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8ee1972b1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8ee1972b1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73a04f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6f73a04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73a04f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73a04f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8ee1972b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8ee1972b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8ee1972b1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8ee1972b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8ee1972b1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8ee1972b1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8ee1972b1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8ee1972b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73a04f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darshandalvi12/fraud-detection-in-financial-transactions?select=creditcard.cs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045675"/>
            <a:ext cx="8222100" cy="161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a:latin typeface="Arial"/>
                <a:ea typeface="Arial"/>
                <a:cs typeface="Arial"/>
                <a:sym typeface="Arial"/>
              </a:rPr>
              <a:t>Fraud Detection in Financial Transactions</a:t>
            </a:r>
            <a:endParaRPr sz="3600" b="1">
              <a:latin typeface="Arial"/>
              <a:ea typeface="Arial"/>
              <a:cs typeface="Arial"/>
              <a:sym typeface="Arial"/>
            </a:endParaRPr>
          </a:p>
          <a:p>
            <a:pPr marL="0" lvl="0" indent="0" algn="l" rtl="0">
              <a:spcBef>
                <a:spcPts val="0"/>
              </a:spcBef>
              <a:spcAft>
                <a:spcPts val="0"/>
              </a:spcAft>
              <a:buNone/>
            </a:pPr>
            <a:br>
              <a:rPr lang="en" sz="1800">
                <a:latin typeface="Arial"/>
                <a:ea typeface="Arial"/>
                <a:cs typeface="Arial"/>
                <a:sym typeface="Arial"/>
              </a:rPr>
            </a:br>
            <a:r>
              <a:rPr lang="en" sz="2000">
                <a:latin typeface="Arial"/>
                <a:ea typeface="Arial"/>
                <a:cs typeface="Arial"/>
                <a:sym typeface="Arial"/>
              </a:rPr>
              <a:t>Source: </a:t>
            </a:r>
            <a:r>
              <a:rPr lang="en" sz="2000" u="sng">
                <a:latin typeface="Arial"/>
                <a:ea typeface="Arial"/>
                <a:cs typeface="Arial"/>
                <a:sym typeface="Arial"/>
                <a:hlinkClick r:id="rId3"/>
              </a:rPr>
              <a:t>Kaggle - Credit Card Fraud Detection Dataset</a:t>
            </a:r>
            <a:endParaRPr sz="3800" b="1">
              <a:latin typeface="Arial"/>
              <a:ea typeface="Arial"/>
              <a:cs typeface="Arial"/>
              <a:sym typeface="Arial"/>
            </a:endParaRPr>
          </a:p>
        </p:txBody>
      </p:sp>
      <p:sp>
        <p:nvSpPr>
          <p:cNvPr id="68" name="Google Shape;68;p13"/>
          <p:cNvSpPr txBox="1">
            <a:spLocks noGrp="1"/>
          </p:cNvSpPr>
          <p:nvPr>
            <p:ph type="subTitle" idx="1"/>
          </p:nvPr>
        </p:nvSpPr>
        <p:spPr>
          <a:xfrm>
            <a:off x="390525" y="3235620"/>
            <a:ext cx="8222100" cy="9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Name:K.Karunakar</a:t>
            </a:r>
            <a:br>
              <a:rPr lang="en">
                <a:latin typeface="Arial"/>
                <a:ea typeface="Arial"/>
                <a:cs typeface="Arial"/>
                <a:sym typeface="Arial"/>
              </a:rPr>
            </a:br>
            <a:r>
              <a:rPr lang="en" dirty="0">
                <a:latin typeface="Arial"/>
                <a:ea typeface="Arial"/>
                <a:cs typeface="Arial"/>
                <a:sym typeface="Arial"/>
              </a:rPr>
              <a:t>Roll No</a:t>
            </a:r>
            <a:r>
              <a:rPr lang="en">
                <a:latin typeface="Arial"/>
                <a:ea typeface="Arial"/>
                <a:cs typeface="Arial"/>
                <a:sym typeface="Arial"/>
              </a:rPr>
              <a:t>.: 2211CS010256</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400"/>
              </a:spcAft>
              <a:buNone/>
            </a:pPr>
            <a:r>
              <a:rPr lang="en" sz="2400" b="1">
                <a:latin typeface="Arial"/>
                <a:ea typeface="Arial"/>
                <a:cs typeface="Arial"/>
                <a:sym typeface="Arial"/>
              </a:rPr>
              <a:t>Key Findings</a:t>
            </a:r>
            <a:endParaRPr sz="2400">
              <a:latin typeface="Arial"/>
              <a:ea typeface="Arial"/>
              <a:cs typeface="Arial"/>
              <a:sym typeface="Arial"/>
            </a:endParaRPr>
          </a:p>
        </p:txBody>
      </p:sp>
      <p:sp>
        <p:nvSpPr>
          <p:cNvPr id="124" name="Google Shape;124;p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2"/>
                </a:solidFill>
                <a:latin typeface="Arial"/>
                <a:ea typeface="Arial"/>
                <a:cs typeface="Arial"/>
                <a:sym typeface="Arial"/>
              </a:rPr>
              <a:t>1. Fraud Rarity: </a:t>
            </a:r>
            <a:r>
              <a:rPr lang="en" sz="1500">
                <a:solidFill>
                  <a:schemeClr val="dk2"/>
                </a:solidFill>
                <a:latin typeface="Arial"/>
                <a:ea typeface="Arial"/>
                <a:cs typeface="Arial"/>
                <a:sym typeface="Arial"/>
              </a:rPr>
              <a:t>Only 0.18% of transactions are fraudulent, requiring specialized modeling approaches</a:t>
            </a:r>
            <a:endParaRPr sz="1500">
              <a:solidFill>
                <a:schemeClr val="dk2"/>
              </a:solidFill>
              <a:latin typeface="Arial"/>
              <a:ea typeface="Arial"/>
              <a:cs typeface="Arial"/>
              <a:sym typeface="Arial"/>
            </a:endParaRPr>
          </a:p>
          <a:p>
            <a:pPr marL="0" lvl="0" indent="0" algn="l" rtl="0">
              <a:spcBef>
                <a:spcPts val="1500"/>
              </a:spcBef>
              <a:spcAft>
                <a:spcPts val="0"/>
              </a:spcAft>
              <a:buNone/>
            </a:pPr>
            <a:r>
              <a:rPr lang="en" sz="1500" b="1">
                <a:solidFill>
                  <a:schemeClr val="dk2"/>
                </a:solidFill>
                <a:latin typeface="Arial"/>
                <a:ea typeface="Arial"/>
                <a:cs typeface="Arial"/>
                <a:sym typeface="Arial"/>
              </a:rPr>
              <a:t>2. Pattern Complexity: </a:t>
            </a:r>
            <a:r>
              <a:rPr lang="en" sz="1500">
                <a:solidFill>
                  <a:schemeClr val="dk2"/>
                </a:solidFill>
                <a:latin typeface="Arial"/>
                <a:ea typeface="Arial"/>
                <a:cs typeface="Arial"/>
                <a:sym typeface="Arial"/>
              </a:rPr>
              <a:t>Fraud exhibits complex, multi-dimensional patterns not captured by simple rules</a:t>
            </a:r>
            <a:endParaRPr sz="1500">
              <a:solidFill>
                <a:schemeClr val="dk2"/>
              </a:solidFill>
              <a:latin typeface="Arial"/>
              <a:ea typeface="Arial"/>
              <a:cs typeface="Arial"/>
              <a:sym typeface="Arial"/>
            </a:endParaRPr>
          </a:p>
          <a:p>
            <a:pPr marL="0" lvl="0" indent="0" algn="l" rtl="0">
              <a:spcBef>
                <a:spcPts val="1500"/>
              </a:spcBef>
              <a:spcAft>
                <a:spcPts val="0"/>
              </a:spcAft>
              <a:buNone/>
            </a:pPr>
            <a:r>
              <a:rPr lang="en" sz="1500" b="1">
                <a:solidFill>
                  <a:schemeClr val="dk2"/>
                </a:solidFill>
                <a:latin typeface="Arial"/>
                <a:ea typeface="Arial"/>
                <a:cs typeface="Arial"/>
                <a:sym typeface="Arial"/>
              </a:rPr>
              <a:t>3. Feature Importance: </a:t>
            </a:r>
            <a:r>
              <a:rPr lang="en" sz="1500">
                <a:solidFill>
                  <a:schemeClr val="dk2"/>
                </a:solidFill>
                <a:latin typeface="Arial"/>
                <a:ea typeface="Arial"/>
                <a:cs typeface="Arial"/>
                <a:sym typeface="Arial"/>
              </a:rPr>
              <a:t>PCA-derived features (V1-V28) are strong predictors of fraudulent activity</a:t>
            </a:r>
            <a:endParaRPr sz="1500">
              <a:solidFill>
                <a:schemeClr val="dk2"/>
              </a:solidFill>
              <a:latin typeface="Arial"/>
              <a:ea typeface="Arial"/>
              <a:cs typeface="Arial"/>
              <a:sym typeface="Arial"/>
            </a:endParaRPr>
          </a:p>
          <a:p>
            <a:pPr marL="0" lvl="0" indent="0" algn="l" rtl="0">
              <a:spcBef>
                <a:spcPts val="1500"/>
              </a:spcBef>
              <a:spcAft>
                <a:spcPts val="0"/>
              </a:spcAft>
              <a:buNone/>
            </a:pPr>
            <a:r>
              <a:rPr lang="en" sz="1500" b="1">
                <a:solidFill>
                  <a:schemeClr val="dk2"/>
                </a:solidFill>
                <a:latin typeface="Arial"/>
                <a:ea typeface="Arial"/>
                <a:cs typeface="Arial"/>
                <a:sym typeface="Arial"/>
              </a:rPr>
              <a:t>4. Model Effectiveness: </a:t>
            </a:r>
            <a:r>
              <a:rPr lang="en" sz="1500">
                <a:solidFill>
                  <a:schemeClr val="dk2"/>
                </a:solidFill>
                <a:latin typeface="Arial"/>
                <a:ea typeface="Arial"/>
                <a:cs typeface="Arial"/>
                <a:sym typeface="Arial"/>
              </a:rPr>
              <a:t>Random Forest demonstrates exceptional performance in distinguishing fraud from legitimate transactions</a:t>
            </a:r>
            <a:endParaRPr sz="1500">
              <a:solidFill>
                <a:schemeClr val="dk2"/>
              </a:solidFill>
              <a:latin typeface="Arial"/>
              <a:ea typeface="Arial"/>
              <a:cs typeface="Arial"/>
              <a:sym typeface="Arial"/>
            </a:endParaRPr>
          </a:p>
          <a:p>
            <a:pPr marL="0" lvl="0" indent="0" algn="l" rtl="0">
              <a:spcBef>
                <a:spcPts val="0"/>
              </a:spcBef>
              <a:spcAft>
                <a:spcPts val="1600"/>
              </a:spcAft>
              <a:buNone/>
            </a:pPr>
            <a:endParaRPr sz="15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idx="4294967295"/>
          </p:nvPr>
        </p:nvSpPr>
        <p:spPr>
          <a:xfrm>
            <a:off x="631350" y="0"/>
            <a:ext cx="78813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dk2"/>
                </a:solidFill>
                <a:latin typeface="Arial"/>
                <a:ea typeface="Arial"/>
                <a:cs typeface="Arial"/>
                <a:sym typeface="Arial"/>
              </a:rPr>
              <a:t>Conclusion</a:t>
            </a:r>
            <a:br>
              <a:rPr lang="en" sz="2400" b="1">
                <a:solidFill>
                  <a:schemeClr val="dk2"/>
                </a:solidFill>
                <a:latin typeface="Arial"/>
                <a:ea typeface="Arial"/>
                <a:cs typeface="Arial"/>
                <a:sym typeface="Arial"/>
              </a:rPr>
            </a:br>
            <a:endParaRPr sz="800" b="1">
              <a:solidFill>
                <a:schemeClr val="dk2"/>
              </a:solidFill>
              <a:latin typeface="Arial"/>
              <a:ea typeface="Arial"/>
              <a:cs typeface="Arial"/>
              <a:sym typeface="Arial"/>
            </a:endParaRPr>
          </a:p>
          <a:p>
            <a:pPr marL="0" lvl="0" indent="0" algn="ctr" rtl="0">
              <a:lnSpc>
                <a:spcPct val="162500"/>
              </a:lnSpc>
              <a:spcBef>
                <a:spcPts val="400"/>
              </a:spcBef>
              <a:spcAft>
                <a:spcPts val="0"/>
              </a:spcAft>
              <a:buNone/>
            </a:pPr>
            <a:r>
              <a:rPr lang="en" sz="1500">
                <a:solidFill>
                  <a:schemeClr val="dk2"/>
                </a:solidFill>
                <a:latin typeface="Arial"/>
                <a:ea typeface="Arial"/>
                <a:cs typeface="Arial"/>
                <a:sym typeface="Arial"/>
              </a:rPr>
              <a:t>This project successfully demonstrates the power of Big Data analytics and Machine Learning in combating financial fraud. The Random Forest model delivers exceptional performance, providing financial institutions with a robust, scalable solution for real-time fraud detection.</a:t>
            </a:r>
            <a:endParaRPr sz="1500">
              <a:solidFill>
                <a:schemeClr val="dk2"/>
              </a:solidFill>
              <a:latin typeface="Arial"/>
              <a:ea typeface="Arial"/>
              <a:cs typeface="Arial"/>
              <a:sym typeface="Arial"/>
            </a:endParaRPr>
          </a:p>
          <a:p>
            <a:pPr marL="0" lvl="0" indent="0" algn="ctr" rtl="0">
              <a:lnSpc>
                <a:spcPct val="115000"/>
              </a:lnSpc>
              <a:spcBef>
                <a:spcPts val="1800"/>
              </a:spcBef>
              <a:spcAft>
                <a:spcPts val="0"/>
              </a:spcAft>
              <a:buNone/>
            </a:pPr>
            <a:r>
              <a:rPr lang="en" sz="1800" b="1">
                <a:solidFill>
                  <a:schemeClr val="dk2"/>
                </a:solidFill>
                <a:latin typeface="Arial"/>
                <a:ea typeface="Arial"/>
                <a:cs typeface="Arial"/>
                <a:sym typeface="Arial"/>
              </a:rPr>
              <a:t>Future Research Directions</a:t>
            </a:r>
            <a:endParaRPr sz="1800" b="1">
              <a:solidFill>
                <a:schemeClr val="dk2"/>
              </a:solidFill>
              <a:latin typeface="Arial"/>
              <a:ea typeface="Arial"/>
              <a:cs typeface="Arial"/>
              <a:sym typeface="Arial"/>
            </a:endParaRPr>
          </a:p>
          <a:p>
            <a:pPr marL="457200" lvl="0" indent="0" algn="l" rtl="0">
              <a:lnSpc>
                <a:spcPct val="115000"/>
              </a:lnSpc>
              <a:spcBef>
                <a:spcPts val="1800"/>
              </a:spcBef>
              <a:spcAft>
                <a:spcPts val="0"/>
              </a:spcAft>
              <a:buNone/>
            </a:pPr>
            <a:endParaRPr sz="1500">
              <a:solidFill>
                <a:schemeClr val="dk2"/>
              </a:solidFill>
              <a:latin typeface="Arial"/>
              <a:ea typeface="Arial"/>
              <a:cs typeface="Arial"/>
              <a:sym typeface="Arial"/>
            </a:endParaRPr>
          </a:p>
          <a:p>
            <a:pPr marL="0" lvl="0" indent="0" algn="l" rtl="0">
              <a:lnSpc>
                <a:spcPct val="115000"/>
              </a:lnSpc>
              <a:spcBef>
                <a:spcPts val="1800"/>
              </a:spcBef>
              <a:spcAft>
                <a:spcPts val="0"/>
              </a:spcAft>
              <a:buNone/>
            </a:pPr>
            <a:endParaRPr sz="1500">
              <a:solidFill>
                <a:schemeClr val="dk2"/>
              </a:solidFill>
              <a:latin typeface="Arial"/>
              <a:ea typeface="Arial"/>
              <a:cs typeface="Arial"/>
              <a:sym typeface="Arial"/>
            </a:endParaRPr>
          </a:p>
        </p:txBody>
      </p:sp>
      <p:sp>
        <p:nvSpPr>
          <p:cNvPr id="130" name="Google Shape;130;p23"/>
          <p:cNvSpPr txBox="1"/>
          <p:nvPr/>
        </p:nvSpPr>
        <p:spPr>
          <a:xfrm>
            <a:off x="1578000" y="3452950"/>
            <a:ext cx="5988000" cy="12120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800"/>
              </a:spcBef>
              <a:spcAft>
                <a:spcPts val="0"/>
              </a:spcAft>
              <a:buClr>
                <a:schemeClr val="dk2"/>
              </a:buClr>
              <a:buSzPts val="1500"/>
              <a:buNone/>
            </a:pPr>
            <a:r>
              <a:rPr lang="en" sz="1500">
                <a:solidFill>
                  <a:schemeClr val="dk2"/>
                </a:solidFill>
              </a:rPr>
              <a:t>• Semi-supervised learning for utilizing unlabeled transactions</a:t>
            </a:r>
            <a:endParaRPr sz="1500">
              <a:solidFill>
                <a:schemeClr val="dk2"/>
              </a:solidFill>
            </a:endParaRPr>
          </a:p>
          <a:p>
            <a:pPr marL="457200" lvl="0" indent="-228600" algn="l" rtl="0">
              <a:lnSpc>
                <a:spcPct val="115000"/>
              </a:lnSpc>
              <a:spcBef>
                <a:spcPts val="0"/>
              </a:spcBef>
              <a:spcAft>
                <a:spcPts val="0"/>
              </a:spcAft>
              <a:buClr>
                <a:schemeClr val="dk2"/>
              </a:buClr>
              <a:buSzPts val="1500"/>
              <a:buNone/>
            </a:pPr>
            <a:r>
              <a:rPr lang="en" sz="1500">
                <a:solidFill>
                  <a:schemeClr val="dk2"/>
                </a:solidFill>
              </a:rPr>
              <a:t>• Transfer learning from other fraud detection domains</a:t>
            </a:r>
            <a:endParaRPr sz="1500">
              <a:solidFill>
                <a:schemeClr val="dk2"/>
              </a:solidFill>
            </a:endParaRPr>
          </a:p>
          <a:p>
            <a:pPr marL="457200" lvl="0" indent="-228600" algn="l" rtl="0">
              <a:lnSpc>
                <a:spcPct val="115000"/>
              </a:lnSpc>
              <a:spcBef>
                <a:spcPts val="0"/>
              </a:spcBef>
              <a:spcAft>
                <a:spcPts val="0"/>
              </a:spcAft>
              <a:buClr>
                <a:schemeClr val="dk2"/>
              </a:buClr>
              <a:buSzPts val="1500"/>
              <a:buNone/>
            </a:pPr>
            <a:r>
              <a:rPr lang="en" sz="1500">
                <a:solidFill>
                  <a:schemeClr val="dk2"/>
                </a:solidFill>
              </a:rPr>
              <a:t>• Explainable AI techniques for regulatory compliance</a:t>
            </a:r>
            <a:endParaRPr sz="1500">
              <a:solidFill>
                <a:schemeClr val="dk2"/>
              </a:solidFill>
            </a:endParaRPr>
          </a:p>
          <a:p>
            <a:pPr marL="457200" lvl="0" indent="-228600" algn="l" rtl="0">
              <a:lnSpc>
                <a:spcPct val="115000"/>
              </a:lnSpc>
              <a:spcBef>
                <a:spcPts val="0"/>
              </a:spcBef>
              <a:spcAft>
                <a:spcPts val="0"/>
              </a:spcAft>
              <a:buClr>
                <a:schemeClr val="dk2"/>
              </a:buClr>
              <a:buSzPts val="1500"/>
              <a:buNone/>
            </a:pPr>
            <a:r>
              <a:rPr lang="en" sz="1500">
                <a:solidFill>
                  <a:schemeClr val="dk2"/>
                </a:solidFill>
              </a:rPr>
              <a:t>• Federated learning for cross-institutional fraud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696250" y="526350"/>
            <a:ext cx="37515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460950" y="1466850"/>
            <a:ext cx="8222100" cy="3016200"/>
          </a:xfrm>
          <a:prstGeom prst="rect">
            <a:avLst/>
          </a:prstGeom>
        </p:spPr>
        <p:txBody>
          <a:bodyPr spcFirstLastPara="1" wrap="square" lIns="91425" tIns="91425" rIns="91425" bIns="91425" anchor="ctr" anchorCtr="0">
            <a:noAutofit/>
          </a:bodyPr>
          <a:lstStyle/>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Introduction &amp; Business Context</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Dataset &amp; Objectives</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Methodology &amp; Technologies</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Data Processing &amp; Feature Engineering</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Visualization &amp; Insights</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Predictive Modeling &amp; Performance</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Key Findings </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 sz="1800">
                <a:latin typeface="Arial"/>
                <a:ea typeface="Arial"/>
                <a:cs typeface="Arial"/>
                <a:sym typeface="Arial"/>
              </a:rPr>
              <a:t>Conclusion</a:t>
            </a:r>
            <a:endParaRPr sz="1800">
              <a:latin typeface="Arial"/>
              <a:ea typeface="Arial"/>
              <a:cs typeface="Arial"/>
              <a:sym typeface="Arial"/>
            </a:endParaRPr>
          </a:p>
        </p:txBody>
      </p:sp>
      <p:sp>
        <p:nvSpPr>
          <p:cNvPr id="74" name="Google Shape;74;p14"/>
          <p:cNvSpPr txBox="1"/>
          <p:nvPr/>
        </p:nvSpPr>
        <p:spPr>
          <a:xfrm>
            <a:off x="587375" y="508000"/>
            <a:ext cx="463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lt1"/>
                </a:solidFill>
              </a:rPr>
              <a:t>Table of Contents</a:t>
            </a:r>
            <a:endParaRPr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60950" y="56207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400"/>
              </a:spcAft>
              <a:buNone/>
            </a:pPr>
            <a:r>
              <a:rPr lang="en" sz="2400" b="1">
                <a:latin typeface="Arial"/>
                <a:ea typeface="Arial"/>
                <a:cs typeface="Arial"/>
                <a:sym typeface="Arial"/>
              </a:rPr>
              <a:t>Introduction &amp; Business Context</a:t>
            </a:r>
            <a:endParaRPr sz="2400">
              <a:latin typeface="Arial"/>
              <a:ea typeface="Arial"/>
              <a:cs typeface="Arial"/>
              <a:sym typeface="Arial"/>
            </a:endParaRPr>
          </a:p>
        </p:txBody>
      </p:sp>
      <p:sp>
        <p:nvSpPr>
          <p:cNvPr id="80" name="Google Shape;80;p15"/>
          <p:cNvSpPr txBox="1">
            <a:spLocks noGrp="1"/>
          </p:cNvSpPr>
          <p:nvPr>
            <p:ph type="body" idx="1"/>
          </p:nvPr>
        </p:nvSpPr>
        <p:spPr>
          <a:xfrm>
            <a:off x="460950" y="1807950"/>
            <a:ext cx="8222100" cy="2710200"/>
          </a:xfrm>
          <a:prstGeom prst="rect">
            <a:avLst/>
          </a:prstGeom>
        </p:spPr>
        <p:txBody>
          <a:bodyPr spcFirstLastPara="1" wrap="square" lIns="91425" tIns="91425" rIns="91425" bIns="91425" anchor="t" anchorCtr="0">
            <a:noAutofit/>
          </a:bodyPr>
          <a:lstStyle/>
          <a:p>
            <a:pPr marL="0" lvl="0" indent="0" algn="l" rtl="0">
              <a:lnSpc>
                <a:spcPct val="162500"/>
              </a:lnSpc>
              <a:spcBef>
                <a:spcPts val="0"/>
              </a:spcBef>
              <a:spcAft>
                <a:spcPts val="0"/>
              </a:spcAft>
              <a:buNone/>
            </a:pPr>
            <a:r>
              <a:rPr lang="en" sz="1500">
                <a:solidFill>
                  <a:schemeClr val="dk2"/>
                </a:solidFill>
                <a:latin typeface="Arial"/>
                <a:ea typeface="Arial"/>
                <a:cs typeface="Arial"/>
                <a:sym typeface="Arial"/>
              </a:rPr>
              <a:t>Traditional rule-based fraud detection systems often fail to keep pace with increasingly sophisticated fraud patterns. This project addresses this challenge by implementing advanced machine learning techniques to analyze transaction patterns and proactively identify fraudulent activities.</a:t>
            </a:r>
            <a:endParaRPr sz="1500">
              <a:solidFill>
                <a:schemeClr val="dk2"/>
              </a:solidFill>
              <a:latin typeface="Arial"/>
              <a:ea typeface="Arial"/>
              <a:cs typeface="Arial"/>
              <a:sym typeface="Arial"/>
            </a:endParaRPr>
          </a:p>
          <a:p>
            <a:pPr marL="0" lvl="0" indent="0" algn="l" rtl="0">
              <a:spcBef>
                <a:spcPts val="1500"/>
              </a:spcBef>
              <a:spcAft>
                <a:spcPts val="0"/>
              </a:spcAft>
              <a:buNone/>
            </a:pPr>
            <a:r>
              <a:rPr lang="en" sz="1500" b="1">
                <a:solidFill>
                  <a:schemeClr val="dk2"/>
                </a:solidFill>
                <a:latin typeface="Arial"/>
                <a:ea typeface="Arial"/>
                <a:cs typeface="Arial"/>
                <a:sym typeface="Arial"/>
              </a:rPr>
              <a:t>Business Impact:</a:t>
            </a:r>
            <a:endParaRPr sz="1500" b="1">
              <a:solidFill>
                <a:schemeClr val="dk2"/>
              </a:solidFill>
              <a:latin typeface="Arial"/>
              <a:ea typeface="Arial"/>
              <a:cs typeface="Arial"/>
              <a:sym typeface="Arial"/>
            </a:endParaRPr>
          </a:p>
          <a:p>
            <a:pPr marL="457200" lvl="0" indent="-228600" algn="l" rtl="0">
              <a:spcBef>
                <a:spcPts val="1500"/>
              </a:spcBef>
              <a:spcAft>
                <a:spcPts val="0"/>
              </a:spcAft>
              <a:buClr>
                <a:schemeClr val="dk2"/>
              </a:buClr>
              <a:buSzPts val="1500"/>
              <a:buFont typeface="Arial"/>
              <a:buNone/>
            </a:pPr>
            <a:r>
              <a:rPr lang="en" sz="1500">
                <a:solidFill>
                  <a:schemeClr val="dk2"/>
                </a:solidFill>
                <a:latin typeface="Arial"/>
                <a:ea typeface="Arial"/>
                <a:cs typeface="Arial"/>
                <a:sym typeface="Arial"/>
              </a:rPr>
              <a:t>• Minimize financial losses from fraudulent transactions</a:t>
            </a:r>
            <a:endParaRPr sz="15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Enhance security for customers and financial institutions</a:t>
            </a:r>
            <a:endParaRPr sz="15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Reduce manual review efforts through automated detection</a:t>
            </a:r>
            <a:endParaRPr sz="15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Enable real-time fraud prevention</a:t>
            </a:r>
            <a:endParaRPr sz="1500">
              <a:solidFill>
                <a:schemeClr val="dk2"/>
              </a:solidFill>
              <a:latin typeface="Arial"/>
              <a:ea typeface="Arial"/>
              <a:cs typeface="Arial"/>
              <a:sym typeface="Arial"/>
            </a:endParaRPr>
          </a:p>
          <a:p>
            <a:pPr marL="0" lvl="0" indent="0" algn="l" rtl="0">
              <a:spcBef>
                <a:spcPts val="0"/>
              </a:spcBef>
              <a:spcAft>
                <a:spcPts val="1600"/>
              </a:spcAft>
              <a:buNone/>
            </a:pPr>
            <a:endParaRPr sz="15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60950" y="53492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400"/>
              </a:spcAft>
              <a:buNone/>
            </a:pPr>
            <a:r>
              <a:rPr lang="en" sz="2400" b="1">
                <a:latin typeface="Arial"/>
                <a:ea typeface="Arial"/>
                <a:cs typeface="Arial"/>
                <a:sym typeface="Arial"/>
              </a:rPr>
              <a:t>Dataset &amp; Objectives</a:t>
            </a:r>
            <a:endParaRPr sz="2400">
              <a:latin typeface="Arial"/>
              <a:ea typeface="Arial"/>
              <a:cs typeface="Arial"/>
              <a:sym typeface="Arial"/>
            </a:endParaRPr>
          </a:p>
        </p:txBody>
      </p:sp>
      <p:sp>
        <p:nvSpPr>
          <p:cNvPr id="86" name="Google Shape;86;p16"/>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Arial"/>
                <a:ea typeface="Arial"/>
                <a:cs typeface="Arial"/>
                <a:sym typeface="Arial"/>
              </a:rPr>
              <a:t>Dataset Description</a:t>
            </a:r>
            <a:endParaRPr sz="1800" b="1">
              <a:solidFill>
                <a:schemeClr val="dk2"/>
              </a:solidFill>
              <a:latin typeface="Arial"/>
              <a:ea typeface="Arial"/>
              <a:cs typeface="Arial"/>
              <a:sym typeface="Arial"/>
            </a:endParaRPr>
          </a:p>
          <a:p>
            <a:pPr marL="0" lvl="0" indent="0" algn="l" rtl="0">
              <a:spcBef>
                <a:spcPts val="400"/>
              </a:spcBef>
              <a:spcAft>
                <a:spcPts val="0"/>
              </a:spcAft>
              <a:buNone/>
            </a:pPr>
            <a:r>
              <a:rPr lang="en" sz="1800">
                <a:solidFill>
                  <a:schemeClr val="dk2"/>
                </a:solidFill>
                <a:latin typeface="Arial"/>
                <a:ea typeface="Arial"/>
                <a:cs typeface="Arial"/>
                <a:sym typeface="Arial"/>
              </a:rPr>
              <a:t>Credit card transaction data from European cardholders (September 2013)</a:t>
            </a:r>
            <a:endParaRPr sz="1800">
              <a:solidFill>
                <a:schemeClr val="dk2"/>
              </a:solidFill>
              <a:latin typeface="Arial"/>
              <a:ea typeface="Arial"/>
              <a:cs typeface="Arial"/>
              <a:sym typeface="Arial"/>
            </a:endParaRPr>
          </a:p>
          <a:p>
            <a:pPr marL="0" lvl="0" indent="0" algn="l" rtl="0">
              <a:spcBef>
                <a:spcPts val="1200"/>
              </a:spcBef>
              <a:spcAft>
                <a:spcPts val="0"/>
              </a:spcAft>
              <a:buNone/>
            </a:pPr>
            <a:r>
              <a:rPr lang="en" sz="1800">
                <a:solidFill>
                  <a:schemeClr val="dk2"/>
                </a:solidFill>
                <a:latin typeface="Arial"/>
                <a:ea typeface="Arial"/>
                <a:cs typeface="Arial"/>
                <a:sym typeface="Arial"/>
              </a:rPr>
              <a:t>Total Transactions:</a:t>
            </a:r>
            <a:r>
              <a:rPr lang="en" sz="1800" b="1">
                <a:solidFill>
                  <a:schemeClr val="dk2"/>
                </a:solidFill>
                <a:latin typeface="Arial"/>
                <a:ea typeface="Arial"/>
                <a:cs typeface="Arial"/>
                <a:sym typeface="Arial"/>
              </a:rPr>
              <a:t>260,674</a:t>
            </a:r>
            <a:endParaRPr sz="1800" b="1">
              <a:solidFill>
                <a:schemeClr val="dk2"/>
              </a:solidFill>
              <a:latin typeface="Arial"/>
              <a:ea typeface="Arial"/>
              <a:cs typeface="Arial"/>
              <a:sym typeface="Arial"/>
            </a:endParaRPr>
          </a:p>
          <a:p>
            <a:pPr marL="0" lvl="0" indent="0" algn="l" rtl="0">
              <a:spcBef>
                <a:spcPts val="900"/>
              </a:spcBef>
              <a:spcAft>
                <a:spcPts val="0"/>
              </a:spcAft>
              <a:buNone/>
            </a:pPr>
            <a:r>
              <a:rPr lang="en" sz="1800">
                <a:solidFill>
                  <a:schemeClr val="dk2"/>
                </a:solidFill>
                <a:latin typeface="Arial"/>
                <a:ea typeface="Arial"/>
                <a:cs typeface="Arial"/>
                <a:sym typeface="Arial"/>
              </a:rPr>
              <a:t>Features:</a:t>
            </a:r>
            <a:r>
              <a:rPr lang="en" sz="1800" b="1">
                <a:solidFill>
                  <a:schemeClr val="dk2"/>
                </a:solidFill>
                <a:latin typeface="Arial"/>
                <a:ea typeface="Arial"/>
                <a:cs typeface="Arial"/>
                <a:sym typeface="Arial"/>
              </a:rPr>
              <a:t>31 variables</a:t>
            </a:r>
            <a:endParaRPr sz="1800" b="1">
              <a:solidFill>
                <a:schemeClr val="dk2"/>
              </a:solidFill>
              <a:latin typeface="Arial"/>
              <a:ea typeface="Arial"/>
              <a:cs typeface="Arial"/>
              <a:sym typeface="Arial"/>
            </a:endParaRPr>
          </a:p>
          <a:p>
            <a:pPr marL="0" lvl="0" indent="0" algn="l" rtl="0">
              <a:spcBef>
                <a:spcPts val="900"/>
              </a:spcBef>
              <a:spcAft>
                <a:spcPts val="0"/>
              </a:spcAft>
              <a:buNone/>
            </a:pPr>
            <a:r>
              <a:rPr lang="en" sz="1800">
                <a:solidFill>
                  <a:schemeClr val="dk2"/>
                </a:solidFill>
                <a:latin typeface="Arial"/>
                <a:ea typeface="Arial"/>
                <a:cs typeface="Arial"/>
                <a:sym typeface="Arial"/>
              </a:rPr>
              <a:t>Fraud Rate:</a:t>
            </a:r>
            <a:r>
              <a:rPr lang="en" sz="1800" b="1">
                <a:solidFill>
                  <a:schemeClr val="dk2"/>
                </a:solidFill>
                <a:latin typeface="Arial"/>
                <a:ea typeface="Arial"/>
                <a:cs typeface="Arial"/>
                <a:sym typeface="Arial"/>
              </a:rPr>
              <a:t>0.18% (492 cases)</a:t>
            </a:r>
            <a:endParaRPr sz="1800" b="1">
              <a:solidFill>
                <a:schemeClr val="dk2"/>
              </a:solidFill>
              <a:latin typeface="Arial"/>
              <a:ea typeface="Arial"/>
              <a:cs typeface="Arial"/>
              <a:sym typeface="Arial"/>
            </a:endParaRPr>
          </a:p>
          <a:p>
            <a:pPr marL="0" lvl="0" indent="0" algn="l" rtl="0">
              <a:spcBef>
                <a:spcPts val="0"/>
              </a:spcBef>
              <a:spcAft>
                <a:spcPts val="1600"/>
              </a:spcAft>
              <a:buNone/>
            </a:pPr>
            <a:endParaRPr sz="1800">
              <a:solidFill>
                <a:schemeClr val="dk2"/>
              </a:solidFill>
              <a:latin typeface="Arial"/>
              <a:ea typeface="Arial"/>
              <a:cs typeface="Arial"/>
              <a:sym typeface="Arial"/>
            </a:endParaRPr>
          </a:p>
        </p:txBody>
      </p:sp>
      <p:sp>
        <p:nvSpPr>
          <p:cNvPr id="87" name="Google Shape;87;p16"/>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Arial"/>
                <a:ea typeface="Arial"/>
                <a:cs typeface="Arial"/>
                <a:sym typeface="Arial"/>
              </a:rPr>
              <a:t>Feature Breakdown</a:t>
            </a:r>
            <a:endParaRPr sz="1800" b="1">
              <a:solidFill>
                <a:schemeClr val="dk2"/>
              </a:solidFill>
              <a:latin typeface="Arial"/>
              <a:ea typeface="Arial"/>
              <a:cs typeface="Arial"/>
              <a:sym typeface="Arial"/>
            </a:endParaRPr>
          </a:p>
          <a:p>
            <a:pPr marL="457200" lvl="0" indent="-228600" algn="l" rtl="0">
              <a:spcBef>
                <a:spcPts val="40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lang="en" sz="1800" b="1">
                <a:solidFill>
                  <a:schemeClr val="dk2"/>
                </a:solidFill>
                <a:latin typeface="Arial"/>
                <a:ea typeface="Arial"/>
                <a:cs typeface="Arial"/>
                <a:sym typeface="Arial"/>
              </a:rPr>
              <a:t>Time </a:t>
            </a:r>
            <a:r>
              <a:rPr lang="en" sz="1800">
                <a:solidFill>
                  <a:schemeClr val="dk2"/>
                </a:solidFill>
                <a:latin typeface="Arial"/>
                <a:ea typeface="Arial"/>
                <a:cs typeface="Arial"/>
                <a:sym typeface="Arial"/>
              </a:rPr>
              <a:t>— Seconds elapsed from first transaction</a:t>
            </a:r>
            <a:endParaRPr sz="18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lang="en" sz="1800" b="1">
                <a:solidFill>
                  <a:schemeClr val="dk2"/>
                </a:solidFill>
                <a:latin typeface="Arial"/>
                <a:ea typeface="Arial"/>
                <a:cs typeface="Arial"/>
                <a:sym typeface="Arial"/>
              </a:rPr>
              <a:t>Amount </a:t>
            </a:r>
            <a:r>
              <a:rPr lang="en" sz="1800">
                <a:solidFill>
                  <a:schemeClr val="dk2"/>
                </a:solidFill>
                <a:latin typeface="Arial"/>
                <a:ea typeface="Arial"/>
                <a:cs typeface="Arial"/>
                <a:sym typeface="Arial"/>
              </a:rPr>
              <a:t>— Transaction amount</a:t>
            </a:r>
            <a:endParaRPr sz="18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lang="en" sz="1800" b="1">
                <a:solidFill>
                  <a:schemeClr val="dk2"/>
                </a:solidFill>
                <a:latin typeface="Arial"/>
                <a:ea typeface="Arial"/>
                <a:cs typeface="Arial"/>
                <a:sym typeface="Arial"/>
              </a:rPr>
              <a:t>V1-V28</a:t>
            </a:r>
            <a:r>
              <a:rPr lang="en" sz="1800">
                <a:solidFill>
                  <a:schemeClr val="dk2"/>
                </a:solidFill>
                <a:latin typeface="Arial"/>
                <a:ea typeface="Arial"/>
                <a:cs typeface="Arial"/>
                <a:sym typeface="Arial"/>
              </a:rPr>
              <a:t> — PCA transformed features</a:t>
            </a:r>
            <a:endParaRPr sz="180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lang="en" sz="1800" b="1">
                <a:solidFill>
                  <a:schemeClr val="dk2"/>
                </a:solidFill>
                <a:latin typeface="Arial"/>
                <a:ea typeface="Arial"/>
                <a:cs typeface="Arial"/>
                <a:sym typeface="Arial"/>
              </a:rPr>
              <a:t>Class </a:t>
            </a:r>
            <a:r>
              <a:rPr lang="en" sz="1800">
                <a:solidFill>
                  <a:schemeClr val="dk2"/>
                </a:solidFill>
                <a:latin typeface="Arial"/>
                <a:ea typeface="Arial"/>
                <a:cs typeface="Arial"/>
                <a:sym typeface="Arial"/>
              </a:rPr>
              <a:t>— Target (1=Fraud, 0=Legitimate)</a:t>
            </a:r>
            <a:endParaRPr sz="1800">
              <a:solidFill>
                <a:schemeClr val="dk2"/>
              </a:solidFill>
              <a:latin typeface="Arial"/>
              <a:ea typeface="Arial"/>
              <a:cs typeface="Arial"/>
              <a:sym typeface="Arial"/>
            </a:endParaRPr>
          </a:p>
          <a:p>
            <a:pPr marL="0" lvl="0" indent="0" algn="l" rtl="0">
              <a:spcBef>
                <a:spcPts val="0"/>
              </a:spcBef>
              <a:spcAft>
                <a:spcPts val="1600"/>
              </a:spcAft>
              <a:buNone/>
            </a:pPr>
            <a:endParaRPr sz="18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58700" y="57100"/>
            <a:ext cx="8826600" cy="602700"/>
          </a:xfrm>
          <a:prstGeom prst="rect">
            <a:avLst/>
          </a:prstGeom>
        </p:spPr>
        <p:txBody>
          <a:bodyPr spcFirstLastPara="1" wrap="square" lIns="91425" tIns="91425" rIns="91425" bIns="91425" anchor="ctr" anchorCtr="0">
            <a:noAutofit/>
          </a:bodyPr>
          <a:lstStyle/>
          <a:p>
            <a:pPr marL="0" lvl="0" indent="0" algn="l" rtl="0">
              <a:lnSpc>
                <a:spcPct val="115000"/>
              </a:lnSpc>
              <a:spcBef>
                <a:spcPts val="0"/>
              </a:spcBef>
              <a:spcAft>
                <a:spcPts val="400"/>
              </a:spcAft>
              <a:buNone/>
            </a:pPr>
            <a:r>
              <a:rPr lang="en" sz="2400" b="1">
                <a:latin typeface="Arial"/>
                <a:ea typeface="Arial"/>
                <a:cs typeface="Arial"/>
                <a:sym typeface="Arial"/>
              </a:rPr>
              <a:t>Methodology &amp; Technologies</a:t>
            </a:r>
            <a:endParaRPr sz="2400">
              <a:latin typeface="Arial"/>
              <a:ea typeface="Arial"/>
              <a:cs typeface="Arial"/>
              <a:sym typeface="Arial"/>
            </a:endParaRPr>
          </a:p>
        </p:txBody>
      </p:sp>
      <p:sp>
        <p:nvSpPr>
          <p:cNvPr id="93" name="Google Shape;93;p17"/>
          <p:cNvSpPr txBox="1"/>
          <p:nvPr/>
        </p:nvSpPr>
        <p:spPr>
          <a:xfrm>
            <a:off x="158700" y="931550"/>
            <a:ext cx="4432200" cy="415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1"/>
                </a:solidFill>
                <a:highlight>
                  <a:srgbClr val="FFFFFF"/>
                </a:highlight>
              </a:rPr>
              <a:t>Technology Stack</a:t>
            </a:r>
            <a:br>
              <a:rPr lang="en" b="1">
                <a:solidFill>
                  <a:schemeClr val="dk2"/>
                </a:solidFill>
                <a:highlight>
                  <a:srgbClr val="FFFFFF"/>
                </a:highlight>
              </a:rPr>
            </a:br>
            <a:endParaRPr sz="200" b="1">
              <a:solidFill>
                <a:schemeClr val="dk2"/>
              </a:solidFill>
              <a:highlight>
                <a:srgbClr val="FFFFFF"/>
              </a:highlight>
            </a:endParaRPr>
          </a:p>
          <a:p>
            <a:pPr marL="457200" lvl="0" indent="-317500" algn="l" rtl="0">
              <a:lnSpc>
                <a:spcPct val="115000"/>
              </a:lnSpc>
              <a:spcBef>
                <a:spcPts val="400"/>
              </a:spcBef>
              <a:spcAft>
                <a:spcPts val="0"/>
              </a:spcAft>
              <a:buClr>
                <a:schemeClr val="dk2"/>
              </a:buClr>
              <a:buSzPts val="1400"/>
              <a:buChar char="●"/>
            </a:pPr>
            <a:r>
              <a:rPr lang="en" b="1">
                <a:solidFill>
                  <a:schemeClr val="dk2"/>
                </a:solidFill>
                <a:highlight>
                  <a:srgbClr val="FFFFFF"/>
                </a:highlight>
              </a:rPr>
              <a:t>PySpark</a:t>
            </a:r>
            <a:endParaRPr b="1">
              <a:solidFill>
                <a:schemeClr val="dk2"/>
              </a:solidFill>
              <a:highlight>
                <a:srgbClr val="FFFFFF"/>
              </a:highlight>
            </a:endParaRPr>
          </a:p>
          <a:p>
            <a:pPr marL="457200" lvl="0" indent="0" algn="l" rtl="0">
              <a:lnSpc>
                <a:spcPct val="115000"/>
              </a:lnSpc>
              <a:spcBef>
                <a:spcPts val="0"/>
              </a:spcBef>
              <a:spcAft>
                <a:spcPts val="0"/>
              </a:spcAft>
              <a:buNone/>
            </a:pPr>
            <a:r>
              <a:rPr lang="en">
                <a:solidFill>
                  <a:schemeClr val="dk2"/>
                </a:solidFill>
                <a:highlight>
                  <a:srgbClr val="FFFFFF"/>
                </a:highlight>
              </a:rPr>
              <a:t>Distributed data processing and ML training</a:t>
            </a:r>
            <a:endParaRPr>
              <a:solidFill>
                <a:schemeClr val="dk2"/>
              </a:solidFill>
              <a:highlight>
                <a:srgbClr val="FFFFFF"/>
              </a:highlight>
            </a:endParaRPr>
          </a:p>
          <a:p>
            <a:pPr marL="457200" lvl="0" indent="-317500" algn="l" rtl="0">
              <a:lnSpc>
                <a:spcPct val="115000"/>
              </a:lnSpc>
              <a:spcBef>
                <a:spcPts val="1200"/>
              </a:spcBef>
              <a:spcAft>
                <a:spcPts val="0"/>
              </a:spcAft>
              <a:buClr>
                <a:schemeClr val="dk2"/>
              </a:buClr>
              <a:buSzPts val="1400"/>
              <a:buChar char="●"/>
            </a:pPr>
            <a:r>
              <a:rPr lang="en" b="1">
                <a:solidFill>
                  <a:schemeClr val="dk2"/>
                </a:solidFill>
                <a:highlight>
                  <a:srgbClr val="FFFFFF"/>
                </a:highlight>
              </a:rPr>
              <a:t>Python</a:t>
            </a:r>
            <a:br>
              <a:rPr lang="en" b="1">
                <a:solidFill>
                  <a:schemeClr val="dk2"/>
                </a:solidFill>
                <a:highlight>
                  <a:srgbClr val="FFFFFF"/>
                </a:highlight>
              </a:rPr>
            </a:br>
            <a:r>
              <a:rPr lang="en">
                <a:solidFill>
                  <a:schemeClr val="dk2"/>
                </a:solidFill>
                <a:highlight>
                  <a:srgbClr val="FFFFFF"/>
                </a:highlight>
              </a:rPr>
              <a:t>Core programming language</a:t>
            </a:r>
            <a:br>
              <a:rPr lang="en">
                <a:solidFill>
                  <a:schemeClr val="dk2"/>
                </a:solidFill>
                <a:highlight>
                  <a:srgbClr val="FFFFFF"/>
                </a:highlight>
              </a:rPr>
            </a:br>
            <a:endParaRPr>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 b="1">
                <a:solidFill>
                  <a:schemeClr val="dk2"/>
                </a:solidFill>
                <a:highlight>
                  <a:srgbClr val="FFFFFF"/>
                </a:highlight>
              </a:rPr>
              <a:t>Pandas</a:t>
            </a:r>
            <a:br>
              <a:rPr lang="en" b="1">
                <a:solidFill>
                  <a:schemeClr val="dk2"/>
                </a:solidFill>
                <a:highlight>
                  <a:srgbClr val="FFFFFF"/>
                </a:highlight>
              </a:rPr>
            </a:br>
            <a:r>
              <a:rPr lang="en">
                <a:solidFill>
                  <a:schemeClr val="dk2"/>
                </a:solidFill>
                <a:highlight>
                  <a:srgbClr val="FFFFFF"/>
                </a:highlight>
              </a:rPr>
              <a:t>Data manipulation and analysis</a:t>
            </a:r>
            <a:br>
              <a:rPr lang="en">
                <a:solidFill>
                  <a:schemeClr val="dk2"/>
                </a:solidFill>
                <a:highlight>
                  <a:srgbClr val="FFFFFF"/>
                </a:highlight>
              </a:rPr>
            </a:br>
            <a:endParaRPr>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 b="1">
                <a:solidFill>
                  <a:schemeClr val="dk2"/>
                </a:solidFill>
                <a:highlight>
                  <a:srgbClr val="FFFFFF"/>
                </a:highlight>
              </a:rPr>
              <a:t>Matplotlib &amp; Seaborn</a:t>
            </a:r>
            <a:br>
              <a:rPr lang="en" b="1">
                <a:solidFill>
                  <a:schemeClr val="dk2"/>
                </a:solidFill>
                <a:highlight>
                  <a:srgbClr val="FFFFFF"/>
                </a:highlight>
              </a:rPr>
            </a:br>
            <a:r>
              <a:rPr lang="en">
                <a:solidFill>
                  <a:schemeClr val="dk2"/>
                </a:solidFill>
                <a:highlight>
                  <a:srgbClr val="FFFFFF"/>
                </a:highlight>
              </a:rPr>
              <a:t>Data visualization</a:t>
            </a:r>
            <a:br>
              <a:rPr lang="en">
                <a:solidFill>
                  <a:schemeClr val="dk2"/>
                </a:solidFill>
                <a:highlight>
                  <a:srgbClr val="FFFFFF"/>
                </a:highlight>
              </a:rPr>
            </a:br>
            <a:endParaRPr>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 b="1">
                <a:solidFill>
                  <a:schemeClr val="dk2"/>
                </a:solidFill>
                <a:highlight>
                  <a:srgbClr val="FFFFFF"/>
                </a:highlight>
              </a:rPr>
              <a:t>Jupyter Notebook</a:t>
            </a:r>
            <a:br>
              <a:rPr lang="en" b="1">
                <a:solidFill>
                  <a:schemeClr val="dk2"/>
                </a:solidFill>
                <a:highlight>
                  <a:srgbClr val="FFFFFF"/>
                </a:highlight>
              </a:rPr>
            </a:br>
            <a:r>
              <a:rPr lang="en">
                <a:solidFill>
                  <a:schemeClr val="dk2"/>
                </a:solidFill>
                <a:highlight>
                  <a:srgbClr val="FFFFFF"/>
                </a:highlight>
              </a:rPr>
              <a:t>Interactive development</a:t>
            </a:r>
            <a:endParaRPr>
              <a:solidFill>
                <a:schemeClr val="dk2"/>
              </a:solidFill>
              <a:highlight>
                <a:srgbClr val="FFFFFF"/>
              </a:highlight>
            </a:endParaRPr>
          </a:p>
          <a:p>
            <a:pPr marL="0" lvl="0" indent="0" algn="l" rtl="0">
              <a:lnSpc>
                <a:spcPct val="115000"/>
              </a:lnSpc>
              <a:spcBef>
                <a:spcPts val="0"/>
              </a:spcBef>
              <a:spcAft>
                <a:spcPts val="400"/>
              </a:spcAft>
              <a:buNone/>
            </a:pPr>
            <a:endParaRPr b="1">
              <a:solidFill>
                <a:schemeClr val="dk2"/>
              </a:solidFill>
              <a:highlight>
                <a:srgbClr val="FFFFFF"/>
              </a:highlight>
            </a:endParaRPr>
          </a:p>
        </p:txBody>
      </p:sp>
      <p:sp>
        <p:nvSpPr>
          <p:cNvPr id="94" name="Google Shape;94;p17"/>
          <p:cNvSpPr txBox="1"/>
          <p:nvPr/>
        </p:nvSpPr>
        <p:spPr>
          <a:xfrm>
            <a:off x="4572000" y="931550"/>
            <a:ext cx="4432200" cy="399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b="1">
                <a:solidFill>
                  <a:schemeClr val="dk1"/>
                </a:solidFill>
              </a:rPr>
              <a:t>Technology Stack</a:t>
            </a:r>
            <a:br>
              <a:rPr lang="en" b="1">
                <a:solidFill>
                  <a:schemeClr val="dk2"/>
                </a:solidFill>
              </a:rPr>
            </a:br>
            <a:endParaRPr sz="200" b="1">
              <a:solidFill>
                <a:schemeClr val="dk2"/>
              </a:solidFill>
            </a:endParaRPr>
          </a:p>
          <a:p>
            <a:pPr marL="0" lvl="0" indent="0" algn="l" rtl="0">
              <a:lnSpc>
                <a:spcPct val="115000"/>
              </a:lnSpc>
              <a:spcBef>
                <a:spcPts val="400"/>
              </a:spcBef>
              <a:spcAft>
                <a:spcPts val="0"/>
              </a:spcAft>
              <a:buNone/>
            </a:pPr>
            <a:r>
              <a:rPr lang="en" b="1">
                <a:solidFill>
                  <a:schemeClr val="dk2"/>
                </a:solidFill>
              </a:rPr>
              <a:t>Phase 1: Data Preprocessing</a:t>
            </a:r>
            <a:br>
              <a:rPr lang="en" b="1">
                <a:solidFill>
                  <a:schemeClr val="dk2"/>
                </a:solidFill>
              </a:rPr>
            </a:br>
            <a:r>
              <a:rPr lang="en">
                <a:solidFill>
                  <a:schemeClr val="dk2"/>
                </a:solidFill>
              </a:rPr>
              <a:t>Load data • Handle imbalance • Feature scaling</a:t>
            </a:r>
            <a:br>
              <a:rPr lang="en">
                <a:solidFill>
                  <a:schemeClr val="dk2"/>
                </a:solidFill>
              </a:rPr>
            </a:br>
            <a:br>
              <a:rPr lang="en">
                <a:solidFill>
                  <a:schemeClr val="dk2"/>
                </a:solidFill>
              </a:rPr>
            </a:br>
            <a:r>
              <a:rPr lang="en" b="1">
                <a:solidFill>
                  <a:schemeClr val="dk2"/>
                </a:solidFill>
              </a:rPr>
              <a:t>Phase 2: Model Development</a:t>
            </a:r>
            <a:br>
              <a:rPr lang="en" b="1">
                <a:solidFill>
                  <a:schemeClr val="dk2"/>
                </a:solidFill>
              </a:rPr>
            </a:br>
            <a:r>
              <a:rPr lang="en">
                <a:solidFill>
                  <a:schemeClr val="dk2"/>
                </a:solidFill>
              </a:rPr>
              <a:t>Logistic Regression • Random Forest • Hyperparameter tuning</a:t>
            </a:r>
            <a:br>
              <a:rPr lang="en">
                <a:solidFill>
                  <a:schemeClr val="dk2"/>
                </a:solidFill>
              </a:rPr>
            </a:br>
            <a:br>
              <a:rPr lang="en">
                <a:solidFill>
                  <a:schemeClr val="dk2"/>
                </a:solidFill>
              </a:rPr>
            </a:br>
            <a:r>
              <a:rPr lang="en" b="1">
                <a:solidFill>
                  <a:schemeClr val="dk2"/>
                </a:solidFill>
              </a:rPr>
              <a:t>Phase 3: Evaluation</a:t>
            </a:r>
            <a:br>
              <a:rPr lang="en" b="1">
                <a:solidFill>
                  <a:schemeClr val="dk2"/>
                </a:solidFill>
              </a:rPr>
            </a:br>
            <a:r>
              <a:rPr lang="en">
                <a:solidFill>
                  <a:schemeClr val="dk2"/>
                </a:solidFill>
              </a:rPr>
              <a:t>AUC-ROC, Precision, Recall • Focus on fraud detection</a:t>
            </a:r>
            <a:br>
              <a:rPr lang="en">
                <a:solidFill>
                  <a:schemeClr val="dk2"/>
                </a:solidFill>
              </a:rPr>
            </a:br>
            <a:br>
              <a:rPr lang="en">
                <a:solidFill>
                  <a:schemeClr val="dk2"/>
                </a:solidFill>
              </a:rPr>
            </a:br>
            <a:r>
              <a:rPr lang="en" b="1">
                <a:solidFill>
                  <a:schemeClr val="dk2"/>
                </a:solidFill>
              </a:rPr>
              <a:t>Phase 4: Insights</a:t>
            </a:r>
            <a:br>
              <a:rPr lang="en" b="1">
                <a:solidFill>
                  <a:schemeClr val="dk2"/>
                </a:solidFill>
              </a:rPr>
            </a:br>
            <a:r>
              <a:rPr lang="en">
                <a:solidFill>
                  <a:schemeClr val="dk2"/>
                </a:solidFill>
              </a:rPr>
              <a:t>Visualizations • Recommendations</a:t>
            </a:r>
            <a:endParaRPr b="1">
              <a:solidFill>
                <a:schemeClr val="dk2"/>
              </a:solidFill>
            </a:endParaRPr>
          </a:p>
          <a:p>
            <a:pPr marL="0" lvl="0" indent="0" algn="l" rtl="0">
              <a:lnSpc>
                <a:spcPct val="115000"/>
              </a:lnSpc>
              <a:spcBef>
                <a:spcPts val="0"/>
              </a:spcBef>
              <a:spcAft>
                <a:spcPts val="400"/>
              </a:spcAft>
              <a:buNone/>
            </a:pPr>
            <a:endParaRPr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400"/>
              </a:spcAft>
              <a:buNone/>
            </a:pPr>
            <a:r>
              <a:rPr lang="en" sz="2400" b="1">
                <a:latin typeface="Arial"/>
                <a:ea typeface="Arial"/>
                <a:cs typeface="Arial"/>
                <a:sym typeface="Arial"/>
              </a:rPr>
              <a:t>Data Preprocessing &amp; Feature Engineering</a:t>
            </a:r>
            <a:endParaRPr sz="2400">
              <a:latin typeface="Arial"/>
              <a:ea typeface="Arial"/>
              <a:cs typeface="Arial"/>
              <a:sym typeface="Arial"/>
            </a:endParaRPr>
          </a:p>
        </p:txBody>
      </p:sp>
      <p:sp>
        <p:nvSpPr>
          <p:cNvPr id="100" name="Google Shape;100;p18"/>
          <p:cNvSpPr txBox="1">
            <a:spLocks noGrp="1"/>
          </p:cNvSpPr>
          <p:nvPr>
            <p:ph type="body" idx="1"/>
          </p:nvPr>
        </p:nvSpPr>
        <p:spPr>
          <a:xfrm>
            <a:off x="398550" y="1744550"/>
            <a:ext cx="8368800" cy="2710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500" b="1">
                <a:solidFill>
                  <a:schemeClr val="dk2"/>
                </a:solidFill>
                <a:latin typeface="Arial"/>
                <a:ea typeface="Arial"/>
                <a:cs typeface="Arial"/>
                <a:sym typeface="Arial"/>
              </a:rPr>
              <a:t>Class Imbalance Treatment:</a:t>
            </a:r>
            <a:r>
              <a:rPr lang="en" sz="1500">
                <a:solidFill>
                  <a:schemeClr val="dk2"/>
                </a:solidFill>
                <a:latin typeface="Arial"/>
                <a:ea typeface="Arial"/>
                <a:cs typeface="Arial"/>
                <a:sym typeface="Arial"/>
              </a:rPr>
              <a:t> The dataset had only </a:t>
            </a:r>
            <a:r>
              <a:rPr lang="en" sz="1500" b="1">
                <a:solidFill>
                  <a:schemeClr val="dk2"/>
                </a:solidFill>
                <a:latin typeface="Arial"/>
                <a:ea typeface="Arial"/>
                <a:cs typeface="Arial"/>
                <a:sym typeface="Arial"/>
              </a:rPr>
              <a:t>0.17% fraudulent transactions</a:t>
            </a:r>
            <a:r>
              <a:rPr lang="en" sz="1500">
                <a:solidFill>
                  <a:schemeClr val="dk2"/>
                </a:solidFill>
                <a:latin typeface="Arial"/>
                <a:ea typeface="Arial"/>
                <a:cs typeface="Arial"/>
                <a:sym typeface="Arial"/>
              </a:rPr>
              <a:t>. Used </a:t>
            </a:r>
            <a:r>
              <a:rPr lang="en" sz="1500" b="1">
                <a:solidFill>
                  <a:schemeClr val="dk2"/>
                </a:solidFill>
                <a:latin typeface="Arial"/>
                <a:ea typeface="Arial"/>
                <a:cs typeface="Arial"/>
                <a:sym typeface="Arial"/>
              </a:rPr>
              <a:t>undersampling of the majority class</a:t>
            </a:r>
            <a:r>
              <a:rPr lang="en" sz="1500">
                <a:solidFill>
                  <a:schemeClr val="dk2"/>
                </a:solidFill>
                <a:latin typeface="Arial"/>
                <a:ea typeface="Arial"/>
                <a:cs typeface="Arial"/>
                <a:sym typeface="Arial"/>
              </a:rPr>
              <a:t> in </a:t>
            </a:r>
            <a:r>
              <a:rPr lang="en" sz="1500" b="1">
                <a:solidFill>
                  <a:schemeClr val="dk2"/>
                </a:solidFill>
                <a:latin typeface="Arial"/>
                <a:ea typeface="Arial"/>
                <a:cs typeface="Arial"/>
                <a:sym typeface="Arial"/>
              </a:rPr>
              <a:t>PySpark</a:t>
            </a:r>
            <a:r>
              <a:rPr lang="en" sz="1500">
                <a:solidFill>
                  <a:schemeClr val="dk2"/>
                </a:solidFill>
                <a:latin typeface="Arial"/>
                <a:ea typeface="Arial"/>
                <a:cs typeface="Arial"/>
                <a:sym typeface="Arial"/>
              </a:rPr>
              <a:t> to balance data and help the model learn patterns from both classes effectively.</a:t>
            </a:r>
            <a:endParaRPr sz="1500">
              <a:solidFill>
                <a:schemeClr val="dk2"/>
              </a:solidFill>
              <a:latin typeface="Arial"/>
              <a:ea typeface="Arial"/>
              <a:cs typeface="Arial"/>
              <a:sym typeface="Arial"/>
            </a:endParaRPr>
          </a:p>
          <a:p>
            <a:pPr marL="0" lvl="0" indent="0" algn="l" rtl="0">
              <a:spcBef>
                <a:spcPts val="1200"/>
              </a:spcBef>
              <a:spcAft>
                <a:spcPts val="0"/>
              </a:spcAft>
              <a:buNone/>
            </a:pPr>
            <a:r>
              <a:rPr lang="en" sz="1500" b="1">
                <a:solidFill>
                  <a:schemeClr val="dk2"/>
                </a:solidFill>
                <a:latin typeface="Arial"/>
                <a:ea typeface="Arial"/>
                <a:cs typeface="Arial"/>
                <a:sym typeface="Arial"/>
              </a:rPr>
              <a:t>Feature Scaling:</a:t>
            </a:r>
            <a:r>
              <a:rPr lang="en" sz="1500">
                <a:solidFill>
                  <a:schemeClr val="dk2"/>
                </a:solidFill>
                <a:latin typeface="Arial"/>
                <a:ea typeface="Arial"/>
                <a:cs typeface="Arial"/>
                <a:sym typeface="Arial"/>
              </a:rPr>
              <a:t> Applied </a:t>
            </a:r>
            <a:r>
              <a:rPr lang="en" sz="1500" b="1">
                <a:solidFill>
                  <a:schemeClr val="dk2"/>
                </a:solidFill>
                <a:latin typeface="Arial"/>
                <a:ea typeface="Arial"/>
                <a:cs typeface="Arial"/>
                <a:sym typeface="Arial"/>
              </a:rPr>
              <a:t>StandardScaler (PySpark MLlib)</a:t>
            </a:r>
            <a:r>
              <a:rPr lang="en" sz="1500">
                <a:solidFill>
                  <a:schemeClr val="dk2"/>
                </a:solidFill>
                <a:latin typeface="Arial"/>
                <a:ea typeface="Arial"/>
                <a:cs typeface="Arial"/>
                <a:sym typeface="Arial"/>
              </a:rPr>
              <a:t> to standardize </a:t>
            </a:r>
            <a:r>
              <a:rPr lang="en" sz="1500" i="1">
                <a:solidFill>
                  <a:schemeClr val="dk2"/>
                </a:solidFill>
                <a:latin typeface="Arial"/>
                <a:ea typeface="Arial"/>
                <a:cs typeface="Arial"/>
                <a:sym typeface="Arial"/>
              </a:rPr>
              <a:t>Time</a:t>
            </a:r>
            <a:r>
              <a:rPr lang="en" sz="1500">
                <a:solidFill>
                  <a:schemeClr val="dk2"/>
                </a:solidFill>
                <a:latin typeface="Arial"/>
                <a:ea typeface="Arial"/>
                <a:cs typeface="Arial"/>
                <a:sym typeface="Arial"/>
              </a:rPr>
              <a:t> and </a:t>
            </a:r>
            <a:r>
              <a:rPr lang="en" sz="1500" i="1">
                <a:solidFill>
                  <a:schemeClr val="dk2"/>
                </a:solidFill>
                <a:latin typeface="Arial"/>
                <a:ea typeface="Arial"/>
                <a:cs typeface="Arial"/>
                <a:sym typeface="Arial"/>
              </a:rPr>
              <a:t>Amount</a:t>
            </a:r>
            <a:r>
              <a:rPr lang="en" sz="1500">
                <a:solidFill>
                  <a:schemeClr val="dk2"/>
                </a:solidFill>
                <a:latin typeface="Arial"/>
                <a:ea typeface="Arial"/>
                <a:cs typeface="Arial"/>
                <a:sym typeface="Arial"/>
              </a:rPr>
              <a:t> features, ensuring equal contribution and preventing bias toward large-scale variables.</a:t>
            </a:r>
            <a:endParaRPr sz="1500">
              <a:solidFill>
                <a:schemeClr val="dk2"/>
              </a:solidFill>
              <a:latin typeface="Arial"/>
              <a:ea typeface="Arial"/>
              <a:cs typeface="Arial"/>
              <a:sym typeface="Arial"/>
            </a:endParaRPr>
          </a:p>
          <a:p>
            <a:pPr marL="0" lvl="0" indent="0" algn="l" rtl="0">
              <a:spcBef>
                <a:spcPts val="1200"/>
              </a:spcBef>
              <a:spcAft>
                <a:spcPts val="0"/>
              </a:spcAft>
              <a:buNone/>
            </a:pPr>
            <a:r>
              <a:rPr lang="en" sz="1500" b="1">
                <a:solidFill>
                  <a:schemeClr val="dk2"/>
                </a:solidFill>
                <a:latin typeface="Arial"/>
                <a:ea typeface="Arial"/>
                <a:cs typeface="Arial"/>
                <a:sym typeface="Arial"/>
              </a:rPr>
              <a:t>Data Partitioning:</a:t>
            </a:r>
            <a:r>
              <a:rPr lang="en" sz="1500">
                <a:solidFill>
                  <a:schemeClr val="dk2"/>
                </a:solidFill>
                <a:latin typeface="Arial"/>
                <a:ea typeface="Arial"/>
                <a:cs typeface="Arial"/>
                <a:sym typeface="Arial"/>
              </a:rPr>
              <a:t> Split data into </a:t>
            </a:r>
            <a:r>
              <a:rPr lang="en" sz="1500" b="1">
                <a:solidFill>
                  <a:schemeClr val="dk2"/>
                </a:solidFill>
                <a:latin typeface="Arial"/>
                <a:ea typeface="Arial"/>
                <a:cs typeface="Arial"/>
                <a:sym typeface="Arial"/>
              </a:rPr>
              <a:t>80% training</a:t>
            </a:r>
            <a:r>
              <a:rPr lang="en" sz="1500">
                <a:solidFill>
                  <a:schemeClr val="dk2"/>
                </a:solidFill>
                <a:latin typeface="Arial"/>
                <a:ea typeface="Arial"/>
                <a:cs typeface="Arial"/>
                <a:sym typeface="Arial"/>
              </a:rPr>
              <a:t> and </a:t>
            </a:r>
            <a:r>
              <a:rPr lang="en" sz="1500" b="1">
                <a:solidFill>
                  <a:schemeClr val="dk2"/>
                </a:solidFill>
                <a:latin typeface="Arial"/>
                <a:ea typeface="Arial"/>
                <a:cs typeface="Arial"/>
                <a:sym typeface="Arial"/>
              </a:rPr>
              <a:t>20% testing</a:t>
            </a:r>
            <a:r>
              <a:rPr lang="en" sz="1500">
                <a:solidFill>
                  <a:schemeClr val="dk2"/>
                </a:solidFill>
                <a:latin typeface="Arial"/>
                <a:ea typeface="Arial"/>
                <a:cs typeface="Arial"/>
                <a:sym typeface="Arial"/>
              </a:rPr>
              <a:t> using </a:t>
            </a:r>
            <a:r>
              <a:rPr lang="en" sz="1500" b="1">
                <a:solidFill>
                  <a:schemeClr val="dk2"/>
                </a:solidFill>
                <a:latin typeface="Arial"/>
                <a:ea typeface="Arial"/>
                <a:cs typeface="Arial"/>
                <a:sym typeface="Arial"/>
              </a:rPr>
              <a:t>Spark’s randomSplit()</a:t>
            </a:r>
            <a:r>
              <a:rPr lang="en" sz="1500">
                <a:solidFill>
                  <a:schemeClr val="dk2"/>
                </a:solidFill>
                <a:latin typeface="Arial"/>
                <a:ea typeface="Arial"/>
                <a:cs typeface="Arial"/>
                <a:sym typeface="Arial"/>
              </a:rPr>
              <a:t>, maintaining representativeness and supporting distributed processing.</a:t>
            </a:r>
            <a:endParaRPr sz="1500">
              <a:solidFill>
                <a:schemeClr val="dk2"/>
              </a:solidFill>
              <a:latin typeface="Arial"/>
              <a:ea typeface="Arial"/>
              <a:cs typeface="Arial"/>
              <a:sym typeface="Arial"/>
            </a:endParaRPr>
          </a:p>
          <a:p>
            <a:pPr marL="0" lvl="0" indent="0" algn="l" rtl="0">
              <a:spcBef>
                <a:spcPts val="1200"/>
              </a:spcBef>
              <a:spcAft>
                <a:spcPts val="0"/>
              </a:spcAft>
              <a:buNone/>
            </a:pPr>
            <a:r>
              <a:rPr lang="en" sz="1500" b="1">
                <a:solidFill>
                  <a:schemeClr val="dk2"/>
                </a:solidFill>
                <a:latin typeface="Arial"/>
                <a:ea typeface="Arial"/>
                <a:cs typeface="Arial"/>
                <a:sym typeface="Arial"/>
              </a:rPr>
              <a:t>PySpark Role:</a:t>
            </a:r>
            <a:r>
              <a:rPr lang="en" sz="1500">
                <a:solidFill>
                  <a:schemeClr val="dk2"/>
                </a:solidFill>
                <a:latin typeface="Arial"/>
                <a:ea typeface="Arial"/>
                <a:cs typeface="Arial"/>
                <a:sym typeface="Arial"/>
              </a:rPr>
              <a:t> Enabled </a:t>
            </a:r>
            <a:r>
              <a:rPr lang="en" sz="1500" b="1">
                <a:solidFill>
                  <a:schemeClr val="dk2"/>
                </a:solidFill>
                <a:latin typeface="Arial"/>
                <a:ea typeface="Arial"/>
                <a:cs typeface="Arial"/>
                <a:sym typeface="Arial"/>
              </a:rPr>
              <a:t>distributed preprocessing</a:t>
            </a:r>
            <a:r>
              <a:rPr lang="en" sz="1500">
                <a:solidFill>
                  <a:schemeClr val="dk2"/>
                </a:solidFill>
                <a:latin typeface="Arial"/>
                <a:ea typeface="Arial"/>
                <a:cs typeface="Arial"/>
                <a:sym typeface="Arial"/>
              </a:rPr>
              <a:t>, </a:t>
            </a:r>
            <a:r>
              <a:rPr lang="en" sz="1500" b="1">
                <a:solidFill>
                  <a:schemeClr val="dk2"/>
                </a:solidFill>
                <a:latin typeface="Arial"/>
                <a:ea typeface="Arial"/>
                <a:cs typeface="Arial"/>
                <a:sym typeface="Arial"/>
              </a:rPr>
              <a:t>efficient data transformation</a:t>
            </a:r>
            <a:r>
              <a:rPr lang="en" sz="1500">
                <a:solidFill>
                  <a:schemeClr val="dk2"/>
                </a:solidFill>
                <a:latin typeface="Arial"/>
                <a:ea typeface="Arial"/>
                <a:cs typeface="Arial"/>
                <a:sym typeface="Arial"/>
              </a:rPr>
              <a:t>, and a </a:t>
            </a:r>
            <a:r>
              <a:rPr lang="en" sz="1500" b="1">
                <a:solidFill>
                  <a:schemeClr val="dk2"/>
                </a:solidFill>
                <a:latin typeface="Arial"/>
                <a:ea typeface="Arial"/>
                <a:cs typeface="Arial"/>
                <a:sym typeface="Arial"/>
              </a:rPr>
              <a:t>scalable pipeline</a:t>
            </a:r>
            <a:r>
              <a:rPr lang="en" sz="1500">
                <a:solidFill>
                  <a:schemeClr val="dk2"/>
                </a:solidFill>
                <a:latin typeface="Arial"/>
                <a:ea typeface="Arial"/>
                <a:cs typeface="Arial"/>
                <a:sym typeface="Arial"/>
              </a:rPr>
              <a:t> suitable for large-scale fraud detection tasks.</a:t>
            </a:r>
            <a:endParaRPr sz="1500">
              <a:solidFill>
                <a:schemeClr val="dk2"/>
              </a:solidFill>
              <a:latin typeface="Arial"/>
              <a:ea typeface="Arial"/>
              <a:cs typeface="Arial"/>
              <a:sym typeface="Arial"/>
            </a:endParaRPr>
          </a:p>
          <a:p>
            <a:pPr marL="0" lvl="0" indent="0" algn="l" rtl="0">
              <a:spcBef>
                <a:spcPts val="1200"/>
              </a:spcBef>
              <a:spcAft>
                <a:spcPts val="1600"/>
              </a:spcAft>
              <a:buNone/>
            </a:pPr>
            <a:endParaRPr sz="1500" b="1">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2525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Visualization &amp; Insights</a:t>
            </a:r>
            <a:endParaRPr sz="2400" b="1"/>
          </a:p>
        </p:txBody>
      </p:sp>
      <p:sp>
        <p:nvSpPr>
          <p:cNvPr id="106" name="Google Shape;106;p19"/>
          <p:cNvSpPr txBox="1"/>
          <p:nvPr/>
        </p:nvSpPr>
        <p:spPr>
          <a:xfrm>
            <a:off x="334800" y="688975"/>
            <a:ext cx="8353500" cy="430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450">
                <a:solidFill>
                  <a:schemeClr val="dk2"/>
                </a:solidFill>
              </a:rPr>
              <a:t>To analyze transaction behavior, fraud distribution, and key feature patterns.</a:t>
            </a:r>
            <a:endParaRPr sz="1450">
              <a:solidFill>
                <a:schemeClr val="dk2"/>
              </a:solidFill>
            </a:endParaRPr>
          </a:p>
          <a:p>
            <a:pPr marL="0" lvl="0" indent="0" algn="l" rtl="0">
              <a:lnSpc>
                <a:spcPct val="115000"/>
              </a:lnSpc>
              <a:spcBef>
                <a:spcPts val="1200"/>
              </a:spcBef>
              <a:spcAft>
                <a:spcPts val="0"/>
              </a:spcAft>
              <a:buNone/>
            </a:pPr>
            <a:r>
              <a:rPr lang="en" sz="1450" b="1">
                <a:solidFill>
                  <a:schemeClr val="dk2"/>
                </a:solidFill>
              </a:rPr>
              <a:t>Key Findings:</a:t>
            </a:r>
            <a:endParaRPr sz="1450" b="1">
              <a:solidFill>
                <a:schemeClr val="dk2"/>
              </a:solidFill>
            </a:endParaRPr>
          </a:p>
          <a:p>
            <a:pPr marL="457200" lvl="0" indent="-320675" algn="l" rtl="0">
              <a:lnSpc>
                <a:spcPct val="115000"/>
              </a:lnSpc>
              <a:spcBef>
                <a:spcPts val="1200"/>
              </a:spcBef>
              <a:spcAft>
                <a:spcPts val="0"/>
              </a:spcAft>
              <a:buClr>
                <a:schemeClr val="dk2"/>
              </a:buClr>
              <a:buSzPts val="1450"/>
              <a:buChar char="●"/>
            </a:pPr>
            <a:r>
              <a:rPr lang="en" sz="1450" b="1">
                <a:solidFill>
                  <a:schemeClr val="dk2"/>
                </a:solidFill>
              </a:rPr>
              <a:t>Class Distribution (Pie Chart):</a:t>
            </a:r>
            <a:r>
              <a:rPr lang="en" sz="1450">
                <a:solidFill>
                  <a:schemeClr val="dk2"/>
                </a:solidFill>
              </a:rPr>
              <a:t> Only </a:t>
            </a:r>
            <a:r>
              <a:rPr lang="en" sz="1450" b="1">
                <a:solidFill>
                  <a:schemeClr val="dk2"/>
                </a:solidFill>
              </a:rPr>
              <a:t>0.18%</a:t>
            </a:r>
            <a:r>
              <a:rPr lang="en" sz="1450">
                <a:solidFill>
                  <a:schemeClr val="dk2"/>
                </a:solidFill>
              </a:rPr>
              <a:t> fraud — severe imbalance; accuracy alone is misleading.</a:t>
            </a:r>
            <a:br>
              <a:rPr lang="en" sz="1450">
                <a:solidFill>
                  <a:schemeClr val="dk2"/>
                </a:solidFill>
              </a:rPr>
            </a:br>
            <a:endParaRPr sz="1450">
              <a:solidFill>
                <a:schemeClr val="dk2"/>
              </a:solidFill>
            </a:endParaRPr>
          </a:p>
          <a:p>
            <a:pPr marL="457200" lvl="0" indent="-320675" algn="l" rtl="0">
              <a:lnSpc>
                <a:spcPct val="115000"/>
              </a:lnSpc>
              <a:spcBef>
                <a:spcPts val="0"/>
              </a:spcBef>
              <a:spcAft>
                <a:spcPts val="0"/>
              </a:spcAft>
              <a:buClr>
                <a:schemeClr val="dk2"/>
              </a:buClr>
              <a:buSzPts val="1450"/>
              <a:buChar char="●"/>
            </a:pPr>
            <a:r>
              <a:rPr lang="en" sz="1450" b="1">
                <a:solidFill>
                  <a:schemeClr val="dk2"/>
                </a:solidFill>
              </a:rPr>
              <a:t>Amount (Boxplot):</a:t>
            </a:r>
            <a:r>
              <a:rPr lang="en" sz="1450">
                <a:solidFill>
                  <a:schemeClr val="dk2"/>
                </a:solidFill>
              </a:rPr>
              <a:t> Fraudulent transactions have </a:t>
            </a:r>
            <a:r>
              <a:rPr lang="en" sz="1450" b="1">
                <a:solidFill>
                  <a:schemeClr val="dk2"/>
                </a:solidFill>
              </a:rPr>
              <a:t>lower median amounts</a:t>
            </a:r>
            <a:r>
              <a:rPr lang="en" sz="1450">
                <a:solidFill>
                  <a:schemeClr val="dk2"/>
                </a:solidFill>
              </a:rPr>
              <a:t> but occur across all ranges.</a:t>
            </a:r>
            <a:br>
              <a:rPr lang="en" sz="1450">
                <a:solidFill>
                  <a:schemeClr val="dk2"/>
                </a:solidFill>
              </a:rPr>
            </a:br>
            <a:endParaRPr sz="1450">
              <a:solidFill>
                <a:schemeClr val="dk2"/>
              </a:solidFill>
            </a:endParaRPr>
          </a:p>
          <a:p>
            <a:pPr marL="457200" lvl="0" indent="-320675" algn="l" rtl="0">
              <a:lnSpc>
                <a:spcPct val="115000"/>
              </a:lnSpc>
              <a:spcBef>
                <a:spcPts val="0"/>
              </a:spcBef>
              <a:spcAft>
                <a:spcPts val="0"/>
              </a:spcAft>
              <a:buClr>
                <a:schemeClr val="dk2"/>
              </a:buClr>
              <a:buSzPts val="1450"/>
              <a:buChar char="●"/>
            </a:pPr>
            <a:r>
              <a:rPr lang="en" sz="1450" b="1">
                <a:solidFill>
                  <a:schemeClr val="dk2"/>
                </a:solidFill>
              </a:rPr>
              <a:t>Time vs. Amount (Scatter):</a:t>
            </a:r>
            <a:r>
              <a:rPr lang="en" sz="1450">
                <a:solidFill>
                  <a:schemeClr val="dk2"/>
                </a:solidFill>
              </a:rPr>
              <a:t> No strong time pattern — fraud occurs irregularly.</a:t>
            </a:r>
            <a:br>
              <a:rPr lang="en" sz="1450">
                <a:solidFill>
                  <a:schemeClr val="dk2"/>
                </a:solidFill>
              </a:rPr>
            </a:br>
            <a:endParaRPr sz="1450">
              <a:solidFill>
                <a:schemeClr val="dk2"/>
              </a:solidFill>
            </a:endParaRPr>
          </a:p>
          <a:p>
            <a:pPr marL="457200" lvl="0" indent="-320675" algn="l" rtl="0">
              <a:lnSpc>
                <a:spcPct val="115000"/>
              </a:lnSpc>
              <a:spcBef>
                <a:spcPts val="0"/>
              </a:spcBef>
              <a:spcAft>
                <a:spcPts val="0"/>
              </a:spcAft>
              <a:buClr>
                <a:schemeClr val="dk2"/>
              </a:buClr>
              <a:buSzPts val="1450"/>
              <a:buChar char="●"/>
            </a:pPr>
            <a:r>
              <a:rPr lang="en" sz="1450" b="1">
                <a:solidFill>
                  <a:schemeClr val="dk2"/>
                </a:solidFill>
              </a:rPr>
              <a:t>Feature Correlation (Heatmap):</a:t>
            </a:r>
            <a:r>
              <a:rPr lang="en" sz="1450">
                <a:solidFill>
                  <a:schemeClr val="dk2"/>
                </a:solidFill>
              </a:rPr>
              <a:t> </a:t>
            </a:r>
            <a:r>
              <a:rPr lang="en" sz="1450" b="1">
                <a:solidFill>
                  <a:schemeClr val="dk2"/>
                </a:solidFill>
              </a:rPr>
              <a:t>Weak correlations</a:t>
            </a:r>
            <a:r>
              <a:rPr lang="en" sz="1450">
                <a:solidFill>
                  <a:schemeClr val="dk2"/>
                </a:solidFill>
              </a:rPr>
              <a:t> (PCA ensures independence).</a:t>
            </a:r>
            <a:br>
              <a:rPr lang="en" sz="1450">
                <a:solidFill>
                  <a:schemeClr val="dk2"/>
                </a:solidFill>
              </a:rPr>
            </a:br>
            <a:endParaRPr sz="1450">
              <a:solidFill>
                <a:schemeClr val="dk2"/>
              </a:solidFill>
            </a:endParaRPr>
          </a:p>
          <a:p>
            <a:pPr marL="457200" lvl="0" indent="-320675" algn="l" rtl="0">
              <a:lnSpc>
                <a:spcPct val="115000"/>
              </a:lnSpc>
              <a:spcBef>
                <a:spcPts val="0"/>
              </a:spcBef>
              <a:spcAft>
                <a:spcPts val="0"/>
              </a:spcAft>
              <a:buClr>
                <a:schemeClr val="dk2"/>
              </a:buClr>
              <a:buSzPts val="1450"/>
              <a:buChar char="●"/>
            </a:pPr>
            <a:r>
              <a:rPr lang="en" sz="1450" b="1">
                <a:solidFill>
                  <a:schemeClr val="dk2"/>
                </a:solidFill>
              </a:rPr>
              <a:t>Feature Distributions (Histograms):</a:t>
            </a:r>
            <a:r>
              <a:rPr lang="en" sz="1450">
                <a:solidFill>
                  <a:schemeClr val="dk2"/>
                </a:solidFill>
              </a:rPr>
              <a:t> PCA features (V1–V3) show </a:t>
            </a:r>
            <a:r>
              <a:rPr lang="en" sz="1450" b="1">
                <a:solidFill>
                  <a:schemeClr val="dk2"/>
                </a:solidFill>
              </a:rPr>
              <a:t>distinct fraud patterns</a:t>
            </a:r>
            <a:r>
              <a:rPr lang="en" sz="1450">
                <a:solidFill>
                  <a:schemeClr val="dk2"/>
                </a:solidFill>
              </a:rPr>
              <a:t>.</a:t>
            </a:r>
            <a:br>
              <a:rPr lang="en" sz="1450">
                <a:solidFill>
                  <a:schemeClr val="dk2"/>
                </a:solidFill>
              </a:rPr>
            </a:br>
            <a:endParaRPr sz="1450">
              <a:solidFill>
                <a:schemeClr val="dk2"/>
              </a:solidFill>
            </a:endParaRPr>
          </a:p>
          <a:p>
            <a:pPr marL="457200" lvl="0" indent="-320675" algn="l" rtl="0">
              <a:lnSpc>
                <a:spcPct val="115000"/>
              </a:lnSpc>
              <a:spcBef>
                <a:spcPts val="0"/>
              </a:spcBef>
              <a:spcAft>
                <a:spcPts val="0"/>
              </a:spcAft>
              <a:buClr>
                <a:schemeClr val="dk2"/>
              </a:buClr>
              <a:buSzPts val="1450"/>
              <a:buChar char="●"/>
            </a:pPr>
            <a:r>
              <a:rPr lang="en" sz="1450" b="1">
                <a:solidFill>
                  <a:schemeClr val="dk2"/>
                </a:solidFill>
              </a:rPr>
              <a:t>Temporal Fraud (Line Plot):</a:t>
            </a:r>
            <a:r>
              <a:rPr lang="en" sz="1450">
                <a:solidFill>
                  <a:schemeClr val="dk2"/>
                </a:solidFill>
              </a:rPr>
              <a:t> Fraud spread across </a:t>
            </a:r>
            <a:r>
              <a:rPr lang="en" sz="1450" b="1">
                <a:solidFill>
                  <a:schemeClr val="dk2"/>
                </a:solidFill>
              </a:rPr>
              <a:t>24 hrs</a:t>
            </a:r>
            <a:r>
              <a:rPr lang="en" sz="1450">
                <a:solidFill>
                  <a:schemeClr val="dk2"/>
                </a:solidFill>
              </a:rPr>
              <a:t>, requiring real-time detection.</a:t>
            </a:r>
            <a:endParaRPr sz="145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69938" y="0"/>
            <a:ext cx="820413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26075" y="399450"/>
            <a:ext cx="2808000" cy="14010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400"/>
              </a:spcAft>
              <a:buNone/>
            </a:pPr>
            <a:r>
              <a:rPr lang="en" b="1">
                <a:latin typeface="Arial"/>
                <a:ea typeface="Arial"/>
                <a:cs typeface="Arial"/>
                <a:sym typeface="Arial"/>
              </a:rPr>
              <a:t>Predictive Modeling &amp; Performance</a:t>
            </a:r>
            <a:endParaRPr>
              <a:latin typeface="Arial"/>
              <a:ea typeface="Arial"/>
              <a:cs typeface="Arial"/>
              <a:sym typeface="Arial"/>
            </a:endParaRPr>
          </a:p>
        </p:txBody>
      </p:sp>
      <p:sp>
        <p:nvSpPr>
          <p:cNvPr id="117" name="Google Shape;117;p21"/>
          <p:cNvSpPr txBox="1">
            <a:spLocks noGrp="1"/>
          </p:cNvSpPr>
          <p:nvPr>
            <p:ph type="body" idx="1"/>
          </p:nvPr>
        </p:nvSpPr>
        <p:spPr>
          <a:xfrm>
            <a:off x="3636400" y="236400"/>
            <a:ext cx="5130000" cy="49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50" b="1">
                <a:solidFill>
                  <a:schemeClr val="dk2"/>
                </a:solidFill>
                <a:latin typeface="Arial"/>
                <a:ea typeface="Arial"/>
                <a:cs typeface="Arial"/>
                <a:sym typeface="Arial"/>
              </a:rPr>
              <a:t>Model Architecture</a:t>
            </a:r>
            <a:endParaRPr sz="1450" b="1">
              <a:solidFill>
                <a:schemeClr val="dk2"/>
              </a:solidFill>
              <a:latin typeface="Arial"/>
              <a:ea typeface="Arial"/>
              <a:cs typeface="Arial"/>
              <a:sym typeface="Arial"/>
            </a:endParaRPr>
          </a:p>
          <a:p>
            <a:pPr marL="0" lvl="0" indent="0" algn="l" rtl="0">
              <a:spcBef>
                <a:spcPts val="400"/>
              </a:spcBef>
              <a:spcAft>
                <a:spcPts val="0"/>
              </a:spcAft>
              <a:buNone/>
            </a:pPr>
            <a:r>
              <a:rPr lang="en" sz="1450">
                <a:solidFill>
                  <a:schemeClr val="dk2"/>
                </a:solidFill>
                <a:latin typeface="Arial"/>
                <a:ea typeface="Arial"/>
                <a:cs typeface="Arial"/>
                <a:sym typeface="Arial"/>
              </a:rPr>
              <a:t>Classification Task:</a:t>
            </a:r>
            <a:endParaRPr sz="1450">
              <a:solidFill>
                <a:schemeClr val="dk2"/>
              </a:solidFill>
              <a:latin typeface="Arial"/>
              <a:ea typeface="Arial"/>
              <a:cs typeface="Arial"/>
              <a:sym typeface="Arial"/>
            </a:endParaRPr>
          </a:p>
          <a:p>
            <a:pPr marL="0" lvl="0" indent="0" algn="l" rtl="0">
              <a:spcBef>
                <a:spcPts val="0"/>
              </a:spcBef>
              <a:spcAft>
                <a:spcPts val="0"/>
              </a:spcAft>
              <a:buNone/>
            </a:pPr>
            <a:r>
              <a:rPr lang="en" sz="1450">
                <a:solidFill>
                  <a:schemeClr val="dk2"/>
                </a:solidFill>
                <a:latin typeface="Arial"/>
                <a:ea typeface="Arial"/>
                <a:cs typeface="Arial"/>
                <a:sym typeface="Arial"/>
              </a:rPr>
              <a:t>Binary classification (Fraud vs. Legitimate)</a:t>
            </a:r>
            <a:endParaRPr sz="1450">
              <a:solidFill>
                <a:schemeClr val="dk2"/>
              </a:solidFill>
              <a:latin typeface="Arial"/>
              <a:ea typeface="Arial"/>
              <a:cs typeface="Arial"/>
              <a:sym typeface="Arial"/>
            </a:endParaRPr>
          </a:p>
          <a:p>
            <a:pPr marL="0" lvl="0" indent="0" algn="l" rtl="0">
              <a:spcBef>
                <a:spcPts val="1200"/>
              </a:spcBef>
              <a:spcAft>
                <a:spcPts val="0"/>
              </a:spcAft>
              <a:buNone/>
            </a:pPr>
            <a:r>
              <a:rPr lang="en" sz="1450">
                <a:solidFill>
                  <a:schemeClr val="dk2"/>
                </a:solidFill>
                <a:latin typeface="Arial"/>
                <a:ea typeface="Arial"/>
                <a:cs typeface="Arial"/>
                <a:sym typeface="Arial"/>
              </a:rPr>
              <a:t>Algorithms Implemented:</a:t>
            </a:r>
            <a:endParaRPr sz="1450">
              <a:solidFill>
                <a:schemeClr val="dk2"/>
              </a:solidFill>
              <a:latin typeface="Arial"/>
              <a:ea typeface="Arial"/>
              <a:cs typeface="Arial"/>
              <a:sym typeface="Arial"/>
            </a:endParaRPr>
          </a:p>
          <a:p>
            <a:pPr marL="457200" lvl="0" indent="-228600" algn="l" rtl="0">
              <a:spcBef>
                <a:spcPts val="1200"/>
              </a:spcBef>
              <a:spcAft>
                <a:spcPts val="0"/>
              </a:spcAft>
              <a:buClr>
                <a:schemeClr val="dk2"/>
              </a:buClr>
              <a:buSzPts val="1450"/>
              <a:buFont typeface="Arial"/>
              <a:buNone/>
            </a:pPr>
            <a:r>
              <a:rPr lang="en" sz="1450">
                <a:solidFill>
                  <a:schemeClr val="dk2"/>
                </a:solidFill>
                <a:latin typeface="Arial"/>
                <a:ea typeface="Arial"/>
                <a:cs typeface="Arial"/>
                <a:sym typeface="Arial"/>
              </a:rPr>
              <a:t>1.Logistic Regression — Baseline linear classifier</a:t>
            </a:r>
            <a:endParaRPr sz="145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2.Random Forest Classifier — Ensemble decision tree model</a:t>
            </a:r>
            <a:br>
              <a:rPr lang="en" sz="1450">
                <a:solidFill>
                  <a:schemeClr val="dk2"/>
                </a:solidFill>
                <a:latin typeface="Arial"/>
                <a:ea typeface="Arial"/>
                <a:cs typeface="Arial"/>
                <a:sym typeface="Arial"/>
              </a:rPr>
            </a:br>
            <a:endParaRPr sz="1450">
              <a:solidFill>
                <a:schemeClr val="dk2"/>
              </a:solidFill>
              <a:latin typeface="Arial"/>
              <a:ea typeface="Arial"/>
              <a:cs typeface="Arial"/>
              <a:sym typeface="Arial"/>
            </a:endParaRPr>
          </a:p>
          <a:p>
            <a:pPr marL="0" lvl="0" indent="0" algn="l" rtl="0">
              <a:spcBef>
                <a:spcPts val="0"/>
              </a:spcBef>
              <a:spcAft>
                <a:spcPts val="0"/>
              </a:spcAft>
              <a:buNone/>
            </a:pPr>
            <a:r>
              <a:rPr lang="en" sz="1450" b="1">
                <a:solidFill>
                  <a:schemeClr val="dk2"/>
                </a:solidFill>
                <a:latin typeface="Arial"/>
                <a:ea typeface="Arial"/>
                <a:cs typeface="Arial"/>
                <a:sym typeface="Arial"/>
              </a:rPr>
              <a:t>Performance Metrics</a:t>
            </a:r>
            <a:endParaRPr sz="1450" b="1">
              <a:solidFill>
                <a:schemeClr val="dk2"/>
              </a:solidFill>
              <a:latin typeface="Arial"/>
              <a:ea typeface="Arial"/>
              <a:cs typeface="Arial"/>
              <a:sym typeface="Arial"/>
            </a:endParaRPr>
          </a:p>
          <a:p>
            <a:pPr marL="0" lvl="0" indent="0" algn="l" rtl="0">
              <a:spcBef>
                <a:spcPts val="400"/>
              </a:spcBef>
              <a:spcAft>
                <a:spcPts val="0"/>
              </a:spcAft>
              <a:buNone/>
            </a:pPr>
            <a:r>
              <a:rPr lang="en" sz="1450">
                <a:solidFill>
                  <a:schemeClr val="dk2"/>
                </a:solidFill>
                <a:latin typeface="Arial"/>
                <a:ea typeface="Arial"/>
                <a:cs typeface="Arial"/>
                <a:sym typeface="Arial"/>
              </a:rPr>
              <a:t>Primary Metric: AUC-ROC</a:t>
            </a:r>
            <a:endParaRPr sz="1450">
              <a:solidFill>
                <a:schemeClr val="dk2"/>
              </a:solidFill>
              <a:latin typeface="Arial"/>
              <a:ea typeface="Arial"/>
              <a:cs typeface="Arial"/>
              <a:sym typeface="Arial"/>
            </a:endParaRPr>
          </a:p>
          <a:p>
            <a:pPr marL="0" lvl="0" indent="0" algn="l" rtl="0">
              <a:spcBef>
                <a:spcPts val="0"/>
              </a:spcBef>
              <a:spcAft>
                <a:spcPts val="0"/>
              </a:spcAft>
              <a:buNone/>
            </a:pPr>
            <a:r>
              <a:rPr lang="en" sz="1450">
                <a:solidFill>
                  <a:schemeClr val="dk2"/>
                </a:solidFill>
                <a:latin typeface="Arial"/>
                <a:ea typeface="Arial"/>
                <a:cs typeface="Arial"/>
                <a:sym typeface="Arial"/>
              </a:rPr>
              <a:t>Robust to class imbalance</a:t>
            </a:r>
            <a:endParaRPr sz="1450">
              <a:solidFill>
                <a:schemeClr val="dk2"/>
              </a:solidFill>
              <a:latin typeface="Arial"/>
              <a:ea typeface="Arial"/>
              <a:cs typeface="Arial"/>
              <a:sym typeface="Arial"/>
            </a:endParaRPr>
          </a:p>
          <a:p>
            <a:pPr marL="0" lvl="0" indent="0" algn="l" rtl="0">
              <a:spcBef>
                <a:spcPts val="900"/>
              </a:spcBef>
              <a:spcAft>
                <a:spcPts val="0"/>
              </a:spcAft>
              <a:buNone/>
            </a:pPr>
            <a:r>
              <a:rPr lang="en" sz="1450">
                <a:solidFill>
                  <a:schemeClr val="dk2"/>
                </a:solidFill>
                <a:latin typeface="Arial"/>
                <a:ea typeface="Arial"/>
                <a:cs typeface="Arial"/>
                <a:sym typeface="Arial"/>
              </a:rPr>
              <a:t>Secondary Metrics:</a:t>
            </a:r>
            <a:endParaRPr sz="1450">
              <a:solidFill>
                <a:schemeClr val="dk2"/>
              </a:solidFill>
              <a:latin typeface="Arial"/>
              <a:ea typeface="Arial"/>
              <a:cs typeface="Arial"/>
              <a:sym typeface="Arial"/>
            </a:endParaRPr>
          </a:p>
          <a:p>
            <a:pPr marL="457200" lvl="0" indent="-228600" algn="l" rtl="0">
              <a:spcBef>
                <a:spcPts val="900"/>
              </a:spcBef>
              <a:spcAft>
                <a:spcPts val="0"/>
              </a:spcAft>
              <a:buClr>
                <a:schemeClr val="dk2"/>
              </a:buClr>
              <a:buSzPts val="1450"/>
              <a:buFont typeface="Arial"/>
              <a:buNone/>
            </a:pPr>
            <a:r>
              <a:rPr lang="en" sz="1450">
                <a:solidFill>
                  <a:schemeClr val="dk2"/>
                </a:solidFill>
                <a:latin typeface="Arial"/>
                <a:ea typeface="Arial"/>
                <a:cs typeface="Arial"/>
                <a:sym typeface="Arial"/>
              </a:rPr>
              <a:t>• Recall — Critical for capturing fraudulent transactions</a:t>
            </a:r>
            <a:endParaRPr sz="145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 Precision — Balances false positive rate</a:t>
            </a:r>
            <a:endParaRPr sz="1450">
              <a:solidFill>
                <a:schemeClr val="dk2"/>
              </a:solidFill>
              <a:latin typeface="Arial"/>
              <a:ea typeface="Arial"/>
              <a:cs typeface="Arial"/>
              <a:sym typeface="Arial"/>
            </a:endParaRPr>
          </a:p>
          <a:p>
            <a:pPr marL="457200" lvl="0" indent="-228600" algn="l" rtl="0">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 F1-Score — Harmonic mean of precision and recall</a:t>
            </a:r>
            <a:endParaRPr sz="1450">
              <a:solidFill>
                <a:schemeClr val="dk2"/>
              </a:solidFill>
              <a:latin typeface="Arial"/>
              <a:ea typeface="Arial"/>
              <a:cs typeface="Arial"/>
              <a:sym typeface="Arial"/>
            </a:endParaRPr>
          </a:p>
        </p:txBody>
      </p:sp>
      <p:sp>
        <p:nvSpPr>
          <p:cNvPr id="118" name="Google Shape;118;p21"/>
          <p:cNvSpPr txBox="1"/>
          <p:nvPr/>
        </p:nvSpPr>
        <p:spPr>
          <a:xfrm>
            <a:off x="226075" y="2391300"/>
            <a:ext cx="2808000" cy="196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chemeClr val="lt1"/>
                </a:solidFill>
              </a:rPr>
              <a:t>Winner: Random Forest Classifier</a:t>
            </a:r>
            <a:endParaRPr b="1">
              <a:solidFill>
                <a:schemeClr val="lt1"/>
              </a:solidFill>
            </a:endParaRPr>
          </a:p>
          <a:p>
            <a:pPr marL="0" lvl="0" indent="0" algn="l" rtl="0">
              <a:lnSpc>
                <a:spcPct val="115000"/>
              </a:lnSpc>
              <a:spcBef>
                <a:spcPts val="600"/>
              </a:spcBef>
              <a:spcAft>
                <a:spcPts val="0"/>
              </a:spcAft>
              <a:buNone/>
            </a:pPr>
            <a:r>
              <a:rPr lang="en">
                <a:solidFill>
                  <a:schemeClr val="lt1"/>
                </a:solidFill>
              </a:rPr>
              <a:t>Demonstrates superior capability for fraud detection with exceptional AUC performance and ability to capture complex, non-linear fraud patterns.</a:t>
            </a:r>
            <a:endParaRPr>
              <a:solidFill>
                <a:schemeClr val="lt1"/>
              </a:solidFill>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766</Words>
  <Application>Microsoft Office PowerPoint</Application>
  <PresentationFormat>On-screen Show (16:9)</PresentationFormat>
  <Paragraphs>83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Roboto</vt:lpstr>
      <vt:lpstr>Material</vt:lpstr>
      <vt:lpstr>Fraud Detection in Financial Transactions  Source: Kaggle - Credit Card Fraud Detection Dataset</vt:lpstr>
      <vt:lpstr>Introduction &amp; Business Context Dataset &amp; Objectives Methodology &amp; Technologies Data Processing &amp; Feature Engineering Visualization &amp; Insights Predictive Modeling &amp; Performance Key Findings  Conclusion</vt:lpstr>
      <vt:lpstr>Introduction &amp; Business Context</vt:lpstr>
      <vt:lpstr>Dataset &amp; Objectives</vt:lpstr>
      <vt:lpstr>Methodology &amp; Technologies</vt:lpstr>
      <vt:lpstr>Data Preprocessing &amp; Feature Engineering</vt:lpstr>
      <vt:lpstr>Visualization &amp; Insights</vt:lpstr>
      <vt:lpstr>PowerPoint Presentation</vt:lpstr>
      <vt:lpstr>Predictive Modeling &amp; Performance</vt:lpstr>
      <vt:lpstr>Key Findings</vt:lpstr>
      <vt:lpstr>Conclusion  This project successfully demonstrates the power of Big Data analytics and Machine Learning in combating financial fraud. The Random Forest model delivers exceptional performance, providing financial institutions with a robust, scalable solution for real-time fraud detection. Future Research Directions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kadakanchi karnakar</cp:lastModifiedBy>
  <cp:revision>1</cp:revision>
  <dcterms:modified xsi:type="dcterms:W3CDTF">2025-10-28T08:51:18Z</dcterms:modified>
</cp:coreProperties>
</file>