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9144000" cy="5143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8" roundtripDataSignature="AMtx7mh6LrvVhARM5FcUkT/NafvzbqkK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0D12CC-D7A9-4082-AD57-2B2ABA29DB9D}">
  <a:tblStyle styleId="{B20D12CC-D7A9-4082-AD57-2B2ABA29DB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 name="Google Shape;52;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9: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10: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11: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12: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p13: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p14: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768e98b5e_0_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768e98b5e_0_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768e98b5e_1_1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768e98b5e_1_1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7768e98b5e_0_19: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7768e98b5e_0_1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5: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p1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3" name="Google Shape;83;p2: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6: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6: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7: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p17: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5: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6: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7: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8: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768e98b5e_1_2: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768e98b5e_1_2: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bg>
      <p:bgPr>
        <a:solidFill>
          <a:schemeClr val="lt1"/>
        </a:solidFill>
        <a:effectLst/>
      </p:bgPr>
    </p:bg>
    <p:spTree>
      <p:nvGrpSpPr>
        <p:cNvPr id="1" name="Shape 11"/>
        <p:cNvGrpSpPr/>
        <p:nvPr/>
      </p:nvGrpSpPr>
      <p:grpSpPr>
        <a:xfrm>
          <a:off x="0" y="0"/>
          <a:ext cx="0" cy="0"/>
          <a:chOff x="0" y="0"/>
          <a:chExt cx="0" cy="0"/>
        </a:xfrm>
      </p:grpSpPr>
      <p:sp>
        <p:nvSpPr>
          <p:cNvPr id="12" name="Google Shape;12;p19"/>
          <p:cNvSpPr/>
          <p:nvPr/>
        </p:nvSpPr>
        <p:spPr>
          <a:xfrm>
            <a:off x="0" y="0"/>
            <a:ext cx="9144000" cy="5143500"/>
          </a:xfrm>
          <a:custGeom>
            <a:avLst/>
            <a:gdLst/>
            <a:ahLst/>
            <a:cxnLst/>
            <a:rect l="l" t="t" r="r" b="b"/>
            <a:pathLst>
              <a:path w="9144000" h="5143500" extrusionOk="0">
                <a:moveTo>
                  <a:pt x="0" y="0"/>
                </a:moveTo>
                <a:lnTo>
                  <a:pt x="9143981" y="0"/>
                </a:lnTo>
                <a:lnTo>
                  <a:pt x="9143981" y="5143489"/>
                </a:lnTo>
                <a:lnTo>
                  <a:pt x="0" y="5143489"/>
                </a:lnTo>
                <a:lnTo>
                  <a:pt x="0" y="0"/>
                </a:lnTo>
                <a:close/>
              </a:path>
            </a:pathLst>
          </a:custGeom>
          <a:solidFill>
            <a:srgbClr val="233A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 name="Google Shape;13;p19"/>
          <p:cNvSpPr/>
          <p:nvPr/>
        </p:nvSpPr>
        <p:spPr>
          <a:xfrm>
            <a:off x="3582592" y="1550696"/>
            <a:ext cx="5561965" cy="3592829"/>
          </a:xfrm>
          <a:custGeom>
            <a:avLst/>
            <a:gdLst/>
            <a:ahLst/>
            <a:cxnLst/>
            <a:rect l="l" t="t" r="r" b="b"/>
            <a:pathLst>
              <a:path w="5561965" h="3592829" extrusionOk="0">
                <a:moveTo>
                  <a:pt x="5561388" y="3592792"/>
                </a:moveTo>
                <a:lnTo>
                  <a:pt x="0" y="3592792"/>
                </a:lnTo>
                <a:lnTo>
                  <a:pt x="5561388" y="0"/>
                </a:lnTo>
                <a:lnTo>
                  <a:pt x="5561388" y="3592792"/>
                </a:lnTo>
                <a:close/>
              </a:path>
            </a:pathLst>
          </a:custGeom>
          <a:solidFill>
            <a:srgbClr val="D8D8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 name="Google Shape;14;p19"/>
          <p:cNvSpPr/>
          <p:nvPr/>
        </p:nvSpPr>
        <p:spPr>
          <a:xfrm>
            <a:off x="30" y="2824494"/>
            <a:ext cx="7370445" cy="2319020"/>
          </a:xfrm>
          <a:custGeom>
            <a:avLst/>
            <a:gdLst/>
            <a:ahLst/>
            <a:cxnLst/>
            <a:rect l="l" t="t" r="r" b="b"/>
            <a:pathLst>
              <a:path w="7370445" h="2319020" extrusionOk="0">
                <a:moveTo>
                  <a:pt x="7370379" y="2318995"/>
                </a:moveTo>
                <a:lnTo>
                  <a:pt x="0" y="2318995"/>
                </a:lnTo>
                <a:lnTo>
                  <a:pt x="0" y="0"/>
                </a:lnTo>
                <a:lnTo>
                  <a:pt x="7370379" y="2318995"/>
                </a:lnTo>
                <a:close/>
              </a:path>
            </a:pathLst>
          </a:custGeom>
          <a:solidFill>
            <a:srgbClr val="C3A15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 name="Google Shape;15;p19"/>
          <p:cNvSpPr/>
          <p:nvPr/>
        </p:nvSpPr>
        <p:spPr>
          <a:xfrm>
            <a:off x="0" y="0"/>
            <a:ext cx="9143981" cy="5143489"/>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 name="Google Shape;16;p19"/>
          <p:cNvSpPr/>
          <p:nvPr/>
        </p:nvSpPr>
        <p:spPr>
          <a:xfrm>
            <a:off x="203224" y="206249"/>
            <a:ext cx="8737600" cy="4731385"/>
          </a:xfrm>
          <a:custGeom>
            <a:avLst/>
            <a:gdLst/>
            <a:ahLst/>
            <a:cxnLst/>
            <a:rect l="l" t="t" r="r" b="b"/>
            <a:pathLst>
              <a:path w="8737600" h="4731385" extrusionOk="0">
                <a:moveTo>
                  <a:pt x="0" y="0"/>
                </a:moveTo>
                <a:lnTo>
                  <a:pt x="8737482" y="0"/>
                </a:lnTo>
                <a:lnTo>
                  <a:pt x="8737482" y="4730990"/>
                </a:lnTo>
                <a:lnTo>
                  <a:pt x="0" y="4730990"/>
                </a:lnTo>
                <a:lnTo>
                  <a:pt x="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 name="Google Shape;17;p19"/>
          <p:cNvSpPr txBox="1">
            <a:spLocks noGrp="1"/>
          </p:cNvSpPr>
          <p:nvPr>
            <p:ph type="title"/>
          </p:nvPr>
        </p:nvSpPr>
        <p:spPr>
          <a:xfrm>
            <a:off x="1892745" y="1827526"/>
            <a:ext cx="5358509" cy="1397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90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9"/>
          <p:cNvSpPr txBox="1">
            <a:spLocks noGrp="1"/>
          </p:cNvSpPr>
          <p:nvPr>
            <p:ph type="body" idx="1"/>
          </p:nvPr>
        </p:nvSpPr>
        <p:spPr>
          <a:xfrm>
            <a:off x="1021081" y="1380588"/>
            <a:ext cx="7150734" cy="319532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300" b="0" i="0">
                <a:solidFill>
                  <a:schemeClr val="dk1"/>
                </a:solidFill>
                <a:latin typeface="Arial"/>
                <a:ea typeface="Arial"/>
                <a:cs typeface="Arial"/>
                <a:sym typeface="Aria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 name="Google Shape;19;p1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22"/>
        <p:cNvGrpSpPr/>
        <p:nvPr/>
      </p:nvGrpSpPr>
      <p:grpSpPr>
        <a:xfrm>
          <a:off x="0" y="0"/>
          <a:ext cx="0" cy="0"/>
          <a:chOff x="0" y="0"/>
          <a:chExt cx="0" cy="0"/>
        </a:xfrm>
      </p:grpSpPr>
      <p:sp>
        <p:nvSpPr>
          <p:cNvPr id="23" name="Google Shape;23;p20"/>
          <p:cNvSpPr/>
          <p:nvPr/>
        </p:nvSpPr>
        <p:spPr>
          <a:xfrm>
            <a:off x="0" y="0"/>
            <a:ext cx="9144000" cy="5143500"/>
          </a:xfrm>
          <a:custGeom>
            <a:avLst/>
            <a:gdLst/>
            <a:ahLst/>
            <a:cxnLst/>
            <a:rect l="l" t="t" r="r" b="b"/>
            <a:pathLst>
              <a:path w="9144000" h="5143500" extrusionOk="0">
                <a:moveTo>
                  <a:pt x="0" y="0"/>
                </a:moveTo>
                <a:lnTo>
                  <a:pt x="9143981" y="0"/>
                </a:lnTo>
                <a:lnTo>
                  <a:pt x="9143981" y="5143489"/>
                </a:lnTo>
                <a:lnTo>
                  <a:pt x="0" y="5143489"/>
                </a:lnTo>
                <a:lnTo>
                  <a:pt x="0" y="0"/>
                </a:lnTo>
                <a:close/>
              </a:path>
            </a:pathLst>
          </a:custGeom>
          <a:solidFill>
            <a:srgbClr val="C3A15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 name="Google Shape;24;p20"/>
          <p:cNvSpPr txBox="1">
            <a:spLocks noGrp="1"/>
          </p:cNvSpPr>
          <p:nvPr>
            <p:ph type="title"/>
          </p:nvPr>
        </p:nvSpPr>
        <p:spPr>
          <a:xfrm>
            <a:off x="1892745" y="1827526"/>
            <a:ext cx="5358509" cy="1397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90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28"/>
        <p:cNvGrpSpPr/>
        <p:nvPr/>
      </p:nvGrpSpPr>
      <p:grpSpPr>
        <a:xfrm>
          <a:off x="0" y="0"/>
          <a:ext cx="0" cy="0"/>
          <a:chOff x="0" y="0"/>
          <a:chExt cx="0" cy="0"/>
        </a:xfrm>
      </p:grpSpPr>
      <p:sp>
        <p:nvSpPr>
          <p:cNvPr id="29" name="Google Shape;29;p21"/>
          <p:cNvSpPr/>
          <p:nvPr/>
        </p:nvSpPr>
        <p:spPr>
          <a:xfrm>
            <a:off x="0" y="0"/>
            <a:ext cx="9144000" cy="5143500"/>
          </a:xfrm>
          <a:custGeom>
            <a:avLst/>
            <a:gdLst/>
            <a:ahLst/>
            <a:cxnLst/>
            <a:rect l="l" t="t" r="r" b="b"/>
            <a:pathLst>
              <a:path w="9144000" h="5143500" extrusionOk="0">
                <a:moveTo>
                  <a:pt x="0" y="0"/>
                </a:moveTo>
                <a:lnTo>
                  <a:pt x="9143981" y="0"/>
                </a:lnTo>
                <a:lnTo>
                  <a:pt x="9143981" y="5143489"/>
                </a:lnTo>
                <a:lnTo>
                  <a:pt x="0" y="5143489"/>
                </a:lnTo>
                <a:lnTo>
                  <a:pt x="0" y="0"/>
                </a:lnTo>
                <a:close/>
              </a:path>
            </a:pathLst>
          </a:custGeom>
          <a:solidFill>
            <a:srgbClr val="0079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 name="Google Shape;30;p21"/>
          <p:cNvSpPr/>
          <p:nvPr/>
        </p:nvSpPr>
        <p:spPr>
          <a:xfrm>
            <a:off x="30" y="2824494"/>
            <a:ext cx="7370445" cy="2319020"/>
          </a:xfrm>
          <a:custGeom>
            <a:avLst/>
            <a:gdLst/>
            <a:ahLst/>
            <a:cxnLst/>
            <a:rect l="l" t="t" r="r" b="b"/>
            <a:pathLst>
              <a:path w="7370445" h="2319020" extrusionOk="0">
                <a:moveTo>
                  <a:pt x="7370379" y="2318995"/>
                </a:moveTo>
                <a:lnTo>
                  <a:pt x="0" y="2318995"/>
                </a:lnTo>
                <a:lnTo>
                  <a:pt x="0" y="0"/>
                </a:lnTo>
                <a:lnTo>
                  <a:pt x="7370379" y="2318995"/>
                </a:lnTo>
                <a:close/>
              </a:path>
            </a:pathLst>
          </a:custGeom>
          <a:solidFill>
            <a:srgbClr val="D8D8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 name="Google Shape;31;p21"/>
          <p:cNvSpPr/>
          <p:nvPr/>
        </p:nvSpPr>
        <p:spPr>
          <a:xfrm>
            <a:off x="3582592" y="1550696"/>
            <a:ext cx="5561965" cy="3592829"/>
          </a:xfrm>
          <a:custGeom>
            <a:avLst/>
            <a:gdLst/>
            <a:ahLst/>
            <a:cxnLst/>
            <a:rect l="l" t="t" r="r" b="b"/>
            <a:pathLst>
              <a:path w="5561965" h="3592829" extrusionOk="0">
                <a:moveTo>
                  <a:pt x="5561388" y="3592792"/>
                </a:moveTo>
                <a:lnTo>
                  <a:pt x="0" y="3592792"/>
                </a:lnTo>
                <a:lnTo>
                  <a:pt x="5561388" y="0"/>
                </a:lnTo>
                <a:lnTo>
                  <a:pt x="5561388" y="3592792"/>
                </a:lnTo>
                <a:close/>
              </a:path>
            </a:pathLst>
          </a:custGeom>
          <a:solidFill>
            <a:srgbClr val="233A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 name="Google Shape;32;p21"/>
          <p:cNvSpPr/>
          <p:nvPr/>
        </p:nvSpPr>
        <p:spPr>
          <a:xfrm>
            <a:off x="0" y="0"/>
            <a:ext cx="9143981" cy="5143489"/>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 name="Google Shape;33;p21"/>
          <p:cNvSpPr/>
          <p:nvPr/>
        </p:nvSpPr>
        <p:spPr>
          <a:xfrm>
            <a:off x="203224" y="206249"/>
            <a:ext cx="8737600" cy="4731385"/>
          </a:xfrm>
          <a:custGeom>
            <a:avLst/>
            <a:gdLst/>
            <a:ahLst/>
            <a:cxnLst/>
            <a:rect l="l" t="t" r="r" b="b"/>
            <a:pathLst>
              <a:path w="8737600" h="4731385" extrusionOk="0">
                <a:moveTo>
                  <a:pt x="0" y="0"/>
                </a:moveTo>
                <a:lnTo>
                  <a:pt x="8737482" y="0"/>
                </a:lnTo>
                <a:lnTo>
                  <a:pt x="8737482" y="4730990"/>
                </a:lnTo>
                <a:lnTo>
                  <a:pt x="0" y="4730990"/>
                </a:lnTo>
                <a:lnTo>
                  <a:pt x="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 name="Google Shape;34;p2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7"/>
        <p:cNvGrpSpPr/>
        <p:nvPr/>
      </p:nvGrpSpPr>
      <p:grpSpPr>
        <a:xfrm>
          <a:off x="0" y="0"/>
          <a:ext cx="0" cy="0"/>
          <a:chOff x="0" y="0"/>
          <a:chExt cx="0" cy="0"/>
        </a:xfrm>
      </p:grpSpPr>
      <p:sp>
        <p:nvSpPr>
          <p:cNvPr id="38" name="Google Shape;38;p22"/>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2"/>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3"/>
        <p:cNvGrpSpPr/>
        <p:nvPr/>
      </p:nvGrpSpPr>
      <p:grpSpPr>
        <a:xfrm>
          <a:off x="0" y="0"/>
          <a:ext cx="0" cy="0"/>
          <a:chOff x="0" y="0"/>
          <a:chExt cx="0" cy="0"/>
        </a:xfrm>
      </p:grpSpPr>
      <p:sp>
        <p:nvSpPr>
          <p:cNvPr id="44" name="Google Shape;44;p23"/>
          <p:cNvSpPr txBox="1">
            <a:spLocks noGrp="1"/>
          </p:cNvSpPr>
          <p:nvPr>
            <p:ph type="title"/>
          </p:nvPr>
        </p:nvSpPr>
        <p:spPr>
          <a:xfrm>
            <a:off x="1892745" y="1827526"/>
            <a:ext cx="5358509" cy="1397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90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3"/>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23"/>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7" name="Google Shape;47;p2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1892745" y="1827526"/>
            <a:ext cx="5358509" cy="13970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9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1021081" y="1380588"/>
            <a:ext cx="7150734" cy="319532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p1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1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3"/>
        <p:cNvGrpSpPr/>
        <p:nvPr/>
      </p:nvGrpSpPr>
      <p:grpSpPr>
        <a:xfrm>
          <a:off x="0" y="0"/>
          <a:ext cx="0" cy="0"/>
          <a:chOff x="0" y="0"/>
          <a:chExt cx="0" cy="0"/>
        </a:xfrm>
      </p:grpSpPr>
      <p:sp>
        <p:nvSpPr>
          <p:cNvPr id="54" name="Google Shape;54;p1"/>
          <p:cNvSpPr/>
          <p:nvPr/>
        </p:nvSpPr>
        <p:spPr>
          <a:xfrm>
            <a:off x="0" y="0"/>
            <a:ext cx="9144000" cy="5143500"/>
          </a:xfrm>
          <a:custGeom>
            <a:avLst/>
            <a:gdLst/>
            <a:ahLst/>
            <a:cxnLst/>
            <a:rect l="l" t="t" r="r" b="b"/>
            <a:pathLst>
              <a:path w="9144000" h="5143500" extrusionOk="0">
                <a:moveTo>
                  <a:pt x="0" y="0"/>
                </a:moveTo>
                <a:lnTo>
                  <a:pt x="9143981" y="0"/>
                </a:lnTo>
                <a:lnTo>
                  <a:pt x="9143981" y="5143489"/>
                </a:lnTo>
                <a:lnTo>
                  <a:pt x="0" y="5143489"/>
                </a:lnTo>
                <a:lnTo>
                  <a:pt x="0" y="0"/>
                </a:lnTo>
                <a:close/>
              </a:path>
            </a:pathLst>
          </a:custGeom>
          <a:solidFill>
            <a:srgbClr val="153DF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5" name="Google Shape;55;p1"/>
          <p:cNvSpPr/>
          <p:nvPr/>
        </p:nvSpPr>
        <p:spPr>
          <a:xfrm>
            <a:off x="30" y="2824494"/>
            <a:ext cx="7370445" cy="2319020"/>
          </a:xfrm>
          <a:custGeom>
            <a:avLst/>
            <a:gdLst/>
            <a:ahLst/>
            <a:cxnLst/>
            <a:rect l="l" t="t" r="r" b="b"/>
            <a:pathLst>
              <a:path w="7370445" h="2319020" extrusionOk="0">
                <a:moveTo>
                  <a:pt x="7370379" y="2318995"/>
                </a:moveTo>
                <a:lnTo>
                  <a:pt x="0" y="2318995"/>
                </a:lnTo>
                <a:lnTo>
                  <a:pt x="0" y="0"/>
                </a:lnTo>
                <a:lnTo>
                  <a:pt x="7370379" y="2318995"/>
                </a:lnTo>
                <a:close/>
              </a:path>
            </a:pathLst>
          </a:custGeom>
          <a:solidFill>
            <a:srgbClr val="0079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6" name="Google Shape;56;p1"/>
          <p:cNvSpPr/>
          <p:nvPr/>
        </p:nvSpPr>
        <p:spPr>
          <a:xfrm>
            <a:off x="3582592" y="1550696"/>
            <a:ext cx="5561965" cy="3592829"/>
          </a:xfrm>
          <a:custGeom>
            <a:avLst/>
            <a:gdLst/>
            <a:ahLst/>
            <a:cxnLst/>
            <a:rect l="l" t="t" r="r" b="b"/>
            <a:pathLst>
              <a:path w="5561965" h="3592829" extrusionOk="0">
                <a:moveTo>
                  <a:pt x="5561388" y="3592792"/>
                </a:moveTo>
                <a:lnTo>
                  <a:pt x="0" y="3592792"/>
                </a:lnTo>
                <a:lnTo>
                  <a:pt x="5561388" y="0"/>
                </a:lnTo>
                <a:lnTo>
                  <a:pt x="5561388" y="3592792"/>
                </a:lnTo>
                <a:close/>
              </a:path>
            </a:pathLst>
          </a:custGeom>
          <a:solidFill>
            <a:srgbClr val="C3A15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7" name="Google Shape;57;p1"/>
          <p:cNvSpPr/>
          <p:nvPr/>
        </p:nvSpPr>
        <p:spPr>
          <a:xfrm>
            <a:off x="5058890" y="0"/>
            <a:ext cx="4085590" cy="2052955"/>
          </a:xfrm>
          <a:custGeom>
            <a:avLst/>
            <a:gdLst/>
            <a:ahLst/>
            <a:cxnLst/>
            <a:rect l="l" t="t" r="r" b="b"/>
            <a:pathLst>
              <a:path w="4085590" h="2052955" extrusionOk="0">
                <a:moveTo>
                  <a:pt x="4085091" y="2052595"/>
                </a:moveTo>
                <a:lnTo>
                  <a:pt x="0" y="0"/>
                </a:lnTo>
                <a:lnTo>
                  <a:pt x="4085091" y="0"/>
                </a:lnTo>
                <a:lnTo>
                  <a:pt x="4085091" y="2052595"/>
                </a:lnTo>
                <a:close/>
              </a:path>
            </a:pathLst>
          </a:custGeom>
          <a:solidFill>
            <a:srgbClr val="233A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8" name="Google Shape;58;p1"/>
          <p:cNvSpPr/>
          <p:nvPr/>
        </p:nvSpPr>
        <p:spPr>
          <a:xfrm>
            <a:off x="0" y="0"/>
            <a:ext cx="9143981" cy="514348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9" name="Google Shape;59;p1"/>
          <p:cNvSpPr/>
          <p:nvPr/>
        </p:nvSpPr>
        <p:spPr>
          <a:xfrm>
            <a:off x="203200" y="146913"/>
            <a:ext cx="8737600" cy="4849670"/>
          </a:xfrm>
          <a:custGeom>
            <a:avLst/>
            <a:gdLst/>
            <a:ahLst/>
            <a:cxnLst/>
            <a:rect l="l" t="t" r="r" b="b"/>
            <a:pathLst>
              <a:path w="8737600" h="4731385" extrusionOk="0">
                <a:moveTo>
                  <a:pt x="0" y="0"/>
                </a:moveTo>
                <a:lnTo>
                  <a:pt x="8737482" y="0"/>
                </a:lnTo>
                <a:lnTo>
                  <a:pt x="8737482" y="4730990"/>
                </a:lnTo>
                <a:lnTo>
                  <a:pt x="0" y="4730990"/>
                </a:lnTo>
                <a:lnTo>
                  <a:pt x="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0" name="Google Shape;60;p1"/>
          <p:cNvSpPr/>
          <p:nvPr/>
        </p:nvSpPr>
        <p:spPr>
          <a:xfrm>
            <a:off x="764060" y="592"/>
            <a:ext cx="1741805" cy="1044575"/>
          </a:xfrm>
          <a:custGeom>
            <a:avLst/>
            <a:gdLst/>
            <a:ahLst/>
            <a:cxnLst/>
            <a:rect l="l" t="t" r="r" b="b"/>
            <a:pathLst>
              <a:path w="1741805" h="1044575" extrusionOk="0">
                <a:moveTo>
                  <a:pt x="141707" y="1044297"/>
                </a:moveTo>
                <a:lnTo>
                  <a:pt x="0" y="1044297"/>
                </a:lnTo>
                <a:lnTo>
                  <a:pt x="1599791" y="0"/>
                </a:lnTo>
                <a:lnTo>
                  <a:pt x="1741509" y="0"/>
                </a:lnTo>
                <a:lnTo>
                  <a:pt x="141707" y="1044297"/>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1" name="Google Shape;61;p1"/>
          <p:cNvSpPr/>
          <p:nvPr/>
        </p:nvSpPr>
        <p:spPr>
          <a:xfrm>
            <a:off x="509631" y="592"/>
            <a:ext cx="1741805" cy="1044575"/>
          </a:xfrm>
          <a:custGeom>
            <a:avLst/>
            <a:gdLst/>
            <a:ahLst/>
            <a:cxnLst/>
            <a:rect l="l" t="t" r="r" b="b"/>
            <a:pathLst>
              <a:path w="1741805" h="1044575" extrusionOk="0">
                <a:moveTo>
                  <a:pt x="141704" y="1044297"/>
                </a:moveTo>
                <a:lnTo>
                  <a:pt x="0" y="1044297"/>
                </a:lnTo>
                <a:lnTo>
                  <a:pt x="1599791" y="0"/>
                </a:lnTo>
                <a:lnTo>
                  <a:pt x="1741496" y="0"/>
                </a:lnTo>
                <a:lnTo>
                  <a:pt x="141704" y="1044297"/>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2" name="Google Shape;62;p1"/>
          <p:cNvSpPr/>
          <p:nvPr/>
        </p:nvSpPr>
        <p:spPr>
          <a:xfrm>
            <a:off x="255199" y="592"/>
            <a:ext cx="1741805" cy="1044575"/>
          </a:xfrm>
          <a:custGeom>
            <a:avLst/>
            <a:gdLst/>
            <a:ahLst/>
            <a:cxnLst/>
            <a:rect l="l" t="t" r="r" b="b"/>
            <a:pathLst>
              <a:path w="1741805" h="1044575" extrusionOk="0">
                <a:moveTo>
                  <a:pt x="141704" y="1044297"/>
                </a:moveTo>
                <a:lnTo>
                  <a:pt x="0" y="1044297"/>
                </a:lnTo>
                <a:lnTo>
                  <a:pt x="1599791" y="0"/>
                </a:lnTo>
                <a:lnTo>
                  <a:pt x="1741496" y="0"/>
                </a:lnTo>
                <a:lnTo>
                  <a:pt x="141704" y="1044297"/>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3" name="Google Shape;63;p1"/>
          <p:cNvSpPr/>
          <p:nvPr/>
        </p:nvSpPr>
        <p:spPr>
          <a:xfrm>
            <a:off x="1414254" y="592"/>
            <a:ext cx="1741805" cy="1044575"/>
          </a:xfrm>
          <a:custGeom>
            <a:avLst/>
            <a:gdLst/>
            <a:ahLst/>
            <a:cxnLst/>
            <a:rect l="l" t="t" r="r" b="b"/>
            <a:pathLst>
              <a:path w="1741805" h="1044575" extrusionOk="0">
                <a:moveTo>
                  <a:pt x="141704" y="1044297"/>
                </a:moveTo>
                <a:lnTo>
                  <a:pt x="0" y="1044297"/>
                </a:lnTo>
                <a:lnTo>
                  <a:pt x="1599789" y="0"/>
                </a:lnTo>
                <a:lnTo>
                  <a:pt x="1741489" y="0"/>
                </a:lnTo>
                <a:lnTo>
                  <a:pt x="141704" y="1044297"/>
                </a:lnTo>
                <a:close/>
              </a:path>
            </a:pathLst>
          </a:custGeom>
          <a:solidFill>
            <a:srgbClr val="153DF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4" name="Google Shape;64;p1"/>
          <p:cNvSpPr/>
          <p:nvPr/>
        </p:nvSpPr>
        <p:spPr>
          <a:xfrm>
            <a:off x="1159825" y="592"/>
            <a:ext cx="1741805" cy="1044575"/>
          </a:xfrm>
          <a:custGeom>
            <a:avLst/>
            <a:gdLst/>
            <a:ahLst/>
            <a:cxnLst/>
            <a:rect l="l" t="t" r="r" b="b"/>
            <a:pathLst>
              <a:path w="1741805" h="1044575" extrusionOk="0">
                <a:moveTo>
                  <a:pt x="141704" y="1044297"/>
                </a:moveTo>
                <a:lnTo>
                  <a:pt x="0" y="1044297"/>
                </a:lnTo>
                <a:lnTo>
                  <a:pt x="1599794" y="0"/>
                </a:lnTo>
                <a:lnTo>
                  <a:pt x="1741494" y="0"/>
                </a:lnTo>
                <a:lnTo>
                  <a:pt x="141704" y="1044297"/>
                </a:lnTo>
                <a:close/>
              </a:path>
            </a:pathLst>
          </a:custGeom>
          <a:solidFill>
            <a:srgbClr val="153DF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5" name="Google Shape;65;p1"/>
          <p:cNvSpPr/>
          <p:nvPr/>
        </p:nvSpPr>
        <p:spPr>
          <a:xfrm>
            <a:off x="905393" y="592"/>
            <a:ext cx="1741805" cy="1044575"/>
          </a:xfrm>
          <a:custGeom>
            <a:avLst/>
            <a:gdLst/>
            <a:ahLst/>
            <a:cxnLst/>
            <a:rect l="l" t="t" r="r" b="b"/>
            <a:pathLst>
              <a:path w="1741805" h="1044575" extrusionOk="0">
                <a:moveTo>
                  <a:pt x="141704" y="1044297"/>
                </a:moveTo>
                <a:lnTo>
                  <a:pt x="0" y="1044297"/>
                </a:lnTo>
                <a:lnTo>
                  <a:pt x="1599801" y="0"/>
                </a:lnTo>
                <a:lnTo>
                  <a:pt x="1741501" y="0"/>
                </a:lnTo>
                <a:lnTo>
                  <a:pt x="141704" y="1044297"/>
                </a:lnTo>
                <a:close/>
              </a:path>
            </a:pathLst>
          </a:custGeom>
          <a:solidFill>
            <a:srgbClr val="153DF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6" name="Google Shape;66;p1"/>
          <p:cNvSpPr/>
          <p:nvPr/>
        </p:nvSpPr>
        <p:spPr>
          <a:xfrm>
            <a:off x="7659484" y="5088"/>
            <a:ext cx="1249680" cy="752475"/>
          </a:xfrm>
          <a:custGeom>
            <a:avLst/>
            <a:gdLst/>
            <a:ahLst/>
            <a:cxnLst/>
            <a:rect l="l" t="t" r="r" b="b"/>
            <a:pathLst>
              <a:path w="1249679" h="752475" extrusionOk="0">
                <a:moveTo>
                  <a:pt x="60749" y="752105"/>
                </a:moveTo>
                <a:lnTo>
                  <a:pt x="0" y="752105"/>
                </a:lnTo>
                <a:lnTo>
                  <a:pt x="1188522" y="0"/>
                </a:lnTo>
                <a:lnTo>
                  <a:pt x="1249247" y="0"/>
                </a:lnTo>
                <a:lnTo>
                  <a:pt x="60749" y="752105"/>
                </a:lnTo>
                <a:close/>
              </a:path>
            </a:pathLst>
          </a:custGeom>
          <a:solidFill>
            <a:srgbClr val="233A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7" name="Google Shape;67;p1"/>
          <p:cNvSpPr/>
          <p:nvPr/>
        </p:nvSpPr>
        <p:spPr>
          <a:xfrm>
            <a:off x="7358485" y="5088"/>
            <a:ext cx="1249680" cy="752475"/>
          </a:xfrm>
          <a:custGeom>
            <a:avLst/>
            <a:gdLst/>
            <a:ahLst/>
            <a:cxnLst/>
            <a:rect l="l" t="t" r="r" b="b"/>
            <a:pathLst>
              <a:path w="1249679" h="752475" extrusionOk="0">
                <a:moveTo>
                  <a:pt x="60724" y="752105"/>
                </a:moveTo>
                <a:lnTo>
                  <a:pt x="0" y="752105"/>
                </a:lnTo>
                <a:lnTo>
                  <a:pt x="1188497" y="0"/>
                </a:lnTo>
                <a:lnTo>
                  <a:pt x="1249222" y="0"/>
                </a:lnTo>
                <a:lnTo>
                  <a:pt x="60724" y="752105"/>
                </a:lnTo>
                <a:close/>
              </a:path>
            </a:pathLst>
          </a:custGeom>
          <a:solidFill>
            <a:srgbClr val="233A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8" name="Google Shape;68;p1"/>
          <p:cNvSpPr/>
          <p:nvPr/>
        </p:nvSpPr>
        <p:spPr>
          <a:xfrm>
            <a:off x="7057460" y="5088"/>
            <a:ext cx="1249680" cy="752475"/>
          </a:xfrm>
          <a:custGeom>
            <a:avLst/>
            <a:gdLst/>
            <a:ahLst/>
            <a:cxnLst/>
            <a:rect l="l" t="t" r="r" b="b"/>
            <a:pathLst>
              <a:path w="1249679" h="752475" extrusionOk="0">
                <a:moveTo>
                  <a:pt x="60724" y="752105"/>
                </a:moveTo>
                <a:lnTo>
                  <a:pt x="0" y="752105"/>
                </a:lnTo>
                <a:lnTo>
                  <a:pt x="1188497" y="0"/>
                </a:lnTo>
                <a:lnTo>
                  <a:pt x="1249222" y="0"/>
                </a:lnTo>
                <a:lnTo>
                  <a:pt x="60724" y="752105"/>
                </a:lnTo>
                <a:close/>
              </a:path>
            </a:pathLst>
          </a:custGeom>
          <a:solidFill>
            <a:srgbClr val="233A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9" name="Google Shape;69;p1"/>
          <p:cNvSpPr/>
          <p:nvPr/>
        </p:nvSpPr>
        <p:spPr>
          <a:xfrm>
            <a:off x="7329935" y="4217841"/>
            <a:ext cx="1612265" cy="925830"/>
          </a:xfrm>
          <a:custGeom>
            <a:avLst/>
            <a:gdLst/>
            <a:ahLst/>
            <a:cxnLst/>
            <a:rect l="l" t="t" r="r" b="b"/>
            <a:pathLst>
              <a:path w="1612265" h="925829" extrusionOk="0">
                <a:moveTo>
                  <a:pt x="149249" y="925748"/>
                </a:moveTo>
                <a:lnTo>
                  <a:pt x="0" y="925748"/>
                </a:lnTo>
                <a:lnTo>
                  <a:pt x="1462897" y="0"/>
                </a:lnTo>
                <a:lnTo>
                  <a:pt x="1612146" y="0"/>
                </a:lnTo>
                <a:lnTo>
                  <a:pt x="149249" y="925748"/>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0" name="Google Shape;70;p1"/>
          <p:cNvSpPr/>
          <p:nvPr/>
        </p:nvSpPr>
        <p:spPr>
          <a:xfrm>
            <a:off x="6941486" y="4217841"/>
            <a:ext cx="1612265" cy="925830"/>
          </a:xfrm>
          <a:custGeom>
            <a:avLst/>
            <a:gdLst/>
            <a:ahLst/>
            <a:cxnLst/>
            <a:rect l="l" t="t" r="r" b="b"/>
            <a:pathLst>
              <a:path w="1612265" h="925829" extrusionOk="0">
                <a:moveTo>
                  <a:pt x="149249" y="925748"/>
                </a:moveTo>
                <a:lnTo>
                  <a:pt x="0" y="925748"/>
                </a:lnTo>
                <a:lnTo>
                  <a:pt x="1462872" y="0"/>
                </a:lnTo>
                <a:lnTo>
                  <a:pt x="1612121" y="0"/>
                </a:lnTo>
                <a:lnTo>
                  <a:pt x="149249" y="925748"/>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1" name="Google Shape;71;p1"/>
          <p:cNvSpPr/>
          <p:nvPr/>
        </p:nvSpPr>
        <p:spPr>
          <a:xfrm>
            <a:off x="6553011" y="4217841"/>
            <a:ext cx="1612265" cy="925830"/>
          </a:xfrm>
          <a:custGeom>
            <a:avLst/>
            <a:gdLst/>
            <a:ahLst/>
            <a:cxnLst/>
            <a:rect l="l" t="t" r="r" b="b"/>
            <a:pathLst>
              <a:path w="1612265" h="925829" extrusionOk="0">
                <a:moveTo>
                  <a:pt x="149249" y="925748"/>
                </a:moveTo>
                <a:lnTo>
                  <a:pt x="0" y="925748"/>
                </a:lnTo>
                <a:lnTo>
                  <a:pt x="1462897" y="0"/>
                </a:lnTo>
                <a:lnTo>
                  <a:pt x="1612146" y="0"/>
                </a:lnTo>
                <a:lnTo>
                  <a:pt x="149249" y="925748"/>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2" name="Google Shape;72;p1"/>
          <p:cNvSpPr/>
          <p:nvPr/>
        </p:nvSpPr>
        <p:spPr>
          <a:xfrm>
            <a:off x="1108220" y="4055641"/>
            <a:ext cx="1886585" cy="1083310"/>
          </a:xfrm>
          <a:custGeom>
            <a:avLst/>
            <a:gdLst/>
            <a:ahLst/>
            <a:cxnLst/>
            <a:rect l="l" t="t" r="r" b="b"/>
            <a:pathLst>
              <a:path w="1886585" h="1083310" extrusionOk="0">
                <a:moveTo>
                  <a:pt x="174452" y="1083297"/>
                </a:moveTo>
                <a:lnTo>
                  <a:pt x="0" y="1083297"/>
                </a:lnTo>
                <a:lnTo>
                  <a:pt x="1711874" y="0"/>
                </a:lnTo>
                <a:lnTo>
                  <a:pt x="1886348" y="0"/>
                </a:lnTo>
                <a:lnTo>
                  <a:pt x="174452" y="1083297"/>
                </a:lnTo>
                <a:close/>
              </a:path>
            </a:pathLst>
          </a:custGeom>
          <a:solidFill>
            <a:srgbClr val="0079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3" name="Google Shape;73;p1"/>
          <p:cNvSpPr/>
          <p:nvPr/>
        </p:nvSpPr>
        <p:spPr>
          <a:xfrm>
            <a:off x="653683" y="4055641"/>
            <a:ext cx="1886585" cy="1083310"/>
          </a:xfrm>
          <a:custGeom>
            <a:avLst/>
            <a:gdLst/>
            <a:ahLst/>
            <a:cxnLst/>
            <a:rect l="l" t="t" r="r" b="b"/>
            <a:pathLst>
              <a:path w="1886585" h="1083310" extrusionOk="0">
                <a:moveTo>
                  <a:pt x="174454" y="1083297"/>
                </a:moveTo>
                <a:lnTo>
                  <a:pt x="0" y="1083297"/>
                </a:lnTo>
                <a:lnTo>
                  <a:pt x="1711884" y="0"/>
                </a:lnTo>
                <a:lnTo>
                  <a:pt x="1886336" y="0"/>
                </a:lnTo>
                <a:lnTo>
                  <a:pt x="174454" y="1083297"/>
                </a:lnTo>
                <a:close/>
              </a:path>
            </a:pathLst>
          </a:custGeom>
          <a:solidFill>
            <a:srgbClr val="0079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4" name="Google Shape;74;p1"/>
          <p:cNvSpPr/>
          <p:nvPr/>
        </p:nvSpPr>
        <p:spPr>
          <a:xfrm>
            <a:off x="199148" y="4055641"/>
            <a:ext cx="1886585" cy="1083310"/>
          </a:xfrm>
          <a:custGeom>
            <a:avLst/>
            <a:gdLst/>
            <a:ahLst/>
            <a:cxnLst/>
            <a:rect l="l" t="t" r="r" b="b"/>
            <a:pathLst>
              <a:path w="1886585" h="1083310" extrusionOk="0">
                <a:moveTo>
                  <a:pt x="174453" y="1083297"/>
                </a:moveTo>
                <a:lnTo>
                  <a:pt x="0" y="1083297"/>
                </a:lnTo>
                <a:lnTo>
                  <a:pt x="1711882" y="0"/>
                </a:lnTo>
                <a:lnTo>
                  <a:pt x="1886337" y="0"/>
                </a:lnTo>
                <a:lnTo>
                  <a:pt x="174453" y="1083297"/>
                </a:lnTo>
                <a:close/>
              </a:path>
            </a:pathLst>
          </a:custGeom>
          <a:solidFill>
            <a:srgbClr val="0079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5" name="Google Shape;75;p1"/>
          <p:cNvSpPr txBox="1">
            <a:spLocks noGrp="1"/>
          </p:cNvSpPr>
          <p:nvPr>
            <p:ph type="title"/>
          </p:nvPr>
        </p:nvSpPr>
        <p:spPr>
          <a:xfrm>
            <a:off x="1047700" y="996824"/>
            <a:ext cx="6526500" cy="2052900"/>
          </a:xfrm>
          <a:prstGeom prst="rect">
            <a:avLst/>
          </a:prstGeom>
          <a:noFill/>
          <a:ln>
            <a:noFill/>
          </a:ln>
        </p:spPr>
        <p:txBody>
          <a:bodyPr spcFirstLastPara="1" wrap="square" lIns="0" tIns="12700" rIns="0" bIns="0" anchor="t" anchorCtr="0">
            <a:spAutoFit/>
          </a:bodyPr>
          <a:lstStyle/>
          <a:p>
            <a:pPr marL="12700" marR="5080" lvl="0" indent="0" algn="ctr" rtl="0">
              <a:lnSpc>
                <a:spcPct val="100000"/>
              </a:lnSpc>
              <a:spcBef>
                <a:spcPts val="0"/>
              </a:spcBef>
              <a:spcAft>
                <a:spcPts val="0"/>
              </a:spcAft>
              <a:buSzPts val="1400"/>
              <a:buNone/>
            </a:pPr>
            <a:r>
              <a:rPr lang="en-US" sz="3600">
                <a:solidFill>
                  <a:srgbClr val="AE7B50"/>
                </a:solidFill>
              </a:rPr>
              <a:t>Epileptic Seizure  Prediction Using Intracranial Brain Records (EEG)</a:t>
            </a:r>
            <a:endParaRPr sz="3600">
              <a:solidFill>
                <a:srgbClr val="AE7B50"/>
              </a:solidFill>
            </a:endParaRPr>
          </a:p>
        </p:txBody>
      </p:sp>
      <p:sp>
        <p:nvSpPr>
          <p:cNvPr id="76" name="Google Shape;76;p1"/>
          <p:cNvSpPr txBox="1"/>
          <p:nvPr/>
        </p:nvSpPr>
        <p:spPr>
          <a:xfrm>
            <a:off x="5173900" y="3079625"/>
            <a:ext cx="2752200" cy="1767600"/>
          </a:xfrm>
          <a:prstGeom prst="rect">
            <a:avLst/>
          </a:prstGeom>
          <a:noFill/>
          <a:ln>
            <a:noFill/>
          </a:ln>
        </p:spPr>
        <p:txBody>
          <a:bodyPr spcFirstLastPara="1" wrap="square" lIns="0" tIns="0" rIns="0" bIns="0" anchor="t" anchorCtr="0">
            <a:spAutoFit/>
          </a:bodyPr>
          <a:lstStyle/>
          <a:p>
            <a:pPr marL="0" marR="0" lvl="0" indent="0" algn="l" rtl="0">
              <a:lnSpc>
                <a:spcPct val="95000"/>
              </a:lnSpc>
              <a:spcBef>
                <a:spcPts val="0"/>
              </a:spcBef>
              <a:spcAft>
                <a:spcPts val="0"/>
              </a:spcAft>
              <a:buClr>
                <a:srgbClr val="000000"/>
              </a:buClr>
              <a:buSzPts val="2000"/>
              <a:buFont typeface="Arial"/>
              <a:buNone/>
            </a:pPr>
            <a:endParaRPr sz="2000" b="0" i="0" u="none" strike="noStrike" cap="none">
              <a:solidFill>
                <a:srgbClr val="000000"/>
              </a:solidFill>
              <a:latin typeface="Trebuchet MS"/>
              <a:ea typeface="Trebuchet MS"/>
              <a:cs typeface="Trebuchet MS"/>
              <a:sym typeface="Trebuchet MS"/>
            </a:endParaRPr>
          </a:p>
        </p:txBody>
      </p:sp>
      <p:sp>
        <p:nvSpPr>
          <p:cNvPr id="77" name="Google Shape;77;p1"/>
          <p:cNvSpPr txBox="1"/>
          <p:nvPr/>
        </p:nvSpPr>
        <p:spPr>
          <a:xfrm>
            <a:off x="5316613" y="4631731"/>
            <a:ext cx="2752090" cy="254000"/>
          </a:xfrm>
          <a:prstGeom prst="rect">
            <a:avLst/>
          </a:prstGeom>
          <a:noFill/>
          <a:ln>
            <a:noFill/>
          </a:ln>
        </p:spPr>
        <p:txBody>
          <a:bodyPr spcFirstLastPara="1" wrap="square" lIns="0" tIns="0" rIns="0" bIns="0" anchor="t" anchorCtr="0">
            <a:spAutoFit/>
          </a:bodyPr>
          <a:lstStyle/>
          <a:p>
            <a:pPr marL="0" marR="0" lvl="0" indent="0" algn="l" rtl="0">
              <a:lnSpc>
                <a:spcPct val="95000"/>
              </a:lnSpc>
              <a:spcBef>
                <a:spcPts val="0"/>
              </a:spcBef>
              <a:spcAft>
                <a:spcPts val="0"/>
              </a:spcAft>
              <a:buClr>
                <a:srgbClr val="000000"/>
              </a:buClr>
              <a:buSzPts val="2000"/>
              <a:buFont typeface="Arial"/>
              <a:buNone/>
            </a:pPr>
            <a:r>
              <a:rPr lang="en-US" sz="2000" b="0" i="0" u="none" strike="noStrike" cap="none">
                <a:solidFill>
                  <a:srgbClr val="AE7B50"/>
                </a:solidFill>
                <a:latin typeface="Trebuchet MS"/>
                <a:ea typeface="Trebuchet MS"/>
                <a:cs typeface="Trebuchet MS"/>
                <a:sym typeface="Trebuchet MS"/>
              </a:rPr>
              <a:t>hankar</a:t>
            </a:r>
            <a:endParaRPr sz="2000" b="0" i="0" u="none" strike="noStrike" cap="none">
              <a:solidFill>
                <a:srgbClr val="000000"/>
              </a:solidFill>
              <a:latin typeface="Trebuchet MS"/>
              <a:ea typeface="Trebuchet MS"/>
              <a:cs typeface="Trebuchet MS"/>
              <a:sym typeface="Trebuchet MS"/>
            </a:endParaRPr>
          </a:p>
        </p:txBody>
      </p:sp>
      <p:sp>
        <p:nvSpPr>
          <p:cNvPr id="78" name="Google Shape;78;p1"/>
          <p:cNvSpPr/>
          <p:nvPr/>
        </p:nvSpPr>
        <p:spPr>
          <a:xfrm>
            <a:off x="5291670" y="4665129"/>
            <a:ext cx="2895600" cy="203200"/>
          </a:xfrm>
          <a:custGeom>
            <a:avLst/>
            <a:gdLst/>
            <a:ahLst/>
            <a:cxnLst/>
            <a:rect l="l" t="t" r="r" b="b"/>
            <a:pathLst>
              <a:path w="2895600" h="203200" extrusionOk="0">
                <a:moveTo>
                  <a:pt x="0" y="203200"/>
                </a:moveTo>
                <a:lnTo>
                  <a:pt x="2895599" y="203200"/>
                </a:lnTo>
                <a:lnTo>
                  <a:pt x="2895599" y="0"/>
                </a:lnTo>
                <a:lnTo>
                  <a:pt x="0" y="0"/>
                </a:lnTo>
                <a:lnTo>
                  <a:pt x="0" y="20320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9" name="Google Shape;79;p1"/>
          <p:cNvSpPr txBox="1"/>
          <p:nvPr/>
        </p:nvSpPr>
        <p:spPr>
          <a:xfrm>
            <a:off x="6511048" y="4644060"/>
            <a:ext cx="1121400" cy="203100"/>
          </a:xfrm>
          <a:prstGeom prst="rect">
            <a:avLst/>
          </a:prstGeom>
          <a:noFill/>
          <a:ln>
            <a:noFill/>
          </a:ln>
        </p:spPr>
        <p:txBody>
          <a:bodyPr spcFirstLastPara="1" wrap="square" lIns="0" tIns="147950" rIns="0" bIns="0" anchor="t" anchorCtr="0">
            <a:spAutoFit/>
          </a:bodyPr>
          <a:lstStyle/>
          <a:p>
            <a:pPr marL="0" marR="121920" lvl="0" indent="0" algn="l" rtl="0">
              <a:lnSpc>
                <a:spcPct val="100000"/>
              </a:lnSpc>
              <a:spcBef>
                <a:spcPts val="103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
          <p:cNvSpPr txBox="1"/>
          <p:nvPr/>
        </p:nvSpPr>
        <p:spPr>
          <a:xfrm>
            <a:off x="5888075" y="3095825"/>
            <a:ext cx="2598300" cy="176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Group Members:</a:t>
            </a: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Pranav </a:t>
            </a:r>
            <a:r>
              <a:rPr lang="en-US" sz="1400" b="0" i="0" u="none" strike="noStrike" cap="none" dirty="0" err="1">
                <a:solidFill>
                  <a:srgbClr val="000000"/>
                </a:solidFill>
                <a:latin typeface="Arial"/>
                <a:ea typeface="Arial"/>
                <a:cs typeface="Arial"/>
                <a:sym typeface="Arial"/>
              </a:rPr>
              <a:t>Karnani</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dirty="0" err="1"/>
              <a:t>Awais</a:t>
            </a:r>
            <a:r>
              <a:rPr lang="en-US" dirty="0"/>
              <a:t> Mullah</a:t>
            </a: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Adarsh Pan</a:t>
            </a:r>
            <a:r>
              <a:rPr lang="en-US" dirty="0"/>
              <a:t>dey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Project Guide:</a:t>
            </a: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dirty="0" err="1"/>
              <a:t>Amarja</a:t>
            </a:r>
            <a:r>
              <a:rPr lang="en-US" dirty="0"/>
              <a:t> Ma’am</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p:nvPr/>
        </p:nvSpPr>
        <p:spPr>
          <a:xfrm>
            <a:off x="4757090" y="2309395"/>
            <a:ext cx="4387215" cy="2834640"/>
          </a:xfrm>
          <a:custGeom>
            <a:avLst/>
            <a:gdLst/>
            <a:ahLst/>
            <a:cxnLst/>
            <a:rect l="l" t="t" r="r" b="b"/>
            <a:pathLst>
              <a:path w="4387215" h="2834640" extrusionOk="0">
                <a:moveTo>
                  <a:pt x="4386891" y="2834094"/>
                </a:moveTo>
                <a:lnTo>
                  <a:pt x="0" y="2834094"/>
                </a:lnTo>
                <a:lnTo>
                  <a:pt x="4386891" y="0"/>
                </a:lnTo>
                <a:lnTo>
                  <a:pt x="4386891" y="2834094"/>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8" name="Google Shape;148;p9"/>
          <p:cNvSpPr/>
          <p:nvPr/>
        </p:nvSpPr>
        <p:spPr>
          <a:xfrm>
            <a:off x="6540562" y="3961117"/>
            <a:ext cx="1964055" cy="1182370"/>
          </a:xfrm>
          <a:custGeom>
            <a:avLst/>
            <a:gdLst/>
            <a:ahLst/>
            <a:cxnLst/>
            <a:rect l="l" t="t" r="r" b="b"/>
            <a:pathLst>
              <a:path w="1964054" h="1182370" extrusionOk="0">
                <a:moveTo>
                  <a:pt x="95374" y="1182322"/>
                </a:moveTo>
                <a:lnTo>
                  <a:pt x="0" y="1182322"/>
                </a:lnTo>
                <a:lnTo>
                  <a:pt x="1868371" y="0"/>
                </a:lnTo>
                <a:lnTo>
                  <a:pt x="1963746" y="0"/>
                </a:lnTo>
                <a:lnTo>
                  <a:pt x="95374" y="1182322"/>
                </a:lnTo>
                <a:close/>
              </a:path>
            </a:pathLst>
          </a:custGeom>
          <a:solidFill>
            <a:srgbClr val="C3A15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9" name="Google Shape;149;p9"/>
          <p:cNvSpPr/>
          <p:nvPr/>
        </p:nvSpPr>
        <p:spPr>
          <a:xfrm>
            <a:off x="6067362" y="3961117"/>
            <a:ext cx="1964055" cy="1182370"/>
          </a:xfrm>
          <a:custGeom>
            <a:avLst/>
            <a:gdLst/>
            <a:ahLst/>
            <a:cxnLst/>
            <a:rect l="l" t="t" r="r" b="b"/>
            <a:pathLst>
              <a:path w="1964054" h="1182370" extrusionOk="0">
                <a:moveTo>
                  <a:pt x="95399" y="1182322"/>
                </a:moveTo>
                <a:lnTo>
                  <a:pt x="0" y="1182322"/>
                </a:lnTo>
                <a:lnTo>
                  <a:pt x="1868396" y="0"/>
                </a:lnTo>
                <a:lnTo>
                  <a:pt x="1963771" y="0"/>
                </a:lnTo>
                <a:lnTo>
                  <a:pt x="95399" y="1182322"/>
                </a:lnTo>
                <a:close/>
              </a:path>
            </a:pathLst>
          </a:custGeom>
          <a:solidFill>
            <a:srgbClr val="C3A15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0" name="Google Shape;150;p9"/>
          <p:cNvSpPr/>
          <p:nvPr/>
        </p:nvSpPr>
        <p:spPr>
          <a:xfrm>
            <a:off x="5594188" y="3961117"/>
            <a:ext cx="1964055" cy="1182370"/>
          </a:xfrm>
          <a:custGeom>
            <a:avLst/>
            <a:gdLst/>
            <a:ahLst/>
            <a:cxnLst/>
            <a:rect l="l" t="t" r="r" b="b"/>
            <a:pathLst>
              <a:path w="1964054" h="1182370" extrusionOk="0">
                <a:moveTo>
                  <a:pt x="95374" y="1182322"/>
                </a:moveTo>
                <a:lnTo>
                  <a:pt x="0" y="1182322"/>
                </a:lnTo>
                <a:lnTo>
                  <a:pt x="1868371" y="0"/>
                </a:lnTo>
                <a:lnTo>
                  <a:pt x="1963746" y="0"/>
                </a:lnTo>
                <a:lnTo>
                  <a:pt x="95374" y="1182322"/>
                </a:lnTo>
                <a:close/>
              </a:path>
            </a:pathLst>
          </a:custGeom>
          <a:solidFill>
            <a:srgbClr val="C3A15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1" name="Google Shape;151;p9"/>
          <p:cNvSpPr/>
          <p:nvPr/>
        </p:nvSpPr>
        <p:spPr>
          <a:xfrm>
            <a:off x="1108220" y="2"/>
            <a:ext cx="1886585" cy="1083310"/>
          </a:xfrm>
          <a:custGeom>
            <a:avLst/>
            <a:gdLst/>
            <a:ahLst/>
            <a:cxnLst/>
            <a:rect l="l" t="t" r="r" b="b"/>
            <a:pathLst>
              <a:path w="1886585" h="1083310" extrusionOk="0">
                <a:moveTo>
                  <a:pt x="174452" y="1083305"/>
                </a:moveTo>
                <a:lnTo>
                  <a:pt x="0" y="1083305"/>
                </a:lnTo>
                <a:lnTo>
                  <a:pt x="1711874" y="0"/>
                </a:lnTo>
                <a:lnTo>
                  <a:pt x="1886348" y="0"/>
                </a:lnTo>
                <a:lnTo>
                  <a:pt x="174452" y="1083305"/>
                </a:lnTo>
                <a:close/>
              </a:path>
            </a:pathLst>
          </a:custGeom>
          <a:solidFill>
            <a:srgbClr val="233A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2" name="Google Shape;152;p9"/>
          <p:cNvSpPr/>
          <p:nvPr/>
        </p:nvSpPr>
        <p:spPr>
          <a:xfrm>
            <a:off x="653683" y="2"/>
            <a:ext cx="1886585" cy="1083310"/>
          </a:xfrm>
          <a:custGeom>
            <a:avLst/>
            <a:gdLst/>
            <a:ahLst/>
            <a:cxnLst/>
            <a:rect l="l" t="t" r="r" b="b"/>
            <a:pathLst>
              <a:path w="1886585" h="1083310" extrusionOk="0">
                <a:moveTo>
                  <a:pt x="174454" y="1083305"/>
                </a:moveTo>
                <a:lnTo>
                  <a:pt x="0" y="1083305"/>
                </a:lnTo>
                <a:lnTo>
                  <a:pt x="1711884" y="0"/>
                </a:lnTo>
                <a:lnTo>
                  <a:pt x="1886336" y="0"/>
                </a:lnTo>
                <a:lnTo>
                  <a:pt x="174454" y="1083305"/>
                </a:lnTo>
                <a:close/>
              </a:path>
            </a:pathLst>
          </a:custGeom>
          <a:solidFill>
            <a:srgbClr val="233A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3" name="Google Shape;153;p9"/>
          <p:cNvSpPr/>
          <p:nvPr/>
        </p:nvSpPr>
        <p:spPr>
          <a:xfrm>
            <a:off x="199148" y="2"/>
            <a:ext cx="1886585" cy="1083310"/>
          </a:xfrm>
          <a:custGeom>
            <a:avLst/>
            <a:gdLst/>
            <a:ahLst/>
            <a:cxnLst/>
            <a:rect l="l" t="t" r="r" b="b"/>
            <a:pathLst>
              <a:path w="1886585" h="1083310" extrusionOk="0">
                <a:moveTo>
                  <a:pt x="174453" y="1083305"/>
                </a:moveTo>
                <a:lnTo>
                  <a:pt x="0" y="1083305"/>
                </a:lnTo>
                <a:lnTo>
                  <a:pt x="1711882" y="0"/>
                </a:lnTo>
                <a:lnTo>
                  <a:pt x="1886337" y="0"/>
                </a:lnTo>
                <a:lnTo>
                  <a:pt x="174453" y="1083305"/>
                </a:lnTo>
                <a:close/>
              </a:path>
            </a:pathLst>
          </a:custGeom>
          <a:solidFill>
            <a:srgbClr val="233A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4" name="Google Shape;154;p9"/>
          <p:cNvSpPr txBox="1">
            <a:spLocks noGrp="1"/>
          </p:cNvSpPr>
          <p:nvPr>
            <p:ph type="title"/>
          </p:nvPr>
        </p:nvSpPr>
        <p:spPr>
          <a:xfrm>
            <a:off x="2884884" y="2297301"/>
            <a:ext cx="338709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t>Use Case Diagram</a:t>
            </a:r>
            <a:endParaRPr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0"/>
          <p:cNvSpPr/>
          <p:nvPr/>
        </p:nvSpPr>
        <p:spPr>
          <a:xfrm>
            <a:off x="1061847" y="204499"/>
            <a:ext cx="7029435" cy="473449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1"/>
          <p:cNvSpPr/>
          <p:nvPr/>
        </p:nvSpPr>
        <p:spPr>
          <a:xfrm>
            <a:off x="4757090" y="2309395"/>
            <a:ext cx="4387215" cy="2834640"/>
          </a:xfrm>
          <a:custGeom>
            <a:avLst/>
            <a:gdLst/>
            <a:ahLst/>
            <a:cxnLst/>
            <a:rect l="l" t="t" r="r" b="b"/>
            <a:pathLst>
              <a:path w="4387215" h="2834640" extrusionOk="0">
                <a:moveTo>
                  <a:pt x="4386891" y="2834094"/>
                </a:moveTo>
                <a:lnTo>
                  <a:pt x="0" y="2834094"/>
                </a:lnTo>
                <a:lnTo>
                  <a:pt x="4386891" y="0"/>
                </a:lnTo>
                <a:lnTo>
                  <a:pt x="4386891" y="2834094"/>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5" name="Google Shape;165;p11"/>
          <p:cNvSpPr/>
          <p:nvPr/>
        </p:nvSpPr>
        <p:spPr>
          <a:xfrm>
            <a:off x="6540562" y="3961117"/>
            <a:ext cx="1964055" cy="1182370"/>
          </a:xfrm>
          <a:custGeom>
            <a:avLst/>
            <a:gdLst/>
            <a:ahLst/>
            <a:cxnLst/>
            <a:rect l="l" t="t" r="r" b="b"/>
            <a:pathLst>
              <a:path w="1964054" h="1182370" extrusionOk="0">
                <a:moveTo>
                  <a:pt x="95374" y="1182322"/>
                </a:moveTo>
                <a:lnTo>
                  <a:pt x="0" y="1182322"/>
                </a:lnTo>
                <a:lnTo>
                  <a:pt x="1868371" y="0"/>
                </a:lnTo>
                <a:lnTo>
                  <a:pt x="1963746" y="0"/>
                </a:lnTo>
                <a:lnTo>
                  <a:pt x="95374" y="1182322"/>
                </a:lnTo>
                <a:close/>
              </a:path>
            </a:pathLst>
          </a:custGeom>
          <a:solidFill>
            <a:srgbClr val="C3A15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6" name="Google Shape;166;p11"/>
          <p:cNvSpPr/>
          <p:nvPr/>
        </p:nvSpPr>
        <p:spPr>
          <a:xfrm>
            <a:off x="6067362" y="3961117"/>
            <a:ext cx="1964055" cy="1182370"/>
          </a:xfrm>
          <a:custGeom>
            <a:avLst/>
            <a:gdLst/>
            <a:ahLst/>
            <a:cxnLst/>
            <a:rect l="l" t="t" r="r" b="b"/>
            <a:pathLst>
              <a:path w="1964054" h="1182370" extrusionOk="0">
                <a:moveTo>
                  <a:pt x="95399" y="1182322"/>
                </a:moveTo>
                <a:lnTo>
                  <a:pt x="0" y="1182322"/>
                </a:lnTo>
                <a:lnTo>
                  <a:pt x="1868396" y="0"/>
                </a:lnTo>
                <a:lnTo>
                  <a:pt x="1963771" y="0"/>
                </a:lnTo>
                <a:lnTo>
                  <a:pt x="95399" y="1182322"/>
                </a:lnTo>
                <a:close/>
              </a:path>
            </a:pathLst>
          </a:custGeom>
          <a:solidFill>
            <a:srgbClr val="C3A15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7" name="Google Shape;167;p11"/>
          <p:cNvSpPr/>
          <p:nvPr/>
        </p:nvSpPr>
        <p:spPr>
          <a:xfrm>
            <a:off x="5594188" y="3961117"/>
            <a:ext cx="1964055" cy="1182370"/>
          </a:xfrm>
          <a:custGeom>
            <a:avLst/>
            <a:gdLst/>
            <a:ahLst/>
            <a:cxnLst/>
            <a:rect l="l" t="t" r="r" b="b"/>
            <a:pathLst>
              <a:path w="1964054" h="1182370" extrusionOk="0">
                <a:moveTo>
                  <a:pt x="95374" y="1182322"/>
                </a:moveTo>
                <a:lnTo>
                  <a:pt x="0" y="1182322"/>
                </a:lnTo>
                <a:lnTo>
                  <a:pt x="1868371" y="0"/>
                </a:lnTo>
                <a:lnTo>
                  <a:pt x="1963746" y="0"/>
                </a:lnTo>
                <a:lnTo>
                  <a:pt x="95374" y="1182322"/>
                </a:lnTo>
                <a:close/>
              </a:path>
            </a:pathLst>
          </a:custGeom>
          <a:solidFill>
            <a:srgbClr val="C3A15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8" name="Google Shape;168;p11"/>
          <p:cNvSpPr/>
          <p:nvPr/>
        </p:nvSpPr>
        <p:spPr>
          <a:xfrm>
            <a:off x="1108220" y="2"/>
            <a:ext cx="1886585" cy="1083310"/>
          </a:xfrm>
          <a:custGeom>
            <a:avLst/>
            <a:gdLst/>
            <a:ahLst/>
            <a:cxnLst/>
            <a:rect l="l" t="t" r="r" b="b"/>
            <a:pathLst>
              <a:path w="1886585" h="1083310" extrusionOk="0">
                <a:moveTo>
                  <a:pt x="174452" y="1083305"/>
                </a:moveTo>
                <a:lnTo>
                  <a:pt x="0" y="1083305"/>
                </a:lnTo>
                <a:lnTo>
                  <a:pt x="1711874" y="0"/>
                </a:lnTo>
                <a:lnTo>
                  <a:pt x="1886348" y="0"/>
                </a:lnTo>
                <a:lnTo>
                  <a:pt x="174452" y="1083305"/>
                </a:lnTo>
                <a:close/>
              </a:path>
            </a:pathLst>
          </a:custGeom>
          <a:solidFill>
            <a:srgbClr val="233A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9" name="Google Shape;169;p11"/>
          <p:cNvSpPr/>
          <p:nvPr/>
        </p:nvSpPr>
        <p:spPr>
          <a:xfrm>
            <a:off x="653683" y="2"/>
            <a:ext cx="1886585" cy="1083310"/>
          </a:xfrm>
          <a:custGeom>
            <a:avLst/>
            <a:gdLst/>
            <a:ahLst/>
            <a:cxnLst/>
            <a:rect l="l" t="t" r="r" b="b"/>
            <a:pathLst>
              <a:path w="1886585" h="1083310" extrusionOk="0">
                <a:moveTo>
                  <a:pt x="174454" y="1083305"/>
                </a:moveTo>
                <a:lnTo>
                  <a:pt x="0" y="1083305"/>
                </a:lnTo>
                <a:lnTo>
                  <a:pt x="1711884" y="0"/>
                </a:lnTo>
                <a:lnTo>
                  <a:pt x="1886336" y="0"/>
                </a:lnTo>
                <a:lnTo>
                  <a:pt x="174454" y="1083305"/>
                </a:lnTo>
                <a:close/>
              </a:path>
            </a:pathLst>
          </a:custGeom>
          <a:solidFill>
            <a:srgbClr val="233A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0" name="Google Shape;170;p11"/>
          <p:cNvSpPr/>
          <p:nvPr/>
        </p:nvSpPr>
        <p:spPr>
          <a:xfrm>
            <a:off x="199148" y="2"/>
            <a:ext cx="1886585" cy="1083310"/>
          </a:xfrm>
          <a:custGeom>
            <a:avLst/>
            <a:gdLst/>
            <a:ahLst/>
            <a:cxnLst/>
            <a:rect l="l" t="t" r="r" b="b"/>
            <a:pathLst>
              <a:path w="1886585" h="1083310" extrusionOk="0">
                <a:moveTo>
                  <a:pt x="174453" y="1083305"/>
                </a:moveTo>
                <a:lnTo>
                  <a:pt x="0" y="1083305"/>
                </a:lnTo>
                <a:lnTo>
                  <a:pt x="1711882" y="0"/>
                </a:lnTo>
                <a:lnTo>
                  <a:pt x="1886337" y="0"/>
                </a:lnTo>
                <a:lnTo>
                  <a:pt x="174453" y="1083305"/>
                </a:lnTo>
                <a:close/>
              </a:path>
            </a:pathLst>
          </a:custGeom>
          <a:solidFill>
            <a:srgbClr val="233A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1" name="Google Shape;171;p11"/>
          <p:cNvSpPr txBox="1">
            <a:spLocks noGrp="1"/>
          </p:cNvSpPr>
          <p:nvPr>
            <p:ph type="title"/>
          </p:nvPr>
        </p:nvSpPr>
        <p:spPr>
          <a:xfrm>
            <a:off x="2974676" y="2297301"/>
            <a:ext cx="320675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t>Technology Stack</a:t>
            </a: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2"/>
          <p:cNvSpPr/>
          <p:nvPr/>
        </p:nvSpPr>
        <p:spPr>
          <a:xfrm>
            <a:off x="1362072" y="1433445"/>
            <a:ext cx="3923029" cy="304800"/>
          </a:xfrm>
          <a:custGeom>
            <a:avLst/>
            <a:gdLst/>
            <a:ahLst/>
            <a:cxnLst/>
            <a:rect l="l" t="t" r="r" b="b"/>
            <a:pathLst>
              <a:path w="3923029" h="304800" extrusionOk="0">
                <a:moveTo>
                  <a:pt x="0" y="0"/>
                </a:moveTo>
                <a:lnTo>
                  <a:pt x="3922682" y="0"/>
                </a:lnTo>
                <a:lnTo>
                  <a:pt x="3922682" y="304799"/>
                </a:lnTo>
                <a:lnTo>
                  <a:pt x="0" y="304799"/>
                </a:lnTo>
                <a:lnTo>
                  <a:pt x="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7" name="Google Shape;177;p12"/>
          <p:cNvSpPr/>
          <p:nvPr/>
        </p:nvSpPr>
        <p:spPr>
          <a:xfrm>
            <a:off x="980115" y="1909694"/>
            <a:ext cx="988694" cy="304800"/>
          </a:xfrm>
          <a:custGeom>
            <a:avLst/>
            <a:gdLst/>
            <a:ahLst/>
            <a:cxnLst/>
            <a:rect l="l" t="t" r="r" b="b"/>
            <a:pathLst>
              <a:path w="988694" h="304800" extrusionOk="0">
                <a:moveTo>
                  <a:pt x="0" y="0"/>
                </a:moveTo>
                <a:lnTo>
                  <a:pt x="988564" y="0"/>
                </a:lnTo>
                <a:lnTo>
                  <a:pt x="988564" y="304796"/>
                </a:lnTo>
                <a:lnTo>
                  <a:pt x="0" y="304796"/>
                </a:lnTo>
                <a:lnTo>
                  <a:pt x="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8" name="Google Shape;178;p12"/>
          <p:cNvSpPr/>
          <p:nvPr/>
        </p:nvSpPr>
        <p:spPr>
          <a:xfrm>
            <a:off x="1362072" y="2385940"/>
            <a:ext cx="3740785" cy="304800"/>
          </a:xfrm>
          <a:custGeom>
            <a:avLst/>
            <a:gdLst/>
            <a:ahLst/>
            <a:cxnLst/>
            <a:rect l="l" t="t" r="r" b="b"/>
            <a:pathLst>
              <a:path w="3740785" h="304800" extrusionOk="0">
                <a:moveTo>
                  <a:pt x="0" y="0"/>
                </a:moveTo>
                <a:lnTo>
                  <a:pt x="3740193" y="0"/>
                </a:lnTo>
                <a:lnTo>
                  <a:pt x="3740193" y="304799"/>
                </a:lnTo>
                <a:lnTo>
                  <a:pt x="0" y="304799"/>
                </a:lnTo>
                <a:lnTo>
                  <a:pt x="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9" name="Google Shape;179;p12"/>
          <p:cNvSpPr/>
          <p:nvPr/>
        </p:nvSpPr>
        <p:spPr>
          <a:xfrm>
            <a:off x="1362072" y="2862190"/>
            <a:ext cx="2098040" cy="304800"/>
          </a:xfrm>
          <a:custGeom>
            <a:avLst/>
            <a:gdLst/>
            <a:ahLst/>
            <a:cxnLst/>
            <a:rect l="l" t="t" r="r" b="b"/>
            <a:pathLst>
              <a:path w="2098040" h="304800" extrusionOk="0">
                <a:moveTo>
                  <a:pt x="0" y="0"/>
                </a:moveTo>
                <a:lnTo>
                  <a:pt x="2097886" y="0"/>
                </a:lnTo>
                <a:lnTo>
                  <a:pt x="2097886" y="304799"/>
                </a:lnTo>
                <a:lnTo>
                  <a:pt x="0" y="304799"/>
                </a:lnTo>
                <a:lnTo>
                  <a:pt x="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0" name="Google Shape;180;p12"/>
          <p:cNvSpPr txBox="1"/>
          <p:nvPr/>
        </p:nvSpPr>
        <p:spPr>
          <a:xfrm>
            <a:off x="967415" y="1239135"/>
            <a:ext cx="4323080" cy="1930400"/>
          </a:xfrm>
          <a:prstGeom prst="rect">
            <a:avLst/>
          </a:prstGeom>
          <a:noFill/>
          <a:ln>
            <a:noFill/>
          </a:ln>
        </p:spPr>
        <p:txBody>
          <a:bodyPr spcFirstLastPara="1" wrap="square" lIns="0" tIns="184150" rIns="0" bIns="0" anchor="t" anchorCtr="0">
            <a:spAutoFit/>
          </a:bodyPr>
          <a:lstStyle/>
          <a:p>
            <a:pPr marL="394335" marR="0" lvl="0" indent="-381635" algn="l" rtl="0">
              <a:lnSpc>
                <a:spcPct val="100000"/>
              </a:lnSpc>
              <a:spcBef>
                <a:spcPts val="1350"/>
              </a:spcBef>
              <a:spcAft>
                <a:spcPts val="0"/>
              </a:spcAft>
              <a:buClr>
                <a:srgbClr val="000000"/>
              </a:buClr>
              <a:buSzPts val="2000"/>
              <a:buFont typeface="Arial"/>
              <a:buChar char="●"/>
            </a:pPr>
            <a:r>
              <a:rPr lang="en-US" sz="2000"/>
              <a:t>Front-End-GUI TKinter,Matplotlib</a:t>
            </a:r>
            <a:endParaRPr sz="2000"/>
          </a:p>
          <a:p>
            <a:pPr marL="394335" marR="0" lvl="0" indent="-381635" algn="l" rtl="0">
              <a:lnSpc>
                <a:spcPct val="100000"/>
              </a:lnSpc>
              <a:spcBef>
                <a:spcPts val="1350"/>
              </a:spcBef>
              <a:spcAft>
                <a:spcPts val="0"/>
              </a:spcAft>
              <a:buSzPts val="2000"/>
              <a:buChar char="●"/>
            </a:pPr>
            <a:r>
              <a:rPr lang="en-US" sz="2000"/>
              <a:t>Programming Language-Python</a:t>
            </a:r>
            <a:endParaRPr sz="2000"/>
          </a:p>
          <a:p>
            <a:pPr marL="394335" marR="0" lvl="0" indent="-381635" algn="l" rtl="0">
              <a:lnSpc>
                <a:spcPct val="100000"/>
              </a:lnSpc>
              <a:spcBef>
                <a:spcPts val="1350"/>
              </a:spcBef>
              <a:spcAft>
                <a:spcPts val="0"/>
              </a:spcAft>
              <a:buSzPts val="2000"/>
              <a:buChar char="●"/>
            </a:pPr>
            <a:r>
              <a:rPr lang="en-US" sz="2000"/>
              <a:t>Keras-Tensorflow</a:t>
            </a:r>
            <a:endParaRPr sz="2000"/>
          </a:p>
        </p:txBody>
      </p:sp>
      <p:sp>
        <p:nvSpPr>
          <p:cNvPr id="181" name="Google Shape;181;p12"/>
          <p:cNvSpPr txBox="1">
            <a:spLocks noGrp="1"/>
          </p:cNvSpPr>
          <p:nvPr>
            <p:ph type="title"/>
          </p:nvPr>
        </p:nvSpPr>
        <p:spPr>
          <a:xfrm>
            <a:off x="892173" y="423309"/>
            <a:ext cx="3008630" cy="482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000">
                <a:solidFill>
                  <a:srgbClr val="AE7B50"/>
                </a:solidFill>
              </a:rPr>
              <a:t>Technology Stack</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3"/>
          <p:cNvSpPr/>
          <p:nvPr/>
        </p:nvSpPr>
        <p:spPr>
          <a:xfrm>
            <a:off x="4757090" y="2309395"/>
            <a:ext cx="4387215" cy="2834640"/>
          </a:xfrm>
          <a:custGeom>
            <a:avLst/>
            <a:gdLst/>
            <a:ahLst/>
            <a:cxnLst/>
            <a:rect l="l" t="t" r="r" b="b"/>
            <a:pathLst>
              <a:path w="4387215" h="2834640" extrusionOk="0">
                <a:moveTo>
                  <a:pt x="4386891" y="2834094"/>
                </a:moveTo>
                <a:lnTo>
                  <a:pt x="0" y="2834094"/>
                </a:lnTo>
                <a:lnTo>
                  <a:pt x="4386891" y="0"/>
                </a:lnTo>
                <a:lnTo>
                  <a:pt x="4386891" y="2834094"/>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7" name="Google Shape;187;p13"/>
          <p:cNvSpPr/>
          <p:nvPr/>
        </p:nvSpPr>
        <p:spPr>
          <a:xfrm>
            <a:off x="6540562" y="3961117"/>
            <a:ext cx="1964055" cy="1182370"/>
          </a:xfrm>
          <a:custGeom>
            <a:avLst/>
            <a:gdLst/>
            <a:ahLst/>
            <a:cxnLst/>
            <a:rect l="l" t="t" r="r" b="b"/>
            <a:pathLst>
              <a:path w="1964054" h="1182370" extrusionOk="0">
                <a:moveTo>
                  <a:pt x="95374" y="1182322"/>
                </a:moveTo>
                <a:lnTo>
                  <a:pt x="0" y="1182322"/>
                </a:lnTo>
                <a:lnTo>
                  <a:pt x="1868371" y="0"/>
                </a:lnTo>
                <a:lnTo>
                  <a:pt x="1963746" y="0"/>
                </a:lnTo>
                <a:lnTo>
                  <a:pt x="95374" y="1182322"/>
                </a:lnTo>
                <a:close/>
              </a:path>
            </a:pathLst>
          </a:custGeom>
          <a:solidFill>
            <a:srgbClr val="C3A15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8" name="Google Shape;188;p13"/>
          <p:cNvSpPr/>
          <p:nvPr/>
        </p:nvSpPr>
        <p:spPr>
          <a:xfrm>
            <a:off x="6067362" y="3961117"/>
            <a:ext cx="1964055" cy="1182370"/>
          </a:xfrm>
          <a:custGeom>
            <a:avLst/>
            <a:gdLst/>
            <a:ahLst/>
            <a:cxnLst/>
            <a:rect l="l" t="t" r="r" b="b"/>
            <a:pathLst>
              <a:path w="1964054" h="1182370" extrusionOk="0">
                <a:moveTo>
                  <a:pt x="95399" y="1182322"/>
                </a:moveTo>
                <a:lnTo>
                  <a:pt x="0" y="1182322"/>
                </a:lnTo>
                <a:lnTo>
                  <a:pt x="1868396" y="0"/>
                </a:lnTo>
                <a:lnTo>
                  <a:pt x="1963771" y="0"/>
                </a:lnTo>
                <a:lnTo>
                  <a:pt x="95399" y="1182322"/>
                </a:lnTo>
                <a:close/>
              </a:path>
            </a:pathLst>
          </a:custGeom>
          <a:solidFill>
            <a:srgbClr val="C3A15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9" name="Google Shape;189;p13"/>
          <p:cNvSpPr/>
          <p:nvPr/>
        </p:nvSpPr>
        <p:spPr>
          <a:xfrm>
            <a:off x="5594188" y="3961117"/>
            <a:ext cx="1964055" cy="1182370"/>
          </a:xfrm>
          <a:custGeom>
            <a:avLst/>
            <a:gdLst/>
            <a:ahLst/>
            <a:cxnLst/>
            <a:rect l="l" t="t" r="r" b="b"/>
            <a:pathLst>
              <a:path w="1964054" h="1182370" extrusionOk="0">
                <a:moveTo>
                  <a:pt x="95374" y="1182322"/>
                </a:moveTo>
                <a:lnTo>
                  <a:pt x="0" y="1182322"/>
                </a:lnTo>
                <a:lnTo>
                  <a:pt x="1868371" y="0"/>
                </a:lnTo>
                <a:lnTo>
                  <a:pt x="1963746" y="0"/>
                </a:lnTo>
                <a:lnTo>
                  <a:pt x="95374" y="1182322"/>
                </a:lnTo>
                <a:close/>
              </a:path>
            </a:pathLst>
          </a:custGeom>
          <a:solidFill>
            <a:srgbClr val="C3A15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0" name="Google Shape;190;p13"/>
          <p:cNvSpPr/>
          <p:nvPr/>
        </p:nvSpPr>
        <p:spPr>
          <a:xfrm>
            <a:off x="1108220" y="2"/>
            <a:ext cx="1886585" cy="1083310"/>
          </a:xfrm>
          <a:custGeom>
            <a:avLst/>
            <a:gdLst/>
            <a:ahLst/>
            <a:cxnLst/>
            <a:rect l="l" t="t" r="r" b="b"/>
            <a:pathLst>
              <a:path w="1886585" h="1083310" extrusionOk="0">
                <a:moveTo>
                  <a:pt x="174452" y="1083305"/>
                </a:moveTo>
                <a:lnTo>
                  <a:pt x="0" y="1083305"/>
                </a:lnTo>
                <a:lnTo>
                  <a:pt x="1711874" y="0"/>
                </a:lnTo>
                <a:lnTo>
                  <a:pt x="1886348" y="0"/>
                </a:lnTo>
                <a:lnTo>
                  <a:pt x="174452" y="1083305"/>
                </a:lnTo>
                <a:close/>
              </a:path>
            </a:pathLst>
          </a:custGeom>
          <a:solidFill>
            <a:srgbClr val="233A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1" name="Google Shape;191;p13"/>
          <p:cNvSpPr/>
          <p:nvPr/>
        </p:nvSpPr>
        <p:spPr>
          <a:xfrm>
            <a:off x="653683" y="2"/>
            <a:ext cx="1886585" cy="1083310"/>
          </a:xfrm>
          <a:custGeom>
            <a:avLst/>
            <a:gdLst/>
            <a:ahLst/>
            <a:cxnLst/>
            <a:rect l="l" t="t" r="r" b="b"/>
            <a:pathLst>
              <a:path w="1886585" h="1083310" extrusionOk="0">
                <a:moveTo>
                  <a:pt x="174454" y="1083305"/>
                </a:moveTo>
                <a:lnTo>
                  <a:pt x="0" y="1083305"/>
                </a:lnTo>
                <a:lnTo>
                  <a:pt x="1711884" y="0"/>
                </a:lnTo>
                <a:lnTo>
                  <a:pt x="1886336" y="0"/>
                </a:lnTo>
                <a:lnTo>
                  <a:pt x="174454" y="1083305"/>
                </a:lnTo>
                <a:close/>
              </a:path>
            </a:pathLst>
          </a:custGeom>
          <a:solidFill>
            <a:srgbClr val="233A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2" name="Google Shape;192;p13"/>
          <p:cNvSpPr/>
          <p:nvPr/>
        </p:nvSpPr>
        <p:spPr>
          <a:xfrm>
            <a:off x="199148" y="2"/>
            <a:ext cx="1886585" cy="1083310"/>
          </a:xfrm>
          <a:custGeom>
            <a:avLst/>
            <a:gdLst/>
            <a:ahLst/>
            <a:cxnLst/>
            <a:rect l="l" t="t" r="r" b="b"/>
            <a:pathLst>
              <a:path w="1886585" h="1083310" extrusionOk="0">
                <a:moveTo>
                  <a:pt x="174453" y="1083305"/>
                </a:moveTo>
                <a:lnTo>
                  <a:pt x="0" y="1083305"/>
                </a:lnTo>
                <a:lnTo>
                  <a:pt x="1711882" y="0"/>
                </a:lnTo>
                <a:lnTo>
                  <a:pt x="1886337" y="0"/>
                </a:lnTo>
                <a:lnTo>
                  <a:pt x="174453" y="1083305"/>
                </a:lnTo>
                <a:close/>
              </a:path>
            </a:pathLst>
          </a:custGeom>
          <a:solidFill>
            <a:srgbClr val="233A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3" name="Google Shape;193;p13"/>
          <p:cNvSpPr txBox="1">
            <a:spLocks noGrp="1"/>
          </p:cNvSpPr>
          <p:nvPr>
            <p:ph type="title"/>
          </p:nvPr>
        </p:nvSpPr>
        <p:spPr>
          <a:xfrm>
            <a:off x="3799254" y="2297301"/>
            <a:ext cx="155702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t>Timeline</a:t>
            </a:r>
            <a:endParaRPr sz="3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4"/>
          <p:cNvSpPr txBox="1"/>
          <p:nvPr/>
        </p:nvSpPr>
        <p:spPr>
          <a:xfrm>
            <a:off x="3633166" y="4356506"/>
            <a:ext cx="1875789" cy="3149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Trebuchet MS"/>
                <a:ea typeface="Trebuchet MS"/>
                <a:cs typeface="Trebuchet MS"/>
                <a:sym typeface="Trebuchet MS"/>
              </a:rPr>
              <a:t>Timeline Chart</a:t>
            </a:r>
            <a:endParaRPr sz="1900" b="0" i="0" u="none" strike="noStrike" cap="none">
              <a:solidFill>
                <a:srgbClr val="000000"/>
              </a:solidFill>
              <a:latin typeface="Trebuchet MS"/>
              <a:ea typeface="Trebuchet MS"/>
              <a:cs typeface="Trebuchet MS"/>
              <a:sym typeface="Trebuchet MS"/>
            </a:endParaRPr>
          </a:p>
        </p:txBody>
      </p:sp>
      <p:pic>
        <p:nvPicPr>
          <p:cNvPr id="199" name="Google Shape;199;p14"/>
          <p:cNvPicPr preferRelativeResize="0"/>
          <p:nvPr/>
        </p:nvPicPr>
        <p:blipFill rotWithShape="1">
          <a:blip r:embed="rId3">
            <a:alphaModFix/>
          </a:blip>
          <a:srcRect/>
          <a:stretch/>
        </p:blipFill>
        <p:spPr>
          <a:xfrm>
            <a:off x="519075" y="407025"/>
            <a:ext cx="8082850" cy="3748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7768e98b5e_0_3"/>
          <p:cNvSpPr txBox="1">
            <a:spLocks noGrp="1"/>
          </p:cNvSpPr>
          <p:nvPr>
            <p:ph type="body" idx="1"/>
          </p:nvPr>
        </p:nvSpPr>
        <p:spPr>
          <a:xfrm>
            <a:off x="1021075" y="261154"/>
            <a:ext cx="7150800" cy="4314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sz="3000">
              <a:latin typeface="Trebuchet MS"/>
              <a:ea typeface="Trebuchet MS"/>
              <a:cs typeface="Trebuchet MS"/>
              <a:sym typeface="Trebuchet MS"/>
            </a:endParaRPr>
          </a:p>
          <a:p>
            <a:pPr marL="0" lvl="0" indent="0" algn="l" rtl="0">
              <a:spcBef>
                <a:spcPts val="0"/>
              </a:spcBef>
              <a:spcAft>
                <a:spcPts val="0"/>
              </a:spcAft>
              <a:buNone/>
            </a:pPr>
            <a:r>
              <a:rPr lang="en-US" sz="3000">
                <a:latin typeface="Trebuchet MS"/>
                <a:ea typeface="Trebuchet MS"/>
                <a:cs typeface="Trebuchet MS"/>
                <a:sym typeface="Trebuchet MS"/>
              </a:rPr>
              <a:t>LSTM</a:t>
            </a:r>
            <a:endParaRPr sz="3000">
              <a:latin typeface="Trebuchet MS"/>
              <a:ea typeface="Trebuchet MS"/>
              <a:cs typeface="Trebuchet MS"/>
              <a:sym typeface="Trebuchet MS"/>
            </a:endParaRPr>
          </a:p>
          <a:p>
            <a:pPr marL="0" lvl="0" indent="0" algn="l" rtl="0">
              <a:spcBef>
                <a:spcPts val="0"/>
              </a:spcBef>
              <a:spcAft>
                <a:spcPts val="0"/>
              </a:spcAft>
              <a:buNone/>
            </a:pPr>
            <a:endParaRPr>
              <a:latin typeface="Trebuchet MS"/>
              <a:ea typeface="Trebuchet MS"/>
              <a:cs typeface="Trebuchet MS"/>
              <a:sym typeface="Trebuchet MS"/>
            </a:endParaRPr>
          </a:p>
          <a:p>
            <a:pPr marL="0" lvl="0" indent="0" algn="l" rtl="0">
              <a:spcBef>
                <a:spcPts val="0"/>
              </a:spcBef>
              <a:spcAft>
                <a:spcPts val="0"/>
              </a:spcAft>
              <a:buNone/>
            </a:pPr>
            <a:endParaRPr>
              <a:latin typeface="Trebuchet MS"/>
              <a:ea typeface="Trebuchet MS"/>
              <a:cs typeface="Trebuchet MS"/>
              <a:sym typeface="Trebuchet MS"/>
            </a:endParaRPr>
          </a:p>
          <a:p>
            <a:pPr marL="0" lvl="0" indent="0" algn="l" rtl="0">
              <a:spcBef>
                <a:spcPts val="0"/>
              </a:spcBef>
              <a:spcAft>
                <a:spcPts val="0"/>
              </a:spcAft>
              <a:buNone/>
            </a:pPr>
            <a:endParaRPr>
              <a:latin typeface="Trebuchet MS"/>
              <a:ea typeface="Trebuchet MS"/>
              <a:cs typeface="Trebuchet MS"/>
              <a:sym typeface="Trebuchet MS"/>
            </a:endParaRPr>
          </a:p>
          <a:p>
            <a:pPr marL="0" lvl="0" indent="0" algn="ctr" rtl="0">
              <a:spcBef>
                <a:spcPts val="0"/>
              </a:spcBef>
              <a:spcAft>
                <a:spcPts val="0"/>
              </a:spcAft>
              <a:buNone/>
            </a:pPr>
            <a:endParaRPr sz="3000">
              <a:latin typeface="Trebuchet MS"/>
              <a:ea typeface="Trebuchet MS"/>
              <a:cs typeface="Trebuchet MS"/>
              <a:sym typeface="Trebuchet MS"/>
            </a:endParaRPr>
          </a:p>
          <a:p>
            <a:pPr marL="0" lvl="0" indent="0" algn="l" rtl="0">
              <a:spcBef>
                <a:spcPts val="0"/>
              </a:spcBef>
              <a:spcAft>
                <a:spcPts val="0"/>
              </a:spcAft>
              <a:buNone/>
            </a:pPr>
            <a:endParaRPr sz="3000">
              <a:latin typeface="Trebuchet MS"/>
              <a:ea typeface="Trebuchet MS"/>
              <a:cs typeface="Trebuchet MS"/>
              <a:sym typeface="Trebuchet MS"/>
            </a:endParaRPr>
          </a:p>
          <a:p>
            <a:pPr marL="1371600" lvl="0" indent="457200" algn="l" rtl="0">
              <a:spcBef>
                <a:spcPts val="0"/>
              </a:spcBef>
              <a:spcAft>
                <a:spcPts val="0"/>
              </a:spcAft>
              <a:buNone/>
            </a:pPr>
            <a:r>
              <a:rPr lang="en-US" sz="3000">
                <a:latin typeface="Trebuchet MS"/>
                <a:ea typeface="Trebuchet MS"/>
                <a:cs typeface="Trebuchet MS"/>
                <a:sym typeface="Trebuchet MS"/>
              </a:rPr>
              <a:t>  </a:t>
            </a:r>
            <a:endParaRPr>
              <a:latin typeface="Trebuchet MS"/>
              <a:ea typeface="Trebuchet MS"/>
              <a:cs typeface="Trebuchet MS"/>
              <a:sym typeface="Trebuchet MS"/>
            </a:endParaRPr>
          </a:p>
        </p:txBody>
      </p:sp>
      <p:sp>
        <p:nvSpPr>
          <p:cNvPr id="205" name="Google Shape;205;g7768e98b5e_0_3"/>
          <p:cNvSpPr txBox="1">
            <a:spLocks noGrp="1"/>
          </p:cNvSpPr>
          <p:nvPr>
            <p:ph type="title"/>
          </p:nvPr>
        </p:nvSpPr>
        <p:spPr>
          <a:xfrm>
            <a:off x="1892700" y="1873199"/>
            <a:ext cx="5358600" cy="68400"/>
          </a:xfrm>
          <a:prstGeom prst="rect">
            <a:avLst/>
          </a:prstGeom>
        </p:spPr>
        <p:txBody>
          <a:bodyPr spcFirstLastPara="1" wrap="square" lIns="0" tIns="0" rIns="0" bIns="0" anchor="t" anchorCtr="0">
            <a:noAutofit/>
          </a:bodyPr>
          <a:lstStyle/>
          <a:p>
            <a:pPr marL="0" lvl="0" indent="0" algn="just" rtl="0">
              <a:lnSpc>
                <a:spcPct val="125454"/>
              </a:lnSpc>
              <a:spcBef>
                <a:spcPts val="1200"/>
              </a:spcBef>
              <a:spcAft>
                <a:spcPts val="0"/>
              </a:spcAft>
              <a:buNone/>
            </a:pPr>
            <a:endParaRPr sz="1100">
              <a:solidFill>
                <a:srgbClr val="000000"/>
              </a:solidFill>
              <a:latin typeface="Calibri"/>
              <a:ea typeface="Calibri"/>
              <a:cs typeface="Calibri"/>
              <a:sym typeface="Calibri"/>
            </a:endParaRPr>
          </a:p>
          <a:p>
            <a:pPr marL="0" lvl="0" indent="0" algn="l" rtl="0">
              <a:spcBef>
                <a:spcPts val="700"/>
              </a:spcBef>
              <a:spcAft>
                <a:spcPts val="0"/>
              </a:spcAft>
              <a:buNone/>
            </a:pPr>
            <a:endParaRPr/>
          </a:p>
        </p:txBody>
      </p:sp>
      <p:graphicFrame>
        <p:nvGraphicFramePr>
          <p:cNvPr id="206" name="Google Shape;206;g7768e98b5e_0_3"/>
          <p:cNvGraphicFramePr/>
          <p:nvPr/>
        </p:nvGraphicFramePr>
        <p:xfrm>
          <a:off x="952500" y="1619250"/>
          <a:ext cx="7239000" cy="1981050"/>
        </p:xfrm>
        <a:graphic>
          <a:graphicData uri="http://schemas.openxmlformats.org/drawingml/2006/table">
            <a:tbl>
              <a:tblPr>
                <a:noFill/>
                <a:tableStyleId>{B20D12CC-D7A9-4082-AD57-2B2ABA29DB9D}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a:t>Loss While Training</a:t>
                      </a:r>
                      <a:endParaRPr/>
                    </a:p>
                  </a:txBody>
                  <a:tcPr marL="91425" marR="91425" marT="91425" marB="91425"/>
                </a:tc>
                <a:tc>
                  <a:txBody>
                    <a:bodyPr/>
                    <a:lstStyle/>
                    <a:p>
                      <a:pPr marL="0" lvl="0" indent="0" algn="l" rtl="0">
                        <a:spcBef>
                          <a:spcPts val="0"/>
                        </a:spcBef>
                        <a:spcAft>
                          <a:spcPts val="0"/>
                        </a:spcAft>
                        <a:buNone/>
                      </a:pPr>
                      <a:r>
                        <a:rPr lang="en-US"/>
                        <a:t>0.079</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t>Accuracy</a:t>
                      </a:r>
                      <a:endParaRPr/>
                    </a:p>
                  </a:txBody>
                  <a:tcPr marL="91425" marR="91425" marT="91425" marB="91425"/>
                </a:tc>
                <a:tc>
                  <a:txBody>
                    <a:bodyPr/>
                    <a:lstStyle/>
                    <a:p>
                      <a:pPr marL="0" lvl="0" indent="0" algn="l" rtl="0">
                        <a:spcBef>
                          <a:spcPts val="0"/>
                        </a:spcBef>
                        <a:spcAft>
                          <a:spcPts val="0"/>
                        </a:spcAft>
                        <a:buNone/>
                      </a:pPr>
                      <a:r>
                        <a:rPr lang="en-US"/>
                        <a:t>0.97</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t>F1 Score</a:t>
                      </a:r>
                      <a:endParaRPr/>
                    </a:p>
                  </a:txBody>
                  <a:tcPr marL="91425" marR="91425" marT="91425" marB="91425"/>
                </a:tc>
                <a:tc>
                  <a:txBody>
                    <a:bodyPr/>
                    <a:lstStyle/>
                    <a:p>
                      <a:pPr marL="0" lvl="0" indent="0" algn="l" rtl="0">
                        <a:spcBef>
                          <a:spcPts val="0"/>
                        </a:spcBef>
                        <a:spcAft>
                          <a:spcPts val="0"/>
                        </a:spcAft>
                        <a:buNone/>
                      </a:pPr>
                      <a:r>
                        <a:rPr lang="en-US"/>
                        <a:t>0.97</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a:t>Recall</a:t>
                      </a:r>
                      <a:endParaRPr/>
                    </a:p>
                  </a:txBody>
                  <a:tcPr marL="91425" marR="91425" marT="91425" marB="91425"/>
                </a:tc>
                <a:tc>
                  <a:txBody>
                    <a:bodyPr/>
                    <a:lstStyle/>
                    <a:p>
                      <a:pPr marL="0" lvl="0" indent="0" algn="l" rtl="0">
                        <a:spcBef>
                          <a:spcPts val="0"/>
                        </a:spcBef>
                        <a:spcAft>
                          <a:spcPts val="0"/>
                        </a:spcAft>
                        <a:buNone/>
                      </a:pPr>
                      <a:r>
                        <a:rPr lang="en-US"/>
                        <a:t>0.95</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a:t>Precision</a:t>
                      </a:r>
                      <a:endParaRPr/>
                    </a:p>
                  </a:txBody>
                  <a:tcPr marL="91425" marR="91425" marT="91425" marB="91425"/>
                </a:tc>
                <a:tc>
                  <a:txBody>
                    <a:bodyPr/>
                    <a:lstStyle/>
                    <a:p>
                      <a:pPr marL="0" lvl="0" indent="0" algn="l" rtl="0">
                        <a:spcBef>
                          <a:spcPts val="0"/>
                        </a:spcBef>
                        <a:spcAft>
                          <a:spcPts val="0"/>
                        </a:spcAft>
                        <a:buNone/>
                      </a:pPr>
                      <a:r>
                        <a:rPr lang="en-US"/>
                        <a:t>0.98</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7768e98b5e_1_10"/>
          <p:cNvSpPr txBox="1">
            <a:spLocks noGrp="1"/>
          </p:cNvSpPr>
          <p:nvPr>
            <p:ph type="title"/>
          </p:nvPr>
        </p:nvSpPr>
        <p:spPr>
          <a:xfrm>
            <a:off x="1892745" y="1827526"/>
            <a:ext cx="5358600" cy="13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2" name="Google Shape;212;g7768e98b5e_1_10"/>
          <p:cNvSpPr txBox="1">
            <a:spLocks noGrp="1"/>
          </p:cNvSpPr>
          <p:nvPr>
            <p:ph type="body" idx="1"/>
          </p:nvPr>
        </p:nvSpPr>
        <p:spPr>
          <a:xfrm>
            <a:off x="996600" y="386053"/>
            <a:ext cx="7150800" cy="40989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sz="2300" b="1">
              <a:latin typeface="Trebuchet MS"/>
              <a:ea typeface="Trebuchet MS"/>
              <a:cs typeface="Trebuchet MS"/>
              <a:sym typeface="Trebuchet MS"/>
            </a:endParaRPr>
          </a:p>
          <a:p>
            <a:pPr marL="0" lvl="0" indent="0" algn="l" rtl="0">
              <a:spcBef>
                <a:spcPts val="0"/>
              </a:spcBef>
              <a:spcAft>
                <a:spcPts val="0"/>
              </a:spcAft>
              <a:buNone/>
            </a:pPr>
            <a:r>
              <a:rPr lang="en-US" sz="2300" b="1">
                <a:latin typeface="Trebuchet MS"/>
                <a:ea typeface="Trebuchet MS"/>
                <a:cs typeface="Trebuchet MS"/>
                <a:sym typeface="Trebuchet MS"/>
              </a:rPr>
              <a:t>CNN</a:t>
            </a:r>
            <a:endParaRPr sz="2300" b="1">
              <a:latin typeface="Trebuchet MS"/>
              <a:ea typeface="Trebuchet MS"/>
              <a:cs typeface="Trebuchet MS"/>
              <a:sym typeface="Trebuchet MS"/>
            </a:endParaRPr>
          </a:p>
          <a:p>
            <a:pPr marL="0" lvl="0" indent="0" algn="l" rtl="0">
              <a:spcBef>
                <a:spcPts val="0"/>
              </a:spcBef>
              <a:spcAft>
                <a:spcPts val="0"/>
              </a:spcAft>
              <a:buNone/>
            </a:pPr>
            <a:endParaRPr sz="2300" b="1"/>
          </a:p>
        </p:txBody>
      </p:sp>
      <p:graphicFrame>
        <p:nvGraphicFramePr>
          <p:cNvPr id="213" name="Google Shape;213;g7768e98b5e_1_10"/>
          <p:cNvGraphicFramePr/>
          <p:nvPr/>
        </p:nvGraphicFramePr>
        <p:xfrm>
          <a:off x="952500" y="1619250"/>
          <a:ext cx="7239000" cy="1981050"/>
        </p:xfrm>
        <a:graphic>
          <a:graphicData uri="http://schemas.openxmlformats.org/drawingml/2006/table">
            <a:tbl>
              <a:tblPr>
                <a:noFill/>
                <a:tableStyleId>{B20D12CC-D7A9-4082-AD57-2B2ABA29DB9D}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a:t>Loss</a:t>
                      </a:r>
                      <a:endParaRPr/>
                    </a:p>
                  </a:txBody>
                  <a:tcPr marL="91425" marR="91425" marT="91425" marB="91425"/>
                </a:tc>
                <a:tc>
                  <a:txBody>
                    <a:bodyPr/>
                    <a:lstStyle/>
                    <a:p>
                      <a:pPr marL="0" lvl="0" indent="0" algn="l" rtl="0">
                        <a:spcBef>
                          <a:spcPts val="0"/>
                        </a:spcBef>
                        <a:spcAft>
                          <a:spcPts val="0"/>
                        </a:spcAft>
                        <a:buNone/>
                      </a:pPr>
                      <a:r>
                        <a:rPr lang="en-US"/>
                        <a:t>0.08</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t>Accuracy</a:t>
                      </a:r>
                      <a:endParaRPr/>
                    </a:p>
                  </a:txBody>
                  <a:tcPr marL="91425" marR="91425" marT="91425" marB="91425"/>
                </a:tc>
                <a:tc>
                  <a:txBody>
                    <a:bodyPr/>
                    <a:lstStyle/>
                    <a:p>
                      <a:pPr marL="0" lvl="0" indent="0" algn="l" rtl="0">
                        <a:spcBef>
                          <a:spcPts val="0"/>
                        </a:spcBef>
                        <a:spcAft>
                          <a:spcPts val="0"/>
                        </a:spcAft>
                        <a:buNone/>
                      </a:pPr>
                      <a:r>
                        <a:rPr lang="en-US"/>
                        <a:t>0.95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t>F1 Score </a:t>
                      </a:r>
                      <a:endParaRPr/>
                    </a:p>
                  </a:txBody>
                  <a:tcPr marL="91425" marR="91425" marT="91425" marB="91425"/>
                </a:tc>
                <a:tc>
                  <a:txBody>
                    <a:bodyPr/>
                    <a:lstStyle/>
                    <a:p>
                      <a:pPr marL="0" lvl="0" indent="0" algn="l" rtl="0">
                        <a:spcBef>
                          <a:spcPts val="0"/>
                        </a:spcBef>
                        <a:spcAft>
                          <a:spcPts val="0"/>
                        </a:spcAft>
                        <a:buNone/>
                      </a:pPr>
                      <a:r>
                        <a:rPr lang="en-US"/>
                        <a:t>0.95</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a:t>Precision</a:t>
                      </a:r>
                      <a:endParaRPr/>
                    </a:p>
                  </a:txBody>
                  <a:tcPr marL="91425" marR="91425" marT="91425" marB="91425"/>
                </a:tc>
                <a:tc>
                  <a:txBody>
                    <a:bodyPr/>
                    <a:lstStyle/>
                    <a:p>
                      <a:pPr marL="0" lvl="0" indent="0" algn="l" rtl="0">
                        <a:spcBef>
                          <a:spcPts val="0"/>
                        </a:spcBef>
                        <a:spcAft>
                          <a:spcPts val="0"/>
                        </a:spcAft>
                        <a:buNone/>
                      </a:pPr>
                      <a:r>
                        <a:rPr lang="en-US"/>
                        <a:t>0.95</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a:t>Recall</a:t>
                      </a:r>
                      <a:endParaRPr/>
                    </a:p>
                  </a:txBody>
                  <a:tcPr marL="91425" marR="91425" marT="91425" marB="91425"/>
                </a:tc>
                <a:tc>
                  <a:txBody>
                    <a:bodyPr/>
                    <a:lstStyle/>
                    <a:p>
                      <a:pPr marL="0" lvl="0" indent="0" algn="l" rtl="0">
                        <a:spcBef>
                          <a:spcPts val="0"/>
                        </a:spcBef>
                        <a:spcAft>
                          <a:spcPts val="0"/>
                        </a:spcAft>
                        <a:buNone/>
                      </a:pPr>
                      <a:r>
                        <a:rPr lang="en-US"/>
                        <a:t>0.95</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7768e98b5e_0_19"/>
          <p:cNvSpPr txBox="1">
            <a:spLocks noGrp="1"/>
          </p:cNvSpPr>
          <p:nvPr>
            <p:ph type="title"/>
          </p:nvPr>
        </p:nvSpPr>
        <p:spPr>
          <a:xfrm>
            <a:off x="1892745" y="1827526"/>
            <a:ext cx="5358600" cy="13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9" name="Google Shape;219;g7768e98b5e_0_19"/>
          <p:cNvSpPr txBox="1">
            <a:spLocks noGrp="1"/>
          </p:cNvSpPr>
          <p:nvPr>
            <p:ph type="body" idx="1"/>
          </p:nvPr>
        </p:nvSpPr>
        <p:spPr>
          <a:xfrm>
            <a:off x="1053231" y="662638"/>
            <a:ext cx="7150800" cy="319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000">
                <a:solidFill>
                  <a:srgbClr val="E69138"/>
                </a:solidFill>
                <a:latin typeface="Trebuchet MS"/>
                <a:ea typeface="Trebuchet MS"/>
                <a:cs typeface="Trebuchet MS"/>
                <a:sym typeface="Trebuchet MS"/>
              </a:rPr>
              <a:t>Conclusion</a:t>
            </a:r>
            <a:endParaRPr sz="3000">
              <a:solidFill>
                <a:srgbClr val="E69138"/>
              </a:solidFill>
              <a:latin typeface="Trebuchet MS"/>
              <a:ea typeface="Trebuchet MS"/>
              <a:cs typeface="Trebuchet MS"/>
              <a:sym typeface="Trebuchet MS"/>
            </a:endParaRPr>
          </a:p>
          <a:p>
            <a:pPr marL="0" lvl="0" indent="0" algn="l" rtl="0">
              <a:spcBef>
                <a:spcPts val="0"/>
              </a:spcBef>
              <a:spcAft>
                <a:spcPts val="0"/>
              </a:spcAft>
              <a:buNone/>
            </a:pPr>
            <a:endParaRPr>
              <a:latin typeface="Trebuchet MS"/>
              <a:ea typeface="Trebuchet MS"/>
              <a:cs typeface="Trebuchet MS"/>
              <a:sym typeface="Trebuchet MS"/>
            </a:endParaRPr>
          </a:p>
          <a:p>
            <a:pPr marL="0" lvl="0" indent="0" algn="just" rtl="0">
              <a:spcBef>
                <a:spcPts val="0"/>
              </a:spcBef>
              <a:spcAft>
                <a:spcPts val="0"/>
              </a:spcAft>
              <a:buNone/>
            </a:pPr>
            <a:r>
              <a:rPr lang="en-US" sz="1800">
                <a:latin typeface="Trebuchet MS"/>
                <a:ea typeface="Trebuchet MS"/>
                <a:cs typeface="Trebuchet MS"/>
                <a:sym typeface="Trebuchet MS"/>
              </a:rPr>
              <a:t>A deep learning approach has been used to detect epileptic seizures. It can successfully differentiate between the normal and seizure state of EEG. It can gain useful information out of noise which may be present in the data. The results prove the superiority of the proposed method over traditional methods</a:t>
            </a:r>
            <a:r>
              <a:rPr lang="en-US" sz="1800"/>
              <a:t>.</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5"/>
          <p:cNvSpPr txBox="1">
            <a:spLocks noGrp="1"/>
          </p:cNvSpPr>
          <p:nvPr>
            <p:ph type="title"/>
          </p:nvPr>
        </p:nvSpPr>
        <p:spPr>
          <a:xfrm>
            <a:off x="892173" y="524159"/>
            <a:ext cx="4013550" cy="84382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2700" dirty="0">
                <a:solidFill>
                  <a:srgbClr val="AE7B50"/>
                </a:solidFill>
                <a:latin typeface="Trebuchet MS"/>
                <a:ea typeface="Trebuchet MS"/>
                <a:cs typeface="Trebuchet MS"/>
                <a:sym typeface="Trebuchet MS"/>
              </a:rPr>
              <a:t>Literature Survey</a:t>
            </a:r>
            <a:br>
              <a:rPr lang="en-US" sz="2700" dirty="0">
                <a:solidFill>
                  <a:srgbClr val="AE7B50"/>
                </a:solidFill>
                <a:latin typeface="Trebuchet MS"/>
                <a:ea typeface="Trebuchet MS"/>
                <a:cs typeface="Trebuchet MS"/>
                <a:sym typeface="Trebuchet MS"/>
              </a:rPr>
            </a:br>
            <a:endParaRPr sz="2700" dirty="0">
              <a:latin typeface="Trebuchet MS"/>
              <a:ea typeface="Trebuchet MS"/>
              <a:cs typeface="Trebuchet MS"/>
              <a:sym typeface="Trebuchet MS"/>
            </a:endParaRPr>
          </a:p>
        </p:txBody>
      </p:sp>
      <p:sp>
        <p:nvSpPr>
          <p:cNvPr id="225" name="Google Shape;225;p15"/>
          <p:cNvSpPr txBox="1"/>
          <p:nvPr/>
        </p:nvSpPr>
        <p:spPr>
          <a:xfrm>
            <a:off x="401991" y="1387851"/>
            <a:ext cx="8340000" cy="2844900"/>
          </a:xfrm>
          <a:prstGeom prst="rect">
            <a:avLst/>
          </a:prstGeom>
          <a:noFill/>
          <a:ln>
            <a:noFill/>
          </a:ln>
        </p:spPr>
        <p:txBody>
          <a:bodyPr spcFirstLastPara="1" wrap="square" lIns="0" tIns="12700" rIns="0" bIns="0" anchor="t" anchorCtr="0">
            <a:spAutoFit/>
          </a:bodyPr>
          <a:lstStyle/>
          <a:p>
            <a:pPr marL="394335" marR="5080" lvl="0" indent="-381635" algn="l" rtl="0">
              <a:lnSpc>
                <a:spcPct val="115599"/>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M. D’Alessandro, R. Esteller, G. Vachtsevanos, A. Hinson, J. Echauz  and B. Litt, ”Epileptic seizure prediction using hybrid feature selection  over multiple intracranial EEG electrode contacts: a report of four  patients, in” IEEE Transactions on Biomedical Engineering, vol. 50, no.  5, pp. 603-615, May 2003.</a:t>
            </a:r>
            <a:endParaRPr sz="2000" b="0" i="0" u="none" strike="noStrike" cap="none">
              <a:solidFill>
                <a:srgbClr val="000000"/>
              </a:solidFill>
              <a:latin typeface="Arial"/>
              <a:ea typeface="Arial"/>
              <a:cs typeface="Arial"/>
              <a:sym typeface="Arial"/>
            </a:endParaRPr>
          </a:p>
          <a:p>
            <a:pPr marL="394335" marR="68580" lvl="0" indent="-381635" algn="l" rtl="0">
              <a:lnSpc>
                <a:spcPct val="115599"/>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L. D. Iasemidis et al., ”Adaptive epileptic seizure prediction system, in”  IEEE Transactions on Biomedical Engineering,vol. 50, no. 5, pp.</a:t>
            </a:r>
            <a:endParaRPr sz="2000" b="0" i="0" u="none" strike="noStrike" cap="none">
              <a:solidFill>
                <a:srgbClr val="000000"/>
              </a:solidFill>
              <a:latin typeface="Arial"/>
              <a:ea typeface="Arial"/>
              <a:cs typeface="Arial"/>
              <a:sym typeface="Arial"/>
            </a:endParaRPr>
          </a:p>
          <a:p>
            <a:pPr marL="394335" marR="0" lvl="0" indent="0" algn="l" rtl="0">
              <a:lnSpc>
                <a:spcPct val="100000"/>
              </a:lnSpc>
              <a:spcBef>
                <a:spcPts val="375"/>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616-627, May 2003.</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2"/>
          <p:cNvSpPr txBox="1">
            <a:spLocks noGrp="1"/>
          </p:cNvSpPr>
          <p:nvPr>
            <p:ph type="title"/>
          </p:nvPr>
        </p:nvSpPr>
        <p:spPr>
          <a:xfrm>
            <a:off x="892173" y="470384"/>
            <a:ext cx="3311525" cy="482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000">
                <a:solidFill>
                  <a:srgbClr val="AE7B50"/>
                </a:solidFill>
              </a:rPr>
              <a:t>Problem Statement</a:t>
            </a:r>
            <a:endParaRPr sz="3000"/>
          </a:p>
        </p:txBody>
      </p:sp>
      <p:sp>
        <p:nvSpPr>
          <p:cNvPr id="86" name="Google Shape;86;p2"/>
          <p:cNvSpPr/>
          <p:nvPr/>
        </p:nvSpPr>
        <p:spPr>
          <a:xfrm>
            <a:off x="904873" y="1217721"/>
            <a:ext cx="7147559" cy="274320"/>
          </a:xfrm>
          <a:custGeom>
            <a:avLst/>
            <a:gdLst/>
            <a:ahLst/>
            <a:cxnLst/>
            <a:rect l="l" t="t" r="r" b="b"/>
            <a:pathLst>
              <a:path w="7147559" h="274319" extrusionOk="0">
                <a:moveTo>
                  <a:pt x="0" y="0"/>
                </a:moveTo>
                <a:lnTo>
                  <a:pt x="7147422" y="0"/>
                </a:lnTo>
                <a:lnTo>
                  <a:pt x="7147422" y="274319"/>
                </a:lnTo>
                <a:lnTo>
                  <a:pt x="0" y="274319"/>
                </a:lnTo>
                <a:lnTo>
                  <a:pt x="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7" name="Google Shape;87;p2"/>
          <p:cNvSpPr/>
          <p:nvPr/>
        </p:nvSpPr>
        <p:spPr>
          <a:xfrm>
            <a:off x="904873" y="1532045"/>
            <a:ext cx="7285990" cy="274320"/>
          </a:xfrm>
          <a:custGeom>
            <a:avLst/>
            <a:gdLst/>
            <a:ahLst/>
            <a:cxnLst/>
            <a:rect l="l" t="t" r="r" b="b"/>
            <a:pathLst>
              <a:path w="7285990" h="274319" extrusionOk="0">
                <a:moveTo>
                  <a:pt x="0" y="0"/>
                </a:moveTo>
                <a:lnTo>
                  <a:pt x="7285715" y="0"/>
                </a:lnTo>
                <a:lnTo>
                  <a:pt x="7285715" y="274319"/>
                </a:lnTo>
                <a:lnTo>
                  <a:pt x="0" y="274319"/>
                </a:lnTo>
                <a:lnTo>
                  <a:pt x="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2"/>
          <p:cNvSpPr/>
          <p:nvPr/>
        </p:nvSpPr>
        <p:spPr>
          <a:xfrm>
            <a:off x="904873" y="1846369"/>
            <a:ext cx="7299325" cy="274320"/>
          </a:xfrm>
          <a:custGeom>
            <a:avLst/>
            <a:gdLst/>
            <a:ahLst/>
            <a:cxnLst/>
            <a:rect l="l" t="t" r="r" b="b"/>
            <a:pathLst>
              <a:path w="7299325" h="274319" extrusionOk="0">
                <a:moveTo>
                  <a:pt x="0" y="0"/>
                </a:moveTo>
                <a:lnTo>
                  <a:pt x="7299107" y="0"/>
                </a:lnTo>
                <a:lnTo>
                  <a:pt x="7299107" y="274319"/>
                </a:lnTo>
                <a:lnTo>
                  <a:pt x="0" y="274319"/>
                </a:lnTo>
                <a:lnTo>
                  <a:pt x="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9" name="Google Shape;89;p2"/>
          <p:cNvSpPr/>
          <p:nvPr/>
        </p:nvSpPr>
        <p:spPr>
          <a:xfrm>
            <a:off x="904873" y="2160694"/>
            <a:ext cx="6791959" cy="274320"/>
          </a:xfrm>
          <a:custGeom>
            <a:avLst/>
            <a:gdLst/>
            <a:ahLst/>
            <a:cxnLst/>
            <a:rect l="l" t="t" r="r" b="b"/>
            <a:pathLst>
              <a:path w="6791959" h="274319" extrusionOk="0">
                <a:moveTo>
                  <a:pt x="0" y="0"/>
                </a:moveTo>
                <a:lnTo>
                  <a:pt x="6791902" y="0"/>
                </a:lnTo>
                <a:lnTo>
                  <a:pt x="6791902" y="274319"/>
                </a:lnTo>
                <a:lnTo>
                  <a:pt x="0" y="274319"/>
                </a:lnTo>
                <a:lnTo>
                  <a:pt x="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0" name="Google Shape;90;p2"/>
          <p:cNvSpPr/>
          <p:nvPr/>
        </p:nvSpPr>
        <p:spPr>
          <a:xfrm>
            <a:off x="904873" y="2475018"/>
            <a:ext cx="6526530" cy="274320"/>
          </a:xfrm>
          <a:custGeom>
            <a:avLst/>
            <a:gdLst/>
            <a:ahLst/>
            <a:cxnLst/>
            <a:rect l="l" t="t" r="r" b="b"/>
            <a:pathLst>
              <a:path w="6526530" h="274319" extrusionOk="0">
                <a:moveTo>
                  <a:pt x="0" y="0"/>
                </a:moveTo>
                <a:lnTo>
                  <a:pt x="6526021" y="0"/>
                </a:lnTo>
                <a:lnTo>
                  <a:pt x="6526021" y="274319"/>
                </a:lnTo>
                <a:lnTo>
                  <a:pt x="0" y="274319"/>
                </a:lnTo>
                <a:lnTo>
                  <a:pt x="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 name="Google Shape;91;p2"/>
          <p:cNvSpPr/>
          <p:nvPr/>
        </p:nvSpPr>
        <p:spPr>
          <a:xfrm>
            <a:off x="904873" y="2789343"/>
            <a:ext cx="7210425" cy="274320"/>
          </a:xfrm>
          <a:custGeom>
            <a:avLst/>
            <a:gdLst/>
            <a:ahLst/>
            <a:cxnLst/>
            <a:rect l="l" t="t" r="r" b="b"/>
            <a:pathLst>
              <a:path w="7210425" h="274319" extrusionOk="0">
                <a:moveTo>
                  <a:pt x="0" y="0"/>
                </a:moveTo>
                <a:lnTo>
                  <a:pt x="7210153" y="0"/>
                </a:lnTo>
                <a:lnTo>
                  <a:pt x="7210153" y="274319"/>
                </a:lnTo>
                <a:lnTo>
                  <a:pt x="0" y="274319"/>
                </a:lnTo>
                <a:lnTo>
                  <a:pt x="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2" name="Google Shape;92;p2"/>
          <p:cNvSpPr/>
          <p:nvPr/>
        </p:nvSpPr>
        <p:spPr>
          <a:xfrm>
            <a:off x="904873" y="3103667"/>
            <a:ext cx="6657975" cy="274320"/>
          </a:xfrm>
          <a:custGeom>
            <a:avLst/>
            <a:gdLst/>
            <a:ahLst/>
            <a:cxnLst/>
            <a:rect l="l" t="t" r="r" b="b"/>
            <a:pathLst>
              <a:path w="6657975" h="274320" extrusionOk="0">
                <a:moveTo>
                  <a:pt x="0" y="0"/>
                </a:moveTo>
                <a:lnTo>
                  <a:pt x="6657961" y="0"/>
                </a:lnTo>
                <a:lnTo>
                  <a:pt x="6657961" y="274319"/>
                </a:lnTo>
                <a:lnTo>
                  <a:pt x="0" y="274319"/>
                </a:lnTo>
                <a:lnTo>
                  <a:pt x="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3" name="Google Shape;93;p2"/>
          <p:cNvSpPr/>
          <p:nvPr/>
        </p:nvSpPr>
        <p:spPr>
          <a:xfrm>
            <a:off x="904873" y="3417991"/>
            <a:ext cx="5671820" cy="274320"/>
          </a:xfrm>
          <a:custGeom>
            <a:avLst/>
            <a:gdLst/>
            <a:ahLst/>
            <a:cxnLst/>
            <a:rect l="l" t="t" r="r" b="b"/>
            <a:pathLst>
              <a:path w="5671820" h="274320" extrusionOk="0">
                <a:moveTo>
                  <a:pt x="0" y="0"/>
                </a:moveTo>
                <a:lnTo>
                  <a:pt x="5671678" y="0"/>
                </a:lnTo>
                <a:lnTo>
                  <a:pt x="5671678" y="274319"/>
                </a:lnTo>
                <a:lnTo>
                  <a:pt x="0" y="274319"/>
                </a:lnTo>
                <a:lnTo>
                  <a:pt x="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4" name="Google Shape;94;p2"/>
          <p:cNvSpPr txBox="1"/>
          <p:nvPr/>
        </p:nvSpPr>
        <p:spPr>
          <a:xfrm>
            <a:off x="892173" y="1155871"/>
            <a:ext cx="7312025" cy="2540000"/>
          </a:xfrm>
          <a:prstGeom prst="rect">
            <a:avLst/>
          </a:prstGeom>
          <a:noFill/>
          <a:ln>
            <a:noFill/>
          </a:ln>
        </p:spPr>
        <p:txBody>
          <a:bodyPr spcFirstLastPara="1" wrap="square" lIns="0" tIns="12700" rIns="0" bIns="0" anchor="t" anchorCtr="0">
            <a:spAutoFit/>
          </a:bodyPr>
          <a:lstStyle/>
          <a:p>
            <a:pPr marL="12700" marR="5080" lvl="0" indent="0" algn="l" rtl="0">
              <a:lnSpc>
                <a:spcPct val="114599"/>
              </a:lnSpc>
              <a:spcBef>
                <a:spcPts val="0"/>
              </a:spcBef>
              <a:spcAft>
                <a:spcPts val="0"/>
              </a:spcAft>
              <a:buClr>
                <a:srgbClr val="000000"/>
              </a:buClr>
              <a:buSzPts val="1800"/>
              <a:buFont typeface="Arial"/>
              <a:buNone/>
            </a:pPr>
            <a:r>
              <a:rPr lang="en-US" sz="1800" b="0" i="0" u="none" strike="noStrike" cap="none">
                <a:solidFill>
                  <a:srgbClr val="000000"/>
                </a:solidFill>
                <a:latin typeface="Trebuchet MS"/>
                <a:ea typeface="Trebuchet MS"/>
                <a:cs typeface="Trebuchet MS"/>
                <a:sym typeface="Trebuchet MS"/>
              </a:rPr>
              <a:t>For many people with epilepsy, seizures occur at random times and greatly  disrupt their cognitive and emotional state, their ability to work and drive, and  their social and economic situation. Being able to predict epileptic seizures will  greatly improve the quality of life of people with epilepsy by either giving  them a warning of an impending seizure so they can move to safety or  activating an implanted seizure control device that can avert seizures through  drug delivery or electrical stimulation of the brain. How can we forecast  epileptic seizures using electrical recordings of brain activity?</a:t>
            </a:r>
            <a:endParaRPr sz="1800" b="0"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29"/>
        <p:cNvGrpSpPr/>
        <p:nvPr/>
      </p:nvGrpSpPr>
      <p:grpSpPr>
        <a:xfrm>
          <a:off x="0" y="0"/>
          <a:ext cx="0" cy="0"/>
          <a:chOff x="0" y="0"/>
          <a:chExt cx="0" cy="0"/>
        </a:xfrm>
      </p:grpSpPr>
      <p:sp>
        <p:nvSpPr>
          <p:cNvPr id="230" name="Google Shape;230;p16"/>
          <p:cNvSpPr/>
          <p:nvPr/>
        </p:nvSpPr>
        <p:spPr>
          <a:xfrm>
            <a:off x="0" y="0"/>
            <a:ext cx="9144000" cy="5143500"/>
          </a:xfrm>
          <a:custGeom>
            <a:avLst/>
            <a:gdLst/>
            <a:ahLst/>
            <a:cxnLst/>
            <a:rect l="l" t="t" r="r" b="b"/>
            <a:pathLst>
              <a:path w="9144000" h="5143500" extrusionOk="0">
                <a:moveTo>
                  <a:pt x="0" y="0"/>
                </a:moveTo>
                <a:lnTo>
                  <a:pt x="9143981" y="0"/>
                </a:lnTo>
                <a:lnTo>
                  <a:pt x="9143981" y="5143489"/>
                </a:lnTo>
                <a:lnTo>
                  <a:pt x="0" y="5143489"/>
                </a:lnTo>
                <a:lnTo>
                  <a:pt x="0" y="0"/>
                </a:lnTo>
                <a:close/>
              </a:path>
            </a:pathLst>
          </a:custGeom>
          <a:solidFill>
            <a:srgbClr val="233A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1" name="Google Shape;231;p16"/>
          <p:cNvSpPr/>
          <p:nvPr/>
        </p:nvSpPr>
        <p:spPr>
          <a:xfrm>
            <a:off x="3582592" y="1550696"/>
            <a:ext cx="5561965" cy="3592829"/>
          </a:xfrm>
          <a:custGeom>
            <a:avLst/>
            <a:gdLst/>
            <a:ahLst/>
            <a:cxnLst/>
            <a:rect l="l" t="t" r="r" b="b"/>
            <a:pathLst>
              <a:path w="5561965" h="3592829" extrusionOk="0">
                <a:moveTo>
                  <a:pt x="5561388" y="3592792"/>
                </a:moveTo>
                <a:lnTo>
                  <a:pt x="0" y="3592792"/>
                </a:lnTo>
                <a:lnTo>
                  <a:pt x="5561388" y="0"/>
                </a:lnTo>
                <a:lnTo>
                  <a:pt x="5561388" y="3592792"/>
                </a:lnTo>
                <a:close/>
              </a:path>
            </a:pathLst>
          </a:custGeom>
          <a:solidFill>
            <a:srgbClr val="D8D8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2" name="Google Shape;232;p16"/>
          <p:cNvSpPr/>
          <p:nvPr/>
        </p:nvSpPr>
        <p:spPr>
          <a:xfrm>
            <a:off x="30" y="2824494"/>
            <a:ext cx="7370445" cy="2319020"/>
          </a:xfrm>
          <a:custGeom>
            <a:avLst/>
            <a:gdLst/>
            <a:ahLst/>
            <a:cxnLst/>
            <a:rect l="l" t="t" r="r" b="b"/>
            <a:pathLst>
              <a:path w="7370445" h="2319020" extrusionOk="0">
                <a:moveTo>
                  <a:pt x="7370379" y="2318995"/>
                </a:moveTo>
                <a:lnTo>
                  <a:pt x="0" y="2318995"/>
                </a:lnTo>
                <a:lnTo>
                  <a:pt x="0" y="0"/>
                </a:lnTo>
                <a:lnTo>
                  <a:pt x="7370379" y="2318995"/>
                </a:lnTo>
                <a:close/>
              </a:path>
            </a:pathLst>
          </a:custGeom>
          <a:solidFill>
            <a:srgbClr val="C3A15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3" name="Google Shape;233;p16"/>
          <p:cNvSpPr/>
          <p:nvPr/>
        </p:nvSpPr>
        <p:spPr>
          <a:xfrm>
            <a:off x="0" y="0"/>
            <a:ext cx="9143981" cy="514348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4" name="Google Shape;234;p16"/>
          <p:cNvSpPr/>
          <p:nvPr/>
        </p:nvSpPr>
        <p:spPr>
          <a:xfrm>
            <a:off x="203224" y="206249"/>
            <a:ext cx="8737600" cy="4731385"/>
          </a:xfrm>
          <a:custGeom>
            <a:avLst/>
            <a:gdLst/>
            <a:ahLst/>
            <a:cxnLst/>
            <a:rect l="l" t="t" r="r" b="b"/>
            <a:pathLst>
              <a:path w="8737600" h="4731385" extrusionOk="0">
                <a:moveTo>
                  <a:pt x="0" y="0"/>
                </a:moveTo>
                <a:lnTo>
                  <a:pt x="8737482" y="0"/>
                </a:lnTo>
                <a:lnTo>
                  <a:pt x="8737482" y="4730990"/>
                </a:lnTo>
                <a:lnTo>
                  <a:pt x="0" y="4730990"/>
                </a:lnTo>
                <a:lnTo>
                  <a:pt x="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5" name="Google Shape;235;p16"/>
          <p:cNvSpPr txBox="1"/>
          <p:nvPr/>
        </p:nvSpPr>
        <p:spPr>
          <a:xfrm>
            <a:off x="967415" y="750013"/>
            <a:ext cx="7238365" cy="2968625"/>
          </a:xfrm>
          <a:prstGeom prst="rect">
            <a:avLst/>
          </a:prstGeom>
          <a:noFill/>
          <a:ln>
            <a:noFill/>
          </a:ln>
        </p:spPr>
        <p:txBody>
          <a:bodyPr spcFirstLastPara="1" wrap="square" lIns="0" tIns="12700" rIns="0" bIns="0" anchor="t" anchorCtr="0">
            <a:spAutoFit/>
          </a:bodyPr>
          <a:lstStyle/>
          <a:p>
            <a:pPr marL="394335" marR="5080" lvl="0" indent="-381635" algn="l" rtl="0">
              <a:lnSpc>
                <a:spcPct val="115599"/>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S. Li, W. Zhou, Q. Yuan and Y. Liu, ”Seizure Prediction Using  Spike Rate of Intracranial EEG, in ” IEEE Transactions on  Neural Systems and Rehabilitation Engineering, vol.21, no.  6, pp. 880-886, Nov. 2013.</a:t>
            </a:r>
            <a:endParaRPr sz="2000" b="0" i="0" u="none" strike="noStrike" cap="none">
              <a:solidFill>
                <a:srgbClr val="000000"/>
              </a:solidFill>
              <a:latin typeface="Arial"/>
              <a:ea typeface="Arial"/>
              <a:cs typeface="Arial"/>
              <a:sym typeface="Arial"/>
            </a:endParaRPr>
          </a:p>
          <a:p>
            <a:pPr marL="394335" marR="30480" lvl="0" indent="-381635" algn="l" rtl="0">
              <a:lnSpc>
                <a:spcPct val="115599"/>
              </a:lnSpc>
              <a:spcBef>
                <a:spcPts val="975"/>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N. Wang and M. R. Lyu, ”Extracting and Selecting Distinctive  EEG Features for Efficient Epileptic Seizure Prediction, in”  IEEE Journal of Biomedical and Health Informatics,vol. 19,  no. 5, pp. 1648-1659, Sept. 2015.</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7"/>
          <p:cNvSpPr/>
          <p:nvPr/>
        </p:nvSpPr>
        <p:spPr>
          <a:xfrm>
            <a:off x="5569188" y="2834069"/>
            <a:ext cx="3575050" cy="2309495"/>
          </a:xfrm>
          <a:custGeom>
            <a:avLst/>
            <a:gdLst/>
            <a:ahLst/>
            <a:cxnLst/>
            <a:rect l="l" t="t" r="r" b="b"/>
            <a:pathLst>
              <a:path w="3575050" h="2309495" extrusionOk="0">
                <a:moveTo>
                  <a:pt x="3574792" y="2309395"/>
                </a:moveTo>
                <a:lnTo>
                  <a:pt x="0" y="2309395"/>
                </a:lnTo>
                <a:lnTo>
                  <a:pt x="3574792" y="0"/>
                </a:lnTo>
                <a:lnTo>
                  <a:pt x="3574792" y="2309395"/>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1" name="Google Shape;241;p17"/>
          <p:cNvSpPr/>
          <p:nvPr/>
        </p:nvSpPr>
        <p:spPr>
          <a:xfrm>
            <a:off x="6779036" y="4119566"/>
            <a:ext cx="1701164" cy="1024255"/>
          </a:xfrm>
          <a:custGeom>
            <a:avLst/>
            <a:gdLst/>
            <a:ahLst/>
            <a:cxnLst/>
            <a:rect l="l" t="t" r="r" b="b"/>
            <a:pathLst>
              <a:path w="1701165" h="1024254" extrusionOk="0">
                <a:moveTo>
                  <a:pt x="82699" y="1024172"/>
                </a:moveTo>
                <a:lnTo>
                  <a:pt x="0" y="1024172"/>
                </a:lnTo>
                <a:lnTo>
                  <a:pt x="1618421" y="0"/>
                </a:lnTo>
                <a:lnTo>
                  <a:pt x="1701121" y="0"/>
                </a:lnTo>
                <a:lnTo>
                  <a:pt x="82699" y="1024172"/>
                </a:lnTo>
                <a:close/>
              </a:path>
            </a:pathLst>
          </a:custGeom>
          <a:solidFill>
            <a:srgbClr val="C3A15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2" name="Google Shape;242;p17"/>
          <p:cNvSpPr/>
          <p:nvPr/>
        </p:nvSpPr>
        <p:spPr>
          <a:xfrm>
            <a:off x="6369112" y="4119566"/>
            <a:ext cx="1701164" cy="1024255"/>
          </a:xfrm>
          <a:custGeom>
            <a:avLst/>
            <a:gdLst/>
            <a:ahLst/>
            <a:cxnLst/>
            <a:rect l="l" t="t" r="r" b="b"/>
            <a:pathLst>
              <a:path w="1701165" h="1024254" extrusionOk="0">
                <a:moveTo>
                  <a:pt x="82724" y="1024172"/>
                </a:moveTo>
                <a:lnTo>
                  <a:pt x="0" y="1024172"/>
                </a:lnTo>
                <a:lnTo>
                  <a:pt x="1618421" y="0"/>
                </a:lnTo>
                <a:lnTo>
                  <a:pt x="1701146" y="0"/>
                </a:lnTo>
                <a:lnTo>
                  <a:pt x="82724" y="1024172"/>
                </a:lnTo>
                <a:close/>
              </a:path>
            </a:pathLst>
          </a:custGeom>
          <a:solidFill>
            <a:srgbClr val="C3A15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3" name="Google Shape;243;p17"/>
          <p:cNvSpPr/>
          <p:nvPr/>
        </p:nvSpPr>
        <p:spPr>
          <a:xfrm>
            <a:off x="5959213" y="4119566"/>
            <a:ext cx="1701164" cy="1024255"/>
          </a:xfrm>
          <a:custGeom>
            <a:avLst/>
            <a:gdLst/>
            <a:ahLst/>
            <a:cxnLst/>
            <a:rect l="l" t="t" r="r" b="b"/>
            <a:pathLst>
              <a:path w="1701165" h="1024254" extrusionOk="0">
                <a:moveTo>
                  <a:pt x="82699" y="1024172"/>
                </a:moveTo>
                <a:lnTo>
                  <a:pt x="0" y="1024172"/>
                </a:lnTo>
                <a:lnTo>
                  <a:pt x="1618421" y="0"/>
                </a:lnTo>
                <a:lnTo>
                  <a:pt x="1701121" y="0"/>
                </a:lnTo>
                <a:lnTo>
                  <a:pt x="82699" y="1024172"/>
                </a:lnTo>
                <a:close/>
              </a:path>
            </a:pathLst>
          </a:custGeom>
          <a:solidFill>
            <a:srgbClr val="C3A15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4" name="Google Shape;244;p17"/>
          <p:cNvSpPr/>
          <p:nvPr/>
        </p:nvSpPr>
        <p:spPr>
          <a:xfrm>
            <a:off x="1108220" y="2"/>
            <a:ext cx="1886585" cy="1083310"/>
          </a:xfrm>
          <a:custGeom>
            <a:avLst/>
            <a:gdLst/>
            <a:ahLst/>
            <a:cxnLst/>
            <a:rect l="l" t="t" r="r" b="b"/>
            <a:pathLst>
              <a:path w="1886585" h="1083310" extrusionOk="0">
                <a:moveTo>
                  <a:pt x="174452" y="1083305"/>
                </a:moveTo>
                <a:lnTo>
                  <a:pt x="0" y="1083305"/>
                </a:lnTo>
                <a:lnTo>
                  <a:pt x="1711874" y="0"/>
                </a:lnTo>
                <a:lnTo>
                  <a:pt x="1886348" y="0"/>
                </a:lnTo>
                <a:lnTo>
                  <a:pt x="174452" y="1083305"/>
                </a:lnTo>
                <a:close/>
              </a:path>
            </a:pathLst>
          </a:custGeom>
          <a:solidFill>
            <a:srgbClr val="233A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5" name="Google Shape;245;p17"/>
          <p:cNvSpPr/>
          <p:nvPr/>
        </p:nvSpPr>
        <p:spPr>
          <a:xfrm>
            <a:off x="653683" y="2"/>
            <a:ext cx="1886585" cy="1083310"/>
          </a:xfrm>
          <a:custGeom>
            <a:avLst/>
            <a:gdLst/>
            <a:ahLst/>
            <a:cxnLst/>
            <a:rect l="l" t="t" r="r" b="b"/>
            <a:pathLst>
              <a:path w="1886585" h="1083310" extrusionOk="0">
                <a:moveTo>
                  <a:pt x="174454" y="1083305"/>
                </a:moveTo>
                <a:lnTo>
                  <a:pt x="0" y="1083305"/>
                </a:lnTo>
                <a:lnTo>
                  <a:pt x="1711884" y="0"/>
                </a:lnTo>
                <a:lnTo>
                  <a:pt x="1886336" y="0"/>
                </a:lnTo>
                <a:lnTo>
                  <a:pt x="174454" y="1083305"/>
                </a:lnTo>
                <a:close/>
              </a:path>
            </a:pathLst>
          </a:custGeom>
          <a:solidFill>
            <a:srgbClr val="233A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6" name="Google Shape;246;p17"/>
          <p:cNvSpPr/>
          <p:nvPr/>
        </p:nvSpPr>
        <p:spPr>
          <a:xfrm>
            <a:off x="199148" y="2"/>
            <a:ext cx="1886585" cy="1083310"/>
          </a:xfrm>
          <a:custGeom>
            <a:avLst/>
            <a:gdLst/>
            <a:ahLst/>
            <a:cxnLst/>
            <a:rect l="l" t="t" r="r" b="b"/>
            <a:pathLst>
              <a:path w="1886585" h="1083310" extrusionOk="0">
                <a:moveTo>
                  <a:pt x="174453" y="1083305"/>
                </a:moveTo>
                <a:lnTo>
                  <a:pt x="0" y="1083305"/>
                </a:lnTo>
                <a:lnTo>
                  <a:pt x="1711882" y="0"/>
                </a:lnTo>
                <a:lnTo>
                  <a:pt x="1886337" y="0"/>
                </a:lnTo>
                <a:lnTo>
                  <a:pt x="174453" y="1083305"/>
                </a:lnTo>
                <a:close/>
              </a:path>
            </a:pathLst>
          </a:custGeom>
          <a:solidFill>
            <a:srgbClr val="233A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7" name="Google Shape;247;p17"/>
          <p:cNvSpPr txBox="1">
            <a:spLocks noGrp="1"/>
          </p:cNvSpPr>
          <p:nvPr>
            <p:ph type="title"/>
          </p:nvPr>
        </p:nvSpPr>
        <p:spPr>
          <a:xfrm>
            <a:off x="1892745" y="1827526"/>
            <a:ext cx="5358509" cy="1397000"/>
          </a:xfrm>
          <a:prstGeom prst="rect">
            <a:avLst/>
          </a:prstGeom>
          <a:noFill/>
          <a:ln>
            <a:noFill/>
          </a:ln>
        </p:spPr>
        <p:txBody>
          <a:bodyPr spcFirstLastPara="1" wrap="square" lIns="0" tIns="12700" rIns="0" bIns="0" anchor="t" anchorCtr="0">
            <a:spAutoFit/>
          </a:bodyPr>
          <a:lstStyle/>
          <a:p>
            <a:pPr marL="13970" lvl="0" indent="0" algn="l" rtl="0">
              <a:lnSpc>
                <a:spcPct val="100000"/>
              </a:lnSpc>
              <a:spcBef>
                <a:spcPts val="0"/>
              </a:spcBef>
              <a:spcAft>
                <a:spcPts val="0"/>
              </a:spcAft>
              <a:buSzPts val="1400"/>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816198" y="447533"/>
            <a:ext cx="1805400" cy="4827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000">
                <a:solidFill>
                  <a:srgbClr val="AE7B50"/>
                </a:solidFill>
              </a:rPr>
              <a:t>Objectives</a:t>
            </a:r>
            <a:endParaRPr sz="3000"/>
          </a:p>
        </p:txBody>
      </p:sp>
      <p:sp>
        <p:nvSpPr>
          <p:cNvPr id="100" name="Google Shape;100;p3"/>
          <p:cNvSpPr txBox="1"/>
          <p:nvPr/>
        </p:nvSpPr>
        <p:spPr>
          <a:xfrm>
            <a:off x="871225" y="1052976"/>
            <a:ext cx="7207200" cy="3388200"/>
          </a:xfrm>
          <a:prstGeom prst="rect">
            <a:avLst/>
          </a:prstGeom>
          <a:noFill/>
          <a:ln>
            <a:noFill/>
          </a:ln>
        </p:spPr>
        <p:txBody>
          <a:bodyPr spcFirstLastPara="1" wrap="square" lIns="0" tIns="12700" rIns="0" bIns="0" anchor="t" anchorCtr="0">
            <a:spAutoFit/>
          </a:bodyPr>
          <a:lstStyle/>
          <a:p>
            <a:pPr marL="414655" marR="486409" lvl="0" indent="-401955" algn="l" rtl="0">
              <a:lnSpc>
                <a:spcPct val="114599"/>
              </a:lnSpc>
              <a:spcBef>
                <a:spcPts val="0"/>
              </a:spcBef>
              <a:spcAft>
                <a:spcPts val="0"/>
              </a:spcAft>
              <a:buClr>
                <a:srgbClr val="000000"/>
              </a:buClr>
              <a:buSzPts val="1800"/>
              <a:buFont typeface="Trebuchet MS"/>
              <a:buAutoNum type="arabicPeriod"/>
            </a:pPr>
            <a:r>
              <a:rPr lang="en-US" sz="1800" b="0" i="0" u="none" strike="noStrike" cap="none">
                <a:solidFill>
                  <a:srgbClr val="000000"/>
                </a:solidFill>
                <a:latin typeface="Trebuchet MS"/>
                <a:ea typeface="Trebuchet MS"/>
                <a:cs typeface="Trebuchet MS"/>
                <a:sym typeface="Trebuchet MS"/>
              </a:rPr>
              <a:t>To develop an automated, deep-learning neural network system for  seizure forecasting using intracranial Electroencephalograms (iEEG).</a:t>
            </a:r>
            <a:endParaRPr sz="1800" b="0" i="0" u="none" strike="noStrike" cap="none">
              <a:solidFill>
                <a:srgbClr val="000000"/>
              </a:solidFill>
              <a:latin typeface="Trebuchet MS"/>
              <a:ea typeface="Trebuchet MS"/>
              <a:cs typeface="Trebuchet MS"/>
              <a:sym typeface="Trebuchet MS"/>
            </a:endParaRPr>
          </a:p>
          <a:p>
            <a:pPr marL="414655" marR="233679" lvl="0" indent="-401955" algn="l" rtl="0">
              <a:lnSpc>
                <a:spcPct val="114599"/>
              </a:lnSpc>
              <a:spcBef>
                <a:spcPts val="0"/>
              </a:spcBef>
              <a:spcAft>
                <a:spcPts val="0"/>
              </a:spcAft>
              <a:buClr>
                <a:srgbClr val="000000"/>
              </a:buClr>
              <a:buSzPts val="1800"/>
              <a:buFont typeface="Trebuchet MS"/>
              <a:buAutoNum type="arabicPeriod"/>
            </a:pPr>
            <a:r>
              <a:rPr lang="en-US" sz="1800" b="0" i="0" u="none" strike="noStrike" cap="none">
                <a:solidFill>
                  <a:srgbClr val="000000"/>
                </a:solidFill>
                <a:latin typeface="Trebuchet MS"/>
                <a:ea typeface="Trebuchet MS"/>
                <a:cs typeface="Trebuchet MS"/>
                <a:sym typeface="Trebuchet MS"/>
              </a:rPr>
              <a:t>To provide well performed and reliable system across patients without  regular maintenance and reconfiguration.</a:t>
            </a:r>
            <a:endParaRPr sz="1800" b="0" i="0" u="none" strike="noStrike" cap="none">
              <a:solidFill>
                <a:srgbClr val="000000"/>
              </a:solidFill>
              <a:latin typeface="Trebuchet MS"/>
              <a:ea typeface="Trebuchet MS"/>
              <a:cs typeface="Trebuchet MS"/>
              <a:sym typeface="Trebuchet MS"/>
            </a:endParaRPr>
          </a:p>
          <a:p>
            <a:pPr marL="414655" marR="5080" lvl="0" indent="-401955" algn="l" rtl="0">
              <a:lnSpc>
                <a:spcPct val="114599"/>
              </a:lnSpc>
              <a:spcBef>
                <a:spcPts val="0"/>
              </a:spcBef>
              <a:spcAft>
                <a:spcPts val="0"/>
              </a:spcAft>
              <a:buClr>
                <a:srgbClr val="000000"/>
              </a:buClr>
              <a:buSzPts val="1800"/>
              <a:buFont typeface="Trebuchet MS"/>
              <a:buAutoNum type="arabicPeriod"/>
            </a:pPr>
            <a:r>
              <a:rPr lang="en-US" sz="1800" b="0" i="0" u="none" strike="noStrike" cap="none">
                <a:solidFill>
                  <a:srgbClr val="000000"/>
                </a:solidFill>
                <a:latin typeface="Trebuchet MS"/>
                <a:ea typeface="Trebuchet MS"/>
                <a:cs typeface="Trebuchet MS"/>
                <a:sym typeface="Trebuchet MS"/>
              </a:rPr>
              <a:t>To design a real-time forecasting model with the inherent risks, since  patients may have different needs and alternative settings of the system.</a:t>
            </a:r>
            <a:endParaRPr sz="1800" b="0" i="0" u="none" strike="noStrike" cap="none">
              <a:solidFill>
                <a:srgbClr val="000000"/>
              </a:solidFill>
              <a:latin typeface="Trebuchet MS"/>
              <a:ea typeface="Trebuchet MS"/>
              <a:cs typeface="Trebuchet MS"/>
              <a:sym typeface="Trebuchet MS"/>
            </a:endParaRPr>
          </a:p>
          <a:p>
            <a:pPr marL="414655" marR="32384" lvl="0" indent="-401955" algn="l" rtl="0">
              <a:lnSpc>
                <a:spcPct val="114599"/>
              </a:lnSpc>
              <a:spcBef>
                <a:spcPts val="0"/>
              </a:spcBef>
              <a:spcAft>
                <a:spcPts val="0"/>
              </a:spcAft>
              <a:buClr>
                <a:srgbClr val="000000"/>
              </a:buClr>
              <a:buSzPts val="1800"/>
              <a:buFont typeface="Trebuchet MS"/>
              <a:buAutoNum type="arabicPeriod"/>
            </a:pPr>
            <a:r>
              <a:rPr lang="en-US" sz="1800" b="0" i="0" u="none" strike="noStrike" cap="none">
                <a:solidFill>
                  <a:srgbClr val="000000"/>
                </a:solidFill>
                <a:latin typeface="Trebuchet MS"/>
                <a:ea typeface="Trebuchet MS"/>
                <a:cs typeface="Trebuchet MS"/>
                <a:sym typeface="Trebuchet MS"/>
              </a:rPr>
              <a:t>To allow the patients or clinicians to be able to prioritize or estimates  high sensitive or low time in caution according to their requirements and  to provide improved usefulness of seizure system.</a:t>
            </a:r>
            <a:endParaRPr sz="1800" b="0"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892173" y="903383"/>
            <a:ext cx="1076960" cy="4826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SzPts val="1400"/>
              <a:buNone/>
            </a:pPr>
            <a:r>
              <a:rPr lang="en-US" sz="2400">
                <a:solidFill>
                  <a:srgbClr val="AE7B50"/>
                </a:solidFill>
              </a:rPr>
              <a:t>Scope:</a:t>
            </a:r>
            <a:endParaRPr sz="2700"/>
          </a:p>
        </p:txBody>
      </p:sp>
      <p:sp>
        <p:nvSpPr>
          <p:cNvPr id="106" name="Google Shape;106;p4"/>
          <p:cNvSpPr txBox="1"/>
          <p:nvPr/>
        </p:nvSpPr>
        <p:spPr>
          <a:xfrm>
            <a:off x="982703" y="1632169"/>
            <a:ext cx="7246620" cy="2225675"/>
          </a:xfrm>
          <a:prstGeom prst="rect">
            <a:avLst/>
          </a:prstGeom>
          <a:noFill/>
          <a:ln>
            <a:noFill/>
          </a:ln>
        </p:spPr>
        <p:txBody>
          <a:bodyPr spcFirstLastPara="1" wrap="square" lIns="0" tIns="12700" rIns="0" bIns="0" anchor="t" anchorCtr="0">
            <a:spAutoFit/>
          </a:bodyPr>
          <a:lstStyle/>
          <a:p>
            <a:pPr marL="379095" marR="414655" lvl="0" indent="-366395" algn="l" rtl="0">
              <a:lnSpc>
                <a:spcPct val="114599"/>
              </a:lnSpc>
              <a:spcBef>
                <a:spcPts val="0"/>
              </a:spcBef>
              <a:spcAft>
                <a:spcPts val="0"/>
              </a:spcAft>
              <a:buClr>
                <a:srgbClr val="000000"/>
              </a:buClr>
              <a:buSzPts val="1800"/>
              <a:buFont typeface="Arial"/>
              <a:buChar char="●"/>
            </a:pPr>
            <a:r>
              <a:rPr lang="en-US" sz="1800" b="0" i="0" u="none" strike="noStrike" cap="none">
                <a:solidFill>
                  <a:srgbClr val="000000"/>
                </a:solidFill>
                <a:latin typeface="Trebuchet MS"/>
                <a:ea typeface="Trebuchet MS"/>
                <a:cs typeface="Trebuchet MS"/>
                <a:sym typeface="Trebuchet MS"/>
              </a:rPr>
              <a:t>Improved preprocessing of Intracranial Electroencephalograms (iEEG)  signal to receive increased sensitivity of seizure.</a:t>
            </a:r>
            <a:endParaRPr sz="1800" b="0" i="0" u="none" strike="noStrike" cap="none">
              <a:solidFill>
                <a:srgbClr val="000000"/>
              </a:solidFill>
              <a:latin typeface="Trebuchet MS"/>
              <a:ea typeface="Trebuchet MS"/>
              <a:cs typeface="Trebuchet MS"/>
              <a:sym typeface="Trebuchet MS"/>
            </a:endParaRPr>
          </a:p>
          <a:p>
            <a:pPr marL="379095" marR="5080" lvl="0" indent="-366395" algn="l" rtl="0">
              <a:lnSpc>
                <a:spcPct val="114599"/>
              </a:lnSpc>
              <a:spcBef>
                <a:spcPts val="0"/>
              </a:spcBef>
              <a:spcAft>
                <a:spcPts val="0"/>
              </a:spcAft>
              <a:buClr>
                <a:srgbClr val="000000"/>
              </a:buClr>
              <a:buSzPts val="1800"/>
              <a:buFont typeface="Arial"/>
              <a:buChar char="●"/>
            </a:pPr>
            <a:r>
              <a:rPr lang="en-US" sz="1800" b="0" i="0" u="none" strike="noStrike" cap="none">
                <a:solidFill>
                  <a:srgbClr val="000000"/>
                </a:solidFill>
                <a:latin typeface="Trebuchet MS"/>
                <a:ea typeface="Trebuchet MS"/>
                <a:cs typeface="Trebuchet MS"/>
                <a:sym typeface="Trebuchet MS"/>
              </a:rPr>
              <a:t>Detecting the appearance of preictal state, the state before the seizure  begins using</a:t>
            </a:r>
            <a:r>
              <a:rPr lang="en-US" sz="1800">
                <a:latin typeface="Trebuchet MS"/>
                <a:ea typeface="Trebuchet MS"/>
                <a:cs typeface="Trebuchet MS"/>
                <a:sym typeface="Trebuchet MS"/>
              </a:rPr>
              <a:t> </a:t>
            </a:r>
            <a:r>
              <a:rPr lang="en-US" sz="1800" b="0" i="0" u="none" strike="noStrike" cap="none">
                <a:solidFill>
                  <a:srgbClr val="000000"/>
                </a:solidFill>
                <a:latin typeface="Trebuchet MS"/>
                <a:ea typeface="Trebuchet MS"/>
                <a:cs typeface="Trebuchet MS"/>
                <a:sym typeface="Trebuchet MS"/>
              </a:rPr>
              <a:t>neural network model.</a:t>
            </a:r>
            <a:endParaRPr sz="1800" b="0" i="0" u="none" strike="noStrike" cap="none">
              <a:solidFill>
                <a:srgbClr val="000000"/>
              </a:solidFill>
              <a:latin typeface="Trebuchet MS"/>
              <a:ea typeface="Trebuchet MS"/>
              <a:cs typeface="Trebuchet MS"/>
              <a:sym typeface="Trebuchet MS"/>
            </a:endParaRPr>
          </a:p>
          <a:p>
            <a:pPr marL="379095" marR="709295" lvl="0" indent="-366395" algn="l" rtl="0">
              <a:lnSpc>
                <a:spcPct val="114599"/>
              </a:lnSpc>
              <a:spcBef>
                <a:spcPts val="0"/>
              </a:spcBef>
              <a:spcAft>
                <a:spcPts val="0"/>
              </a:spcAft>
              <a:buClr>
                <a:srgbClr val="000000"/>
              </a:buClr>
              <a:buSzPts val="1800"/>
              <a:buFont typeface="Arial"/>
              <a:buChar char="●"/>
            </a:pPr>
            <a:r>
              <a:rPr lang="en-US" sz="1800" b="0" i="0" u="none" strike="noStrike" cap="none">
                <a:solidFill>
                  <a:srgbClr val="000000"/>
                </a:solidFill>
                <a:latin typeface="Trebuchet MS"/>
                <a:ea typeface="Trebuchet MS"/>
                <a:cs typeface="Trebuchet MS"/>
                <a:sym typeface="Trebuchet MS"/>
              </a:rPr>
              <a:t>This model approaches high-level representation and efficiently  distinguish between normal and epileptic actions of the brain with  robustness and accuracy.</a:t>
            </a:r>
            <a:endParaRPr sz="1800" b="0"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p:nvPr/>
        </p:nvSpPr>
        <p:spPr>
          <a:xfrm>
            <a:off x="992512" y="660259"/>
            <a:ext cx="7158900" cy="2376300"/>
          </a:xfrm>
          <a:prstGeom prst="rect">
            <a:avLst/>
          </a:prstGeom>
          <a:noFill/>
          <a:ln>
            <a:noFill/>
          </a:ln>
        </p:spPr>
        <p:txBody>
          <a:bodyPr spcFirstLastPara="1" wrap="square" lIns="0" tIns="46350" rIns="0" bIns="0" anchor="t" anchorCtr="0">
            <a:sp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Trebuchet MS"/>
                <a:ea typeface="Trebuchet MS"/>
                <a:cs typeface="Trebuchet MS"/>
                <a:sym typeface="Trebuchet MS"/>
              </a:rPr>
              <a:t>Data Acquisition and Preprocessing:</a:t>
            </a:r>
            <a:endParaRPr sz="1800" b="1" i="0" u="none" strike="noStrike" cap="none" dirty="0">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b="1" dirty="0">
              <a:latin typeface="Trebuchet MS"/>
              <a:ea typeface="Trebuchet MS"/>
              <a:cs typeface="Trebuchet MS"/>
              <a:sym typeface="Trebuchet MS"/>
            </a:endParaRPr>
          </a:p>
          <a:p>
            <a:pPr marL="798195" marR="173355" lvl="1" indent="-347343" algn="l" rtl="0">
              <a:lnSpc>
                <a:spcPct val="114599"/>
              </a:lnSpc>
              <a:spcBef>
                <a:spcPts val="0"/>
              </a:spcBef>
              <a:spcAft>
                <a:spcPts val="0"/>
              </a:spcAft>
              <a:buClr>
                <a:srgbClr val="000000"/>
              </a:buClr>
              <a:buSzPts val="1200"/>
              <a:buFont typeface="Trebuchet MS"/>
              <a:buAutoNum type="alphaLcPeriod"/>
            </a:pPr>
            <a:r>
              <a:rPr lang="en-US" sz="1200" dirty="0">
                <a:latin typeface="Trebuchet MS"/>
                <a:ea typeface="Trebuchet MS"/>
                <a:cs typeface="Trebuchet MS"/>
                <a:sym typeface="Trebuchet MS"/>
              </a:rPr>
              <a:t>The data used here consists of 11500 patients data.</a:t>
            </a:r>
            <a:endParaRPr sz="1200" dirty="0">
              <a:latin typeface="Trebuchet MS"/>
              <a:ea typeface="Trebuchet MS"/>
              <a:cs typeface="Trebuchet MS"/>
              <a:sym typeface="Trebuchet MS"/>
            </a:endParaRPr>
          </a:p>
          <a:p>
            <a:pPr marL="798195" marR="173355" lvl="1" indent="-347343" algn="l" rtl="0">
              <a:lnSpc>
                <a:spcPct val="114599"/>
              </a:lnSpc>
              <a:spcBef>
                <a:spcPts val="0"/>
              </a:spcBef>
              <a:spcAft>
                <a:spcPts val="0"/>
              </a:spcAft>
              <a:buSzPts val="1200"/>
              <a:buFont typeface="Trebuchet MS"/>
              <a:buAutoNum type="alphaLcPeriod"/>
            </a:pPr>
            <a:r>
              <a:rPr lang="en-US" sz="1200" dirty="0">
                <a:latin typeface="Trebuchet MS"/>
                <a:ea typeface="Trebuchet MS"/>
                <a:cs typeface="Trebuchet MS"/>
                <a:sym typeface="Trebuchet MS"/>
              </a:rPr>
              <a:t>Each patient has been recorded of their scalp for about 178 time units and that’s why we see the columns of the data is in time series.</a:t>
            </a:r>
            <a:endParaRPr sz="1200" dirty="0">
              <a:latin typeface="Trebuchet MS"/>
              <a:ea typeface="Trebuchet MS"/>
              <a:cs typeface="Trebuchet MS"/>
              <a:sym typeface="Trebuchet MS"/>
            </a:endParaRPr>
          </a:p>
          <a:p>
            <a:pPr marL="798195" marR="173355" lvl="1" indent="-347343" algn="l" rtl="0">
              <a:lnSpc>
                <a:spcPct val="114599"/>
              </a:lnSpc>
              <a:spcBef>
                <a:spcPts val="0"/>
              </a:spcBef>
              <a:spcAft>
                <a:spcPts val="0"/>
              </a:spcAft>
              <a:buSzPts val="1200"/>
              <a:buFont typeface="Trebuchet MS"/>
              <a:buAutoNum type="alphaLcPeriod"/>
            </a:pPr>
            <a:r>
              <a:rPr lang="en-US" sz="1200" dirty="0">
                <a:latin typeface="Trebuchet MS"/>
                <a:ea typeface="Trebuchet MS"/>
                <a:cs typeface="Trebuchet MS"/>
                <a:sym typeface="Trebuchet MS"/>
              </a:rPr>
              <a:t>Below we’ll see the model decisions which were made for getting the desired accuracies.</a:t>
            </a:r>
            <a:endParaRPr sz="1200" dirty="0">
              <a:latin typeface="Trebuchet MS"/>
              <a:ea typeface="Trebuchet MS"/>
              <a:cs typeface="Trebuchet MS"/>
              <a:sym typeface="Trebuchet MS"/>
            </a:endParaRPr>
          </a:p>
          <a:p>
            <a:pPr marL="0" lvl="0" indent="0" algn="l" rtl="0">
              <a:lnSpc>
                <a:spcPct val="115000"/>
              </a:lnSpc>
              <a:spcBef>
                <a:spcPts val="1200"/>
              </a:spcBef>
              <a:spcAft>
                <a:spcPts val="0"/>
              </a:spcAft>
              <a:buNone/>
            </a:pPr>
            <a:r>
              <a:rPr lang="en-US" sz="1800" b="1" dirty="0">
                <a:solidFill>
                  <a:schemeClr val="dk1"/>
                </a:solidFill>
                <a:latin typeface="Trebuchet MS"/>
                <a:ea typeface="Trebuchet MS"/>
                <a:cs typeface="Trebuchet MS"/>
                <a:sym typeface="Trebuchet MS"/>
              </a:rPr>
              <a:t>LSTM Model:</a:t>
            </a:r>
            <a:endParaRPr sz="1800" b="1" dirty="0">
              <a:solidFill>
                <a:schemeClr val="dk1"/>
              </a:solidFill>
              <a:latin typeface="Trebuchet MS"/>
              <a:ea typeface="Trebuchet MS"/>
              <a:cs typeface="Trebuchet MS"/>
              <a:sym typeface="Trebuchet MS"/>
            </a:endParaRPr>
          </a:p>
          <a:p>
            <a:pPr marL="457200" lvl="0" indent="-317500" algn="l" rtl="0">
              <a:lnSpc>
                <a:spcPct val="115000"/>
              </a:lnSpc>
              <a:spcBef>
                <a:spcPts val="1200"/>
              </a:spcBef>
              <a:spcAft>
                <a:spcPts val="0"/>
              </a:spcAft>
              <a:buClr>
                <a:schemeClr val="dk1"/>
              </a:buClr>
              <a:buSzPts val="1400"/>
              <a:buFont typeface="Trebuchet MS"/>
              <a:buChar char="●"/>
            </a:pPr>
            <a:r>
              <a:rPr lang="en-US" dirty="0">
                <a:solidFill>
                  <a:schemeClr val="dk1"/>
                </a:solidFill>
                <a:latin typeface="Trebuchet MS"/>
                <a:ea typeface="Trebuchet MS"/>
                <a:cs typeface="Trebuchet MS"/>
                <a:sym typeface="Trebuchet MS"/>
              </a:rPr>
              <a:t>Gaussian Noise was added to improve generalization error which could be problem if not managed well. Adding noise for augmentation can prevent overfitting.</a:t>
            </a:r>
            <a:endParaRPr dirty="0">
              <a:solidFill>
                <a:schemeClr val="dk1"/>
              </a:solidFill>
              <a:latin typeface="Trebuchet MS"/>
              <a:ea typeface="Trebuchet MS"/>
              <a:cs typeface="Trebuchet MS"/>
              <a:sym typeface="Trebuchet MS"/>
            </a:endParaRPr>
          </a:p>
          <a:p>
            <a:pPr marL="457200" lvl="0" indent="-317500" algn="l" rtl="0">
              <a:lnSpc>
                <a:spcPct val="115000"/>
              </a:lnSpc>
              <a:spcBef>
                <a:spcPts val="0"/>
              </a:spcBef>
              <a:spcAft>
                <a:spcPts val="0"/>
              </a:spcAft>
              <a:buClr>
                <a:schemeClr val="dk1"/>
              </a:buClr>
              <a:buSzPts val="1400"/>
              <a:buFont typeface="Trebuchet MS"/>
              <a:buChar char="●"/>
            </a:pPr>
            <a:r>
              <a:rPr lang="en-US" dirty="0">
                <a:solidFill>
                  <a:schemeClr val="dk1"/>
                </a:solidFill>
                <a:latin typeface="Trebuchet MS"/>
                <a:ea typeface="Trebuchet MS"/>
                <a:cs typeface="Trebuchet MS"/>
                <a:sym typeface="Trebuchet MS"/>
              </a:rPr>
              <a:t>Batch Normalization and Dropout were used to decrease the overfitting of the model.</a:t>
            </a:r>
            <a:endParaRPr dirty="0">
              <a:solidFill>
                <a:schemeClr val="dk1"/>
              </a:solidFill>
              <a:latin typeface="Trebuchet MS"/>
              <a:ea typeface="Trebuchet MS"/>
              <a:cs typeface="Trebuchet MS"/>
              <a:sym typeface="Trebuchet MS"/>
            </a:endParaRPr>
          </a:p>
          <a:p>
            <a:pPr marL="457200" lvl="0" indent="-317500" algn="l" rtl="0">
              <a:lnSpc>
                <a:spcPct val="115000"/>
              </a:lnSpc>
              <a:spcBef>
                <a:spcPts val="0"/>
              </a:spcBef>
              <a:spcAft>
                <a:spcPts val="0"/>
              </a:spcAft>
              <a:buClr>
                <a:schemeClr val="dk1"/>
              </a:buClr>
              <a:buSzPts val="1400"/>
              <a:buFont typeface="Trebuchet MS"/>
              <a:buChar char="●"/>
            </a:pPr>
            <a:r>
              <a:rPr lang="en-US" dirty="0">
                <a:solidFill>
                  <a:schemeClr val="dk1"/>
                </a:solidFill>
                <a:latin typeface="Trebuchet MS"/>
                <a:ea typeface="Trebuchet MS"/>
                <a:cs typeface="Trebuchet MS"/>
                <a:sym typeface="Trebuchet MS"/>
              </a:rPr>
              <a:t>60 neurons of </a:t>
            </a:r>
            <a:r>
              <a:rPr lang="en-US" dirty="0" err="1">
                <a:solidFill>
                  <a:schemeClr val="dk1"/>
                </a:solidFill>
                <a:latin typeface="Trebuchet MS"/>
                <a:ea typeface="Trebuchet MS"/>
                <a:cs typeface="Trebuchet MS"/>
                <a:sym typeface="Trebuchet MS"/>
              </a:rPr>
              <a:t>lstm</a:t>
            </a:r>
            <a:r>
              <a:rPr lang="en-US" dirty="0">
                <a:solidFill>
                  <a:schemeClr val="dk1"/>
                </a:solidFill>
                <a:latin typeface="Trebuchet MS"/>
                <a:ea typeface="Trebuchet MS"/>
                <a:cs typeface="Trebuchet MS"/>
                <a:sym typeface="Trebuchet MS"/>
              </a:rPr>
              <a:t> was used as it was 2/3</a:t>
            </a:r>
            <a:r>
              <a:rPr lang="en-US" baseline="30000" dirty="0">
                <a:solidFill>
                  <a:schemeClr val="dk1"/>
                </a:solidFill>
                <a:latin typeface="Trebuchet MS"/>
                <a:ea typeface="Trebuchet MS"/>
                <a:cs typeface="Trebuchet MS"/>
                <a:sym typeface="Trebuchet MS"/>
              </a:rPr>
              <a:t>rd</a:t>
            </a:r>
            <a:r>
              <a:rPr lang="en-US" dirty="0">
                <a:solidFill>
                  <a:schemeClr val="dk1"/>
                </a:solidFill>
                <a:latin typeface="Trebuchet MS"/>
                <a:ea typeface="Trebuchet MS"/>
                <a:cs typeface="Trebuchet MS"/>
                <a:sym typeface="Trebuchet MS"/>
              </a:rPr>
              <a:t> of the number of input features.</a:t>
            </a:r>
            <a:endParaRPr dirty="0">
              <a:solidFill>
                <a:schemeClr val="dk1"/>
              </a:solidFill>
              <a:latin typeface="Trebuchet MS"/>
              <a:ea typeface="Trebuchet MS"/>
              <a:cs typeface="Trebuchet MS"/>
              <a:sym typeface="Trebuchet MS"/>
            </a:endParaRPr>
          </a:p>
          <a:p>
            <a:pPr marL="457200" lvl="0" indent="-317500" algn="l" rtl="0">
              <a:lnSpc>
                <a:spcPct val="115000"/>
              </a:lnSpc>
              <a:spcBef>
                <a:spcPts val="0"/>
              </a:spcBef>
              <a:spcAft>
                <a:spcPts val="0"/>
              </a:spcAft>
              <a:buClr>
                <a:schemeClr val="dk1"/>
              </a:buClr>
              <a:buSzPts val="1400"/>
              <a:buFont typeface="Trebuchet MS"/>
              <a:buChar char="●"/>
            </a:pPr>
            <a:r>
              <a:rPr lang="en-US" dirty="0">
                <a:solidFill>
                  <a:schemeClr val="dk1"/>
                </a:solidFill>
                <a:latin typeface="Trebuchet MS"/>
                <a:ea typeface="Trebuchet MS"/>
                <a:cs typeface="Trebuchet MS"/>
                <a:sym typeface="Trebuchet MS"/>
              </a:rPr>
              <a:t>Adam optimizer was used instead of the classic stochastic gradient descent as it was especially designed for updating weights of deep neural networks. It is definitely more efficient.</a:t>
            </a:r>
            <a:endParaRPr dirty="0">
              <a:solidFill>
                <a:schemeClr val="dk1"/>
              </a:solidFill>
              <a:latin typeface="Trebuchet MS"/>
              <a:ea typeface="Trebuchet MS"/>
              <a:cs typeface="Trebuchet MS"/>
              <a:sym typeface="Trebuchet MS"/>
            </a:endParaRPr>
          </a:p>
          <a:p>
            <a:pPr marL="457200" lvl="0" indent="-317500" algn="l" rtl="0">
              <a:lnSpc>
                <a:spcPct val="115000"/>
              </a:lnSpc>
              <a:spcBef>
                <a:spcPts val="0"/>
              </a:spcBef>
              <a:spcAft>
                <a:spcPts val="0"/>
              </a:spcAft>
              <a:buClr>
                <a:schemeClr val="dk1"/>
              </a:buClr>
              <a:buSzPts val="1400"/>
              <a:buFont typeface="Trebuchet MS"/>
              <a:buChar char="●"/>
            </a:pPr>
            <a:r>
              <a:rPr lang="en-US" dirty="0">
                <a:solidFill>
                  <a:schemeClr val="dk1"/>
                </a:solidFill>
                <a:latin typeface="Trebuchet MS"/>
                <a:ea typeface="Trebuchet MS"/>
                <a:cs typeface="Trebuchet MS"/>
                <a:sym typeface="Trebuchet MS"/>
              </a:rPr>
              <a:t>Dense layers were used to make a robust fully densely connected neural network.</a:t>
            </a:r>
            <a:endParaRPr dirty="0">
              <a:solidFill>
                <a:schemeClr val="dk1"/>
              </a:solidFill>
              <a:latin typeface="Trebuchet MS"/>
              <a:ea typeface="Trebuchet MS"/>
              <a:cs typeface="Trebuchet MS"/>
              <a:sym typeface="Trebuchet MS"/>
            </a:endParaRPr>
          </a:p>
          <a:p>
            <a:pPr marL="457200" marR="0" lvl="0" indent="0" algn="l" rtl="0">
              <a:lnSpc>
                <a:spcPct val="100000"/>
              </a:lnSpc>
              <a:spcBef>
                <a:spcPts val="1200"/>
              </a:spcBef>
              <a:spcAft>
                <a:spcPts val="0"/>
              </a:spcAft>
              <a:buNone/>
            </a:pPr>
            <a:endParaRPr sz="1200" dirty="0">
              <a:latin typeface="Trebuchet MS"/>
              <a:ea typeface="Trebuchet MS"/>
              <a:cs typeface="Trebuchet MS"/>
              <a:sym typeface="Trebuchet MS"/>
            </a:endParaRPr>
          </a:p>
        </p:txBody>
      </p:sp>
      <p:sp>
        <p:nvSpPr>
          <p:cNvPr id="112" name="Google Shape;112;p5"/>
          <p:cNvSpPr txBox="1">
            <a:spLocks noGrp="1"/>
          </p:cNvSpPr>
          <p:nvPr>
            <p:ph type="title"/>
          </p:nvPr>
        </p:nvSpPr>
        <p:spPr>
          <a:xfrm>
            <a:off x="881476" y="177550"/>
            <a:ext cx="3470400" cy="4827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000">
                <a:solidFill>
                  <a:srgbClr val="AE7B50"/>
                </a:solidFill>
              </a:rPr>
              <a:t>Model Decisions</a:t>
            </a:r>
            <a:endParaRPr sz="3000"/>
          </a:p>
        </p:txBody>
      </p:sp>
      <p:sp>
        <p:nvSpPr>
          <p:cNvPr id="113" name="Google Shape;113;p5"/>
          <p:cNvSpPr txBox="1"/>
          <p:nvPr/>
        </p:nvSpPr>
        <p:spPr>
          <a:xfrm>
            <a:off x="1891263" y="4061881"/>
            <a:ext cx="169545"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iii.</a:t>
            </a:r>
            <a:endParaRPr sz="1200" b="0" i="0" u="none" strike="noStrike" cap="none">
              <a:solidFill>
                <a:srgbClr val="000000"/>
              </a:solidFill>
              <a:latin typeface="Arial"/>
              <a:ea typeface="Arial"/>
              <a:cs typeface="Arial"/>
              <a:sym typeface="Arial"/>
            </a:endParaRPr>
          </a:p>
        </p:txBody>
      </p:sp>
      <p:sp>
        <p:nvSpPr>
          <p:cNvPr id="114" name="Google Shape;114;p5"/>
          <p:cNvSpPr txBox="1"/>
          <p:nvPr/>
        </p:nvSpPr>
        <p:spPr>
          <a:xfrm>
            <a:off x="1925115" y="3197012"/>
            <a:ext cx="6019800" cy="1282700"/>
          </a:xfrm>
          <a:prstGeom prst="rect">
            <a:avLst/>
          </a:prstGeom>
          <a:noFill/>
          <a:ln>
            <a:noFill/>
          </a:ln>
        </p:spPr>
        <p:txBody>
          <a:bodyPr spcFirstLastPara="1" wrap="square" lIns="0" tIns="12700" rIns="0" bIns="0" anchor="t" anchorCtr="0">
            <a:spAutoFit/>
          </a:bodyPr>
          <a:lstStyle/>
          <a:p>
            <a:pPr marL="351155" marR="146050" lvl="0" indent="0" algn="l" rtl="0">
              <a:lnSpc>
                <a:spcPct val="114599"/>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892176" y="903375"/>
            <a:ext cx="3524700" cy="4827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000">
                <a:solidFill>
                  <a:srgbClr val="AE7B50"/>
                </a:solidFill>
              </a:rPr>
              <a:t>Model Decisions</a:t>
            </a:r>
            <a:endParaRPr sz="3000"/>
          </a:p>
        </p:txBody>
      </p:sp>
      <p:sp>
        <p:nvSpPr>
          <p:cNvPr id="120" name="Google Shape;120;p6"/>
          <p:cNvSpPr txBox="1">
            <a:spLocks noGrp="1"/>
          </p:cNvSpPr>
          <p:nvPr>
            <p:ph type="body" idx="1"/>
          </p:nvPr>
        </p:nvSpPr>
        <p:spPr>
          <a:xfrm>
            <a:off x="1021081" y="1380588"/>
            <a:ext cx="7150734" cy="3195320"/>
          </a:xfrm>
          <a:prstGeom prst="rect">
            <a:avLst/>
          </a:prstGeom>
          <a:noFill/>
          <a:ln>
            <a:noFill/>
          </a:ln>
        </p:spPr>
        <p:txBody>
          <a:bodyPr spcFirstLastPara="1" wrap="square" lIns="0" tIns="46350" rIns="0" bIns="0" anchor="t" anchorCtr="0">
            <a:spAutoFit/>
          </a:bodyPr>
          <a:lstStyle/>
          <a:p>
            <a:pPr marL="457200" lvl="0" indent="0" algn="l" rtl="0">
              <a:lnSpc>
                <a:spcPct val="100000"/>
              </a:lnSpc>
              <a:spcBef>
                <a:spcPts val="0"/>
              </a:spcBef>
              <a:spcAft>
                <a:spcPts val="0"/>
              </a:spcAft>
              <a:buNone/>
            </a:pPr>
            <a:endParaRPr b="1">
              <a:latin typeface="Trebuchet MS"/>
              <a:ea typeface="Trebuchet MS"/>
              <a:cs typeface="Trebuchet MS"/>
              <a:sym typeface="Trebuchet MS"/>
            </a:endParaRPr>
          </a:p>
          <a:p>
            <a:pPr marL="0" lvl="0" indent="0" algn="l" rtl="0">
              <a:lnSpc>
                <a:spcPct val="100000"/>
              </a:lnSpc>
              <a:spcBef>
                <a:spcPts val="0"/>
              </a:spcBef>
              <a:spcAft>
                <a:spcPts val="0"/>
              </a:spcAft>
              <a:buNone/>
            </a:pPr>
            <a:r>
              <a:rPr lang="en-US" sz="1800" b="1">
                <a:latin typeface="Trebuchet MS"/>
                <a:ea typeface="Trebuchet MS"/>
                <a:cs typeface="Trebuchet MS"/>
                <a:sym typeface="Trebuchet MS"/>
              </a:rPr>
              <a:t> CNN:</a:t>
            </a:r>
            <a:endParaRPr sz="1800" b="1">
              <a:latin typeface="Trebuchet MS"/>
              <a:ea typeface="Trebuchet MS"/>
              <a:cs typeface="Trebuchet MS"/>
              <a:sym typeface="Trebuchet MS"/>
            </a:endParaRPr>
          </a:p>
          <a:p>
            <a:pPr marL="457200" lvl="0" indent="0" algn="l" rtl="0">
              <a:lnSpc>
                <a:spcPct val="100000"/>
              </a:lnSpc>
              <a:spcBef>
                <a:spcPts val="0"/>
              </a:spcBef>
              <a:spcAft>
                <a:spcPts val="0"/>
              </a:spcAft>
              <a:buNone/>
            </a:pPr>
            <a:endParaRPr b="1">
              <a:latin typeface="Trebuchet MS"/>
              <a:ea typeface="Trebuchet MS"/>
              <a:cs typeface="Trebuchet MS"/>
              <a:sym typeface="Trebuchet MS"/>
            </a:endParaRPr>
          </a:p>
          <a:p>
            <a:pPr marL="457200" lvl="0" indent="-298450" algn="l" rtl="0">
              <a:lnSpc>
                <a:spcPct val="115000"/>
              </a:lnSpc>
              <a:spcBef>
                <a:spcPts val="1200"/>
              </a:spcBef>
              <a:spcAft>
                <a:spcPts val="0"/>
              </a:spcAft>
              <a:buClr>
                <a:schemeClr val="dk1"/>
              </a:buClr>
              <a:buSzPts val="1100"/>
              <a:buFont typeface="Trebuchet MS"/>
              <a:buChar char="●"/>
            </a:pPr>
            <a:r>
              <a:rPr lang="en-US">
                <a:latin typeface="Trebuchet MS"/>
                <a:ea typeface="Trebuchet MS"/>
                <a:cs typeface="Trebuchet MS"/>
                <a:sym typeface="Trebuchet MS"/>
              </a:rPr>
              <a:t>Gaussian Noise was added to improve generalization error which could be problem if not managed well. Adding noise for augmentation can prevent overfitting.</a:t>
            </a:r>
            <a:endParaRPr>
              <a:latin typeface="Trebuchet MS"/>
              <a:ea typeface="Trebuchet MS"/>
              <a:cs typeface="Trebuchet MS"/>
              <a:sym typeface="Trebuchet MS"/>
            </a:endParaRPr>
          </a:p>
          <a:p>
            <a:pPr marL="457200" lvl="0" indent="-298450" algn="l" rtl="0">
              <a:lnSpc>
                <a:spcPct val="115000"/>
              </a:lnSpc>
              <a:spcBef>
                <a:spcPts val="0"/>
              </a:spcBef>
              <a:spcAft>
                <a:spcPts val="0"/>
              </a:spcAft>
              <a:buClr>
                <a:schemeClr val="dk1"/>
              </a:buClr>
              <a:buSzPts val="1100"/>
              <a:buFont typeface="Trebuchet MS"/>
              <a:buChar char="●"/>
            </a:pPr>
            <a:r>
              <a:rPr lang="en-US">
                <a:latin typeface="Trebuchet MS"/>
                <a:ea typeface="Trebuchet MS"/>
                <a:cs typeface="Trebuchet MS"/>
                <a:sym typeface="Trebuchet MS"/>
              </a:rPr>
              <a:t>Batch Normalization and Dropout were used to decrease the overfitting of the model.</a:t>
            </a:r>
            <a:endParaRPr>
              <a:latin typeface="Trebuchet MS"/>
              <a:ea typeface="Trebuchet MS"/>
              <a:cs typeface="Trebuchet MS"/>
              <a:sym typeface="Trebuchet MS"/>
            </a:endParaRPr>
          </a:p>
          <a:p>
            <a:pPr marL="457200" lvl="0" indent="-298450" algn="l" rtl="0">
              <a:lnSpc>
                <a:spcPct val="115000"/>
              </a:lnSpc>
              <a:spcBef>
                <a:spcPts val="0"/>
              </a:spcBef>
              <a:spcAft>
                <a:spcPts val="0"/>
              </a:spcAft>
              <a:buClr>
                <a:schemeClr val="dk1"/>
              </a:buClr>
              <a:buSzPts val="1100"/>
              <a:buFont typeface="Trebuchet MS"/>
              <a:buChar char="●"/>
            </a:pPr>
            <a:r>
              <a:rPr lang="en-US">
                <a:latin typeface="Trebuchet MS"/>
                <a:ea typeface="Trebuchet MS"/>
                <a:cs typeface="Trebuchet MS"/>
                <a:sym typeface="Trebuchet MS"/>
              </a:rPr>
              <a:t>Adam optimizer was used instead of the classic stochastic gradient descent as it was especially designed for updating weights of deep neural networks. It is definitely more efficient.</a:t>
            </a:r>
            <a:endParaRPr>
              <a:latin typeface="Trebuchet MS"/>
              <a:ea typeface="Trebuchet MS"/>
              <a:cs typeface="Trebuchet MS"/>
              <a:sym typeface="Trebuchet MS"/>
            </a:endParaRPr>
          </a:p>
          <a:p>
            <a:pPr marL="457200" lvl="0" indent="-298450" algn="l" rtl="0">
              <a:lnSpc>
                <a:spcPct val="115000"/>
              </a:lnSpc>
              <a:spcBef>
                <a:spcPts val="0"/>
              </a:spcBef>
              <a:spcAft>
                <a:spcPts val="0"/>
              </a:spcAft>
              <a:buClr>
                <a:schemeClr val="dk1"/>
              </a:buClr>
              <a:buSzPts val="1100"/>
              <a:buFont typeface="Trebuchet MS"/>
              <a:buChar char="●"/>
            </a:pPr>
            <a:r>
              <a:rPr lang="en-US">
                <a:latin typeface="Trebuchet MS"/>
                <a:ea typeface="Trebuchet MS"/>
                <a:cs typeface="Trebuchet MS"/>
                <a:sym typeface="Trebuchet MS"/>
              </a:rPr>
              <a:t>The number of hidden convolution layers decrease gradually as the data passed across the network continually complexes. The number of neurons in the first layer is 24, the second has 16 and the third has 8.</a:t>
            </a:r>
            <a:endParaRPr>
              <a:latin typeface="Trebuchet MS"/>
              <a:ea typeface="Trebuchet MS"/>
              <a:cs typeface="Trebuchet MS"/>
              <a:sym typeface="Trebuchet MS"/>
            </a:endParaRPr>
          </a:p>
          <a:p>
            <a:pPr marL="457200" lvl="0" indent="-298450" algn="l" rtl="0">
              <a:lnSpc>
                <a:spcPct val="115000"/>
              </a:lnSpc>
              <a:spcBef>
                <a:spcPts val="0"/>
              </a:spcBef>
              <a:spcAft>
                <a:spcPts val="0"/>
              </a:spcAft>
              <a:buClr>
                <a:schemeClr val="dk1"/>
              </a:buClr>
              <a:buSzPts val="1100"/>
              <a:buFont typeface="Trebuchet MS"/>
              <a:buChar char="●"/>
            </a:pPr>
            <a:r>
              <a:rPr lang="en-US">
                <a:latin typeface="Trebuchet MS"/>
                <a:ea typeface="Trebuchet MS"/>
                <a:cs typeface="Trebuchet MS"/>
                <a:sym typeface="Trebuchet MS"/>
              </a:rPr>
              <a:t>Dense layers were used to make a robust fully densely connected neural network.</a:t>
            </a:r>
            <a:endParaRPr b="1">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p:nvPr/>
        </p:nvSpPr>
        <p:spPr>
          <a:xfrm>
            <a:off x="4757090" y="2309395"/>
            <a:ext cx="4387215" cy="2834640"/>
          </a:xfrm>
          <a:custGeom>
            <a:avLst/>
            <a:gdLst/>
            <a:ahLst/>
            <a:cxnLst/>
            <a:rect l="l" t="t" r="r" b="b"/>
            <a:pathLst>
              <a:path w="4387215" h="2834640" extrusionOk="0">
                <a:moveTo>
                  <a:pt x="4386891" y="2834094"/>
                </a:moveTo>
                <a:lnTo>
                  <a:pt x="0" y="2834094"/>
                </a:lnTo>
                <a:lnTo>
                  <a:pt x="4386891" y="0"/>
                </a:lnTo>
                <a:lnTo>
                  <a:pt x="4386891" y="2834094"/>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 name="Google Shape;126;p7"/>
          <p:cNvSpPr/>
          <p:nvPr/>
        </p:nvSpPr>
        <p:spPr>
          <a:xfrm>
            <a:off x="6540562" y="3961117"/>
            <a:ext cx="1964055" cy="1182370"/>
          </a:xfrm>
          <a:custGeom>
            <a:avLst/>
            <a:gdLst/>
            <a:ahLst/>
            <a:cxnLst/>
            <a:rect l="l" t="t" r="r" b="b"/>
            <a:pathLst>
              <a:path w="1964054" h="1182370" extrusionOk="0">
                <a:moveTo>
                  <a:pt x="95374" y="1182322"/>
                </a:moveTo>
                <a:lnTo>
                  <a:pt x="0" y="1182322"/>
                </a:lnTo>
                <a:lnTo>
                  <a:pt x="1868371" y="0"/>
                </a:lnTo>
                <a:lnTo>
                  <a:pt x="1963746" y="0"/>
                </a:lnTo>
                <a:lnTo>
                  <a:pt x="95374" y="1182322"/>
                </a:lnTo>
                <a:close/>
              </a:path>
            </a:pathLst>
          </a:custGeom>
          <a:solidFill>
            <a:srgbClr val="C3A15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7" name="Google Shape;127;p7"/>
          <p:cNvSpPr/>
          <p:nvPr/>
        </p:nvSpPr>
        <p:spPr>
          <a:xfrm>
            <a:off x="6067362" y="3961117"/>
            <a:ext cx="1964055" cy="1182370"/>
          </a:xfrm>
          <a:custGeom>
            <a:avLst/>
            <a:gdLst/>
            <a:ahLst/>
            <a:cxnLst/>
            <a:rect l="l" t="t" r="r" b="b"/>
            <a:pathLst>
              <a:path w="1964054" h="1182370" extrusionOk="0">
                <a:moveTo>
                  <a:pt x="95399" y="1182322"/>
                </a:moveTo>
                <a:lnTo>
                  <a:pt x="0" y="1182322"/>
                </a:lnTo>
                <a:lnTo>
                  <a:pt x="1868396" y="0"/>
                </a:lnTo>
                <a:lnTo>
                  <a:pt x="1963771" y="0"/>
                </a:lnTo>
                <a:lnTo>
                  <a:pt x="95399" y="1182322"/>
                </a:lnTo>
                <a:close/>
              </a:path>
            </a:pathLst>
          </a:custGeom>
          <a:solidFill>
            <a:srgbClr val="C3A15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8" name="Google Shape;128;p7"/>
          <p:cNvSpPr/>
          <p:nvPr/>
        </p:nvSpPr>
        <p:spPr>
          <a:xfrm>
            <a:off x="5594188" y="3961117"/>
            <a:ext cx="1964055" cy="1182370"/>
          </a:xfrm>
          <a:custGeom>
            <a:avLst/>
            <a:gdLst/>
            <a:ahLst/>
            <a:cxnLst/>
            <a:rect l="l" t="t" r="r" b="b"/>
            <a:pathLst>
              <a:path w="1964054" h="1182370" extrusionOk="0">
                <a:moveTo>
                  <a:pt x="95374" y="1182322"/>
                </a:moveTo>
                <a:lnTo>
                  <a:pt x="0" y="1182322"/>
                </a:lnTo>
                <a:lnTo>
                  <a:pt x="1868371" y="0"/>
                </a:lnTo>
                <a:lnTo>
                  <a:pt x="1963746" y="0"/>
                </a:lnTo>
                <a:lnTo>
                  <a:pt x="95374" y="1182322"/>
                </a:lnTo>
                <a:close/>
              </a:path>
            </a:pathLst>
          </a:custGeom>
          <a:solidFill>
            <a:srgbClr val="C3A15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9" name="Google Shape;129;p7"/>
          <p:cNvSpPr/>
          <p:nvPr/>
        </p:nvSpPr>
        <p:spPr>
          <a:xfrm>
            <a:off x="1108220" y="2"/>
            <a:ext cx="1886585" cy="1083310"/>
          </a:xfrm>
          <a:custGeom>
            <a:avLst/>
            <a:gdLst/>
            <a:ahLst/>
            <a:cxnLst/>
            <a:rect l="l" t="t" r="r" b="b"/>
            <a:pathLst>
              <a:path w="1886585" h="1083310" extrusionOk="0">
                <a:moveTo>
                  <a:pt x="174452" y="1083305"/>
                </a:moveTo>
                <a:lnTo>
                  <a:pt x="0" y="1083305"/>
                </a:lnTo>
                <a:lnTo>
                  <a:pt x="1711874" y="0"/>
                </a:lnTo>
                <a:lnTo>
                  <a:pt x="1886348" y="0"/>
                </a:lnTo>
                <a:lnTo>
                  <a:pt x="174452" y="1083305"/>
                </a:lnTo>
                <a:close/>
              </a:path>
            </a:pathLst>
          </a:custGeom>
          <a:solidFill>
            <a:srgbClr val="233A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0" name="Google Shape;130;p7"/>
          <p:cNvSpPr/>
          <p:nvPr/>
        </p:nvSpPr>
        <p:spPr>
          <a:xfrm>
            <a:off x="653683" y="2"/>
            <a:ext cx="1886585" cy="1083310"/>
          </a:xfrm>
          <a:custGeom>
            <a:avLst/>
            <a:gdLst/>
            <a:ahLst/>
            <a:cxnLst/>
            <a:rect l="l" t="t" r="r" b="b"/>
            <a:pathLst>
              <a:path w="1886585" h="1083310" extrusionOk="0">
                <a:moveTo>
                  <a:pt x="174454" y="1083305"/>
                </a:moveTo>
                <a:lnTo>
                  <a:pt x="0" y="1083305"/>
                </a:lnTo>
                <a:lnTo>
                  <a:pt x="1711884" y="0"/>
                </a:lnTo>
                <a:lnTo>
                  <a:pt x="1886336" y="0"/>
                </a:lnTo>
                <a:lnTo>
                  <a:pt x="174454" y="1083305"/>
                </a:lnTo>
                <a:close/>
              </a:path>
            </a:pathLst>
          </a:custGeom>
          <a:solidFill>
            <a:srgbClr val="233A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1" name="Google Shape;131;p7"/>
          <p:cNvSpPr/>
          <p:nvPr/>
        </p:nvSpPr>
        <p:spPr>
          <a:xfrm>
            <a:off x="199148" y="2"/>
            <a:ext cx="1886585" cy="1083310"/>
          </a:xfrm>
          <a:custGeom>
            <a:avLst/>
            <a:gdLst/>
            <a:ahLst/>
            <a:cxnLst/>
            <a:rect l="l" t="t" r="r" b="b"/>
            <a:pathLst>
              <a:path w="1886585" h="1083310" extrusionOk="0">
                <a:moveTo>
                  <a:pt x="174453" y="1083305"/>
                </a:moveTo>
                <a:lnTo>
                  <a:pt x="0" y="1083305"/>
                </a:lnTo>
                <a:lnTo>
                  <a:pt x="1711882" y="0"/>
                </a:lnTo>
                <a:lnTo>
                  <a:pt x="1886337" y="0"/>
                </a:lnTo>
                <a:lnTo>
                  <a:pt x="174453" y="1083305"/>
                </a:lnTo>
                <a:close/>
              </a:path>
            </a:pathLst>
          </a:custGeom>
          <a:solidFill>
            <a:srgbClr val="233A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2" name="Google Shape;132;p7"/>
          <p:cNvSpPr txBox="1">
            <a:spLocks noGrp="1"/>
          </p:cNvSpPr>
          <p:nvPr>
            <p:ph type="title"/>
          </p:nvPr>
        </p:nvSpPr>
        <p:spPr>
          <a:xfrm>
            <a:off x="3293821" y="2297301"/>
            <a:ext cx="2568575"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t>Flow Diagram</a:t>
            </a:r>
            <a:endParaRPr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8"/>
          <p:cNvPicPr preferRelativeResize="0"/>
          <p:nvPr/>
        </p:nvPicPr>
        <p:blipFill>
          <a:blip r:embed="rId3">
            <a:alphaModFix/>
          </a:blip>
          <a:stretch>
            <a:fillRect/>
          </a:stretch>
        </p:blipFill>
        <p:spPr>
          <a:xfrm>
            <a:off x="666750" y="846525"/>
            <a:ext cx="7629525" cy="355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g7768e98b5e_1_2"/>
          <p:cNvPicPr preferRelativeResize="0"/>
          <p:nvPr/>
        </p:nvPicPr>
        <p:blipFill>
          <a:blip r:embed="rId3">
            <a:alphaModFix/>
          </a:blip>
          <a:stretch>
            <a:fillRect/>
          </a:stretch>
        </p:blipFill>
        <p:spPr>
          <a:xfrm>
            <a:off x="209175" y="866775"/>
            <a:ext cx="8439150" cy="34099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882</Words>
  <Application>Microsoft Office PowerPoint</Application>
  <PresentationFormat>On-screen Show (16:9)</PresentationFormat>
  <Paragraphs>90</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Trebuchet MS</vt:lpstr>
      <vt:lpstr>Office Theme</vt:lpstr>
      <vt:lpstr>Epileptic Seizure  Prediction Using Intracranial Brain Records (EEG)</vt:lpstr>
      <vt:lpstr>Problem Statement</vt:lpstr>
      <vt:lpstr>Objectives</vt:lpstr>
      <vt:lpstr>Scope:</vt:lpstr>
      <vt:lpstr>Model Decisions</vt:lpstr>
      <vt:lpstr>Model Decisions</vt:lpstr>
      <vt:lpstr>Flow Diagram</vt:lpstr>
      <vt:lpstr>PowerPoint Presentation</vt:lpstr>
      <vt:lpstr>PowerPoint Presentation</vt:lpstr>
      <vt:lpstr>Use Case Diagram</vt:lpstr>
      <vt:lpstr>PowerPoint Presentation</vt:lpstr>
      <vt:lpstr>Technology Stack</vt:lpstr>
      <vt:lpstr>Technology Stack</vt:lpstr>
      <vt:lpstr>Timeline</vt:lpstr>
      <vt:lpstr>PowerPoint Presentation</vt:lpstr>
      <vt:lpstr> </vt:lpstr>
      <vt:lpstr>PowerPoint Presentation</vt:lpstr>
      <vt:lpstr>PowerPoint Presentation</vt:lpstr>
      <vt:lpstr>Literature Survey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Epileptic Seizure  Prediction Using Intracranial Brain Records (EEG)</dc:title>
  <cp:lastModifiedBy>Pranav</cp:lastModifiedBy>
  <cp:revision>2</cp:revision>
  <dcterms:modified xsi:type="dcterms:W3CDTF">2020-07-14T09:20:33Z</dcterms:modified>
</cp:coreProperties>
</file>