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6"/>
  </p:notesMasterIdLst>
  <p:sldIdLst>
    <p:sldId id="256" r:id="rId2"/>
    <p:sldId id="258" r:id="rId3"/>
    <p:sldId id="259" r:id="rId4"/>
    <p:sldId id="261" r:id="rId5"/>
    <p:sldId id="294" r:id="rId6"/>
    <p:sldId id="295" r:id="rId7"/>
    <p:sldId id="296" r:id="rId8"/>
    <p:sldId id="297" r:id="rId9"/>
    <p:sldId id="298" r:id="rId10"/>
    <p:sldId id="299" r:id="rId11"/>
    <p:sldId id="262" r:id="rId12"/>
    <p:sldId id="263" r:id="rId13"/>
    <p:sldId id="264" r:id="rId14"/>
    <p:sldId id="276" r:id="rId15"/>
  </p:sldIdLst>
  <p:sldSz cx="9144000" cy="5143500" type="screen16x9"/>
  <p:notesSz cx="6858000" cy="9144000"/>
  <p:embeddedFontLst>
    <p:embeddedFont>
      <p:font typeface="Abel" panose="02000506030000020004" pitchFamily="2" charset="0"/>
      <p:regular r:id="rId17"/>
    </p:embeddedFont>
    <p:embeddedFont>
      <p:font typeface="Anaheim" panose="020B0604020202020204" charset="0"/>
      <p:regular r:id="rId18"/>
      <p:bold r:id="rId19"/>
    </p:embeddedFont>
    <p:embeddedFont>
      <p:font typeface="Anton" pitchFamily="2" charset="0"/>
      <p:regular r:id="rId20"/>
    </p:embeddedFont>
    <p:embeddedFont>
      <p:font typeface="Josefin Slab" pitchFamily="2" charset="0"/>
      <p:regular r:id="rId21"/>
      <p:bold r:id="rId22"/>
      <p:italic r:id="rId23"/>
      <p:boldItalic r:id="rId24"/>
    </p:embeddedFont>
    <p:embeddedFont>
      <p:font typeface="Staatliches" pitchFamily="2" charset="0"/>
      <p:regular r:id="rId25"/>
    </p:embeddedFont>
    <p:embeddedFont>
      <p:font typeface="Unica One"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9">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E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6A342-1732-4EC6-928E-B757096FF031}">
  <a:tblStyle styleId="{2A56A342-1732-4EC6-928E-B757096FF0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26"/>
  </p:normalViewPr>
  <p:slideViewPr>
    <p:cSldViewPr snapToGrid="0">
      <p:cViewPr varScale="1">
        <p:scale>
          <a:sx n="123" d="100"/>
          <a:sy n="123" d="100"/>
        </p:scale>
        <p:origin x="72" y="110"/>
      </p:cViewPr>
      <p:guideLst>
        <p:guide orient="horz" pos="212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karnank\git\Data_Analytics\Assigments\Bank_Personal_Loan_Modelling(1)%207.22.49&#8239;PM.xlsm"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[Bank_Personal_Loan_Modelling(1) 7.22.49 PM.xlsm]Age_Group!PivotTable1</c:name>
    <c:fmtId val="8"/>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rgbClr val="00E6F0"/>
          </a:solidFill>
          <a:ln w="19050">
            <a:solidFill>
              <a:schemeClr val="lt1"/>
            </a:solidFill>
          </a:ln>
          <a:effectLst/>
        </c:spPr>
      </c:pivotFmt>
      <c:pivotFmt>
        <c:idx val="2"/>
        <c:spPr>
          <a:solidFill>
            <a:srgbClr val="00B9FF"/>
          </a:solidFill>
          <a:ln w="19050">
            <a:solidFill>
              <a:schemeClr val="lt1"/>
            </a:solidFill>
          </a:ln>
          <a:effectLst/>
        </c:spPr>
      </c:pivotFmt>
      <c:pivotFmt>
        <c:idx val="3"/>
        <c:spPr>
          <a:solidFill>
            <a:srgbClr val="0098CB"/>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rgbClr val="00B9FF"/>
          </a:solidFill>
          <a:ln w="19050">
            <a:solidFill>
              <a:schemeClr val="lt1"/>
            </a:solidFill>
          </a:ln>
          <a:effectLst/>
        </c:spPr>
      </c:pivotFmt>
      <c:pivotFmt>
        <c:idx val="6"/>
        <c:spPr>
          <a:solidFill>
            <a:srgbClr val="0098CB"/>
          </a:solidFill>
          <a:ln w="19050">
            <a:solidFill>
              <a:schemeClr val="lt1"/>
            </a:solidFill>
          </a:ln>
          <a:effectLst/>
        </c:spPr>
      </c:pivotFmt>
      <c:pivotFmt>
        <c:idx val="7"/>
        <c:spPr>
          <a:solidFill>
            <a:srgbClr val="00E6F0"/>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rgbClr val="00B9FF"/>
          </a:solidFill>
          <a:ln w="19050">
            <a:solidFill>
              <a:schemeClr val="lt1"/>
            </a:solidFill>
          </a:ln>
          <a:effectLst/>
        </c:spPr>
      </c:pivotFmt>
      <c:pivotFmt>
        <c:idx val="10"/>
        <c:spPr>
          <a:solidFill>
            <a:srgbClr val="0098CB"/>
          </a:solidFill>
          <a:ln w="19050">
            <a:solidFill>
              <a:schemeClr val="lt1"/>
            </a:solidFill>
          </a:ln>
          <a:effectLst/>
        </c:spPr>
      </c:pivotFmt>
      <c:pivotFmt>
        <c:idx val="11"/>
        <c:spPr>
          <a:solidFill>
            <a:srgbClr val="00E6F0"/>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rgbClr val="00B9FF"/>
          </a:solidFill>
          <a:ln w="19050">
            <a:solidFill>
              <a:schemeClr val="lt1"/>
            </a:solidFill>
          </a:ln>
          <a:effectLst/>
        </c:spPr>
      </c:pivotFmt>
      <c:pivotFmt>
        <c:idx val="15"/>
        <c:spPr>
          <a:solidFill>
            <a:srgbClr val="0098CB"/>
          </a:solidFill>
          <a:ln w="19050">
            <a:solidFill>
              <a:schemeClr val="lt1"/>
            </a:solidFill>
          </a:ln>
          <a:effectLst/>
        </c:spPr>
      </c:pivotFmt>
      <c:pivotFmt>
        <c:idx val="16"/>
        <c:spPr>
          <a:solidFill>
            <a:srgbClr val="00E6F0"/>
          </a:solidFill>
          <a:ln w="19050">
            <a:solidFill>
              <a:schemeClr val="lt1"/>
            </a:solidFill>
          </a:ln>
          <a:effectLst/>
        </c:spPr>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rgbClr val="00B9FF"/>
          </a:solidFill>
          <a:ln w="19050">
            <a:solidFill>
              <a:schemeClr val="lt1"/>
            </a:solidFill>
          </a:ln>
          <a:effectLst/>
        </c:spPr>
      </c:pivotFmt>
      <c:pivotFmt>
        <c:idx val="19"/>
        <c:spPr>
          <a:solidFill>
            <a:srgbClr val="0098CB"/>
          </a:solidFill>
          <a:ln w="19050">
            <a:solidFill>
              <a:schemeClr val="lt1"/>
            </a:solidFill>
          </a:ln>
          <a:effectLst/>
        </c:spPr>
      </c:pivotFmt>
      <c:pivotFmt>
        <c:idx val="20"/>
        <c:spPr>
          <a:solidFill>
            <a:srgbClr val="00E6F0"/>
          </a:solidFill>
          <a:ln w="19050">
            <a:solidFill>
              <a:schemeClr val="lt1"/>
            </a:solidFill>
          </a:ln>
          <a:effectLst/>
        </c:spPr>
      </c:pivotFmt>
    </c:pivotFmts>
    <c:plotArea>
      <c:layout>
        <c:manualLayout>
          <c:layoutTarget val="inner"/>
          <c:xMode val="edge"/>
          <c:yMode val="edge"/>
          <c:x val="0.13179533729226273"/>
          <c:y val="3.4538689016737616E-2"/>
          <c:w val="0.72854835679799557"/>
          <c:h val="1"/>
        </c:manualLayout>
      </c:layout>
      <c:doughnutChart>
        <c:varyColors val="1"/>
        <c:ser>
          <c:idx val="0"/>
          <c:order val="0"/>
          <c:tx>
            <c:strRef>
              <c:f>Age_Group!$B$3:$B$4</c:f>
              <c:strCache>
                <c:ptCount val="1"/>
                <c:pt idx="0">
                  <c:v>1</c:v>
                </c:pt>
              </c:strCache>
            </c:strRef>
          </c:tx>
          <c:dPt>
            <c:idx val="0"/>
            <c:bubble3D val="0"/>
            <c:spPr>
              <a:solidFill>
                <a:srgbClr val="00B9FF"/>
              </a:solidFill>
              <a:ln w="19050">
                <a:solidFill>
                  <a:schemeClr val="lt1"/>
                </a:solidFill>
              </a:ln>
              <a:effectLst/>
            </c:spPr>
            <c:extLst>
              <c:ext xmlns:c16="http://schemas.microsoft.com/office/drawing/2014/chart" uri="{C3380CC4-5D6E-409C-BE32-E72D297353CC}">
                <c16:uniqueId val="{00000001-FF01-AD47-9B8C-947D3D9137E6}"/>
              </c:ext>
            </c:extLst>
          </c:dPt>
          <c:dPt>
            <c:idx val="1"/>
            <c:bubble3D val="0"/>
            <c:spPr>
              <a:solidFill>
                <a:srgbClr val="0098CB"/>
              </a:solidFill>
              <a:ln w="19050">
                <a:solidFill>
                  <a:schemeClr val="lt1"/>
                </a:solidFill>
              </a:ln>
              <a:effectLst/>
            </c:spPr>
            <c:extLst>
              <c:ext xmlns:c16="http://schemas.microsoft.com/office/drawing/2014/chart" uri="{C3380CC4-5D6E-409C-BE32-E72D297353CC}">
                <c16:uniqueId val="{00000003-FF01-AD47-9B8C-947D3D9137E6}"/>
              </c:ext>
            </c:extLst>
          </c:dPt>
          <c:dPt>
            <c:idx val="2"/>
            <c:bubble3D val="0"/>
            <c:spPr>
              <a:solidFill>
                <a:srgbClr val="00E6F0"/>
              </a:solidFill>
              <a:ln w="19050">
                <a:solidFill>
                  <a:schemeClr val="lt1"/>
                </a:solidFill>
              </a:ln>
              <a:effectLst/>
            </c:spPr>
            <c:extLst>
              <c:ext xmlns:c16="http://schemas.microsoft.com/office/drawing/2014/chart" uri="{C3380CC4-5D6E-409C-BE32-E72D297353CC}">
                <c16:uniqueId val="{00000005-FF01-AD47-9B8C-947D3D9137E6}"/>
              </c:ext>
            </c:extLst>
          </c:dPt>
          <c:dLbls>
            <c:spPr>
              <a:noFill/>
              <a:ln>
                <a:no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bg1">
                        <a:lumMod val="10000"/>
                      </a:schemeClr>
                    </a:solidFill>
                    <a:latin typeface="Arial Rounded MT Bold" panose="020F0704030504030204" pitchFamily="34" charset="77"/>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Age_Group!$A$5:$A$8</c:f>
              <c:strCache>
                <c:ptCount val="3"/>
                <c:pt idx="0">
                  <c:v>23-30</c:v>
                </c:pt>
                <c:pt idx="1">
                  <c:v>31-45</c:v>
                </c:pt>
                <c:pt idx="2">
                  <c:v>&gt;46</c:v>
                </c:pt>
              </c:strCache>
            </c:strRef>
          </c:cat>
          <c:val>
            <c:numRef>
              <c:f>Age_Group!$B$5:$B$8</c:f>
              <c:numCache>
                <c:formatCode>General</c:formatCode>
                <c:ptCount val="3"/>
                <c:pt idx="0">
                  <c:v>66</c:v>
                </c:pt>
                <c:pt idx="1">
                  <c:v>182</c:v>
                </c:pt>
                <c:pt idx="2">
                  <c:v>232</c:v>
                </c:pt>
              </c:numCache>
            </c:numRef>
          </c:val>
          <c:extLst>
            <c:ext xmlns:c16="http://schemas.microsoft.com/office/drawing/2014/chart" uri="{C3380CC4-5D6E-409C-BE32-E72D297353CC}">
              <c16:uniqueId val="{00000006-FF01-AD47-9B8C-947D3D9137E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5424057852917E-2"/>
          <c:y val="3.3174600272188451E-2"/>
          <c:w val="0.9574915188429417"/>
          <c:h val="0.8652303829944672"/>
        </c:manualLayout>
      </c:layout>
      <c:barChart>
        <c:barDir val="col"/>
        <c:grouping val="clustered"/>
        <c:varyColors val="0"/>
        <c:ser>
          <c:idx val="0"/>
          <c:order val="0"/>
          <c:tx>
            <c:v>Income</c:v>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lumMod val="10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[0]!Zipcode</c:f>
              <c:numCache>
                <c:formatCode>General</c:formatCode>
                <c:ptCount val="5"/>
                <c:pt idx="0">
                  <c:v>91326</c:v>
                </c:pt>
                <c:pt idx="1">
                  <c:v>91614</c:v>
                </c:pt>
                <c:pt idx="2">
                  <c:v>91024</c:v>
                </c:pt>
                <c:pt idx="3">
                  <c:v>96008</c:v>
                </c:pt>
                <c:pt idx="4">
                  <c:v>91801</c:v>
                </c:pt>
              </c:numCache>
            </c:numRef>
          </c:cat>
          <c:val>
            <c:numRef>
              <c:f>[0]!Income</c:f>
              <c:numCache>
                <c:formatCode>General</c:formatCode>
                <c:ptCount val="5"/>
                <c:pt idx="0">
                  <c:v>142</c:v>
                </c:pt>
                <c:pt idx="1">
                  <c:v>140.25</c:v>
                </c:pt>
                <c:pt idx="2">
                  <c:v>140</c:v>
                </c:pt>
                <c:pt idx="3">
                  <c:v>139</c:v>
                </c:pt>
                <c:pt idx="4">
                  <c:v>135.33333333333334</c:v>
                </c:pt>
              </c:numCache>
            </c:numRef>
          </c:val>
          <c:extLst>
            <c:ext xmlns:c16="http://schemas.microsoft.com/office/drawing/2014/chart" uri="{C3380CC4-5D6E-409C-BE32-E72D297353CC}">
              <c16:uniqueId val="{00000000-FBD7-974A-A5C6-9FDA15180AD5}"/>
            </c:ext>
          </c:extLst>
        </c:ser>
        <c:dLbls>
          <c:showLegendKey val="0"/>
          <c:showVal val="0"/>
          <c:showCatName val="0"/>
          <c:showSerName val="0"/>
          <c:showPercent val="0"/>
          <c:showBubbleSize val="0"/>
        </c:dLbls>
        <c:gapWidth val="219"/>
        <c:overlap val="-27"/>
        <c:axId val="711754416"/>
        <c:axId val="711756128"/>
      </c:barChart>
      <c:catAx>
        <c:axId val="71175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lumMod val="10000"/>
                  </a:schemeClr>
                </a:solidFill>
                <a:latin typeface="Arial Rounded MT Bold" panose="020F0704030504030204" pitchFamily="34" charset="77"/>
                <a:ea typeface="+mn-ea"/>
                <a:cs typeface="+mn-cs"/>
              </a:defRPr>
            </a:pPr>
            <a:endParaRPr lang="en-US"/>
          </a:p>
        </c:txPr>
        <c:crossAx val="711756128"/>
        <c:crosses val="autoZero"/>
        <c:auto val="1"/>
        <c:lblAlgn val="ctr"/>
        <c:lblOffset val="100"/>
        <c:noMultiLvlLbl val="0"/>
      </c:catAx>
      <c:valAx>
        <c:axId val="711756128"/>
        <c:scaling>
          <c:orientation val="minMax"/>
        </c:scaling>
        <c:delete val="1"/>
        <c:axPos val="l"/>
        <c:numFmt formatCode="General" sourceLinked="1"/>
        <c:majorTickMark val="none"/>
        <c:minorTickMark val="none"/>
        <c:tickLblPos val="nextTo"/>
        <c:crossAx val="71175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[Bank_Personal_Loan_Modelling(1) 7.22.49 PM.xlsm]Income_Personalloan!PivotTable3</c:name>
    <c:fmtId val="9"/>
  </c:pivotSource>
  <c:chart>
    <c:autoTitleDeleted val="1"/>
    <c:pivotFmts>
      <c:pivotFmt>
        <c:idx val="0"/>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2653047567199127E-2"/>
          <c:y val="6.7100985252123171E-2"/>
          <c:w val="0.95734694323067437"/>
          <c:h val="0.69270743416947433"/>
        </c:manualLayout>
      </c:layout>
      <c:barChart>
        <c:barDir val="col"/>
        <c:grouping val="clustered"/>
        <c:varyColors val="0"/>
        <c:ser>
          <c:idx val="0"/>
          <c:order val="0"/>
          <c:tx>
            <c:strRef>
              <c:f>Income_Personalloan!$B$3</c:f>
              <c:strCache>
                <c:ptCount val="1"/>
                <c:pt idx="0">
                  <c:v>Total</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3"/>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Income_Personalloan!$A$4:$A$10</c:f>
              <c:strCache>
                <c:ptCount val="6"/>
                <c:pt idx="0">
                  <c:v>8-50</c:v>
                </c:pt>
                <c:pt idx="1">
                  <c:v>51-93</c:v>
                </c:pt>
                <c:pt idx="2">
                  <c:v>94-136</c:v>
                </c:pt>
                <c:pt idx="3">
                  <c:v>137-179</c:v>
                </c:pt>
                <c:pt idx="4">
                  <c:v>180-222</c:v>
                </c:pt>
                <c:pt idx="5">
                  <c:v>223-265</c:v>
                </c:pt>
              </c:strCache>
            </c:strRef>
          </c:cat>
          <c:val>
            <c:numRef>
              <c:f>Income_Personalloan!$B$4:$B$10</c:f>
              <c:numCache>
                <c:formatCode>General</c:formatCode>
                <c:ptCount val="6"/>
                <c:pt idx="0">
                  <c:v>0</c:v>
                </c:pt>
                <c:pt idx="1">
                  <c:v>29</c:v>
                </c:pt>
                <c:pt idx="2">
                  <c:v>177</c:v>
                </c:pt>
                <c:pt idx="3">
                  <c:v>188</c:v>
                </c:pt>
                <c:pt idx="4">
                  <c:v>86</c:v>
                </c:pt>
                <c:pt idx="5">
                  <c:v>0</c:v>
                </c:pt>
              </c:numCache>
            </c:numRef>
          </c:val>
          <c:extLst>
            <c:ext xmlns:c16="http://schemas.microsoft.com/office/drawing/2014/chart" uri="{C3380CC4-5D6E-409C-BE32-E72D297353CC}">
              <c16:uniqueId val="{00000000-7A64-ED49-87D5-CDEB1633DCC5}"/>
            </c:ext>
          </c:extLst>
        </c:ser>
        <c:dLbls>
          <c:showLegendKey val="0"/>
          <c:showVal val="0"/>
          <c:showCatName val="0"/>
          <c:showSerName val="0"/>
          <c:showPercent val="0"/>
          <c:showBubbleSize val="0"/>
        </c:dLbls>
        <c:gapWidth val="219"/>
        <c:overlap val="-27"/>
        <c:axId val="1600327439"/>
        <c:axId val="1600329151"/>
      </c:barChart>
      <c:catAx>
        <c:axId val="160032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1" i="0" u="none" strike="noStrike" kern="1200" baseline="0">
                <a:solidFill>
                  <a:schemeClr val="accent3"/>
                </a:solidFill>
                <a:latin typeface="Arial Rounded MT Bold" panose="020F0704030504030204" pitchFamily="34" charset="77"/>
                <a:ea typeface="+mn-ea"/>
                <a:cs typeface="+mn-cs"/>
              </a:defRPr>
            </a:pPr>
            <a:endParaRPr lang="en-US"/>
          </a:p>
        </c:txPr>
        <c:crossAx val="1600329151"/>
        <c:crosses val="autoZero"/>
        <c:auto val="1"/>
        <c:lblAlgn val="ctr"/>
        <c:lblOffset val="100"/>
        <c:noMultiLvlLbl val="0"/>
      </c:catAx>
      <c:valAx>
        <c:axId val="1600329151"/>
        <c:scaling>
          <c:orientation val="minMax"/>
        </c:scaling>
        <c:delete val="1"/>
        <c:axPos val="l"/>
        <c:numFmt formatCode="General" sourceLinked="1"/>
        <c:majorTickMark val="none"/>
        <c:minorTickMark val="none"/>
        <c:tickLblPos val="nextTo"/>
        <c:crossAx val="160032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5424057852917E-2"/>
          <c:y val="3.3174600272188451E-2"/>
          <c:w val="0.9574915188429417"/>
          <c:h val="0.8652303829944672"/>
        </c:manualLayout>
      </c:layout>
      <c:barChart>
        <c:barDir val="col"/>
        <c:grouping val="clustered"/>
        <c:varyColors val="0"/>
        <c:dLbls>
          <c:showLegendKey val="0"/>
          <c:showVal val="0"/>
          <c:showCatName val="0"/>
          <c:showSerName val="0"/>
          <c:showPercent val="0"/>
          <c:showBubbleSize val="0"/>
        </c:dLbls>
        <c:gapWidth val="219"/>
        <c:overlap val="-27"/>
        <c:axId val="711754416"/>
        <c:axId val="711756128"/>
      </c:barChart>
      <c:catAx>
        <c:axId val="71175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lumMod val="10000"/>
                  </a:schemeClr>
                </a:solidFill>
                <a:latin typeface="Arial Rounded MT Bold" panose="020F0704030504030204" pitchFamily="34" charset="77"/>
                <a:ea typeface="+mn-ea"/>
                <a:cs typeface="+mn-cs"/>
              </a:defRPr>
            </a:pPr>
            <a:endParaRPr lang="en-US"/>
          </a:p>
        </c:txPr>
        <c:crossAx val="711756128"/>
        <c:crosses val="autoZero"/>
        <c:auto val="1"/>
        <c:lblAlgn val="ctr"/>
        <c:lblOffset val="100"/>
        <c:noMultiLvlLbl val="0"/>
      </c:catAx>
      <c:valAx>
        <c:axId val="711756128"/>
        <c:scaling>
          <c:orientation val="minMax"/>
        </c:scaling>
        <c:delete val="1"/>
        <c:axPos val="l"/>
        <c:numFmt formatCode="General" sourceLinked="1"/>
        <c:majorTickMark val="none"/>
        <c:minorTickMark val="none"/>
        <c:tickLblPos val="nextTo"/>
        <c:crossAx val="71175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[Bank_Personal_Loan_Modelling(1) 7.22.49 PM.xlsm]Experience_Income!PivotTable1</c:name>
    <c:fmtId val="11"/>
  </c:pivotSource>
  <c:chart>
    <c:autoTitleDeleted val="1"/>
    <c:pivotFmts>
      <c:pivotFmt>
        <c:idx val="0"/>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Rounded MT Bold" panose="020F0704030504030204" pitchFamily="34" charset="77"/>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
          <c:y val="0.26141426499642828"/>
          <c:w val="0.97971197772598473"/>
          <c:h val="0.61440603471319488"/>
        </c:manualLayout>
      </c:layout>
      <c:barChart>
        <c:barDir val="col"/>
        <c:grouping val="clustered"/>
        <c:varyColors val="0"/>
        <c:ser>
          <c:idx val="0"/>
          <c:order val="0"/>
          <c:tx>
            <c:strRef>
              <c:f>Experience_Income!$B$3</c:f>
              <c:strCache>
                <c:ptCount val="1"/>
                <c:pt idx="0">
                  <c:v>Sum of Personal Loan</c:v>
                </c:pt>
              </c:strCache>
            </c:strRef>
          </c:tx>
          <c:spPr>
            <a:solidFill>
              <a:srgbClr val="00B9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3"/>
                    </a:solidFill>
                    <a:latin typeface="Arial Rounded MT Bold" panose="020F0704030504030204" pitchFamily="34" charset="77"/>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Experience_Income!$A$4:$A$9</c:f>
              <c:strCache>
                <c:ptCount val="5"/>
                <c:pt idx="0">
                  <c:v>0-9</c:v>
                </c:pt>
                <c:pt idx="1">
                  <c:v>20-29</c:v>
                </c:pt>
                <c:pt idx="2">
                  <c:v>30-39</c:v>
                </c:pt>
                <c:pt idx="3">
                  <c:v>10-19</c:v>
                </c:pt>
                <c:pt idx="4">
                  <c:v>40-49</c:v>
                </c:pt>
              </c:strCache>
            </c:strRef>
          </c:cat>
          <c:val>
            <c:numRef>
              <c:f>Experience_Income!$B$4:$B$9</c:f>
              <c:numCache>
                <c:formatCode>General</c:formatCode>
                <c:ptCount val="5"/>
                <c:pt idx="0">
                  <c:v>126</c:v>
                </c:pt>
                <c:pt idx="1">
                  <c:v>123</c:v>
                </c:pt>
                <c:pt idx="2">
                  <c:v>112</c:v>
                </c:pt>
                <c:pt idx="3">
                  <c:v>108</c:v>
                </c:pt>
                <c:pt idx="4">
                  <c:v>11</c:v>
                </c:pt>
              </c:numCache>
            </c:numRef>
          </c:val>
          <c:extLst>
            <c:ext xmlns:c16="http://schemas.microsoft.com/office/drawing/2014/chart" uri="{C3380CC4-5D6E-409C-BE32-E72D297353CC}">
              <c16:uniqueId val="{00000000-DB26-DE42-A0B3-6FB2FE543190}"/>
            </c:ext>
          </c:extLst>
        </c:ser>
        <c:ser>
          <c:idx val="1"/>
          <c:order val="1"/>
          <c:tx>
            <c:strRef>
              <c:f>Experience_Income!$C$3</c:f>
              <c:strCache>
                <c:ptCount val="1"/>
                <c:pt idx="0">
                  <c:v>Average of Income</c:v>
                </c:pt>
              </c:strCache>
            </c:strRef>
          </c:tx>
          <c:spPr>
            <a:solidFill>
              <a:srgbClr val="00E6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3"/>
                    </a:solidFill>
                    <a:latin typeface="Arial Rounded MT Bold" panose="020F0704030504030204" pitchFamily="34" charset="77"/>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Experience_Income!$A$4:$A$9</c:f>
              <c:strCache>
                <c:ptCount val="5"/>
                <c:pt idx="0">
                  <c:v>0-9</c:v>
                </c:pt>
                <c:pt idx="1">
                  <c:v>20-29</c:v>
                </c:pt>
                <c:pt idx="2">
                  <c:v>30-39</c:v>
                </c:pt>
                <c:pt idx="3">
                  <c:v>10-19</c:v>
                </c:pt>
                <c:pt idx="4">
                  <c:v>40-49</c:v>
                </c:pt>
              </c:strCache>
            </c:strRef>
          </c:cat>
          <c:val>
            <c:numRef>
              <c:f>Experience_Income!$C$4:$C$9</c:f>
              <c:numCache>
                <c:formatCode>#,##0</c:formatCode>
                <c:ptCount val="5"/>
                <c:pt idx="0">
                  <c:v>75.888983774551662</c:v>
                </c:pt>
                <c:pt idx="1">
                  <c:v>74.739229024943313</c:v>
                </c:pt>
                <c:pt idx="2">
                  <c:v>69.059726962457333</c:v>
                </c:pt>
                <c:pt idx="3">
                  <c:v>74.919869174161903</c:v>
                </c:pt>
                <c:pt idx="4">
                  <c:v>77.117117117117118</c:v>
                </c:pt>
              </c:numCache>
            </c:numRef>
          </c:val>
          <c:extLst>
            <c:ext xmlns:c16="http://schemas.microsoft.com/office/drawing/2014/chart" uri="{C3380CC4-5D6E-409C-BE32-E72D297353CC}">
              <c16:uniqueId val="{00000001-DB26-DE42-A0B3-6FB2FE543190}"/>
            </c:ext>
          </c:extLst>
        </c:ser>
        <c:dLbls>
          <c:dLblPos val="outEnd"/>
          <c:showLegendKey val="0"/>
          <c:showVal val="1"/>
          <c:showCatName val="0"/>
          <c:showSerName val="0"/>
          <c:showPercent val="0"/>
          <c:showBubbleSize val="0"/>
        </c:dLbls>
        <c:gapWidth val="219"/>
        <c:overlap val="-27"/>
        <c:axId val="451114880"/>
        <c:axId val="451116608"/>
      </c:barChart>
      <c:catAx>
        <c:axId val="45111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accent3"/>
                </a:solidFill>
                <a:latin typeface="Arial Rounded MT Bold" panose="020F0704030504030204" pitchFamily="34" charset="77"/>
                <a:ea typeface="+mn-ea"/>
                <a:cs typeface="+mn-cs"/>
              </a:defRPr>
            </a:pPr>
            <a:endParaRPr lang="en-US"/>
          </a:p>
        </c:txPr>
        <c:crossAx val="451116608"/>
        <c:crosses val="autoZero"/>
        <c:auto val="1"/>
        <c:lblAlgn val="ctr"/>
        <c:lblOffset val="100"/>
        <c:noMultiLvlLbl val="0"/>
      </c:catAx>
      <c:valAx>
        <c:axId val="451116608"/>
        <c:scaling>
          <c:orientation val="minMax"/>
        </c:scaling>
        <c:delete val="1"/>
        <c:axPos val="l"/>
        <c:numFmt formatCode="General" sourceLinked="1"/>
        <c:majorTickMark val="none"/>
        <c:minorTickMark val="none"/>
        <c:tickLblPos val="nextTo"/>
        <c:crossAx val="451114880"/>
        <c:crosses val="autoZero"/>
        <c:crossBetween val="between"/>
      </c:valAx>
      <c:spPr>
        <a:noFill/>
        <a:ln>
          <a:noFill/>
        </a:ln>
        <a:effectLst/>
      </c:spPr>
    </c:plotArea>
    <c:legend>
      <c:legendPos val="r"/>
      <c:layout>
        <c:manualLayout>
          <c:xMode val="edge"/>
          <c:yMode val="edge"/>
          <c:x val="0.4257214546121717"/>
          <c:y val="2.2766768556697327E-2"/>
          <c:w val="0.5742785453878283"/>
          <c:h val="0.2029703002651493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accent3"/>
              </a:solidFill>
              <a:latin typeface="Arial Rounded MT Bold" panose="020F070403050403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[Bank_Personal_Loan_Modelling(1) 7.22.49 PM.xlsm]CCAvg_Personalloan!PivotTable5</c:name>
    <c:fmtId val="9"/>
  </c:pivotSource>
  <c:chart>
    <c:autoTitleDeleted val="1"/>
    <c:pivotFmts>
      <c:pivotFmt>
        <c:idx val="0"/>
        <c:spPr>
          <a:solidFill>
            <a:schemeClr val="accent1"/>
          </a:solidFill>
          <a:ln w="28575" cap="rnd">
            <a:solidFill>
              <a:srgbClr val="00E6F0"/>
            </a:solidFill>
            <a:round/>
          </a:ln>
          <a:effectLst/>
        </c:spPr>
        <c:marker>
          <c:symbol val="circle"/>
          <c:size val="6"/>
          <c:spPr>
            <a:solidFill>
              <a:schemeClr val="tx1"/>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00E6F0"/>
            </a:solidFill>
            <a:round/>
          </a:ln>
          <a:effectLst/>
        </c:spPr>
        <c:marker>
          <c:symbol val="circle"/>
          <c:size val="6"/>
          <c:spPr>
            <a:solidFill>
              <a:schemeClr val="tx1"/>
            </a:solidFill>
            <a:ln w="9525">
              <a:noFill/>
            </a:ln>
            <a:effectLst/>
          </c:spPr>
        </c:marker>
      </c:pivotFmt>
      <c:pivotFmt>
        <c:idx val="2"/>
        <c:spPr>
          <a:solidFill>
            <a:schemeClr val="accent1"/>
          </a:solidFill>
          <a:ln w="28575" cap="rnd">
            <a:solidFill>
              <a:srgbClr val="00E6F0"/>
            </a:solidFill>
            <a:round/>
          </a:ln>
          <a:effectLst/>
        </c:spPr>
        <c:marker>
          <c:symbol val="circle"/>
          <c:size val="6"/>
          <c:spPr>
            <a:solidFill>
              <a:schemeClr val="tx1"/>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00E6F0"/>
            </a:solidFill>
            <a:round/>
          </a:ln>
          <a:effectLst/>
        </c:spPr>
        <c:marker>
          <c:symbol val="circle"/>
          <c:size val="6"/>
          <c:spPr>
            <a:solidFill>
              <a:schemeClr val="tx1"/>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00E6F0"/>
            </a:solidFill>
            <a:round/>
          </a:ln>
          <a:effectLst/>
        </c:spPr>
        <c:marker>
          <c:symbol val="circle"/>
          <c:size val="6"/>
          <c:spPr>
            <a:solidFill>
              <a:schemeClr val="tx1"/>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rgbClr val="00E6F0"/>
            </a:solidFill>
            <a:round/>
          </a:ln>
          <a:effectLst/>
        </c:spPr>
        <c:marker>
          <c:symbol val="circle"/>
          <c:size val="6"/>
          <c:spPr>
            <a:solidFill>
              <a:schemeClr val="tx1"/>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7773709098977752E-2"/>
          <c:y val="5.6854419558159085E-2"/>
          <c:w val="0.9644526819904361"/>
          <c:h val="0.78692873619340409"/>
        </c:manualLayout>
      </c:layout>
      <c:lineChart>
        <c:grouping val="standard"/>
        <c:varyColors val="0"/>
        <c:ser>
          <c:idx val="0"/>
          <c:order val="0"/>
          <c:tx>
            <c:strRef>
              <c:f>CCAvg_Personalloan!$B$3:$B$4</c:f>
              <c:strCache>
                <c:ptCount val="1"/>
                <c:pt idx="0">
                  <c:v>1</c:v>
                </c:pt>
              </c:strCache>
            </c:strRef>
          </c:tx>
          <c:spPr>
            <a:ln w="28575" cap="rnd">
              <a:solidFill>
                <a:srgbClr val="00E6F0"/>
              </a:solidFill>
              <a:round/>
            </a:ln>
            <a:effectLst/>
          </c:spPr>
          <c:marker>
            <c:symbol val="circle"/>
            <c:size val="6"/>
            <c:spPr>
              <a:solidFill>
                <a:schemeClr val="bg1">
                  <a:lumMod val="10000"/>
                </a:schemeClr>
              </a:solidFill>
              <a:ln w="9525">
                <a:noFill/>
              </a:ln>
              <a:effectLst/>
            </c:spPr>
          </c:marker>
          <c:cat>
            <c:strRef>
              <c:f>CCAvg_Personalloan!$A$5:$A$100</c:f>
              <c:strCache>
                <c:ptCount val="95"/>
                <c:pt idx="0">
                  <c:v> $-   </c:v>
                </c:pt>
                <c:pt idx="1">
                  <c:v> $0.1 </c:v>
                </c:pt>
                <c:pt idx="2">
                  <c:v> $0.2 </c:v>
                </c:pt>
                <c:pt idx="3">
                  <c:v> $0.3 </c:v>
                </c:pt>
                <c:pt idx="4">
                  <c:v> $0.4 </c:v>
                </c:pt>
                <c:pt idx="5">
                  <c:v> $0.5 </c:v>
                </c:pt>
                <c:pt idx="6">
                  <c:v> $0.6 </c:v>
                </c:pt>
                <c:pt idx="7">
                  <c:v> $0.7 </c:v>
                </c:pt>
                <c:pt idx="8">
                  <c:v> $0.8 </c:v>
                </c:pt>
                <c:pt idx="9">
                  <c:v> $0.9 </c:v>
                </c:pt>
                <c:pt idx="10">
                  <c:v> $1.0 </c:v>
                </c:pt>
                <c:pt idx="11">
                  <c:v> $1.1 </c:v>
                </c:pt>
                <c:pt idx="12">
                  <c:v> $1.2 </c:v>
                </c:pt>
                <c:pt idx="13">
                  <c:v> $1.3 </c:v>
                </c:pt>
                <c:pt idx="14">
                  <c:v> $1.4 </c:v>
                </c:pt>
                <c:pt idx="15">
                  <c:v> $1.5 </c:v>
                </c:pt>
                <c:pt idx="16">
                  <c:v> $1.6 </c:v>
                </c:pt>
                <c:pt idx="17">
                  <c:v> $1.7 </c:v>
                </c:pt>
                <c:pt idx="18">
                  <c:v> $1.8 </c:v>
                </c:pt>
                <c:pt idx="19">
                  <c:v> $1.9 </c:v>
                </c:pt>
                <c:pt idx="20">
                  <c:v> $2.0 </c:v>
                </c:pt>
                <c:pt idx="21">
                  <c:v> $2.1 </c:v>
                </c:pt>
                <c:pt idx="22">
                  <c:v> $2.2 </c:v>
                </c:pt>
                <c:pt idx="23">
                  <c:v> $2.3 </c:v>
                </c:pt>
                <c:pt idx="24">
                  <c:v> $2.4 </c:v>
                </c:pt>
                <c:pt idx="25">
                  <c:v> $2.5 </c:v>
                </c:pt>
                <c:pt idx="26">
                  <c:v> $2.6 </c:v>
                </c:pt>
                <c:pt idx="27">
                  <c:v> $2.7 </c:v>
                </c:pt>
                <c:pt idx="28">
                  <c:v> $2.8 </c:v>
                </c:pt>
                <c:pt idx="29">
                  <c:v> $2.8 </c:v>
                </c:pt>
                <c:pt idx="30">
                  <c:v> $2.9 </c:v>
                </c:pt>
                <c:pt idx="31">
                  <c:v> $3.0 </c:v>
                </c:pt>
                <c:pt idx="32">
                  <c:v> $3.1 </c:v>
                </c:pt>
                <c:pt idx="33">
                  <c:v> $3.2 </c:v>
                </c:pt>
                <c:pt idx="34">
                  <c:v> $3.3 </c:v>
                </c:pt>
                <c:pt idx="35">
                  <c:v> $3.3 </c:v>
                </c:pt>
                <c:pt idx="36">
                  <c:v> $3.3 </c:v>
                </c:pt>
                <c:pt idx="37">
                  <c:v> $3.4 </c:v>
                </c:pt>
                <c:pt idx="38">
                  <c:v> $3.5 </c:v>
                </c:pt>
                <c:pt idx="39">
                  <c:v> $3.6 </c:v>
                </c:pt>
                <c:pt idx="40">
                  <c:v> $3.7 </c:v>
                </c:pt>
                <c:pt idx="41">
                  <c:v> $3.7 </c:v>
                </c:pt>
                <c:pt idx="42">
                  <c:v> $3.8 </c:v>
                </c:pt>
                <c:pt idx="43">
                  <c:v> $3.9 </c:v>
                </c:pt>
                <c:pt idx="44">
                  <c:v> $4.0 </c:v>
                </c:pt>
                <c:pt idx="45">
                  <c:v> $4.1 </c:v>
                </c:pt>
                <c:pt idx="46">
                  <c:v> $4.2 </c:v>
                </c:pt>
                <c:pt idx="47">
                  <c:v> $4.3 </c:v>
                </c:pt>
                <c:pt idx="48">
                  <c:v> $4.3 </c:v>
                </c:pt>
                <c:pt idx="49">
                  <c:v> $4.4 </c:v>
                </c:pt>
                <c:pt idx="50">
                  <c:v> $4.5 </c:v>
                </c:pt>
                <c:pt idx="51">
                  <c:v> $4.6 </c:v>
                </c:pt>
                <c:pt idx="52">
                  <c:v> $4.7 </c:v>
                </c:pt>
                <c:pt idx="53">
                  <c:v> $4.7 </c:v>
                </c:pt>
                <c:pt idx="54">
                  <c:v> $4.8 </c:v>
                </c:pt>
                <c:pt idx="55">
                  <c:v> $4.8 </c:v>
                </c:pt>
                <c:pt idx="56">
                  <c:v> $4.9 </c:v>
                </c:pt>
                <c:pt idx="57">
                  <c:v> $5.0 </c:v>
                </c:pt>
                <c:pt idx="58">
                  <c:v> $5.1 </c:v>
                </c:pt>
                <c:pt idx="59">
                  <c:v> $5.2 </c:v>
                </c:pt>
                <c:pt idx="60">
                  <c:v> $5.3 </c:v>
                </c:pt>
                <c:pt idx="61">
                  <c:v> $5.3 </c:v>
                </c:pt>
                <c:pt idx="62">
                  <c:v> $5.4 </c:v>
                </c:pt>
                <c:pt idx="63">
                  <c:v> $5.5 </c:v>
                </c:pt>
                <c:pt idx="64">
                  <c:v> $5.6 </c:v>
                </c:pt>
                <c:pt idx="65">
                  <c:v> $5.7 </c:v>
                </c:pt>
                <c:pt idx="66">
                  <c:v> $5.7 </c:v>
                </c:pt>
                <c:pt idx="67">
                  <c:v> $5.8 </c:v>
                </c:pt>
                <c:pt idx="68">
                  <c:v> $5.9 </c:v>
                </c:pt>
                <c:pt idx="69">
                  <c:v> $6.0 </c:v>
                </c:pt>
                <c:pt idx="70">
                  <c:v> $6.1 </c:v>
                </c:pt>
                <c:pt idx="71">
                  <c:v> $6.2 </c:v>
                </c:pt>
                <c:pt idx="72">
                  <c:v> $6.3 </c:v>
                </c:pt>
                <c:pt idx="73">
                  <c:v> $6.3 </c:v>
                </c:pt>
                <c:pt idx="74">
                  <c:v> $6.4 </c:v>
                </c:pt>
                <c:pt idx="75">
                  <c:v> $6.5 </c:v>
                </c:pt>
                <c:pt idx="76">
                  <c:v> $6.6 </c:v>
                </c:pt>
                <c:pt idx="77">
                  <c:v> $6.8 </c:v>
                </c:pt>
                <c:pt idx="78">
                  <c:v> $6.9 </c:v>
                </c:pt>
                <c:pt idx="79">
                  <c:v> $7.0 </c:v>
                </c:pt>
                <c:pt idx="80">
                  <c:v> $7.2 </c:v>
                </c:pt>
                <c:pt idx="81">
                  <c:v> $7.3 </c:v>
                </c:pt>
                <c:pt idx="82">
                  <c:v> $7.4 </c:v>
                </c:pt>
                <c:pt idx="83">
                  <c:v> $7.5 </c:v>
                </c:pt>
                <c:pt idx="84">
                  <c:v> $7.9 </c:v>
                </c:pt>
                <c:pt idx="85">
                  <c:v> $8.0 </c:v>
                </c:pt>
                <c:pt idx="86">
                  <c:v> $8.1 </c:v>
                </c:pt>
                <c:pt idx="87">
                  <c:v> $8.2 </c:v>
                </c:pt>
                <c:pt idx="88">
                  <c:v> $8.3 </c:v>
                </c:pt>
                <c:pt idx="89">
                  <c:v> $8.5 </c:v>
                </c:pt>
                <c:pt idx="90">
                  <c:v> $8.8 </c:v>
                </c:pt>
                <c:pt idx="91">
                  <c:v> $8.9 </c:v>
                </c:pt>
                <c:pt idx="92">
                  <c:v> $9.0 </c:v>
                </c:pt>
                <c:pt idx="93">
                  <c:v> $9.3 </c:v>
                </c:pt>
                <c:pt idx="94">
                  <c:v> $10.0 </c:v>
                </c:pt>
              </c:strCache>
            </c:strRef>
          </c:cat>
          <c:val>
            <c:numRef>
              <c:f>CCAvg_Personalloan!$B$5:$B$100</c:f>
              <c:numCache>
                <c:formatCode>General</c:formatCode>
                <c:ptCount val="95"/>
                <c:pt idx="0">
                  <c:v>1</c:v>
                </c:pt>
                <c:pt idx="1">
                  <c:v>2</c:v>
                </c:pt>
                <c:pt idx="2">
                  <c:v>8</c:v>
                </c:pt>
                <c:pt idx="3">
                  <c:v>6</c:v>
                </c:pt>
                <c:pt idx="4">
                  <c:v>4</c:v>
                </c:pt>
                <c:pt idx="5">
                  <c:v>8</c:v>
                </c:pt>
                <c:pt idx="6">
                  <c:v>4</c:v>
                </c:pt>
                <c:pt idx="7">
                  <c:v>6</c:v>
                </c:pt>
                <c:pt idx="8">
                  <c:v>5</c:v>
                </c:pt>
                <c:pt idx="9">
                  <c:v>3</c:v>
                </c:pt>
                <c:pt idx="10">
                  <c:v>2</c:v>
                </c:pt>
                <c:pt idx="11">
                  <c:v>7</c:v>
                </c:pt>
                <c:pt idx="12">
                  <c:v>6</c:v>
                </c:pt>
                <c:pt idx="13">
                  <c:v>7</c:v>
                </c:pt>
                <c:pt idx="14">
                  <c:v>5</c:v>
                </c:pt>
                <c:pt idx="15">
                  <c:v>4</c:v>
                </c:pt>
                <c:pt idx="16">
                  <c:v>3</c:v>
                </c:pt>
                <c:pt idx="17">
                  <c:v>4</c:v>
                </c:pt>
                <c:pt idx="18">
                  <c:v>3</c:v>
                </c:pt>
                <c:pt idx="19">
                  <c:v>4</c:v>
                </c:pt>
                <c:pt idx="20">
                  <c:v>4</c:v>
                </c:pt>
                <c:pt idx="21">
                  <c:v>3</c:v>
                </c:pt>
                <c:pt idx="22">
                  <c:v>7</c:v>
                </c:pt>
                <c:pt idx="23">
                  <c:v>5</c:v>
                </c:pt>
                <c:pt idx="24">
                  <c:v>5</c:v>
                </c:pt>
                <c:pt idx="25">
                  <c:v>2</c:v>
                </c:pt>
                <c:pt idx="26">
                  <c:v>8</c:v>
                </c:pt>
                <c:pt idx="27">
                  <c:v>7</c:v>
                </c:pt>
                <c:pt idx="28">
                  <c:v>1</c:v>
                </c:pt>
                <c:pt idx="29">
                  <c:v>5</c:v>
                </c:pt>
                <c:pt idx="30">
                  <c:v>9</c:v>
                </c:pt>
                <c:pt idx="31">
                  <c:v>19</c:v>
                </c:pt>
                <c:pt idx="32">
                  <c:v>12</c:v>
                </c:pt>
                <c:pt idx="33">
                  <c:v>5</c:v>
                </c:pt>
                <c:pt idx="34">
                  <c:v>1</c:v>
                </c:pt>
                <c:pt idx="35">
                  <c:v>10</c:v>
                </c:pt>
                <c:pt idx="36">
                  <c:v>1</c:v>
                </c:pt>
                <c:pt idx="37">
                  <c:v>13</c:v>
                </c:pt>
                <c:pt idx="38">
                  <c:v>6</c:v>
                </c:pt>
                <c:pt idx="39">
                  <c:v>10</c:v>
                </c:pt>
                <c:pt idx="40">
                  <c:v>1</c:v>
                </c:pt>
                <c:pt idx="41">
                  <c:v>7</c:v>
                </c:pt>
                <c:pt idx="42">
                  <c:v>10</c:v>
                </c:pt>
                <c:pt idx="43">
                  <c:v>9</c:v>
                </c:pt>
                <c:pt idx="44">
                  <c:v>7</c:v>
                </c:pt>
                <c:pt idx="45">
                  <c:v>13</c:v>
                </c:pt>
                <c:pt idx="46">
                  <c:v>11</c:v>
                </c:pt>
                <c:pt idx="47">
                  <c:v>2</c:v>
                </c:pt>
                <c:pt idx="48">
                  <c:v>8</c:v>
                </c:pt>
                <c:pt idx="49">
                  <c:v>8</c:v>
                </c:pt>
                <c:pt idx="50">
                  <c:v>4</c:v>
                </c:pt>
                <c:pt idx="51">
                  <c:v>6</c:v>
                </c:pt>
                <c:pt idx="52">
                  <c:v>1</c:v>
                </c:pt>
                <c:pt idx="53">
                  <c:v>7</c:v>
                </c:pt>
                <c:pt idx="54">
                  <c:v>2</c:v>
                </c:pt>
                <c:pt idx="55">
                  <c:v>7</c:v>
                </c:pt>
                <c:pt idx="56">
                  <c:v>5</c:v>
                </c:pt>
                <c:pt idx="57">
                  <c:v>9</c:v>
                </c:pt>
                <c:pt idx="58">
                  <c:v>6</c:v>
                </c:pt>
                <c:pt idx="59">
                  <c:v>7</c:v>
                </c:pt>
                <c:pt idx="60">
                  <c:v>4</c:v>
                </c:pt>
                <c:pt idx="61">
                  <c:v>1</c:v>
                </c:pt>
                <c:pt idx="62">
                  <c:v>10</c:v>
                </c:pt>
                <c:pt idx="63">
                  <c:v>4</c:v>
                </c:pt>
                <c:pt idx="64">
                  <c:v>7</c:v>
                </c:pt>
                <c:pt idx="65">
                  <c:v>2</c:v>
                </c:pt>
                <c:pt idx="66">
                  <c:v>5</c:v>
                </c:pt>
                <c:pt idx="67">
                  <c:v>3</c:v>
                </c:pt>
                <c:pt idx="68">
                  <c:v>5</c:v>
                </c:pt>
                <c:pt idx="69">
                  <c:v>8</c:v>
                </c:pt>
                <c:pt idx="70">
                  <c:v>6</c:v>
                </c:pt>
                <c:pt idx="71">
                  <c:v>2</c:v>
                </c:pt>
                <c:pt idx="72">
                  <c:v>5</c:v>
                </c:pt>
                <c:pt idx="73">
                  <c:v>1</c:v>
                </c:pt>
                <c:pt idx="74">
                  <c:v>3</c:v>
                </c:pt>
                <c:pt idx="75">
                  <c:v>10</c:v>
                </c:pt>
                <c:pt idx="76">
                  <c:v>4</c:v>
                </c:pt>
                <c:pt idx="77">
                  <c:v>2</c:v>
                </c:pt>
                <c:pt idx="78">
                  <c:v>5</c:v>
                </c:pt>
                <c:pt idx="79">
                  <c:v>5</c:v>
                </c:pt>
                <c:pt idx="80">
                  <c:v>4</c:v>
                </c:pt>
                <c:pt idx="81">
                  <c:v>1</c:v>
                </c:pt>
                <c:pt idx="82">
                  <c:v>4</c:v>
                </c:pt>
                <c:pt idx="83">
                  <c:v>3</c:v>
                </c:pt>
                <c:pt idx="84">
                  <c:v>4</c:v>
                </c:pt>
                <c:pt idx="85">
                  <c:v>3</c:v>
                </c:pt>
                <c:pt idx="86">
                  <c:v>1</c:v>
                </c:pt>
                <c:pt idx="87">
                  <c:v>1</c:v>
                </c:pt>
                <c:pt idx="88">
                  <c:v>2</c:v>
                </c:pt>
                <c:pt idx="89">
                  <c:v>2</c:v>
                </c:pt>
                <c:pt idx="90">
                  <c:v>1</c:v>
                </c:pt>
                <c:pt idx="91">
                  <c:v>1</c:v>
                </c:pt>
                <c:pt idx="92">
                  <c:v>2</c:v>
                </c:pt>
                <c:pt idx="93">
                  <c:v>1</c:v>
                </c:pt>
                <c:pt idx="94">
                  <c:v>3</c:v>
                </c:pt>
              </c:numCache>
            </c:numRef>
          </c:val>
          <c:smooth val="0"/>
          <c:extLst>
            <c:ext xmlns:c16="http://schemas.microsoft.com/office/drawing/2014/chart" uri="{C3380CC4-5D6E-409C-BE32-E72D297353CC}">
              <c16:uniqueId val="{00000000-DD04-B648-8B81-2547B3D304A9}"/>
            </c:ext>
          </c:extLst>
        </c:ser>
        <c:dLbls>
          <c:showLegendKey val="0"/>
          <c:showVal val="0"/>
          <c:showCatName val="0"/>
          <c:showSerName val="0"/>
          <c:showPercent val="0"/>
          <c:showBubbleSize val="0"/>
        </c:dLbls>
        <c:marker val="1"/>
        <c:smooth val="0"/>
        <c:axId val="1610277119"/>
        <c:axId val="1610278911"/>
      </c:lineChart>
      <c:catAx>
        <c:axId val="1610277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0"/>
          <a:lstStyle/>
          <a:p>
            <a:pPr>
              <a:defRPr sz="1200" b="0" i="0" u="none" strike="noStrike" kern="1200" baseline="0">
                <a:solidFill>
                  <a:schemeClr val="bg1">
                    <a:lumMod val="10000"/>
                  </a:schemeClr>
                </a:solidFill>
                <a:latin typeface="Arial Rounded MT Bold" panose="020F0704030504030204" pitchFamily="34" charset="77"/>
                <a:ea typeface="+mn-ea"/>
                <a:cs typeface="+mn-cs"/>
              </a:defRPr>
            </a:pPr>
            <a:endParaRPr lang="en-US"/>
          </a:p>
        </c:txPr>
        <c:crossAx val="1610278911"/>
        <c:crosses val="autoZero"/>
        <c:auto val="1"/>
        <c:lblAlgn val="ctr"/>
        <c:lblOffset val="100"/>
        <c:noMultiLvlLbl val="0"/>
      </c:catAx>
      <c:valAx>
        <c:axId val="1610278911"/>
        <c:scaling>
          <c:orientation val="minMax"/>
        </c:scaling>
        <c:delete val="1"/>
        <c:axPos val="l"/>
        <c:numFmt formatCode="General" sourceLinked="1"/>
        <c:majorTickMark val="none"/>
        <c:minorTickMark val="none"/>
        <c:tickLblPos val="nextTo"/>
        <c:crossAx val="1610277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[Bank_Personal_Loan_Modelling(1) 7.22.49 PM.xlsm]Credit_Card_User!PivotTable3</c:name>
    <c:fmtId val="7"/>
  </c:pivotSource>
  <c:chart>
    <c:autoTitleDeleted val="0"/>
    <c:pivotFmts>
      <c:pivotFmt>
        <c:idx val="0"/>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161504899658483E-2"/>
          <c:y val="1.3732292336761799E-2"/>
          <c:w val="0.87869635761096176"/>
          <c:h val="0.78801220521245352"/>
        </c:manualLayout>
      </c:layout>
      <c:barChart>
        <c:barDir val="col"/>
        <c:grouping val="clustered"/>
        <c:varyColors val="0"/>
        <c:ser>
          <c:idx val="0"/>
          <c:order val="0"/>
          <c:tx>
            <c:strRef>
              <c:f>Credit_Card_User!$B$3:$B$4</c:f>
              <c:strCache>
                <c:ptCount val="1"/>
                <c:pt idx="0">
                  <c:v>0</c:v>
                </c:pt>
              </c:strCache>
            </c:strRef>
          </c:tx>
          <c:spPr>
            <a:solidFill>
              <a:srgbClr val="00E6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10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Credit_Card_User!$A$5:$A$8</c:f>
              <c:strCache>
                <c:ptCount val="3"/>
                <c:pt idx="0">
                  <c:v>23-30</c:v>
                </c:pt>
                <c:pt idx="1">
                  <c:v>31-45</c:v>
                </c:pt>
                <c:pt idx="2">
                  <c:v>&gt;46</c:v>
                </c:pt>
              </c:strCache>
            </c:strRef>
          </c:cat>
          <c:val>
            <c:numRef>
              <c:f>Credit_Card_User!$B$5:$B$8</c:f>
              <c:numCache>
                <c:formatCode>General</c:formatCode>
                <c:ptCount val="3"/>
                <c:pt idx="0">
                  <c:v>443</c:v>
                </c:pt>
                <c:pt idx="1">
                  <c:v>1347</c:v>
                </c:pt>
                <c:pt idx="2">
                  <c:v>1740</c:v>
                </c:pt>
              </c:numCache>
            </c:numRef>
          </c:val>
          <c:extLst>
            <c:ext xmlns:c16="http://schemas.microsoft.com/office/drawing/2014/chart" uri="{C3380CC4-5D6E-409C-BE32-E72D297353CC}">
              <c16:uniqueId val="{00000000-5C5B-FB42-B0E4-60668F1F0EC4}"/>
            </c:ext>
          </c:extLst>
        </c:ser>
        <c:ser>
          <c:idx val="1"/>
          <c:order val="1"/>
          <c:tx>
            <c:strRef>
              <c:f>Credit_Card_User!$C$3:$C$4</c:f>
              <c:strCache>
                <c:ptCount val="1"/>
                <c:pt idx="0">
                  <c:v>1</c:v>
                </c:pt>
              </c:strCache>
            </c:strRef>
          </c:tx>
          <c:spPr>
            <a:solidFill>
              <a:srgbClr val="00B9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10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Credit_Card_User!$A$5:$A$8</c:f>
              <c:strCache>
                <c:ptCount val="3"/>
                <c:pt idx="0">
                  <c:v>23-30</c:v>
                </c:pt>
                <c:pt idx="1">
                  <c:v>31-45</c:v>
                </c:pt>
                <c:pt idx="2">
                  <c:v>&gt;46</c:v>
                </c:pt>
              </c:strCache>
            </c:strRef>
          </c:cat>
          <c:val>
            <c:numRef>
              <c:f>Credit_Card_User!$C$5:$C$8</c:f>
              <c:numCache>
                <c:formatCode>General</c:formatCode>
                <c:ptCount val="3"/>
                <c:pt idx="0">
                  <c:v>181</c:v>
                </c:pt>
                <c:pt idx="1">
                  <c:v>548</c:v>
                </c:pt>
                <c:pt idx="2">
                  <c:v>741</c:v>
                </c:pt>
              </c:numCache>
            </c:numRef>
          </c:val>
          <c:extLst>
            <c:ext xmlns:c16="http://schemas.microsoft.com/office/drawing/2014/chart" uri="{C3380CC4-5D6E-409C-BE32-E72D297353CC}">
              <c16:uniqueId val="{00000001-5C5B-FB42-B0E4-60668F1F0EC4}"/>
            </c:ext>
          </c:extLst>
        </c:ser>
        <c:dLbls>
          <c:showLegendKey val="0"/>
          <c:showVal val="0"/>
          <c:showCatName val="0"/>
          <c:showSerName val="0"/>
          <c:showPercent val="0"/>
          <c:showBubbleSize val="0"/>
        </c:dLbls>
        <c:gapWidth val="219"/>
        <c:overlap val="-27"/>
        <c:axId val="1817277839"/>
        <c:axId val="1817279551"/>
      </c:barChart>
      <c:catAx>
        <c:axId val="1817277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lumMod val="10000"/>
                  </a:schemeClr>
                </a:solidFill>
                <a:latin typeface="Arial Rounded MT Bold" panose="020F0704030504030204" pitchFamily="34" charset="77"/>
                <a:ea typeface="+mn-ea"/>
                <a:cs typeface="+mn-cs"/>
              </a:defRPr>
            </a:pPr>
            <a:endParaRPr lang="en-US"/>
          </a:p>
        </c:txPr>
        <c:crossAx val="1817279551"/>
        <c:crosses val="autoZero"/>
        <c:auto val="1"/>
        <c:lblAlgn val="ctr"/>
        <c:lblOffset val="100"/>
        <c:noMultiLvlLbl val="0"/>
      </c:catAx>
      <c:valAx>
        <c:axId val="1817279551"/>
        <c:scaling>
          <c:orientation val="minMax"/>
        </c:scaling>
        <c:delete val="1"/>
        <c:axPos val="l"/>
        <c:numFmt formatCode="General" sourceLinked="1"/>
        <c:majorTickMark val="none"/>
        <c:minorTickMark val="none"/>
        <c:tickLblPos val="nextTo"/>
        <c:crossAx val="1817277839"/>
        <c:crosses val="autoZero"/>
        <c:crossBetween val="between"/>
      </c:valAx>
      <c:spPr>
        <a:noFill/>
        <a:ln>
          <a:noFill/>
        </a:ln>
        <a:effectLst/>
      </c:spPr>
    </c:plotArea>
    <c:legend>
      <c:legendPos val="r"/>
      <c:layout>
        <c:manualLayout>
          <c:xMode val="edge"/>
          <c:yMode val="edge"/>
          <c:x val="4.7536992746413147E-2"/>
          <c:y val="3.7860721285906757E-2"/>
          <c:w val="0.11768558973875243"/>
          <c:h val="0.1460114974915125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1">
                  <a:lumMod val="10000"/>
                </a:schemeClr>
              </a:solidFill>
              <a:latin typeface="Arial Rounded MT Bold" panose="020F070403050403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5424057852917E-2"/>
          <c:y val="3.3174600272188451E-2"/>
          <c:w val="0.9574915188429417"/>
          <c:h val="0.8652303829944672"/>
        </c:manualLayout>
      </c:layout>
      <c:barChart>
        <c:barDir val="col"/>
        <c:grouping val="clustered"/>
        <c:varyColors val="0"/>
        <c:dLbls>
          <c:showLegendKey val="0"/>
          <c:showVal val="0"/>
          <c:showCatName val="0"/>
          <c:showSerName val="0"/>
          <c:showPercent val="0"/>
          <c:showBubbleSize val="0"/>
        </c:dLbls>
        <c:gapWidth val="219"/>
        <c:overlap val="-27"/>
        <c:axId val="711754416"/>
        <c:axId val="711756128"/>
      </c:barChart>
      <c:catAx>
        <c:axId val="71175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lumMod val="10000"/>
                  </a:schemeClr>
                </a:solidFill>
                <a:latin typeface="Arial Rounded MT Bold" panose="020F0704030504030204" pitchFamily="34" charset="77"/>
                <a:ea typeface="+mn-ea"/>
                <a:cs typeface="+mn-cs"/>
              </a:defRPr>
            </a:pPr>
            <a:endParaRPr lang="en-US"/>
          </a:p>
        </c:txPr>
        <c:crossAx val="711756128"/>
        <c:crosses val="autoZero"/>
        <c:auto val="1"/>
        <c:lblAlgn val="ctr"/>
        <c:lblOffset val="100"/>
        <c:noMultiLvlLbl val="0"/>
      </c:catAx>
      <c:valAx>
        <c:axId val="711756128"/>
        <c:scaling>
          <c:orientation val="minMax"/>
        </c:scaling>
        <c:delete val="1"/>
        <c:axPos val="l"/>
        <c:numFmt formatCode="General" sourceLinked="1"/>
        <c:majorTickMark val="none"/>
        <c:minorTickMark val="none"/>
        <c:tickLblPos val="nextTo"/>
        <c:crossAx val="71175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[Bank_Personal_Loan_Modelling(1) 7.22.49 PM.xlsm]Mortgage_Personalloan!PivotTable2</c:name>
    <c:fmtId val="11"/>
  </c:pivotSource>
  <c:chart>
    <c:autoTitleDeleted val="0"/>
    <c:pivotFmts>
      <c:pivotFmt>
        <c:idx val="0"/>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E6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B9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
          <c:y val="5.2556405208964263E-2"/>
          <c:w val="1"/>
          <c:h val="0.85455595093882475"/>
        </c:manualLayout>
      </c:layout>
      <c:barChart>
        <c:barDir val="col"/>
        <c:grouping val="clustered"/>
        <c:varyColors val="0"/>
        <c:ser>
          <c:idx val="0"/>
          <c:order val="0"/>
          <c:tx>
            <c:strRef>
              <c:f>Mortgage_Personalloan!$B$3:$B$4</c:f>
              <c:strCache>
                <c:ptCount val="1"/>
                <c:pt idx="0">
                  <c:v>0</c:v>
                </c:pt>
              </c:strCache>
            </c:strRef>
          </c:tx>
          <c:spPr>
            <a:solidFill>
              <a:srgbClr val="00E6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lumMod val="10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Mortgage_Personalloan!$A$5:$A$15</c:f>
              <c:strCache>
                <c:ptCount val="10"/>
                <c:pt idx="0">
                  <c:v>94720</c:v>
                </c:pt>
                <c:pt idx="1">
                  <c:v>94305</c:v>
                </c:pt>
                <c:pt idx="2">
                  <c:v>95616</c:v>
                </c:pt>
                <c:pt idx="3">
                  <c:v>90245</c:v>
                </c:pt>
                <c:pt idx="4">
                  <c:v>93106</c:v>
                </c:pt>
                <c:pt idx="5">
                  <c:v>90095</c:v>
                </c:pt>
                <c:pt idx="6">
                  <c:v>91330</c:v>
                </c:pt>
                <c:pt idx="7">
                  <c:v>91320</c:v>
                </c:pt>
                <c:pt idx="8">
                  <c:v>94025</c:v>
                </c:pt>
                <c:pt idx="9">
                  <c:v>94143</c:v>
                </c:pt>
              </c:strCache>
            </c:strRef>
          </c:cat>
          <c:val>
            <c:numRef>
              <c:f>Mortgage_Personalloan!$B$5:$B$15</c:f>
              <c:numCache>
                <c:formatCode>General</c:formatCode>
                <c:ptCount val="10"/>
                <c:pt idx="0">
                  <c:v>7663</c:v>
                </c:pt>
                <c:pt idx="1">
                  <c:v>6079</c:v>
                </c:pt>
                <c:pt idx="2">
                  <c:v>4667</c:v>
                </c:pt>
                <c:pt idx="3">
                  <c:v>3321</c:v>
                </c:pt>
                <c:pt idx="4">
                  <c:v>3538</c:v>
                </c:pt>
                <c:pt idx="5">
                  <c:v>3522</c:v>
                </c:pt>
                <c:pt idx="6">
                  <c:v>3049</c:v>
                </c:pt>
                <c:pt idx="7">
                  <c:v>3159</c:v>
                </c:pt>
                <c:pt idx="8">
                  <c:v>3368</c:v>
                </c:pt>
                <c:pt idx="9">
                  <c:v>2757</c:v>
                </c:pt>
              </c:numCache>
            </c:numRef>
          </c:val>
          <c:extLst>
            <c:ext xmlns:c16="http://schemas.microsoft.com/office/drawing/2014/chart" uri="{C3380CC4-5D6E-409C-BE32-E72D297353CC}">
              <c16:uniqueId val="{00000000-BC8F-B342-B7EC-66994FC518AC}"/>
            </c:ext>
          </c:extLst>
        </c:ser>
        <c:ser>
          <c:idx val="1"/>
          <c:order val="1"/>
          <c:tx>
            <c:strRef>
              <c:f>Mortgage_Personalloan!$C$3:$C$4</c:f>
              <c:strCache>
                <c:ptCount val="1"/>
                <c:pt idx="0">
                  <c:v>1</c:v>
                </c:pt>
              </c:strCache>
            </c:strRef>
          </c:tx>
          <c:spPr>
            <a:solidFill>
              <a:srgbClr val="00B9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lumMod val="10000"/>
                      </a:schemeClr>
                    </a:solidFill>
                    <a:latin typeface="Arial Rounded MT Bold" panose="020F0704030504030204" pitchFamily="34"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Mortgage_Personalloan!$A$5:$A$15</c:f>
              <c:strCache>
                <c:ptCount val="10"/>
                <c:pt idx="0">
                  <c:v>94720</c:v>
                </c:pt>
                <c:pt idx="1">
                  <c:v>94305</c:v>
                </c:pt>
                <c:pt idx="2">
                  <c:v>95616</c:v>
                </c:pt>
                <c:pt idx="3">
                  <c:v>90245</c:v>
                </c:pt>
                <c:pt idx="4">
                  <c:v>93106</c:v>
                </c:pt>
                <c:pt idx="5">
                  <c:v>90095</c:v>
                </c:pt>
                <c:pt idx="6">
                  <c:v>91330</c:v>
                </c:pt>
                <c:pt idx="7">
                  <c:v>91320</c:v>
                </c:pt>
                <c:pt idx="8">
                  <c:v>94025</c:v>
                </c:pt>
                <c:pt idx="9">
                  <c:v>94143</c:v>
                </c:pt>
              </c:strCache>
            </c:strRef>
          </c:cat>
          <c:val>
            <c:numRef>
              <c:f>Mortgage_Personalloan!$C$5:$C$15</c:f>
              <c:numCache>
                <c:formatCode>General</c:formatCode>
                <c:ptCount val="10"/>
                <c:pt idx="0">
                  <c:v>243</c:v>
                </c:pt>
                <c:pt idx="1">
                  <c:v>1372</c:v>
                </c:pt>
                <c:pt idx="2">
                  <c:v>863</c:v>
                </c:pt>
                <c:pt idx="3">
                  <c:v>1371</c:v>
                </c:pt>
                <c:pt idx="4">
                  <c:v>930</c:v>
                </c:pt>
                <c:pt idx="5">
                  <c:v>842</c:v>
                </c:pt>
                <c:pt idx="6">
                  <c:v>909</c:v>
                </c:pt>
                <c:pt idx="7">
                  <c:v>582</c:v>
                </c:pt>
                <c:pt idx="8">
                  <c:v>0</c:v>
                </c:pt>
                <c:pt idx="9">
                  <c:v>550</c:v>
                </c:pt>
              </c:numCache>
            </c:numRef>
          </c:val>
          <c:extLst>
            <c:ext xmlns:c16="http://schemas.microsoft.com/office/drawing/2014/chart" uri="{C3380CC4-5D6E-409C-BE32-E72D297353CC}">
              <c16:uniqueId val="{00000001-BC8F-B342-B7EC-66994FC518AC}"/>
            </c:ext>
          </c:extLst>
        </c:ser>
        <c:dLbls>
          <c:showLegendKey val="0"/>
          <c:showVal val="0"/>
          <c:showCatName val="0"/>
          <c:showSerName val="0"/>
          <c:showPercent val="0"/>
          <c:showBubbleSize val="0"/>
        </c:dLbls>
        <c:gapWidth val="219"/>
        <c:overlap val="-27"/>
        <c:axId val="1819825279"/>
        <c:axId val="1820038911"/>
      </c:barChart>
      <c:catAx>
        <c:axId val="1819825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1" i="0" u="none" strike="noStrike" kern="1200" baseline="0">
                <a:solidFill>
                  <a:schemeClr val="bg1">
                    <a:lumMod val="10000"/>
                  </a:schemeClr>
                </a:solidFill>
                <a:latin typeface="Arial Rounded MT Bold" panose="020F0704030504030204" pitchFamily="34" charset="77"/>
                <a:ea typeface="+mn-ea"/>
                <a:cs typeface="+mn-cs"/>
              </a:defRPr>
            </a:pPr>
            <a:endParaRPr lang="en-US"/>
          </a:p>
        </c:txPr>
        <c:crossAx val="1820038911"/>
        <c:crosses val="autoZero"/>
        <c:auto val="1"/>
        <c:lblAlgn val="ctr"/>
        <c:lblOffset val="100"/>
        <c:noMultiLvlLbl val="0"/>
      </c:catAx>
      <c:valAx>
        <c:axId val="1820038911"/>
        <c:scaling>
          <c:orientation val="minMax"/>
        </c:scaling>
        <c:delete val="1"/>
        <c:axPos val="l"/>
        <c:numFmt formatCode="General" sourceLinked="1"/>
        <c:majorTickMark val="none"/>
        <c:minorTickMark val="none"/>
        <c:tickLblPos val="nextTo"/>
        <c:crossAx val="1819825279"/>
        <c:crosses val="autoZero"/>
        <c:crossBetween val="between"/>
      </c:valAx>
      <c:spPr>
        <a:noFill/>
        <a:ln>
          <a:noFill/>
        </a:ln>
        <a:effectLst/>
      </c:spPr>
    </c:plotArea>
    <c:legend>
      <c:legendPos val="r"/>
      <c:layout>
        <c:manualLayout>
          <c:xMode val="edge"/>
          <c:yMode val="edge"/>
          <c:x val="0.90713086744273375"/>
          <c:y val="3.0038149301104832E-2"/>
          <c:w val="7.368673296991636E-2"/>
          <c:h val="0.13748308003495871"/>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bg1">
                  <a:lumMod val="10000"/>
                </a:schemeClr>
              </a:solidFill>
              <a:latin typeface="Arial Rounded MT Bold" panose="020F070403050403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a:extLst>
            <a:ext uri="{FF2B5EF4-FFF2-40B4-BE49-F238E27FC236}">
              <a16:creationId xmlns:a16="http://schemas.microsoft.com/office/drawing/2014/main" id="{68D99FD0-49AC-4723-E23B-0439F845079C}"/>
            </a:ext>
          </a:extLst>
        </p:cNvPr>
        <p:cNvGrpSpPr/>
        <p:nvPr/>
      </p:nvGrpSpPr>
      <p:grpSpPr>
        <a:xfrm>
          <a:off x="0" y="0"/>
          <a:ext cx="0" cy="0"/>
          <a:chOff x="0" y="0"/>
          <a:chExt cx="0" cy="0"/>
        </a:xfrm>
      </p:grpSpPr>
      <p:sp>
        <p:nvSpPr>
          <p:cNvPr id="424" name="Google Shape;424;g4dfce81f19_0_1742:notes">
            <a:extLst>
              <a:ext uri="{FF2B5EF4-FFF2-40B4-BE49-F238E27FC236}">
                <a16:creationId xmlns:a16="http://schemas.microsoft.com/office/drawing/2014/main" id="{92FB4700-74C8-8D91-359F-E016EE6C57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a:extLst>
              <a:ext uri="{FF2B5EF4-FFF2-40B4-BE49-F238E27FC236}">
                <a16:creationId xmlns:a16="http://schemas.microsoft.com/office/drawing/2014/main" id="{01494AD9-A54F-CA55-B6F5-4AE8D24678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606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6083763cf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6083763cf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a:extLst>
            <a:ext uri="{FF2B5EF4-FFF2-40B4-BE49-F238E27FC236}">
              <a16:creationId xmlns:a16="http://schemas.microsoft.com/office/drawing/2014/main" id="{294374D5-1DBF-1FE7-8F34-85D63B645015}"/>
            </a:ext>
          </a:extLst>
        </p:cNvPr>
        <p:cNvGrpSpPr/>
        <p:nvPr/>
      </p:nvGrpSpPr>
      <p:grpSpPr>
        <a:xfrm>
          <a:off x="0" y="0"/>
          <a:ext cx="0" cy="0"/>
          <a:chOff x="0" y="0"/>
          <a:chExt cx="0" cy="0"/>
        </a:xfrm>
      </p:grpSpPr>
      <p:sp>
        <p:nvSpPr>
          <p:cNvPr id="424" name="Google Shape;424;g4dfce81f19_0_1742:notes">
            <a:extLst>
              <a:ext uri="{FF2B5EF4-FFF2-40B4-BE49-F238E27FC236}">
                <a16:creationId xmlns:a16="http://schemas.microsoft.com/office/drawing/2014/main" id="{7303B8EE-D430-2EED-D642-C71F54F5C0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a:extLst>
              <a:ext uri="{FF2B5EF4-FFF2-40B4-BE49-F238E27FC236}">
                <a16:creationId xmlns:a16="http://schemas.microsoft.com/office/drawing/2014/main" id="{773215CA-3E13-E2AE-96D8-0ADCCB3A58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24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a:extLst>
            <a:ext uri="{FF2B5EF4-FFF2-40B4-BE49-F238E27FC236}">
              <a16:creationId xmlns:a16="http://schemas.microsoft.com/office/drawing/2014/main" id="{8581D96A-2A02-B842-13E9-0BEFC37C0A17}"/>
            </a:ext>
          </a:extLst>
        </p:cNvPr>
        <p:cNvGrpSpPr/>
        <p:nvPr/>
      </p:nvGrpSpPr>
      <p:grpSpPr>
        <a:xfrm>
          <a:off x="0" y="0"/>
          <a:ext cx="0" cy="0"/>
          <a:chOff x="0" y="0"/>
          <a:chExt cx="0" cy="0"/>
        </a:xfrm>
      </p:grpSpPr>
      <p:sp>
        <p:nvSpPr>
          <p:cNvPr id="679" name="Google Shape;679;g608d0fa1da_0_8133:notes">
            <a:extLst>
              <a:ext uri="{FF2B5EF4-FFF2-40B4-BE49-F238E27FC236}">
                <a16:creationId xmlns:a16="http://schemas.microsoft.com/office/drawing/2014/main" id="{DD8129CE-D97B-E630-4C32-864DA990E7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a:extLst>
              <a:ext uri="{FF2B5EF4-FFF2-40B4-BE49-F238E27FC236}">
                <a16:creationId xmlns:a16="http://schemas.microsoft.com/office/drawing/2014/main" id="{0CD8E6B4-44C0-DD4A-6A49-D6CADA79AF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979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a:extLst>
            <a:ext uri="{FF2B5EF4-FFF2-40B4-BE49-F238E27FC236}">
              <a16:creationId xmlns:a16="http://schemas.microsoft.com/office/drawing/2014/main" id="{4CE61917-9283-2902-7509-F3ACB9F9CE45}"/>
            </a:ext>
          </a:extLst>
        </p:cNvPr>
        <p:cNvGrpSpPr/>
        <p:nvPr/>
      </p:nvGrpSpPr>
      <p:grpSpPr>
        <a:xfrm>
          <a:off x="0" y="0"/>
          <a:ext cx="0" cy="0"/>
          <a:chOff x="0" y="0"/>
          <a:chExt cx="0" cy="0"/>
        </a:xfrm>
      </p:grpSpPr>
      <p:sp>
        <p:nvSpPr>
          <p:cNvPr id="424" name="Google Shape;424;g4dfce81f19_0_1742:notes">
            <a:extLst>
              <a:ext uri="{FF2B5EF4-FFF2-40B4-BE49-F238E27FC236}">
                <a16:creationId xmlns:a16="http://schemas.microsoft.com/office/drawing/2014/main" id="{4199214A-DAB4-01D1-6E07-4A18FE3A5E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a:extLst>
              <a:ext uri="{FF2B5EF4-FFF2-40B4-BE49-F238E27FC236}">
                <a16:creationId xmlns:a16="http://schemas.microsoft.com/office/drawing/2014/main" id="{FE426CAB-7DD0-FD6C-3C03-99D1502028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18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a:extLst>
            <a:ext uri="{FF2B5EF4-FFF2-40B4-BE49-F238E27FC236}">
              <a16:creationId xmlns:a16="http://schemas.microsoft.com/office/drawing/2014/main" id="{3F42B9F8-9368-9140-2238-1922159F4E4A}"/>
            </a:ext>
          </a:extLst>
        </p:cNvPr>
        <p:cNvGrpSpPr/>
        <p:nvPr/>
      </p:nvGrpSpPr>
      <p:grpSpPr>
        <a:xfrm>
          <a:off x="0" y="0"/>
          <a:ext cx="0" cy="0"/>
          <a:chOff x="0" y="0"/>
          <a:chExt cx="0" cy="0"/>
        </a:xfrm>
      </p:grpSpPr>
      <p:sp>
        <p:nvSpPr>
          <p:cNvPr id="424" name="Google Shape;424;g4dfce81f19_0_1742:notes">
            <a:extLst>
              <a:ext uri="{FF2B5EF4-FFF2-40B4-BE49-F238E27FC236}">
                <a16:creationId xmlns:a16="http://schemas.microsoft.com/office/drawing/2014/main" id="{3495D9A2-6B70-79F5-13D7-7C173AFCB5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a:extLst>
              <a:ext uri="{FF2B5EF4-FFF2-40B4-BE49-F238E27FC236}">
                <a16:creationId xmlns:a16="http://schemas.microsoft.com/office/drawing/2014/main" id="{FA412905-6D4F-A030-6BAA-4DA4511295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58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a:extLst>
            <a:ext uri="{FF2B5EF4-FFF2-40B4-BE49-F238E27FC236}">
              <a16:creationId xmlns:a16="http://schemas.microsoft.com/office/drawing/2014/main" id="{E1BECCF9-B3B8-07E8-7E17-A758873C8052}"/>
            </a:ext>
          </a:extLst>
        </p:cNvPr>
        <p:cNvGrpSpPr/>
        <p:nvPr/>
      </p:nvGrpSpPr>
      <p:grpSpPr>
        <a:xfrm>
          <a:off x="0" y="0"/>
          <a:ext cx="0" cy="0"/>
          <a:chOff x="0" y="0"/>
          <a:chExt cx="0" cy="0"/>
        </a:xfrm>
      </p:grpSpPr>
      <p:sp>
        <p:nvSpPr>
          <p:cNvPr id="679" name="Google Shape;679;g608d0fa1da_0_8133:notes">
            <a:extLst>
              <a:ext uri="{FF2B5EF4-FFF2-40B4-BE49-F238E27FC236}">
                <a16:creationId xmlns:a16="http://schemas.microsoft.com/office/drawing/2014/main" id="{D39C5BB8-1EC2-C2A5-319F-F46E0D1BF0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a:extLst>
              <a:ext uri="{FF2B5EF4-FFF2-40B4-BE49-F238E27FC236}">
                <a16:creationId xmlns:a16="http://schemas.microsoft.com/office/drawing/2014/main" id="{E4892831-791D-2C99-4D30-0445361F52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95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chemeClr val="dk1"/>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chemeClr val="dk1"/>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chemeClr val="dk1"/>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chemeClr val="dk1"/>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chemeClr val="dk1"/>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60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24" name="Google Shape;124;p19"/>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
        <p:nvSpPr>
          <p:cNvPr id="125" name="Google Shape;125;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lang="en" sz="900" b="1">
                <a:solidFill>
                  <a:srgbClr val="434343"/>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900">
                <a:solidFill>
                  <a:srgbClr val="434343"/>
                </a:solidFill>
                <a:latin typeface="Anaheim"/>
                <a:ea typeface="Anaheim"/>
                <a:cs typeface="Anaheim"/>
                <a:sym typeface="Anaheim"/>
              </a:rPr>
              <a:t>, including icons by </a:t>
            </a:r>
            <a:r>
              <a:rPr lang="en" sz="900" b="1">
                <a:solidFill>
                  <a:srgbClr val="434343"/>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900">
                <a:solidFill>
                  <a:srgbClr val="434343"/>
                </a:solidFill>
                <a:latin typeface="Anaheim"/>
                <a:ea typeface="Anaheim"/>
                <a:cs typeface="Anaheim"/>
                <a:sym typeface="Anaheim"/>
              </a:rPr>
              <a:t>, and infographics &amp; images by </a:t>
            </a:r>
            <a:r>
              <a:rPr lang="en" sz="900" b="1">
                <a:solidFill>
                  <a:srgbClr val="434343"/>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r>
              <a:rPr lang="en" sz="900" b="1">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lang="en" sz="900" b="1">
                <a:solidFill>
                  <a:srgbClr val="434343"/>
                </a:solidFill>
                <a:latin typeface="Anaheim"/>
                <a:ea typeface="Anaheim"/>
                <a:cs typeface="Anaheim"/>
                <a:sym typeface="Anaheim"/>
              </a:rPr>
              <a:t> </a:t>
            </a:r>
            <a:r>
              <a:rPr lang="en" sz="900" b="1">
                <a:solidFill>
                  <a:schemeClr val="hlink"/>
                </a:solidFill>
                <a:uFill>
                  <a:noFill/>
                </a:uFill>
                <a:latin typeface="Anaheim"/>
                <a:ea typeface="Anaheim"/>
                <a:cs typeface="Anaheim"/>
                <a:sym typeface="Anaheim"/>
                <a:hlinkClick r:id="rId5"/>
              </a:rPr>
              <a:t>Storyset</a:t>
            </a:r>
            <a:endParaRPr sz="700" b="1">
              <a:solidFill>
                <a:srgbClr val="434343"/>
              </a:solidFill>
              <a:latin typeface="Anaheim"/>
              <a:ea typeface="Anaheim"/>
              <a:cs typeface="Anaheim"/>
              <a:sym typeface="Anahei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65" r:id="rId8"/>
    <p:sldLayoutId id="2147483666" r:id="rId9"/>
    <p:sldLayoutId id="214748366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karnank919@gmail.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hyperlink" Target="mailto:karnank919@gmail.com"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s://decode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pic>
        <p:nvPicPr>
          <p:cNvPr id="7" name="Picture 6">
            <a:extLst>
              <a:ext uri="{FF2B5EF4-FFF2-40B4-BE49-F238E27FC236}">
                <a16:creationId xmlns:a16="http://schemas.microsoft.com/office/drawing/2014/main" id="{B4853908-DE64-4080-7434-1A71B68B403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
        <p:nvSpPr>
          <p:cNvPr id="140" name="Google Shape;140;p26"/>
          <p:cNvSpPr/>
          <p:nvPr/>
        </p:nvSpPr>
        <p:spPr>
          <a:xfrm>
            <a:off x="5057925" y="1382750"/>
            <a:ext cx="3029400" cy="2370300"/>
          </a:xfrm>
          <a:prstGeom prst="roundRect">
            <a:avLst>
              <a:gd name="adj" fmla="val 14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6"/>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Loan analysis</a:t>
            </a:r>
            <a:endParaRPr lang="en-IN"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FA8CD95C-E132-7E32-FAD9-B615333FC25E}"/>
              </a:ext>
            </a:extLst>
          </p:cNvPr>
          <p:cNvSpPr txBox="1"/>
          <p:nvPr/>
        </p:nvSpPr>
        <p:spPr>
          <a:xfrm>
            <a:off x="1576479" y="3569425"/>
            <a:ext cx="4733730" cy="1000274"/>
          </a:xfrm>
          <a:prstGeom prst="rect">
            <a:avLst/>
          </a:prstGeom>
          <a:noFill/>
        </p:spPr>
        <p:txBody>
          <a:bodyPr wrap="square">
            <a:spAutoFit/>
          </a:bodyPr>
          <a:lstStyle/>
          <a:p>
            <a:r>
              <a:rPr lang="en" sz="2400" b="1" dirty="0">
                <a:solidFill>
                  <a:schemeClr val="accent3"/>
                </a:solidFill>
                <a:latin typeface="Staatliches" pitchFamily="2" charset="0"/>
              </a:rPr>
              <a:t>delivered</a:t>
            </a:r>
            <a:r>
              <a:rPr lang="en" sz="2400" dirty="0">
                <a:solidFill>
                  <a:schemeClr val="accent3"/>
                </a:solidFill>
                <a:latin typeface="Staatliches" pitchFamily="2" charset="0"/>
              </a:rPr>
              <a:t> By</a:t>
            </a:r>
          </a:p>
          <a:p>
            <a:r>
              <a:rPr lang="en" sz="2400" dirty="0">
                <a:solidFill>
                  <a:schemeClr val="accent3"/>
                </a:solidFill>
                <a:latin typeface="Staatliches" pitchFamily="2" charset="0"/>
              </a:rPr>
              <a:t>                 Karnan K</a:t>
            </a:r>
          </a:p>
          <a:p>
            <a:r>
              <a:rPr lang="en" sz="1100" dirty="0">
                <a:solidFill>
                  <a:schemeClr val="accent3"/>
                </a:solidFill>
                <a:latin typeface="Staatliches" pitchFamily="2" charset="0"/>
              </a:rPr>
              <a:t>                                    </a:t>
            </a:r>
            <a:r>
              <a:rPr lang="en-IN" sz="1100" dirty="0">
                <a:solidFill>
                  <a:schemeClr val="accent3"/>
                </a:solidFill>
                <a:latin typeface="Staatliches" pitchFamily="2" charset="0"/>
                <a:hlinkClick r:id="rId5"/>
              </a:rPr>
              <a:t>karnank919@gmail.com</a:t>
            </a:r>
            <a:endParaRPr lang="en" sz="1100" dirty="0">
              <a:solidFill>
                <a:schemeClr val="accent3"/>
              </a:solidFill>
              <a:latin typeface="Staatliches"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6">
          <a:extLst>
            <a:ext uri="{FF2B5EF4-FFF2-40B4-BE49-F238E27FC236}">
              <a16:creationId xmlns:a16="http://schemas.microsoft.com/office/drawing/2014/main" id="{83571D19-6B60-1BA4-5932-FECF1C8E62E6}"/>
            </a:ext>
          </a:extLst>
        </p:cNvPr>
        <p:cNvGrpSpPr/>
        <p:nvPr/>
      </p:nvGrpSpPr>
      <p:grpSpPr>
        <a:xfrm>
          <a:off x="0" y="0"/>
          <a:ext cx="0" cy="0"/>
          <a:chOff x="0" y="0"/>
          <a:chExt cx="0" cy="0"/>
        </a:xfrm>
      </p:grpSpPr>
      <p:sp>
        <p:nvSpPr>
          <p:cNvPr id="4" name="Google Shape;442;p28">
            <a:extLst>
              <a:ext uri="{FF2B5EF4-FFF2-40B4-BE49-F238E27FC236}">
                <a16:creationId xmlns:a16="http://schemas.microsoft.com/office/drawing/2014/main" id="{00E3C913-9F3D-76CF-8A31-8B348A4233FC}"/>
              </a:ext>
            </a:extLst>
          </p:cNvPr>
          <p:cNvSpPr/>
          <p:nvPr/>
        </p:nvSpPr>
        <p:spPr>
          <a:xfrm>
            <a:off x="613592" y="1254642"/>
            <a:ext cx="2763867" cy="2733453"/>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1;p28">
            <a:extLst>
              <a:ext uri="{FF2B5EF4-FFF2-40B4-BE49-F238E27FC236}">
                <a16:creationId xmlns:a16="http://schemas.microsoft.com/office/drawing/2014/main" id="{9FA73003-C25E-A377-B60D-2090B10E09ED}"/>
              </a:ext>
            </a:extLst>
          </p:cNvPr>
          <p:cNvSpPr/>
          <p:nvPr/>
        </p:nvSpPr>
        <p:spPr>
          <a:xfrm>
            <a:off x="264922" y="1029112"/>
            <a:ext cx="3226103" cy="2999267"/>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82;p31">
            <a:extLst>
              <a:ext uri="{FF2B5EF4-FFF2-40B4-BE49-F238E27FC236}">
                <a16:creationId xmlns:a16="http://schemas.microsoft.com/office/drawing/2014/main" id="{DE2911C5-0B57-655C-42F1-0CCF5F49934A}"/>
              </a:ext>
            </a:extLst>
          </p:cNvPr>
          <p:cNvGrpSpPr/>
          <p:nvPr/>
        </p:nvGrpSpPr>
        <p:grpSpPr>
          <a:xfrm>
            <a:off x="100139" y="4087968"/>
            <a:ext cx="4600713" cy="150450"/>
            <a:chOff x="0" y="4397412"/>
            <a:chExt cx="4600713" cy="150450"/>
          </a:xfrm>
        </p:grpSpPr>
        <p:sp>
          <p:nvSpPr>
            <p:cNvPr id="7" name="Google Shape;683;p31">
              <a:extLst>
                <a:ext uri="{FF2B5EF4-FFF2-40B4-BE49-F238E27FC236}">
                  <a16:creationId xmlns:a16="http://schemas.microsoft.com/office/drawing/2014/main" id="{DDDF8844-EF75-1D8F-0923-194CAD4869C7}"/>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4;p31">
              <a:extLst>
                <a:ext uri="{FF2B5EF4-FFF2-40B4-BE49-F238E27FC236}">
                  <a16:creationId xmlns:a16="http://schemas.microsoft.com/office/drawing/2014/main" id="{F8F185DE-ED36-9FA3-B903-5974B07525A1}"/>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5;p31">
              <a:extLst>
                <a:ext uri="{FF2B5EF4-FFF2-40B4-BE49-F238E27FC236}">
                  <a16:creationId xmlns:a16="http://schemas.microsoft.com/office/drawing/2014/main" id="{0DE45C43-1C2C-48FD-A192-AD48E5139FD3}"/>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6;p31">
              <a:extLst>
                <a:ext uri="{FF2B5EF4-FFF2-40B4-BE49-F238E27FC236}">
                  <a16:creationId xmlns:a16="http://schemas.microsoft.com/office/drawing/2014/main" id="{0649E3CE-DCEE-1F3C-13F9-481FA5AE470A}"/>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7;p31">
              <a:extLst>
                <a:ext uri="{FF2B5EF4-FFF2-40B4-BE49-F238E27FC236}">
                  <a16:creationId xmlns:a16="http://schemas.microsoft.com/office/drawing/2014/main" id="{3FA4F690-B76D-A285-0381-7BE3800A5A48}"/>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 name="Chart 15">
            <a:extLst>
              <a:ext uri="{FF2B5EF4-FFF2-40B4-BE49-F238E27FC236}">
                <a16:creationId xmlns:a16="http://schemas.microsoft.com/office/drawing/2014/main" id="{2F2EDFF8-4A0E-3137-B179-B6E1208EC4F0}"/>
              </a:ext>
            </a:extLst>
          </p:cNvPr>
          <p:cNvGraphicFramePr>
            <a:graphicFrameLocks/>
          </p:cNvGraphicFramePr>
          <p:nvPr/>
        </p:nvGraphicFramePr>
        <p:xfrm>
          <a:off x="307179" y="1011133"/>
          <a:ext cx="3063433" cy="2962239"/>
        </p:xfrm>
        <a:graphic>
          <a:graphicData uri="http://schemas.openxmlformats.org/drawingml/2006/chart">
            <c:chart xmlns:c="http://schemas.openxmlformats.org/drawingml/2006/chart" xmlns:r="http://schemas.openxmlformats.org/officeDocument/2006/relationships" r:id="rId3"/>
          </a:graphicData>
        </a:graphic>
      </p:graphicFrame>
      <p:sp>
        <p:nvSpPr>
          <p:cNvPr id="35" name="Google Shape;441;p28">
            <a:extLst>
              <a:ext uri="{FF2B5EF4-FFF2-40B4-BE49-F238E27FC236}">
                <a16:creationId xmlns:a16="http://schemas.microsoft.com/office/drawing/2014/main" id="{ECB42349-BBEA-AA67-C5B1-97AC3237F79D}"/>
              </a:ext>
            </a:extLst>
          </p:cNvPr>
          <p:cNvSpPr/>
          <p:nvPr/>
        </p:nvSpPr>
        <p:spPr>
          <a:xfrm>
            <a:off x="4458434" y="1254642"/>
            <a:ext cx="4071974" cy="2945506"/>
          </a:xfrm>
          <a:prstGeom prst="roundRect">
            <a:avLst>
              <a:gd name="adj" fmla="val 673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TextBox 32">
            <a:extLst>
              <a:ext uri="{FF2B5EF4-FFF2-40B4-BE49-F238E27FC236}">
                <a16:creationId xmlns:a16="http://schemas.microsoft.com/office/drawing/2014/main" id="{28E15464-9083-CB1A-4234-9EFB461E245D}"/>
              </a:ext>
            </a:extLst>
          </p:cNvPr>
          <p:cNvSpPr txBox="1"/>
          <p:nvPr/>
        </p:nvSpPr>
        <p:spPr>
          <a:xfrm>
            <a:off x="4595199" y="1782998"/>
            <a:ext cx="3774788" cy="2275175"/>
          </a:xfrm>
          <a:prstGeom prst="rect">
            <a:avLst/>
          </a:prstGeom>
          <a:noFill/>
        </p:spPr>
        <p:txBody>
          <a:bodyPr wrap="square">
            <a:spAutoFit/>
          </a:bodyPr>
          <a:lstStyle/>
          <a:p>
            <a:pPr marL="171450" indent="-171450" algn="just">
              <a:lnSpc>
                <a:spcPct val="150000"/>
              </a:lnSpc>
              <a:buFont typeface="Wingdings" pitchFamily="2" charset="2"/>
              <a:buChar char="Ø"/>
            </a:pPr>
            <a:r>
              <a:rPr lang="en-IN" sz="1200" dirty="0">
                <a:latin typeface="Abel" panose="02000506030000020004" pitchFamily="2" charset="0"/>
                <a:cs typeface="Times New Roman" panose="02020603050405020304" pitchFamily="18" charset="0"/>
              </a:rPr>
              <a:t>By </a:t>
            </a:r>
            <a:r>
              <a:rPr lang="en-IN" sz="1200" dirty="0" err="1">
                <a:latin typeface="Abel" panose="02000506030000020004" pitchFamily="2" charset="0"/>
                <a:cs typeface="Times New Roman" panose="02020603050405020304" pitchFamily="18" charset="0"/>
              </a:rPr>
              <a:t>analyzing</a:t>
            </a:r>
            <a:r>
              <a:rPr lang="en-IN" sz="1200" dirty="0">
                <a:latin typeface="Abel" panose="02000506030000020004" pitchFamily="2" charset="0"/>
                <a:cs typeface="Times New Roman" panose="02020603050405020304" pitchFamily="18" charset="0"/>
              </a:rPr>
              <a:t> area-wise data on </a:t>
            </a:r>
            <a:r>
              <a:rPr lang="en-IN" sz="1200" b="1" dirty="0">
                <a:latin typeface="Abel" panose="02000506030000020004" pitchFamily="2" charset="0"/>
                <a:cs typeface="Times New Roman" panose="02020603050405020304" pitchFamily="18" charset="0"/>
              </a:rPr>
              <a:t>mortgages and personal loans</a:t>
            </a:r>
            <a:r>
              <a:rPr lang="en-IN" sz="1200" dirty="0">
                <a:latin typeface="Abel" panose="02000506030000020004" pitchFamily="2" charset="0"/>
                <a:cs typeface="Times New Roman" panose="02020603050405020304" pitchFamily="18" charset="0"/>
              </a:rPr>
              <a:t>, we can identify regions with a higher demand for these financial products. This insight allows us to determine which areas are more likely to require loans, enabling us to tailor our offerings and promotional strategies accordingly. By focusing on these high-demand regions, we can enhance our marketing efforts and potentially increase loan uptake.</a:t>
            </a:r>
          </a:p>
        </p:txBody>
      </p:sp>
      <p:sp>
        <p:nvSpPr>
          <p:cNvPr id="34" name="Rounded Rectangle 33">
            <a:extLst>
              <a:ext uri="{FF2B5EF4-FFF2-40B4-BE49-F238E27FC236}">
                <a16:creationId xmlns:a16="http://schemas.microsoft.com/office/drawing/2014/main" id="{3D3B8A91-92BB-77C0-36B6-4ACC5B6BA1A9}"/>
              </a:ext>
            </a:extLst>
          </p:cNvPr>
          <p:cNvSpPr/>
          <p:nvPr/>
        </p:nvSpPr>
        <p:spPr>
          <a:xfrm>
            <a:off x="4572000" y="1137630"/>
            <a:ext cx="4096987" cy="2950338"/>
          </a:xfrm>
          <a:prstGeom prst="roundRect">
            <a:avLst>
              <a:gd name="adj" fmla="val 10227"/>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89EE20-F2B5-CE66-7556-530A2FF34DB0}"/>
              </a:ext>
            </a:extLst>
          </p:cNvPr>
          <p:cNvSpPr txBox="1"/>
          <p:nvPr/>
        </p:nvSpPr>
        <p:spPr>
          <a:xfrm>
            <a:off x="4602046" y="1254642"/>
            <a:ext cx="3774787" cy="646331"/>
          </a:xfrm>
          <a:prstGeom prst="rect">
            <a:avLst/>
          </a:prstGeom>
          <a:noFill/>
        </p:spPr>
        <p:txBody>
          <a:bodyPr wrap="square">
            <a:spAutoFit/>
          </a:bodyPr>
          <a:lstStyle/>
          <a:p>
            <a:r>
              <a:rPr lang="en" sz="1800" dirty="0">
                <a:solidFill>
                  <a:schemeClr val="accent3"/>
                </a:solidFill>
                <a:latin typeface="Staatliches" pitchFamily="2" charset="0"/>
              </a:rPr>
              <a:t>07.</a:t>
            </a:r>
            <a:r>
              <a:rPr lang="en-IN" sz="1800" dirty="0">
                <a:solidFill>
                  <a:schemeClr val="accent3"/>
                </a:solidFill>
                <a:latin typeface="Staatliches" pitchFamily="2" charset="0"/>
              </a:rPr>
              <a:t>M</a:t>
            </a:r>
            <a:r>
              <a:rPr lang="en" sz="1800" dirty="0" err="1">
                <a:solidFill>
                  <a:schemeClr val="accent3"/>
                </a:solidFill>
                <a:latin typeface="Staatliches" pitchFamily="2" charset="0"/>
              </a:rPr>
              <a:t>ortgages</a:t>
            </a:r>
            <a:r>
              <a:rPr lang="en" sz="1800" dirty="0">
                <a:solidFill>
                  <a:schemeClr val="accent3"/>
                </a:solidFill>
                <a:latin typeface="Staatliches" pitchFamily="2" charset="0"/>
              </a:rPr>
              <a:t> vs personal loan in top 10 area  </a:t>
            </a:r>
            <a:endParaRPr lang="en-US" sz="1800" dirty="0">
              <a:solidFill>
                <a:schemeClr val="accent3"/>
              </a:solidFill>
              <a:latin typeface="Staatliches" pitchFamily="2" charset="0"/>
            </a:endParaRPr>
          </a:p>
        </p:txBody>
      </p:sp>
      <p:graphicFrame>
        <p:nvGraphicFramePr>
          <p:cNvPr id="2" name="Chart 1">
            <a:extLst>
              <a:ext uri="{FF2B5EF4-FFF2-40B4-BE49-F238E27FC236}">
                <a16:creationId xmlns:a16="http://schemas.microsoft.com/office/drawing/2014/main" id="{91866839-0982-3541-A2A1-93E89ABC0EC2}"/>
              </a:ext>
            </a:extLst>
          </p:cNvPr>
          <p:cNvGraphicFramePr>
            <a:graphicFrameLocks/>
          </p:cNvGraphicFramePr>
          <p:nvPr>
            <p:extLst>
              <p:ext uri="{D42A27DB-BD31-4B8C-83A1-F6EECF244321}">
                <p14:modId xmlns:p14="http://schemas.microsoft.com/office/powerpoint/2010/main" val="1696532796"/>
              </p:ext>
            </p:extLst>
          </p:nvPr>
        </p:nvGraphicFramePr>
        <p:xfrm>
          <a:off x="219180" y="1189354"/>
          <a:ext cx="3317585" cy="2802163"/>
        </p:xfrm>
        <a:graphic>
          <a:graphicData uri="http://schemas.openxmlformats.org/drawingml/2006/chart">
            <c:chart xmlns:c="http://schemas.openxmlformats.org/drawingml/2006/chart" xmlns:r="http://schemas.openxmlformats.org/officeDocument/2006/relationships" r:id="rId4"/>
          </a:graphicData>
        </a:graphic>
      </p:graphicFrame>
      <p:pic>
        <p:nvPicPr>
          <p:cNvPr id="12" name="Picture 11">
            <a:extLst>
              <a:ext uri="{FF2B5EF4-FFF2-40B4-BE49-F238E27FC236}">
                <a16:creationId xmlns:a16="http://schemas.microsoft.com/office/drawing/2014/main" id="{DC2EEE0F-D9A4-6D96-286C-1FF6B7016F9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extLst>
      <p:ext uri="{BB962C8B-B14F-4D97-AF65-F5344CB8AC3E}">
        <p14:creationId xmlns:p14="http://schemas.microsoft.com/office/powerpoint/2010/main" val="76776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pic>
        <p:nvPicPr>
          <p:cNvPr id="6" name="Picture 5" descr="A diagram of a loan&#10;&#10;Description automatically generated with medium confidence">
            <a:extLst>
              <a:ext uri="{FF2B5EF4-FFF2-40B4-BE49-F238E27FC236}">
                <a16:creationId xmlns:a16="http://schemas.microsoft.com/office/drawing/2014/main" id="{CEB8737A-974C-92D3-3276-E3EB3D35FA71}"/>
              </a:ext>
            </a:extLst>
          </p:cNvPr>
          <p:cNvPicPr>
            <a:picLocks noChangeAspect="1"/>
          </p:cNvPicPr>
          <p:nvPr/>
        </p:nvPicPr>
        <p:blipFill>
          <a:blip r:embed="rId3"/>
          <a:stretch>
            <a:fillRect/>
          </a:stretch>
        </p:blipFill>
        <p:spPr>
          <a:xfrm>
            <a:off x="0" y="969264"/>
            <a:ext cx="9144000" cy="4174236"/>
          </a:xfrm>
          <a:prstGeom prst="rect">
            <a:avLst/>
          </a:prstGeom>
        </p:spPr>
      </p:pic>
      <p:pic>
        <p:nvPicPr>
          <p:cNvPr id="3" name="Picture 2" descr="A blue and black sign&#10;&#10;Description automatically generated">
            <a:extLst>
              <a:ext uri="{FF2B5EF4-FFF2-40B4-BE49-F238E27FC236}">
                <a16:creationId xmlns:a16="http://schemas.microsoft.com/office/drawing/2014/main" id="{132E2EE2-D459-8F06-B866-2FDFC5A74EF8}"/>
              </a:ext>
            </a:extLst>
          </p:cNvPr>
          <p:cNvPicPr>
            <a:picLocks noChangeAspect="1"/>
          </p:cNvPicPr>
          <p:nvPr/>
        </p:nvPicPr>
        <p:blipFill rotWithShape="1">
          <a:blip r:embed="rId4"/>
          <a:srcRect l="7572" t="2407" r="12502" b="5081"/>
          <a:stretch/>
        </p:blipFill>
        <p:spPr>
          <a:xfrm>
            <a:off x="4165091" y="1463040"/>
            <a:ext cx="813817" cy="265176"/>
          </a:xfrm>
          <a:prstGeom prst="rect">
            <a:avLst/>
          </a:prstGeom>
        </p:spPr>
      </p:pic>
      <p:sp>
        <p:nvSpPr>
          <p:cNvPr id="805" name="Google Shape;805;p32"/>
          <p:cNvSpPr txBox="1">
            <a:spLocks noGrp="1"/>
          </p:cNvSpPr>
          <p:nvPr>
            <p:ph type="ctrTitle" idx="4"/>
          </p:nvPr>
        </p:nvSpPr>
        <p:spPr>
          <a:xfrm>
            <a:off x="5440679" y="396678"/>
            <a:ext cx="125533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dashboard</a:t>
            </a:r>
            <a:endParaRPr dirty="0"/>
          </a:p>
        </p:txBody>
      </p:sp>
      <p:pic>
        <p:nvPicPr>
          <p:cNvPr id="2" name="Picture 1">
            <a:extLst>
              <a:ext uri="{FF2B5EF4-FFF2-40B4-BE49-F238E27FC236}">
                <a16:creationId xmlns:a16="http://schemas.microsoft.com/office/drawing/2014/main" id="{4E790341-A535-01EC-8D0F-AFEF4CEF198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9"/>
        <p:cNvGrpSpPr/>
        <p:nvPr/>
      </p:nvGrpSpPr>
      <p:grpSpPr>
        <a:xfrm>
          <a:off x="0" y="0"/>
          <a:ext cx="0" cy="0"/>
          <a:chOff x="0" y="0"/>
          <a:chExt cx="0" cy="0"/>
        </a:xfrm>
      </p:grpSpPr>
      <p:sp>
        <p:nvSpPr>
          <p:cNvPr id="810" name="Google Shape;810;p33"/>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recommendation</a:t>
            </a:r>
            <a:endParaRPr dirty="0"/>
          </a:p>
        </p:txBody>
      </p:sp>
      <p:grpSp>
        <p:nvGrpSpPr>
          <p:cNvPr id="811" name="Google Shape;811;p33"/>
          <p:cNvGrpSpPr/>
          <p:nvPr/>
        </p:nvGrpSpPr>
        <p:grpSpPr>
          <a:xfrm>
            <a:off x="5027794" y="3139977"/>
            <a:ext cx="2595136" cy="713693"/>
            <a:chOff x="1575694" y="930575"/>
            <a:chExt cx="1989550" cy="713693"/>
          </a:xfrm>
        </p:grpSpPr>
        <p:sp>
          <p:nvSpPr>
            <p:cNvPr id="812" name="Google Shape;812;p33"/>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33"/>
          <p:cNvGrpSpPr/>
          <p:nvPr/>
        </p:nvGrpSpPr>
        <p:grpSpPr>
          <a:xfrm>
            <a:off x="489735" y="3093784"/>
            <a:ext cx="2373768" cy="713693"/>
            <a:chOff x="1575694" y="930575"/>
            <a:chExt cx="1989550" cy="713693"/>
          </a:xfrm>
        </p:grpSpPr>
        <p:sp>
          <p:nvSpPr>
            <p:cNvPr id="815" name="Google Shape;815;p33"/>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3"/>
          <p:cNvGrpSpPr/>
          <p:nvPr/>
        </p:nvGrpSpPr>
        <p:grpSpPr>
          <a:xfrm>
            <a:off x="4987345" y="1026021"/>
            <a:ext cx="1989550" cy="713693"/>
            <a:chOff x="1575694" y="930575"/>
            <a:chExt cx="1989550" cy="713693"/>
          </a:xfrm>
        </p:grpSpPr>
        <p:sp>
          <p:nvSpPr>
            <p:cNvPr id="818" name="Google Shape;818;p33"/>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3"/>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3"/>
          <p:cNvGrpSpPr/>
          <p:nvPr/>
        </p:nvGrpSpPr>
        <p:grpSpPr>
          <a:xfrm>
            <a:off x="509960" y="972917"/>
            <a:ext cx="1989550" cy="713693"/>
            <a:chOff x="1575694" y="930575"/>
            <a:chExt cx="1989550" cy="713693"/>
          </a:xfrm>
        </p:grpSpPr>
        <p:sp>
          <p:nvSpPr>
            <p:cNvPr id="821" name="Google Shape;821;p33"/>
            <p:cNvSpPr/>
            <p:nvPr/>
          </p:nvSpPr>
          <p:spPr>
            <a:xfrm>
              <a:off x="1616143" y="976768"/>
              <a:ext cx="1949100" cy="6675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1575694" y="930575"/>
              <a:ext cx="1949100" cy="6675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3"/>
          <p:cNvSpPr txBox="1">
            <a:spLocks noGrp="1"/>
          </p:cNvSpPr>
          <p:nvPr>
            <p:ph type="subTitle" idx="1"/>
          </p:nvPr>
        </p:nvSpPr>
        <p:spPr>
          <a:xfrm>
            <a:off x="-88547" y="1785907"/>
            <a:ext cx="4314436" cy="974700"/>
          </a:xfrm>
          <a:prstGeom prst="rect">
            <a:avLst/>
          </a:prstGeom>
        </p:spPr>
        <p:txBody>
          <a:bodyPr spcFirstLastPara="1" wrap="square" lIns="91425" tIns="91425" rIns="91425" bIns="91425" anchor="t" anchorCtr="0">
            <a:noAutofit/>
          </a:bodyPr>
          <a:lstStyle/>
          <a:p>
            <a:pPr algn="just">
              <a:lnSpc>
                <a:spcPct val="150000"/>
              </a:lnSpc>
            </a:pPr>
            <a:r>
              <a:rPr lang="en-IN" sz="1000" dirty="0">
                <a:solidFill>
                  <a:schemeClr val="bg1">
                    <a:lumMod val="10000"/>
                  </a:schemeClr>
                </a:solidFill>
              </a:rPr>
              <a:t>           Our analysis reveals that individuals over 46 are securing more loans, presenting a key opportunity to focus on this demographic. By offering tailored loan products with attractive benefits, we can effectively meet their financial needs, enhance customer satisfaction, and drive increased loan uptake.</a:t>
            </a:r>
          </a:p>
        </p:txBody>
      </p:sp>
      <p:sp>
        <p:nvSpPr>
          <p:cNvPr id="824" name="Google Shape;824;p33"/>
          <p:cNvSpPr txBox="1">
            <a:spLocks noGrp="1"/>
          </p:cNvSpPr>
          <p:nvPr>
            <p:ph type="ctrTitle" idx="2"/>
          </p:nvPr>
        </p:nvSpPr>
        <p:spPr>
          <a:xfrm>
            <a:off x="599120" y="3247653"/>
            <a:ext cx="2284606"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03</a:t>
            </a:r>
            <a:endParaRPr sz="1200" dirty="0"/>
          </a:p>
          <a:p>
            <a:pPr marL="0" lvl="0" indent="0" algn="l" rtl="0">
              <a:spcBef>
                <a:spcPts val="0"/>
              </a:spcBef>
              <a:spcAft>
                <a:spcPts val="0"/>
              </a:spcAft>
              <a:buNone/>
            </a:pPr>
            <a:r>
              <a:rPr lang="en-IN" sz="1200" dirty="0"/>
              <a:t>Opportunities for Credit Cards and Personal Loans in Higher Education</a:t>
            </a:r>
            <a:endParaRPr sz="1200" dirty="0"/>
          </a:p>
        </p:txBody>
      </p:sp>
      <p:sp>
        <p:nvSpPr>
          <p:cNvPr id="825" name="Google Shape;825;p33"/>
          <p:cNvSpPr txBox="1">
            <a:spLocks noGrp="1"/>
          </p:cNvSpPr>
          <p:nvPr>
            <p:ph type="ctrTitle"/>
          </p:nvPr>
        </p:nvSpPr>
        <p:spPr>
          <a:xfrm>
            <a:off x="569500" y="1131034"/>
            <a:ext cx="2011956"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01</a:t>
            </a:r>
            <a:endParaRPr sz="1200" dirty="0"/>
          </a:p>
          <a:p>
            <a:pPr marL="0" lvl="0" indent="0" algn="l" rtl="0">
              <a:spcBef>
                <a:spcPts val="0"/>
              </a:spcBef>
              <a:spcAft>
                <a:spcPts val="0"/>
              </a:spcAft>
              <a:buNone/>
            </a:pPr>
            <a:r>
              <a:rPr lang="en-IN" sz="1200" dirty="0"/>
              <a:t>Targeting Loan Offerings for the 46+ Age Group</a:t>
            </a:r>
            <a:endParaRPr sz="1200" dirty="0"/>
          </a:p>
        </p:txBody>
      </p:sp>
      <p:sp>
        <p:nvSpPr>
          <p:cNvPr id="826" name="Google Shape;826;p33"/>
          <p:cNvSpPr txBox="1">
            <a:spLocks noGrp="1"/>
          </p:cNvSpPr>
          <p:nvPr>
            <p:ph type="ctrTitle" idx="4"/>
          </p:nvPr>
        </p:nvSpPr>
        <p:spPr>
          <a:xfrm>
            <a:off x="5102105" y="3254274"/>
            <a:ext cx="2393752"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200" dirty="0"/>
              <a:t>04</a:t>
            </a:r>
            <a:endParaRPr sz="1200" dirty="0"/>
          </a:p>
          <a:p>
            <a:pPr marL="0" lvl="0" indent="0" algn="l" rtl="0">
              <a:spcBef>
                <a:spcPts val="0"/>
              </a:spcBef>
              <a:spcAft>
                <a:spcPts val="0"/>
              </a:spcAft>
              <a:buClr>
                <a:schemeClr val="dk1"/>
              </a:buClr>
              <a:buSzPts val="1100"/>
              <a:buFont typeface="Arial"/>
              <a:buNone/>
            </a:pPr>
            <a:r>
              <a:rPr lang="en-IN" sz="1200" dirty="0"/>
              <a:t>Supporting Financial Growth for Individuals with Securities Accounts</a:t>
            </a:r>
            <a:endParaRPr sz="1200" dirty="0"/>
          </a:p>
        </p:txBody>
      </p:sp>
      <p:sp>
        <p:nvSpPr>
          <p:cNvPr id="827" name="Google Shape;827;p33"/>
          <p:cNvSpPr txBox="1">
            <a:spLocks noGrp="1"/>
          </p:cNvSpPr>
          <p:nvPr>
            <p:ph type="subTitle" idx="3"/>
          </p:nvPr>
        </p:nvSpPr>
        <p:spPr>
          <a:xfrm>
            <a:off x="469361" y="3926514"/>
            <a:ext cx="3938948" cy="974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IN" sz="1000" dirty="0">
                <a:solidFill>
                  <a:schemeClr val="bg1">
                    <a:lumMod val="10000"/>
                  </a:schemeClr>
                </a:solidFill>
              </a:rPr>
              <a:t>More people are taking education loans, particularly for higher studies, highlighting areas where students need financial support. By identifying these regions, we can offer credit cards along with personal loans to help improve students' financial stability. This approach ensures that students have the resources they need for their education.</a:t>
            </a:r>
            <a:endParaRPr sz="1000" dirty="0">
              <a:solidFill>
                <a:schemeClr val="bg1">
                  <a:lumMod val="10000"/>
                </a:schemeClr>
              </a:solidFill>
              <a:latin typeface="Anaheim"/>
              <a:ea typeface="Anaheim"/>
              <a:cs typeface="Anaheim"/>
              <a:sym typeface="Anaheim"/>
            </a:endParaRPr>
          </a:p>
        </p:txBody>
      </p:sp>
      <p:sp>
        <p:nvSpPr>
          <p:cNvPr id="828" name="Google Shape;828;p33"/>
          <p:cNvSpPr txBox="1">
            <a:spLocks noGrp="1"/>
          </p:cNvSpPr>
          <p:nvPr>
            <p:ph type="subTitle" idx="5"/>
          </p:nvPr>
        </p:nvSpPr>
        <p:spPr>
          <a:xfrm>
            <a:off x="4918111" y="3937701"/>
            <a:ext cx="3865403" cy="974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IN" sz="1000" dirty="0">
                <a:solidFill>
                  <a:schemeClr val="bg1">
                    <a:lumMod val="10000"/>
                  </a:schemeClr>
                </a:solidFill>
              </a:rPr>
              <a:t>People with securities accounts usually have better financial stability, making them good candidates for loans and mutual funds. By acknowledging this, we can offer them financial solutions that fit their investment needs, helping them grow their finances.</a:t>
            </a:r>
            <a:endParaRPr sz="1000" dirty="0">
              <a:solidFill>
                <a:schemeClr val="bg1">
                  <a:lumMod val="10000"/>
                </a:schemeClr>
              </a:solidFill>
              <a:latin typeface="Anaheim"/>
              <a:ea typeface="Anaheim"/>
              <a:cs typeface="Anaheim"/>
              <a:sym typeface="Anaheim"/>
            </a:endParaRPr>
          </a:p>
        </p:txBody>
      </p:sp>
      <p:sp>
        <p:nvSpPr>
          <p:cNvPr id="829" name="Google Shape;829;p33"/>
          <p:cNvSpPr txBox="1">
            <a:spLocks noGrp="1"/>
          </p:cNvSpPr>
          <p:nvPr>
            <p:ph type="ctrTitle" idx="6"/>
          </p:nvPr>
        </p:nvSpPr>
        <p:spPr>
          <a:xfrm>
            <a:off x="5077644" y="1163414"/>
            <a:ext cx="18494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200" dirty="0"/>
              <a:t>02</a:t>
            </a:r>
            <a:endParaRPr sz="1200" dirty="0"/>
          </a:p>
          <a:p>
            <a:pPr marL="0" lvl="0" indent="0" algn="l" rtl="0">
              <a:spcBef>
                <a:spcPts val="0"/>
              </a:spcBef>
              <a:spcAft>
                <a:spcPts val="0"/>
              </a:spcAft>
              <a:buNone/>
            </a:pPr>
            <a:r>
              <a:rPr lang="en-IN" sz="1200" dirty="0"/>
              <a:t>Expanding Loan Offerings in ZIP Code 90245</a:t>
            </a:r>
            <a:endParaRPr sz="1200" dirty="0"/>
          </a:p>
        </p:txBody>
      </p:sp>
      <p:sp>
        <p:nvSpPr>
          <p:cNvPr id="830" name="Google Shape;830;p33"/>
          <p:cNvSpPr txBox="1">
            <a:spLocks noGrp="1"/>
          </p:cNvSpPr>
          <p:nvPr>
            <p:ph type="subTitle" idx="7"/>
          </p:nvPr>
        </p:nvSpPr>
        <p:spPr>
          <a:xfrm>
            <a:off x="4918112" y="1785907"/>
            <a:ext cx="3865403" cy="974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IN" sz="1000" dirty="0">
                <a:solidFill>
                  <a:schemeClr val="bg1">
                    <a:lumMod val="10000"/>
                  </a:schemeClr>
                </a:solidFill>
              </a:rPr>
              <a:t>In ZIP code 90245, residents are taking both mortgages and personal loans, showing a high demand for financial products. By examining their income levels, we can customize our loan offerings to better meet their needs, which could lead to more loans and support community growth.</a:t>
            </a:r>
            <a:endParaRPr sz="1000" dirty="0">
              <a:solidFill>
                <a:schemeClr val="bg1">
                  <a:lumMod val="10000"/>
                </a:schemeClr>
              </a:solidFill>
              <a:latin typeface="Anaheim"/>
              <a:ea typeface="Anaheim"/>
              <a:cs typeface="Anaheim"/>
              <a:sym typeface="Anaheim"/>
            </a:endParaRPr>
          </a:p>
        </p:txBody>
      </p:sp>
      <p:pic>
        <p:nvPicPr>
          <p:cNvPr id="2" name="Picture 1">
            <a:extLst>
              <a:ext uri="{FF2B5EF4-FFF2-40B4-BE49-F238E27FC236}">
                <a16:creationId xmlns:a16="http://schemas.microsoft.com/office/drawing/2014/main" id="{A14BDE75-B8E2-3426-95BB-894EF552973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4"/>
        <p:cNvGrpSpPr/>
        <p:nvPr/>
      </p:nvGrpSpPr>
      <p:grpSpPr>
        <a:xfrm>
          <a:off x="0" y="0"/>
          <a:ext cx="0" cy="0"/>
          <a:chOff x="0" y="0"/>
          <a:chExt cx="0" cy="0"/>
        </a:xfrm>
      </p:grpSpPr>
      <p:sp>
        <p:nvSpPr>
          <p:cNvPr id="835" name="Google Shape;835;p34"/>
          <p:cNvSpPr txBox="1">
            <a:spLocks noGrp="1"/>
          </p:cNvSpPr>
          <p:nvPr>
            <p:ph type="ctrTitle"/>
          </p:nvPr>
        </p:nvSpPr>
        <p:spPr>
          <a:xfrm>
            <a:off x="102607" y="502347"/>
            <a:ext cx="3628321" cy="7156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conclusion</a:t>
            </a:r>
            <a:endParaRPr sz="5400" dirty="0"/>
          </a:p>
        </p:txBody>
      </p:sp>
      <p:sp>
        <p:nvSpPr>
          <p:cNvPr id="836" name="Google Shape;836;p34"/>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34"/>
          <p:cNvGrpSpPr/>
          <p:nvPr/>
        </p:nvGrpSpPr>
        <p:grpSpPr>
          <a:xfrm>
            <a:off x="4884393" y="588243"/>
            <a:ext cx="4980431" cy="4267485"/>
            <a:chOff x="4154632" y="596016"/>
            <a:chExt cx="4980431" cy="4267485"/>
          </a:xfrm>
        </p:grpSpPr>
        <p:grpSp>
          <p:nvGrpSpPr>
            <p:cNvPr id="841" name="Google Shape;841;p34"/>
            <p:cNvGrpSpPr/>
            <p:nvPr/>
          </p:nvGrpSpPr>
          <p:grpSpPr>
            <a:xfrm>
              <a:off x="6472501" y="1326053"/>
              <a:ext cx="1000385" cy="883233"/>
              <a:chOff x="6472501" y="1326053"/>
              <a:chExt cx="1000385" cy="883233"/>
            </a:xfrm>
          </p:grpSpPr>
          <p:sp>
            <p:nvSpPr>
              <p:cNvPr id="842" name="Google Shape;842;p34"/>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4"/>
            <p:cNvGrpSpPr/>
            <p:nvPr/>
          </p:nvGrpSpPr>
          <p:grpSpPr>
            <a:xfrm>
              <a:off x="4694531" y="2250235"/>
              <a:ext cx="1090502" cy="1018186"/>
              <a:chOff x="4694531" y="2250235"/>
              <a:chExt cx="1090502" cy="1018186"/>
            </a:xfrm>
          </p:grpSpPr>
          <p:sp>
            <p:nvSpPr>
              <p:cNvPr id="847" name="Google Shape;847;p34"/>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34"/>
            <p:cNvGrpSpPr/>
            <p:nvPr/>
          </p:nvGrpSpPr>
          <p:grpSpPr>
            <a:xfrm>
              <a:off x="6256625" y="616414"/>
              <a:ext cx="546250" cy="503056"/>
              <a:chOff x="6256625" y="616414"/>
              <a:chExt cx="546250" cy="503056"/>
            </a:xfrm>
          </p:grpSpPr>
          <p:sp>
            <p:nvSpPr>
              <p:cNvPr id="852" name="Google Shape;852;p34"/>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4"/>
            <p:cNvGrpSpPr/>
            <p:nvPr/>
          </p:nvGrpSpPr>
          <p:grpSpPr>
            <a:xfrm>
              <a:off x="4321997" y="3141168"/>
              <a:ext cx="921144" cy="1561106"/>
              <a:chOff x="4321997" y="3141168"/>
              <a:chExt cx="921144" cy="1561106"/>
            </a:xfrm>
          </p:grpSpPr>
          <p:sp>
            <p:nvSpPr>
              <p:cNvPr id="857" name="Google Shape;857;p34"/>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34"/>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34"/>
            <p:cNvGrpSpPr/>
            <p:nvPr/>
          </p:nvGrpSpPr>
          <p:grpSpPr>
            <a:xfrm>
              <a:off x="4154632" y="596016"/>
              <a:ext cx="2677325" cy="4119900"/>
              <a:chOff x="4154632" y="596016"/>
              <a:chExt cx="2677325" cy="4119900"/>
            </a:xfrm>
          </p:grpSpPr>
          <p:grpSp>
            <p:nvGrpSpPr>
              <p:cNvPr id="866" name="Google Shape;866;p34"/>
              <p:cNvGrpSpPr/>
              <p:nvPr/>
            </p:nvGrpSpPr>
            <p:grpSpPr>
              <a:xfrm>
                <a:off x="6208458" y="4139123"/>
                <a:ext cx="623499" cy="576793"/>
                <a:chOff x="2681574" y="1237063"/>
                <a:chExt cx="340338" cy="314998"/>
              </a:xfrm>
            </p:grpSpPr>
            <p:sp>
              <p:nvSpPr>
                <p:cNvPr id="867" name="Google Shape;867;p3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34"/>
              <p:cNvGrpSpPr/>
              <p:nvPr/>
            </p:nvGrpSpPr>
            <p:grpSpPr>
              <a:xfrm rot="4421280">
                <a:off x="4109838" y="1944564"/>
                <a:ext cx="569153" cy="479566"/>
                <a:chOff x="2681574" y="1237063"/>
                <a:chExt cx="340338" cy="314998"/>
              </a:xfrm>
            </p:grpSpPr>
            <p:sp>
              <p:nvSpPr>
                <p:cNvPr id="877" name="Google Shape;877;p3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34"/>
              <p:cNvGrpSpPr/>
              <p:nvPr/>
            </p:nvGrpSpPr>
            <p:grpSpPr>
              <a:xfrm>
                <a:off x="4980432" y="596016"/>
                <a:ext cx="773384" cy="715644"/>
                <a:chOff x="2681574" y="1237063"/>
                <a:chExt cx="340338" cy="314998"/>
              </a:xfrm>
            </p:grpSpPr>
            <p:sp>
              <p:nvSpPr>
                <p:cNvPr id="882" name="Google Shape;882;p34"/>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6" name="Google Shape;886;p34"/>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5899229" y="1639278"/>
              <a:ext cx="44" cy="44"/>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6841350" y="964486"/>
              <a:ext cx="113023" cy="113068"/>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5132542" y="1904471"/>
              <a:ext cx="113156" cy="112979"/>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7008840" y="1119367"/>
              <a:ext cx="69519" cy="69519"/>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5044736" y="1694456"/>
              <a:ext cx="69519" cy="69297"/>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34"/>
            <p:cNvGrpSpPr/>
            <p:nvPr/>
          </p:nvGrpSpPr>
          <p:grpSpPr>
            <a:xfrm>
              <a:off x="5310641" y="1002130"/>
              <a:ext cx="1577976" cy="3213440"/>
              <a:chOff x="5310641" y="1002130"/>
              <a:chExt cx="1577976" cy="3213440"/>
            </a:xfrm>
          </p:grpSpPr>
          <p:sp>
            <p:nvSpPr>
              <p:cNvPr id="898" name="Google Shape;898;p34"/>
              <p:cNvSpPr/>
              <p:nvPr/>
            </p:nvSpPr>
            <p:spPr>
              <a:xfrm>
                <a:off x="5310641" y="1002130"/>
                <a:ext cx="1577976" cy="3213440"/>
              </a:xfrm>
              <a:custGeom>
                <a:avLst/>
                <a:gdLst/>
                <a:ahLst/>
                <a:cxnLst/>
                <a:rect l="l" t="t" r="r" b="b"/>
                <a:pathLst>
                  <a:path w="35546" h="72387" extrusionOk="0">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 name="Google Shape;899;p34"/>
              <p:cNvGrpSpPr/>
              <p:nvPr/>
            </p:nvGrpSpPr>
            <p:grpSpPr>
              <a:xfrm>
                <a:off x="5383310" y="1096639"/>
                <a:ext cx="1432812" cy="3005461"/>
                <a:chOff x="5383310" y="1096639"/>
                <a:chExt cx="1432812" cy="3005461"/>
              </a:xfrm>
            </p:grpSpPr>
            <p:sp>
              <p:nvSpPr>
                <p:cNvPr id="900" name="Google Shape;900;p34"/>
                <p:cNvSpPr/>
                <p:nvPr/>
              </p:nvSpPr>
              <p:spPr>
                <a:xfrm>
                  <a:off x="5383310" y="1096639"/>
                  <a:ext cx="1432812" cy="3005461"/>
                </a:xfrm>
                <a:custGeom>
                  <a:avLst/>
                  <a:gdLst/>
                  <a:ahLst/>
                  <a:cxnLst/>
                  <a:rect l="l" t="t" r="r" b="b"/>
                  <a:pathLst>
                    <a:path w="32276" h="67702" extrusionOk="0">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34"/>
                <p:cNvGrpSpPr/>
                <p:nvPr/>
              </p:nvGrpSpPr>
              <p:grpSpPr>
                <a:xfrm>
                  <a:off x="5702130" y="2232834"/>
                  <a:ext cx="834668" cy="863168"/>
                  <a:chOff x="5702130" y="2232834"/>
                  <a:chExt cx="834668" cy="863168"/>
                </a:xfrm>
              </p:grpSpPr>
              <p:sp>
                <p:nvSpPr>
                  <p:cNvPr id="902" name="Google Shape;902;p34"/>
                  <p:cNvSpPr/>
                  <p:nvPr/>
                </p:nvSpPr>
                <p:spPr>
                  <a:xfrm>
                    <a:off x="5702130" y="2421008"/>
                    <a:ext cx="700647" cy="674988"/>
                  </a:xfrm>
                  <a:custGeom>
                    <a:avLst/>
                    <a:gdLst/>
                    <a:ahLst/>
                    <a:cxnLst/>
                    <a:rect l="l" t="t" r="r" b="b"/>
                    <a:pathLst>
                      <a:path w="15783" h="15205" extrusionOk="0">
                        <a:moveTo>
                          <a:pt x="1" y="0"/>
                        </a:moveTo>
                        <a:lnTo>
                          <a:pt x="1" y="15205"/>
                        </a:lnTo>
                        <a:lnTo>
                          <a:pt x="15782" y="15205"/>
                        </a:lnTo>
                        <a:lnTo>
                          <a:pt x="15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5702130" y="2232834"/>
                    <a:ext cx="834668" cy="188224"/>
                  </a:xfrm>
                  <a:custGeom>
                    <a:avLst/>
                    <a:gdLst/>
                    <a:ahLst/>
                    <a:cxnLst/>
                    <a:rect l="l" t="t" r="r" b="b"/>
                    <a:pathLst>
                      <a:path w="18802" h="4240" extrusionOk="0">
                        <a:moveTo>
                          <a:pt x="4351" y="0"/>
                        </a:moveTo>
                        <a:lnTo>
                          <a:pt x="1" y="4239"/>
                        </a:lnTo>
                        <a:lnTo>
                          <a:pt x="15782" y="4239"/>
                        </a:lnTo>
                        <a:lnTo>
                          <a:pt x="1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6402718" y="2232834"/>
                    <a:ext cx="134065" cy="863168"/>
                  </a:xfrm>
                  <a:custGeom>
                    <a:avLst/>
                    <a:gdLst/>
                    <a:ahLst/>
                    <a:cxnLst/>
                    <a:rect l="l" t="t" r="r" b="b"/>
                    <a:pathLst>
                      <a:path w="3020" h="19444" extrusionOk="0">
                        <a:moveTo>
                          <a:pt x="3020" y="0"/>
                        </a:moveTo>
                        <a:lnTo>
                          <a:pt x="0" y="4239"/>
                        </a:lnTo>
                        <a:lnTo>
                          <a:pt x="0" y="19444"/>
                        </a:lnTo>
                        <a:lnTo>
                          <a:pt x="3020" y="15147"/>
                        </a:lnTo>
                        <a:lnTo>
                          <a:pt x="30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4"/>
                <p:cNvGrpSpPr/>
                <p:nvPr/>
              </p:nvGrpSpPr>
              <p:grpSpPr>
                <a:xfrm>
                  <a:off x="5632169" y="2098772"/>
                  <a:ext cx="214194" cy="214460"/>
                  <a:chOff x="5632169" y="2098772"/>
                  <a:chExt cx="214194" cy="214460"/>
                </a:xfrm>
              </p:grpSpPr>
              <p:sp>
                <p:nvSpPr>
                  <p:cNvPr id="908" name="Google Shape;908;p34"/>
                  <p:cNvSpPr/>
                  <p:nvPr/>
                </p:nvSpPr>
                <p:spPr>
                  <a:xfrm>
                    <a:off x="5632169" y="2098772"/>
                    <a:ext cx="214194" cy="214460"/>
                  </a:xfrm>
                  <a:custGeom>
                    <a:avLst/>
                    <a:gdLst/>
                    <a:ahLst/>
                    <a:cxnLst/>
                    <a:rect l="l" t="t" r="r" b="b"/>
                    <a:pathLst>
                      <a:path w="4825" h="4831" extrusionOk="0">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5692897" y="2167179"/>
                    <a:ext cx="96287" cy="91671"/>
                  </a:xfrm>
                  <a:custGeom>
                    <a:avLst/>
                    <a:gdLst/>
                    <a:ahLst/>
                    <a:cxnLst/>
                    <a:rect l="l" t="t" r="r" b="b"/>
                    <a:pathLst>
                      <a:path w="2169" h="2065" extrusionOk="0">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34"/>
                <p:cNvGrpSpPr/>
                <p:nvPr/>
              </p:nvGrpSpPr>
              <p:grpSpPr>
                <a:xfrm>
                  <a:off x="5652722" y="3247130"/>
                  <a:ext cx="850898" cy="113512"/>
                  <a:chOff x="5652722" y="3247130"/>
                  <a:chExt cx="850898" cy="113512"/>
                </a:xfrm>
              </p:grpSpPr>
              <p:sp>
                <p:nvSpPr>
                  <p:cNvPr id="911" name="Google Shape;911;p34"/>
                  <p:cNvSpPr/>
                  <p:nvPr/>
                </p:nvSpPr>
                <p:spPr>
                  <a:xfrm>
                    <a:off x="6426023" y="3250814"/>
                    <a:ext cx="36979" cy="46257"/>
                  </a:xfrm>
                  <a:custGeom>
                    <a:avLst/>
                    <a:gdLst/>
                    <a:ahLst/>
                    <a:cxnLst/>
                    <a:rect l="l" t="t" r="r" b="b"/>
                    <a:pathLst>
                      <a:path w="833" h="1042" extrusionOk="0">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912" name="Google Shape;912;p34"/>
                  <p:cNvSpPr/>
                  <p:nvPr/>
                </p:nvSpPr>
                <p:spPr>
                  <a:xfrm>
                    <a:off x="6205308" y="3248905"/>
                    <a:ext cx="87498" cy="111736"/>
                  </a:xfrm>
                  <a:custGeom>
                    <a:avLst/>
                    <a:gdLst/>
                    <a:ahLst/>
                    <a:cxnLst/>
                    <a:rect l="l" t="t" r="r" b="b"/>
                    <a:pathLst>
                      <a:path w="1971" h="2517" extrusionOk="0">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913" name="Google Shape;913;p34"/>
                  <p:cNvSpPr/>
                  <p:nvPr/>
                </p:nvSpPr>
                <p:spPr>
                  <a:xfrm>
                    <a:off x="6303147" y="3247130"/>
                    <a:ext cx="94068" cy="113512"/>
                  </a:xfrm>
                  <a:custGeom>
                    <a:avLst/>
                    <a:gdLst/>
                    <a:ahLst/>
                    <a:cxnLst/>
                    <a:rect l="l" t="t" r="r" b="b"/>
                    <a:pathLst>
                      <a:path w="2119" h="2557" extrusionOk="0">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914" name="Google Shape;914;p34"/>
                  <p:cNvSpPr/>
                  <p:nvPr/>
                </p:nvSpPr>
                <p:spPr>
                  <a:xfrm>
                    <a:off x="6466597" y="3250814"/>
                    <a:ext cx="37023" cy="46257"/>
                  </a:xfrm>
                  <a:custGeom>
                    <a:avLst/>
                    <a:gdLst/>
                    <a:ahLst/>
                    <a:cxnLst/>
                    <a:rect l="l" t="t" r="r" b="b"/>
                    <a:pathLst>
                      <a:path w="834" h="1042" extrusionOk="0">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915" name="Google Shape;915;p34"/>
                  <p:cNvSpPr/>
                  <p:nvPr/>
                </p:nvSpPr>
                <p:spPr>
                  <a:xfrm>
                    <a:off x="6424691" y="3312296"/>
                    <a:ext cx="78442" cy="9944"/>
                  </a:xfrm>
                  <a:custGeom>
                    <a:avLst/>
                    <a:gdLst/>
                    <a:ahLst/>
                    <a:cxnLst/>
                    <a:rect l="l" t="t" r="r" b="b"/>
                    <a:pathLst>
                      <a:path w="1767" h="224" extrusionOk="0">
                        <a:moveTo>
                          <a:pt x="1" y="1"/>
                        </a:moveTo>
                        <a:lnTo>
                          <a:pt x="1" y="224"/>
                        </a:lnTo>
                        <a:lnTo>
                          <a:pt x="1767" y="224"/>
                        </a:lnTo>
                        <a:lnTo>
                          <a:pt x="1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916" name="Google Shape;916;p34"/>
                  <p:cNvSpPr/>
                  <p:nvPr/>
                </p:nvSpPr>
                <p:spPr>
                  <a:xfrm>
                    <a:off x="5652722" y="3281089"/>
                    <a:ext cx="404771" cy="12652"/>
                  </a:xfrm>
                  <a:custGeom>
                    <a:avLst/>
                    <a:gdLst/>
                    <a:ahLst/>
                    <a:cxnLst/>
                    <a:rect l="l" t="t" r="r" b="b"/>
                    <a:pathLst>
                      <a:path w="9118" h="285" extrusionOk="0">
                        <a:moveTo>
                          <a:pt x="1" y="1"/>
                        </a:moveTo>
                        <a:lnTo>
                          <a:pt x="1" y="284"/>
                        </a:lnTo>
                        <a:lnTo>
                          <a:pt x="9118" y="284"/>
                        </a:lnTo>
                        <a:lnTo>
                          <a:pt x="9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917" name="Google Shape;917;p34"/>
                  <p:cNvSpPr/>
                  <p:nvPr/>
                </p:nvSpPr>
                <p:spPr>
                  <a:xfrm>
                    <a:off x="5652722" y="3321263"/>
                    <a:ext cx="245757" cy="12607"/>
                  </a:xfrm>
                  <a:custGeom>
                    <a:avLst/>
                    <a:gdLst/>
                    <a:ahLst/>
                    <a:cxnLst/>
                    <a:rect l="l" t="t" r="r" b="b"/>
                    <a:pathLst>
                      <a:path w="5536" h="284" extrusionOk="0">
                        <a:moveTo>
                          <a:pt x="1" y="0"/>
                        </a:moveTo>
                        <a:lnTo>
                          <a:pt x="1" y="284"/>
                        </a:lnTo>
                        <a:lnTo>
                          <a:pt x="5536" y="284"/>
                        </a:lnTo>
                        <a:lnTo>
                          <a:pt x="55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918" name="Google Shape;918;p34"/>
                <p:cNvGrpSpPr/>
                <p:nvPr/>
              </p:nvGrpSpPr>
              <p:grpSpPr>
                <a:xfrm>
                  <a:off x="5699289" y="3583483"/>
                  <a:ext cx="840394" cy="256145"/>
                  <a:chOff x="5699289" y="3583483"/>
                  <a:chExt cx="840394" cy="256145"/>
                </a:xfrm>
              </p:grpSpPr>
              <p:sp>
                <p:nvSpPr>
                  <p:cNvPr id="919" name="Google Shape;919;p34"/>
                  <p:cNvSpPr/>
                  <p:nvPr/>
                </p:nvSpPr>
                <p:spPr>
                  <a:xfrm>
                    <a:off x="5699289" y="3583483"/>
                    <a:ext cx="840394" cy="256145"/>
                  </a:xfrm>
                  <a:custGeom>
                    <a:avLst/>
                    <a:gdLst/>
                    <a:ahLst/>
                    <a:cxnLst/>
                    <a:rect l="l" t="t" r="r" b="b"/>
                    <a:pathLst>
                      <a:path w="18931" h="5770" extrusionOk="0">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0" name="Google Shape;920;p34"/>
                  <p:cNvGrpSpPr/>
                  <p:nvPr/>
                </p:nvGrpSpPr>
                <p:grpSpPr>
                  <a:xfrm>
                    <a:off x="6035156" y="3674307"/>
                    <a:ext cx="178500" cy="64414"/>
                    <a:chOff x="6035156" y="3674307"/>
                    <a:chExt cx="178500" cy="64414"/>
                  </a:xfrm>
                </p:grpSpPr>
                <p:sp>
                  <p:nvSpPr>
                    <p:cNvPr id="921" name="Google Shape;921;p34"/>
                    <p:cNvSpPr/>
                    <p:nvPr/>
                  </p:nvSpPr>
                  <p:spPr>
                    <a:xfrm>
                      <a:off x="6035156" y="3674307"/>
                      <a:ext cx="50874" cy="63481"/>
                    </a:xfrm>
                    <a:custGeom>
                      <a:avLst/>
                      <a:gdLst/>
                      <a:ahLst/>
                      <a:cxnLst/>
                      <a:rect l="l" t="t" r="r" b="b"/>
                      <a:pathLst>
                        <a:path w="1146" h="1430" extrusionOk="0">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6100012" y="3674618"/>
                      <a:ext cx="50075" cy="64103"/>
                    </a:xfrm>
                    <a:custGeom>
                      <a:avLst/>
                      <a:gdLst/>
                      <a:ahLst/>
                      <a:cxnLst/>
                      <a:rect l="l" t="t" r="r" b="b"/>
                      <a:pathLst>
                        <a:path w="1128" h="1444" extrusionOk="0">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6158786" y="3674973"/>
                      <a:ext cx="54869" cy="63437"/>
                    </a:xfrm>
                    <a:custGeom>
                      <a:avLst/>
                      <a:gdLst/>
                      <a:ahLst/>
                      <a:cxnLst/>
                      <a:rect l="l" t="t" r="r" b="b"/>
                      <a:pathLst>
                        <a:path w="1236" h="1429" extrusionOk="0">
                          <a:moveTo>
                            <a:pt x="0" y="0"/>
                          </a:moveTo>
                          <a:lnTo>
                            <a:pt x="542" y="933"/>
                          </a:lnTo>
                          <a:lnTo>
                            <a:pt x="539" y="1429"/>
                          </a:lnTo>
                          <a:lnTo>
                            <a:pt x="683" y="1429"/>
                          </a:lnTo>
                          <a:lnTo>
                            <a:pt x="686" y="937"/>
                          </a:lnTo>
                          <a:lnTo>
                            <a:pt x="1236" y="4"/>
                          </a:lnTo>
                          <a:lnTo>
                            <a:pt x="1092" y="4"/>
                          </a:lnTo>
                          <a:lnTo>
                            <a:pt x="618" y="804"/>
                          </a:lnTo>
                          <a:lnTo>
                            <a:pt x="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4" name="Google Shape;924;p34"/>
                <p:cNvGrpSpPr/>
                <p:nvPr/>
              </p:nvGrpSpPr>
              <p:grpSpPr>
                <a:xfrm>
                  <a:off x="5634877" y="1934391"/>
                  <a:ext cx="964054" cy="21220"/>
                  <a:chOff x="5634877" y="1934391"/>
                  <a:chExt cx="964054" cy="21220"/>
                </a:xfrm>
              </p:grpSpPr>
              <p:sp>
                <p:nvSpPr>
                  <p:cNvPr id="925" name="Google Shape;925;p34"/>
                  <p:cNvSpPr/>
                  <p:nvPr/>
                </p:nvSpPr>
                <p:spPr>
                  <a:xfrm>
                    <a:off x="5634877" y="1934391"/>
                    <a:ext cx="139348" cy="21220"/>
                  </a:xfrm>
                  <a:custGeom>
                    <a:avLst/>
                    <a:gdLst/>
                    <a:ahLst/>
                    <a:cxnLst/>
                    <a:rect l="l" t="t" r="r" b="b"/>
                    <a:pathLst>
                      <a:path w="3139" h="478" extrusionOk="0">
                        <a:moveTo>
                          <a:pt x="1" y="1"/>
                        </a:moveTo>
                        <a:lnTo>
                          <a:pt x="1"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6071157" y="1934391"/>
                    <a:ext cx="139437" cy="21220"/>
                  </a:xfrm>
                  <a:custGeom>
                    <a:avLst/>
                    <a:gdLst/>
                    <a:ahLst/>
                    <a:cxnLst/>
                    <a:rect l="l" t="t" r="r" b="b"/>
                    <a:pathLst>
                      <a:path w="3141" h="478" extrusionOk="0">
                        <a:moveTo>
                          <a:pt x="1" y="1"/>
                        </a:moveTo>
                        <a:lnTo>
                          <a:pt x="1" y="478"/>
                        </a:lnTo>
                        <a:lnTo>
                          <a:pt x="3141" y="478"/>
                        </a:lnTo>
                        <a:lnTo>
                          <a:pt x="3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6459628" y="1934391"/>
                    <a:ext cx="139304" cy="21220"/>
                  </a:xfrm>
                  <a:custGeom>
                    <a:avLst/>
                    <a:gdLst/>
                    <a:ahLst/>
                    <a:cxnLst/>
                    <a:rect l="l" t="t" r="r" b="b"/>
                    <a:pathLst>
                      <a:path w="3138" h="478" extrusionOk="0">
                        <a:moveTo>
                          <a:pt x="0" y="1"/>
                        </a:moveTo>
                        <a:lnTo>
                          <a:pt x="0"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4"/>
                <p:cNvGrpSpPr/>
                <p:nvPr/>
              </p:nvGrpSpPr>
              <p:grpSpPr>
                <a:xfrm>
                  <a:off x="6429663" y="1666667"/>
                  <a:ext cx="222390" cy="183652"/>
                  <a:chOff x="6429663" y="1666667"/>
                  <a:chExt cx="222390" cy="183652"/>
                </a:xfrm>
              </p:grpSpPr>
              <p:sp>
                <p:nvSpPr>
                  <p:cNvPr id="929" name="Google Shape;929;p34"/>
                  <p:cNvSpPr/>
                  <p:nvPr/>
                </p:nvSpPr>
                <p:spPr>
                  <a:xfrm>
                    <a:off x="6429663" y="1697963"/>
                    <a:ext cx="192974" cy="152355"/>
                  </a:xfrm>
                  <a:custGeom>
                    <a:avLst/>
                    <a:gdLst/>
                    <a:ahLst/>
                    <a:cxnLst/>
                    <a:rect l="l" t="t" r="r" b="b"/>
                    <a:pathLst>
                      <a:path w="4347" h="3432" extrusionOk="0">
                        <a:moveTo>
                          <a:pt x="1" y="0"/>
                        </a:moveTo>
                        <a:lnTo>
                          <a:pt x="1" y="3431"/>
                        </a:lnTo>
                        <a:lnTo>
                          <a:pt x="4347" y="3431"/>
                        </a:lnTo>
                        <a:lnTo>
                          <a:pt x="4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6429663" y="1666712"/>
                    <a:ext cx="221341" cy="31297"/>
                  </a:xfrm>
                  <a:custGeom>
                    <a:avLst/>
                    <a:gdLst/>
                    <a:ahLst/>
                    <a:cxnLst/>
                    <a:rect l="l" t="t" r="r" b="b"/>
                    <a:pathLst>
                      <a:path w="4986" h="705" extrusionOk="0">
                        <a:moveTo>
                          <a:pt x="919" y="0"/>
                        </a:moveTo>
                        <a:lnTo>
                          <a:pt x="1" y="704"/>
                        </a:lnTo>
                        <a:lnTo>
                          <a:pt x="4347" y="704"/>
                        </a:lnTo>
                        <a:lnTo>
                          <a:pt x="49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6429663" y="1666667"/>
                    <a:ext cx="221652" cy="34005"/>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6623642" y="1666712"/>
                    <a:ext cx="28411" cy="183607"/>
                  </a:xfrm>
                  <a:custGeom>
                    <a:avLst/>
                    <a:gdLst/>
                    <a:ahLst/>
                    <a:cxnLst/>
                    <a:rect l="l" t="t" r="r" b="b"/>
                    <a:pathLst>
                      <a:path w="640" h="4136" extrusionOk="0">
                        <a:moveTo>
                          <a:pt x="640" y="0"/>
                        </a:moveTo>
                        <a:lnTo>
                          <a:pt x="1" y="704"/>
                        </a:lnTo>
                        <a:lnTo>
                          <a:pt x="1" y="4135"/>
                        </a:lnTo>
                        <a:lnTo>
                          <a:pt x="640" y="3289"/>
                        </a:lnTo>
                        <a:lnTo>
                          <a:pt x="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6484309" y="1756071"/>
                    <a:ext cx="88297" cy="11853"/>
                  </a:xfrm>
                  <a:custGeom>
                    <a:avLst/>
                    <a:gdLst/>
                    <a:ahLst/>
                    <a:cxnLst/>
                    <a:rect l="l" t="t" r="r" b="b"/>
                    <a:pathLst>
                      <a:path w="1989" h="267" extrusionOk="0">
                        <a:moveTo>
                          <a:pt x="1" y="1"/>
                        </a:moveTo>
                        <a:lnTo>
                          <a:pt x="1" y="267"/>
                        </a:lnTo>
                        <a:lnTo>
                          <a:pt x="1989" y="267"/>
                        </a:lnTo>
                        <a:lnTo>
                          <a:pt x="1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6501844" y="1777468"/>
                    <a:ext cx="54825" cy="11942"/>
                  </a:xfrm>
                  <a:custGeom>
                    <a:avLst/>
                    <a:gdLst/>
                    <a:ahLst/>
                    <a:cxnLst/>
                    <a:rect l="l" t="t" r="r" b="b"/>
                    <a:pathLst>
                      <a:path w="1235" h="269" extrusionOk="0">
                        <a:moveTo>
                          <a:pt x="0" y="0"/>
                        </a:moveTo>
                        <a:lnTo>
                          <a:pt x="0" y="269"/>
                        </a:lnTo>
                        <a:lnTo>
                          <a:pt x="1235" y="269"/>
                        </a:lnTo>
                        <a:lnTo>
                          <a:pt x="1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662027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34"/>
                <p:cNvGrpSpPr/>
                <p:nvPr/>
              </p:nvGrpSpPr>
              <p:grpSpPr>
                <a:xfrm>
                  <a:off x="6024003" y="1558663"/>
                  <a:ext cx="266587" cy="292456"/>
                  <a:chOff x="6024003" y="1558663"/>
                  <a:chExt cx="266587" cy="292456"/>
                </a:xfrm>
              </p:grpSpPr>
              <p:sp>
                <p:nvSpPr>
                  <p:cNvPr id="937" name="Google Shape;937;p34"/>
                  <p:cNvSpPr/>
                  <p:nvPr/>
                </p:nvSpPr>
                <p:spPr>
                  <a:xfrm>
                    <a:off x="6025079" y="1607449"/>
                    <a:ext cx="221385" cy="243670"/>
                  </a:xfrm>
                  <a:custGeom>
                    <a:avLst/>
                    <a:gdLst/>
                    <a:ahLst/>
                    <a:cxnLst/>
                    <a:rect l="l" t="t" r="r" b="b"/>
                    <a:pathLst>
                      <a:path w="4987" h="5489" extrusionOk="0">
                        <a:moveTo>
                          <a:pt x="48" y="0"/>
                        </a:moveTo>
                        <a:lnTo>
                          <a:pt x="1" y="5449"/>
                        </a:lnTo>
                        <a:lnTo>
                          <a:pt x="4940" y="5488"/>
                        </a:lnTo>
                        <a:lnTo>
                          <a:pt x="4987" y="43"/>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26055" y="1558663"/>
                    <a:ext cx="264535" cy="49764"/>
                  </a:xfrm>
                  <a:custGeom>
                    <a:avLst/>
                    <a:gdLst/>
                    <a:ahLst/>
                    <a:cxnLst/>
                    <a:rect l="l" t="t" r="r" b="b"/>
                    <a:pathLst>
                      <a:path w="5959" h="1121" extrusionOk="0">
                        <a:moveTo>
                          <a:pt x="1458" y="1"/>
                        </a:moveTo>
                        <a:lnTo>
                          <a:pt x="0" y="1121"/>
                        </a:lnTo>
                        <a:lnTo>
                          <a:pt x="4943" y="1121"/>
                        </a:lnTo>
                        <a:lnTo>
                          <a:pt x="5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245483" y="1558663"/>
                    <a:ext cx="45103" cy="291659"/>
                  </a:xfrm>
                  <a:custGeom>
                    <a:avLst/>
                    <a:gdLst/>
                    <a:ahLst/>
                    <a:cxnLst/>
                    <a:rect l="l" t="t" r="r" b="b"/>
                    <a:pathLst>
                      <a:path w="1016" h="6570" extrusionOk="0">
                        <a:moveTo>
                          <a:pt x="1016" y="1"/>
                        </a:moveTo>
                        <a:lnTo>
                          <a:pt x="0" y="1121"/>
                        </a:lnTo>
                        <a:lnTo>
                          <a:pt x="0" y="6569"/>
                        </a:lnTo>
                        <a:lnTo>
                          <a:pt x="1016" y="5227"/>
                        </a:lnTo>
                        <a:lnTo>
                          <a:pt x="1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24003" y="1570557"/>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34"/>
                <p:cNvGrpSpPr/>
                <p:nvPr/>
              </p:nvGrpSpPr>
              <p:grpSpPr>
                <a:xfrm>
                  <a:off x="5548402" y="1639278"/>
                  <a:ext cx="350878" cy="211040"/>
                  <a:chOff x="5548402" y="1639278"/>
                  <a:chExt cx="350878" cy="211040"/>
                </a:xfrm>
              </p:grpSpPr>
              <p:sp>
                <p:nvSpPr>
                  <p:cNvPr id="945" name="Google Shape;945;p34"/>
                  <p:cNvSpPr/>
                  <p:nvPr/>
                </p:nvSpPr>
                <p:spPr>
                  <a:xfrm>
                    <a:off x="5548402" y="1694145"/>
                    <a:ext cx="305820" cy="156173"/>
                  </a:xfrm>
                  <a:custGeom>
                    <a:avLst/>
                    <a:gdLst/>
                    <a:ahLst/>
                    <a:cxnLst/>
                    <a:rect l="l" t="t" r="r" b="b"/>
                    <a:pathLst>
                      <a:path w="6889" h="3518" extrusionOk="0">
                        <a:moveTo>
                          <a:pt x="0" y="0"/>
                        </a:moveTo>
                        <a:lnTo>
                          <a:pt x="0" y="3517"/>
                        </a:lnTo>
                        <a:lnTo>
                          <a:pt x="6888" y="3517"/>
                        </a:lnTo>
                        <a:lnTo>
                          <a:pt x="6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5548402" y="1639278"/>
                    <a:ext cx="350878" cy="54914"/>
                  </a:xfrm>
                  <a:custGeom>
                    <a:avLst/>
                    <a:gdLst/>
                    <a:ahLst/>
                    <a:cxnLst/>
                    <a:rect l="l" t="t" r="r" b="b"/>
                    <a:pathLst>
                      <a:path w="7904" h="1237" extrusionOk="0">
                        <a:moveTo>
                          <a:pt x="1486" y="1"/>
                        </a:moveTo>
                        <a:lnTo>
                          <a:pt x="0" y="1236"/>
                        </a:lnTo>
                        <a:lnTo>
                          <a:pt x="6888" y="1236"/>
                        </a:lnTo>
                        <a:lnTo>
                          <a:pt x="79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5854482" y="1639455"/>
                    <a:ext cx="44792" cy="210554"/>
                  </a:xfrm>
                  <a:custGeom>
                    <a:avLst/>
                    <a:gdLst/>
                    <a:ahLst/>
                    <a:cxnLst/>
                    <a:rect l="l" t="t" r="r" b="b"/>
                    <a:pathLst>
                      <a:path w="1009" h="4743" extrusionOk="0">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5632178" y="1658282"/>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52" name="Google Shape;952;p34"/>
            <p:cNvGrpSpPr/>
            <p:nvPr/>
          </p:nvGrpSpPr>
          <p:grpSpPr>
            <a:xfrm>
              <a:off x="4534350" y="4713051"/>
              <a:ext cx="4600713" cy="150450"/>
              <a:chOff x="0" y="4397412"/>
              <a:chExt cx="4600713" cy="150450"/>
            </a:xfrm>
          </p:grpSpPr>
          <p:sp>
            <p:nvSpPr>
              <p:cNvPr id="953" name="Google Shape;953;p34"/>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34"/>
            <p:cNvGrpSpPr/>
            <p:nvPr/>
          </p:nvGrpSpPr>
          <p:grpSpPr>
            <a:xfrm>
              <a:off x="7797287" y="4091587"/>
              <a:ext cx="208476" cy="304372"/>
              <a:chOff x="7797287" y="4091587"/>
              <a:chExt cx="208476" cy="304372"/>
            </a:xfrm>
          </p:grpSpPr>
          <p:sp>
            <p:nvSpPr>
              <p:cNvPr id="959" name="Google Shape;959;p34"/>
              <p:cNvSpPr/>
              <p:nvPr/>
            </p:nvSpPr>
            <p:spPr>
              <a:xfrm>
                <a:off x="7797287" y="4091587"/>
                <a:ext cx="208476" cy="304372"/>
              </a:xfrm>
              <a:custGeom>
                <a:avLst/>
                <a:gdLst/>
                <a:ahLst/>
                <a:cxnLst/>
                <a:rect l="l" t="t" r="r" b="b"/>
                <a:pathLst>
                  <a:path w="4778" h="6975" extrusionOk="0">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7825168" y="4169389"/>
                <a:ext cx="177322" cy="222464"/>
              </a:xfrm>
              <a:custGeom>
                <a:avLst/>
                <a:gdLst/>
                <a:ahLst/>
                <a:cxnLst/>
                <a:rect l="l" t="t" r="r" b="b"/>
                <a:pathLst>
                  <a:path w="4064" h="5098" extrusionOk="0">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7860073" y="4291263"/>
                <a:ext cx="21205" cy="5891"/>
              </a:xfrm>
              <a:custGeom>
                <a:avLst/>
                <a:gdLst/>
                <a:ahLst/>
                <a:cxnLst/>
                <a:rect l="l" t="t" r="r" b="b"/>
                <a:pathLst>
                  <a:path w="486" h="135" extrusionOk="0">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7856321" y="4301779"/>
                <a:ext cx="23082" cy="6546"/>
              </a:xfrm>
              <a:custGeom>
                <a:avLst/>
                <a:gdLst/>
                <a:ahLst/>
                <a:cxnLst/>
                <a:rect l="l" t="t" r="r" b="b"/>
                <a:pathLst>
                  <a:path w="529" h="150" extrusionOk="0">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7960774" y="4152939"/>
                <a:ext cx="16799" cy="56161"/>
              </a:xfrm>
              <a:custGeom>
                <a:avLst/>
                <a:gdLst/>
                <a:ahLst/>
                <a:cxnLst/>
                <a:rect l="l" t="t" r="r" b="b"/>
                <a:pathLst>
                  <a:path w="385" h="1287" extrusionOk="0">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7866661" y="4275249"/>
                <a:ext cx="16319" cy="10560"/>
              </a:xfrm>
              <a:custGeom>
                <a:avLst/>
                <a:gdLst/>
                <a:ahLst/>
                <a:cxnLst/>
                <a:rect l="l" t="t" r="r" b="b"/>
                <a:pathLst>
                  <a:path w="374" h="242" extrusionOk="0">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7860858" y="4261460"/>
                <a:ext cx="15228" cy="16233"/>
              </a:xfrm>
              <a:custGeom>
                <a:avLst/>
                <a:gdLst/>
                <a:ahLst/>
                <a:cxnLst/>
                <a:rect l="l" t="t" r="r" b="b"/>
                <a:pathLst>
                  <a:path w="349" h="372" extrusionOk="0">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34"/>
            <p:cNvSpPr/>
            <p:nvPr/>
          </p:nvSpPr>
          <p:spPr>
            <a:xfrm>
              <a:off x="7159727" y="3080485"/>
              <a:ext cx="797733" cy="1212448"/>
            </a:xfrm>
            <a:custGeom>
              <a:avLst/>
              <a:gdLst/>
              <a:ahLst/>
              <a:cxnLst/>
              <a:rect l="l" t="t" r="r" b="b"/>
              <a:pathLst>
                <a:path w="17970" h="27312" extrusionOk="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7298184" y="3457766"/>
              <a:ext cx="491469" cy="660338"/>
            </a:xfrm>
            <a:custGeom>
              <a:avLst/>
              <a:gdLst/>
              <a:ahLst/>
              <a:cxnLst/>
              <a:rect l="l" t="t" r="r" b="b"/>
              <a:pathLst>
                <a:path w="11071" h="14875" extrusionOk="0">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7735751" y="4005732"/>
              <a:ext cx="140413" cy="181521"/>
            </a:xfrm>
            <a:custGeom>
              <a:avLst/>
              <a:gdLst/>
              <a:ahLst/>
              <a:cxnLst/>
              <a:rect l="l" t="t" r="r" b="b"/>
              <a:pathLst>
                <a:path w="3163" h="4089" extrusionOk="0">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7651629" y="1990812"/>
              <a:ext cx="448853" cy="494399"/>
            </a:xfrm>
            <a:custGeom>
              <a:avLst/>
              <a:gdLst/>
              <a:ahLst/>
              <a:cxnLst/>
              <a:rect l="l" t="t" r="r" b="b"/>
              <a:pathLst>
                <a:path w="10111" h="11137" extrusionOk="0">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618017" y="2485065"/>
              <a:ext cx="889892" cy="414004"/>
            </a:xfrm>
            <a:custGeom>
              <a:avLst/>
              <a:gdLst/>
              <a:ahLst/>
              <a:cxnLst/>
              <a:rect l="l" t="t" r="r" b="b"/>
              <a:pathLst>
                <a:path w="20046" h="9326" extrusionOk="0">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7208025" y="2350914"/>
              <a:ext cx="626556" cy="727859"/>
            </a:xfrm>
            <a:custGeom>
              <a:avLst/>
              <a:gdLst/>
              <a:ahLst/>
              <a:cxnLst/>
              <a:rect l="l" t="t" r="r" b="b"/>
              <a:pathLst>
                <a:path w="14114" h="16396" extrusionOk="0">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7325751" y="2515473"/>
              <a:ext cx="65701" cy="245801"/>
            </a:xfrm>
            <a:custGeom>
              <a:avLst/>
              <a:gdLst/>
              <a:ahLst/>
              <a:cxnLst/>
              <a:rect l="l" t="t" r="r" b="b"/>
              <a:pathLst>
                <a:path w="1480" h="5537" extrusionOk="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7369432" y="2524040"/>
              <a:ext cx="18023" cy="31519"/>
            </a:xfrm>
            <a:custGeom>
              <a:avLst/>
              <a:gdLst/>
              <a:ahLst/>
              <a:cxnLst/>
              <a:rect l="l" t="t" r="r" b="b"/>
              <a:pathLst>
                <a:path w="406" h="710" extrusionOk="0">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7447961" y="1936167"/>
              <a:ext cx="247177" cy="496353"/>
            </a:xfrm>
            <a:custGeom>
              <a:avLst/>
              <a:gdLst/>
              <a:ahLst/>
              <a:cxnLst/>
              <a:rect l="l" t="t" r="r" b="b"/>
              <a:pathLst>
                <a:path w="5568" h="11181" extrusionOk="0">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7464386" y="2090693"/>
              <a:ext cx="16292" cy="16114"/>
            </a:xfrm>
            <a:custGeom>
              <a:avLst/>
              <a:gdLst/>
              <a:ahLst/>
              <a:cxnLst/>
              <a:rect l="l" t="t" r="r" b="b"/>
              <a:pathLst>
                <a:path w="367" h="363" extrusionOk="0">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456085" y="2080128"/>
              <a:ext cx="32895" cy="9988"/>
            </a:xfrm>
            <a:custGeom>
              <a:avLst/>
              <a:gdLst/>
              <a:ahLst/>
              <a:cxnLst/>
              <a:rect l="l" t="t" r="r" b="b"/>
              <a:pathLst>
                <a:path w="741" h="225" extrusionOk="0">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7557919" y="2090693"/>
              <a:ext cx="16292" cy="16114"/>
            </a:xfrm>
            <a:custGeom>
              <a:avLst/>
              <a:gdLst/>
              <a:ahLst/>
              <a:cxnLst/>
              <a:rect l="l" t="t" r="r" b="b"/>
              <a:pathLst>
                <a:path w="367" h="363" extrusionOk="0">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552503" y="2080128"/>
              <a:ext cx="32673" cy="9988"/>
            </a:xfrm>
            <a:custGeom>
              <a:avLst/>
              <a:gdLst/>
              <a:ahLst/>
              <a:cxnLst/>
              <a:rect l="l" t="t" r="r" b="b"/>
              <a:pathLst>
                <a:path w="736" h="225" extrusionOk="0">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508378" y="2171618"/>
              <a:ext cx="47500" cy="24593"/>
            </a:xfrm>
            <a:custGeom>
              <a:avLst/>
              <a:gdLst/>
              <a:ahLst/>
              <a:cxnLst/>
              <a:rect l="l" t="t" r="r" b="b"/>
              <a:pathLst>
                <a:path w="1070" h="554" extrusionOk="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519165" y="2242866"/>
              <a:ext cx="83724" cy="43815"/>
            </a:xfrm>
            <a:custGeom>
              <a:avLst/>
              <a:gdLst/>
              <a:ahLst/>
              <a:cxnLst/>
              <a:rect l="l" t="t" r="r" b="b"/>
              <a:pathLst>
                <a:path w="1886" h="987" extrusionOk="0">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7423013" y="1893729"/>
              <a:ext cx="464789" cy="393184"/>
            </a:xfrm>
            <a:custGeom>
              <a:avLst/>
              <a:gdLst/>
              <a:ahLst/>
              <a:cxnLst/>
              <a:rect l="l" t="t" r="r" b="b"/>
              <a:pathLst>
                <a:path w="10470" h="8857" extrusionOk="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7701481" y="2109870"/>
              <a:ext cx="54026" cy="55757"/>
            </a:xfrm>
            <a:custGeom>
              <a:avLst/>
              <a:gdLst/>
              <a:ahLst/>
              <a:cxnLst/>
              <a:rect l="l" t="t" r="r" b="b"/>
              <a:pathLst>
                <a:path w="1217" h="1256" extrusionOk="0">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7719682" y="2123143"/>
              <a:ext cx="23395" cy="31696"/>
            </a:xfrm>
            <a:custGeom>
              <a:avLst/>
              <a:gdLst/>
              <a:ahLst/>
              <a:cxnLst/>
              <a:rect l="l" t="t" r="r" b="b"/>
              <a:pathLst>
                <a:path w="527" h="714" extrusionOk="0">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4" name="Google Shape;984;p34"/>
            <p:cNvGrpSpPr/>
            <p:nvPr/>
          </p:nvGrpSpPr>
          <p:grpSpPr>
            <a:xfrm>
              <a:off x="7477481" y="4567060"/>
              <a:ext cx="319804" cy="141790"/>
              <a:chOff x="7477481" y="4567060"/>
              <a:chExt cx="319804" cy="141790"/>
            </a:xfrm>
          </p:grpSpPr>
          <p:sp>
            <p:nvSpPr>
              <p:cNvPr id="985" name="Google Shape;985;p34"/>
              <p:cNvSpPr/>
              <p:nvPr/>
            </p:nvSpPr>
            <p:spPr>
              <a:xfrm>
                <a:off x="7477481" y="4567060"/>
                <a:ext cx="319804" cy="141790"/>
              </a:xfrm>
              <a:custGeom>
                <a:avLst/>
                <a:gdLst/>
                <a:ahLst/>
                <a:cxnLst/>
                <a:rect l="l" t="t" r="r" b="b"/>
                <a:pathLst>
                  <a:path w="7204" h="3194" extrusionOk="0">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7508822" y="4693131"/>
                <a:ext cx="287797" cy="5904"/>
              </a:xfrm>
              <a:custGeom>
                <a:avLst/>
                <a:gdLst/>
                <a:ahLst/>
                <a:cxnLst/>
                <a:rect l="l" t="t" r="r" b="b"/>
                <a:pathLst>
                  <a:path w="6483" h="133" extrusionOk="0">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7606528" y="4661924"/>
                <a:ext cx="15493" cy="17180"/>
              </a:xfrm>
              <a:custGeom>
                <a:avLst/>
                <a:gdLst/>
                <a:ahLst/>
                <a:cxnLst/>
                <a:rect l="l" t="t" r="r" b="b"/>
                <a:pathLst>
                  <a:path w="349" h="387" extrusionOk="0">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7596451" y="4664721"/>
                <a:ext cx="14561" cy="20332"/>
              </a:xfrm>
              <a:custGeom>
                <a:avLst/>
                <a:gdLst/>
                <a:ahLst/>
                <a:cxnLst/>
                <a:rect l="l" t="t" r="r" b="b"/>
                <a:pathLst>
                  <a:path w="328" h="458" extrusionOk="0">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7619268" y="4660814"/>
                <a:ext cx="17535" cy="8213"/>
              </a:xfrm>
              <a:custGeom>
                <a:avLst/>
                <a:gdLst/>
                <a:ahLst/>
                <a:cxnLst/>
                <a:rect l="l" t="t" r="r" b="b"/>
                <a:pathLst>
                  <a:path w="395" h="185" extrusionOk="0">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7622597" y="4649894"/>
                <a:ext cx="20909" cy="5993"/>
              </a:xfrm>
              <a:custGeom>
                <a:avLst/>
                <a:gdLst/>
                <a:ahLst/>
                <a:cxnLst/>
                <a:rect l="l" t="t" r="r" b="b"/>
                <a:pathLst>
                  <a:path w="471" h="135" extrusionOk="0">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34"/>
            <p:cNvSpPr/>
            <p:nvPr/>
          </p:nvSpPr>
          <p:spPr>
            <a:xfrm>
              <a:off x="7375336" y="2989184"/>
              <a:ext cx="469273" cy="1653798"/>
            </a:xfrm>
            <a:custGeom>
              <a:avLst/>
              <a:gdLst/>
              <a:ahLst/>
              <a:cxnLst/>
              <a:rect l="l" t="t" r="r" b="b"/>
              <a:pathLst>
                <a:path w="10571" h="37254" extrusionOk="0">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558887" y="2360281"/>
              <a:ext cx="1664142" cy="1309978"/>
            </a:xfrm>
            <a:custGeom>
              <a:avLst/>
              <a:gdLst/>
              <a:ahLst/>
              <a:cxnLst/>
              <a:rect l="l" t="t" r="r" b="b"/>
              <a:pathLst>
                <a:path w="37487" h="29509" extrusionOk="0">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733701" y="2965600"/>
              <a:ext cx="31385" cy="87231"/>
            </a:xfrm>
            <a:custGeom>
              <a:avLst/>
              <a:gdLst/>
              <a:ahLst/>
              <a:cxnLst/>
              <a:rect l="l" t="t" r="r" b="b"/>
              <a:pathLst>
                <a:path w="707" h="1965" extrusionOk="0">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767749" y="2985798"/>
              <a:ext cx="73070" cy="90738"/>
            </a:xfrm>
            <a:custGeom>
              <a:avLst/>
              <a:gdLst/>
              <a:ahLst/>
              <a:cxnLst/>
              <a:rect l="l" t="t" r="r" b="b"/>
              <a:pathLst>
                <a:path w="1646" h="2044" extrusionOk="0">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844236" y="3013721"/>
              <a:ext cx="71117" cy="82570"/>
            </a:xfrm>
            <a:custGeom>
              <a:avLst/>
              <a:gdLst/>
              <a:ahLst/>
              <a:cxnLst/>
              <a:rect l="l" t="t" r="r" b="b"/>
              <a:pathLst>
                <a:path w="1602" h="1860" extrusionOk="0">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6966002" y="3049100"/>
              <a:ext cx="70939" cy="82570"/>
            </a:xfrm>
            <a:custGeom>
              <a:avLst/>
              <a:gdLst/>
              <a:ahLst/>
              <a:cxnLst/>
              <a:rect l="l" t="t" r="r" b="b"/>
              <a:pathLst>
                <a:path w="1598" h="1860" extrusionOk="0">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7043598" y="3063261"/>
              <a:ext cx="73514" cy="87498"/>
            </a:xfrm>
            <a:custGeom>
              <a:avLst/>
              <a:gdLst/>
              <a:ahLst/>
              <a:cxnLst/>
              <a:rect l="l" t="t" r="r" b="b"/>
              <a:pathLst>
                <a:path w="1656" h="1971" extrusionOk="0">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7120884" y="3090695"/>
              <a:ext cx="73159" cy="83014"/>
            </a:xfrm>
            <a:custGeom>
              <a:avLst/>
              <a:gdLst/>
              <a:ahLst/>
              <a:cxnLst/>
              <a:rect l="l" t="t" r="r" b="b"/>
              <a:pathLst>
                <a:path w="1648" h="1870" extrusionOk="0">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7230487" y="3115865"/>
              <a:ext cx="74757" cy="89406"/>
            </a:xfrm>
            <a:custGeom>
              <a:avLst/>
              <a:gdLst/>
              <a:ahLst/>
              <a:cxnLst/>
              <a:rect l="l" t="t" r="r" b="b"/>
              <a:pathLst>
                <a:path w="1684" h="2014" extrusionOk="0">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7309015" y="3145607"/>
              <a:ext cx="73203" cy="82925"/>
            </a:xfrm>
            <a:custGeom>
              <a:avLst/>
              <a:gdLst/>
              <a:ahLst/>
              <a:cxnLst/>
              <a:rect l="l" t="t" r="r" b="b"/>
              <a:pathLst>
                <a:path w="1649" h="1868" extrusionOk="0">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7395535" y="3159191"/>
              <a:ext cx="65213" cy="86743"/>
            </a:xfrm>
            <a:custGeom>
              <a:avLst/>
              <a:gdLst/>
              <a:ahLst/>
              <a:cxnLst/>
              <a:rect l="l" t="t" r="r" b="b"/>
              <a:pathLst>
                <a:path w="1469" h="1954" extrusionOk="0">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7508999" y="3192173"/>
              <a:ext cx="65390" cy="86699"/>
            </a:xfrm>
            <a:custGeom>
              <a:avLst/>
              <a:gdLst/>
              <a:ahLst/>
              <a:cxnLst/>
              <a:rect l="l" t="t" r="r" b="b"/>
              <a:pathLst>
                <a:path w="1473" h="1953" extrusionOk="0">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7570215" y="3220406"/>
              <a:ext cx="77110" cy="84790"/>
            </a:xfrm>
            <a:custGeom>
              <a:avLst/>
              <a:gdLst/>
              <a:ahLst/>
              <a:cxnLst/>
              <a:rect l="l" t="t" r="r" b="b"/>
              <a:pathLst>
                <a:path w="1737" h="1910" extrusionOk="0">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7652206" y="3242824"/>
              <a:ext cx="73203" cy="82970"/>
            </a:xfrm>
            <a:custGeom>
              <a:avLst/>
              <a:gdLst/>
              <a:ahLst/>
              <a:cxnLst/>
              <a:rect l="l" t="t" r="r" b="b"/>
              <a:pathLst>
                <a:path w="1649" h="1869" extrusionOk="0">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7302801" y="3283309"/>
              <a:ext cx="645822" cy="219787"/>
            </a:xfrm>
            <a:custGeom>
              <a:avLst/>
              <a:gdLst/>
              <a:ahLst/>
              <a:cxnLst/>
              <a:rect l="l" t="t" r="r" b="b"/>
              <a:pathLst>
                <a:path w="14548" h="4951" extrusionOk="0">
                  <a:moveTo>
                    <a:pt x="227" y="1"/>
                  </a:moveTo>
                  <a:lnTo>
                    <a:pt x="1" y="776"/>
                  </a:lnTo>
                  <a:lnTo>
                    <a:pt x="14322" y="4950"/>
                  </a:lnTo>
                  <a:lnTo>
                    <a:pt x="14548" y="4175"/>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7592322" y="3442318"/>
              <a:ext cx="336229" cy="129626"/>
            </a:xfrm>
            <a:custGeom>
              <a:avLst/>
              <a:gdLst/>
              <a:ahLst/>
              <a:cxnLst/>
              <a:rect l="l" t="t" r="r" b="b"/>
              <a:pathLst>
                <a:path w="7574" h="2920" extrusionOk="0">
                  <a:moveTo>
                    <a:pt x="230" y="0"/>
                  </a:moveTo>
                  <a:lnTo>
                    <a:pt x="1" y="776"/>
                  </a:lnTo>
                  <a:lnTo>
                    <a:pt x="7348" y="2919"/>
                  </a:lnTo>
                  <a:lnTo>
                    <a:pt x="7574" y="2144"/>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6742446" y="2703647"/>
              <a:ext cx="312656" cy="253748"/>
            </a:xfrm>
            <a:custGeom>
              <a:avLst/>
              <a:gdLst/>
              <a:ahLst/>
              <a:cxnLst/>
              <a:rect l="l" t="t" r="r" b="b"/>
              <a:pathLst>
                <a:path w="7043" h="5716" extrusionOk="0">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6752479" y="2753055"/>
              <a:ext cx="197635" cy="124787"/>
            </a:xfrm>
            <a:custGeom>
              <a:avLst/>
              <a:gdLst/>
              <a:ahLst/>
              <a:cxnLst/>
              <a:rect l="l" t="t" r="r" b="b"/>
              <a:pathLst>
                <a:path w="4452" h="2811" extrusionOk="0">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6935194" y="2838464"/>
              <a:ext cx="98063" cy="40220"/>
            </a:xfrm>
            <a:custGeom>
              <a:avLst/>
              <a:gdLst/>
              <a:ahLst/>
              <a:cxnLst/>
              <a:rect l="l" t="t" r="r" b="b"/>
              <a:pathLst>
                <a:path w="2209" h="906" extrusionOk="0">
                  <a:moveTo>
                    <a:pt x="84" y="1"/>
                  </a:moveTo>
                  <a:lnTo>
                    <a:pt x="1" y="287"/>
                  </a:lnTo>
                  <a:lnTo>
                    <a:pt x="2123" y="905"/>
                  </a:lnTo>
                  <a:lnTo>
                    <a:pt x="2209" y="617"/>
                  </a:lnTo>
                  <a:lnTo>
                    <a:pt x="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6856532" y="2537136"/>
              <a:ext cx="703222" cy="258986"/>
            </a:xfrm>
            <a:custGeom>
              <a:avLst/>
              <a:gdLst/>
              <a:ahLst/>
              <a:cxnLst/>
              <a:rect l="l" t="t" r="r" b="b"/>
              <a:pathLst>
                <a:path w="15841" h="5834" extrusionOk="0">
                  <a:moveTo>
                    <a:pt x="388" y="0"/>
                  </a:moveTo>
                  <a:lnTo>
                    <a:pt x="0" y="1329"/>
                  </a:lnTo>
                  <a:lnTo>
                    <a:pt x="15456" y="5833"/>
                  </a:lnTo>
                  <a:lnTo>
                    <a:pt x="15840" y="4506"/>
                  </a:lnTo>
                  <a:lnTo>
                    <a:pt x="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7634405" y="1845431"/>
              <a:ext cx="85278" cy="85189"/>
            </a:xfrm>
            <a:custGeom>
              <a:avLst/>
              <a:gdLst/>
              <a:ahLst/>
              <a:cxnLst/>
              <a:rect l="l" t="t" r="r" b="b"/>
              <a:pathLst>
                <a:path w="1921" h="1919" extrusionOk="0">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7675334" y="1922050"/>
              <a:ext cx="248420" cy="181743"/>
            </a:xfrm>
            <a:custGeom>
              <a:avLst/>
              <a:gdLst/>
              <a:ahLst/>
              <a:cxnLst/>
              <a:rect l="l" t="t" r="r" b="b"/>
              <a:pathLst>
                <a:path w="5596" h="4094" extrusionOk="0">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7703701" y="2155815"/>
              <a:ext cx="40175" cy="34804"/>
            </a:xfrm>
            <a:custGeom>
              <a:avLst/>
              <a:gdLst/>
              <a:ahLst/>
              <a:cxnLst/>
              <a:rect l="l" t="t" r="r" b="b"/>
              <a:pathLst>
                <a:path w="905" h="784" extrusionOk="0">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7636447" y="1899588"/>
              <a:ext cx="78442" cy="41596"/>
            </a:xfrm>
            <a:custGeom>
              <a:avLst/>
              <a:gdLst/>
              <a:ahLst/>
              <a:cxnLst/>
              <a:rect l="l" t="t" r="r" b="b"/>
              <a:pathLst>
                <a:path w="1767" h="937" extrusionOk="0">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7739702" y="2147691"/>
              <a:ext cx="16470" cy="13185"/>
            </a:xfrm>
            <a:custGeom>
              <a:avLst/>
              <a:gdLst/>
              <a:ahLst/>
              <a:cxnLst/>
              <a:rect l="l" t="t" r="r" b="b"/>
              <a:pathLst>
                <a:path w="371" h="297" extrusionOk="0">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7578783" y="3554184"/>
              <a:ext cx="83857" cy="1040693"/>
            </a:xfrm>
            <a:custGeom>
              <a:avLst/>
              <a:gdLst/>
              <a:ahLst/>
              <a:cxnLst/>
              <a:rect l="l" t="t" r="r" b="b"/>
              <a:pathLst>
                <a:path w="1889" h="23443" extrusionOk="0">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7729388" y="2654394"/>
              <a:ext cx="270000" cy="3729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7541982" y="4593695"/>
              <a:ext cx="280960" cy="6748"/>
            </a:xfrm>
            <a:custGeom>
              <a:avLst/>
              <a:gdLst/>
              <a:ahLst/>
              <a:cxnLst/>
              <a:rect l="l" t="t" r="r" b="b"/>
              <a:pathLst>
                <a:path w="6329" h="152" extrusionOk="0">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7012480" y="2565990"/>
              <a:ext cx="867563" cy="416268"/>
            </a:xfrm>
            <a:custGeom>
              <a:avLst/>
              <a:gdLst/>
              <a:ahLst/>
              <a:cxnLst/>
              <a:rect l="l" t="t" r="r" b="b"/>
              <a:pathLst>
                <a:path w="19543" h="9377" extrusionOk="0">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7607725" y="2352468"/>
              <a:ext cx="295610" cy="523654"/>
            </a:xfrm>
            <a:custGeom>
              <a:avLst/>
              <a:gdLst/>
              <a:ahLst/>
              <a:cxnLst/>
              <a:rect l="l" t="t" r="r" b="b"/>
              <a:pathLst>
                <a:path w="6659" h="11796" extrusionOk="0">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34"/>
            <p:cNvGrpSpPr/>
            <p:nvPr/>
          </p:nvGrpSpPr>
          <p:grpSpPr>
            <a:xfrm>
              <a:off x="7331478" y="2343723"/>
              <a:ext cx="542780" cy="395840"/>
              <a:chOff x="7331478" y="2343723"/>
              <a:chExt cx="542780" cy="395840"/>
            </a:xfrm>
          </p:grpSpPr>
          <p:sp>
            <p:nvSpPr>
              <p:cNvPr id="1027" name="Google Shape;1027;p34"/>
              <p:cNvSpPr/>
              <p:nvPr/>
            </p:nvSpPr>
            <p:spPr>
              <a:xfrm>
                <a:off x="7445431" y="2352912"/>
                <a:ext cx="326019" cy="156084"/>
              </a:xfrm>
              <a:custGeom>
                <a:avLst/>
                <a:gdLst/>
                <a:ahLst/>
                <a:cxnLst/>
                <a:rect l="l" t="t" r="r" b="b"/>
                <a:pathLst>
                  <a:path w="7344" h="3516" extrusionOk="0">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7331478" y="2423760"/>
                <a:ext cx="530180" cy="215259"/>
              </a:xfrm>
              <a:custGeom>
                <a:avLst/>
                <a:gdLst/>
                <a:ahLst/>
                <a:cxnLst/>
                <a:rect l="l" t="t" r="r" b="b"/>
                <a:pathLst>
                  <a:path w="11943" h="4849" extrusionOk="0">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7513128" y="2343723"/>
                <a:ext cx="171444" cy="93713"/>
              </a:xfrm>
              <a:custGeom>
                <a:avLst/>
                <a:gdLst/>
                <a:ahLst/>
                <a:cxnLst/>
                <a:rect l="l" t="t" r="r" b="b"/>
                <a:pathLst>
                  <a:path w="3862" h="2111" extrusionOk="0">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4"/>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flipH="1">
              <a:off x="7499999" y="2083824"/>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A71E54D-5291-E302-83AC-E90B2ABD6836}"/>
              </a:ext>
            </a:extLst>
          </p:cNvPr>
          <p:cNvSpPr txBox="1"/>
          <p:nvPr/>
        </p:nvSpPr>
        <p:spPr>
          <a:xfrm>
            <a:off x="170142" y="1464696"/>
            <a:ext cx="4525007" cy="2969852"/>
          </a:xfrm>
          <a:prstGeom prst="rect">
            <a:avLst/>
          </a:prstGeom>
          <a:noFill/>
        </p:spPr>
        <p:txBody>
          <a:bodyPr wrap="square">
            <a:spAutoFit/>
          </a:bodyPr>
          <a:lstStyle/>
          <a:p>
            <a:pPr algn="just">
              <a:lnSpc>
                <a:spcPct val="150000"/>
              </a:lnSpc>
            </a:pPr>
            <a:r>
              <a:rPr lang="en-IN" dirty="0">
                <a:latin typeface="Abel" panose="02000506030000020004" pitchFamily="2" charset="0"/>
              </a:rPr>
              <a:t>In conclusion, our analysis highlights key opportunities in targeting specific demographics for financial products. Individuals over 46 and those in high-demand areas like ZIP code 90245 show strong potential for loan offerings. Additionally, supporting students with education loans and providing tailored solutions for securities account holders can enhance financial stability. By strategically focusing on these insights, we can foster growth and improve customer satisfaction across various segments.</a:t>
            </a:r>
            <a:endParaRPr lang="en-US" dirty="0">
              <a:latin typeface="Abel" panose="02000506030000020004" pitchFamily="2" charset="0"/>
            </a:endParaRPr>
          </a:p>
        </p:txBody>
      </p:sp>
      <p:pic>
        <p:nvPicPr>
          <p:cNvPr id="2" name="Picture 1">
            <a:extLst>
              <a:ext uri="{FF2B5EF4-FFF2-40B4-BE49-F238E27FC236}">
                <a16:creationId xmlns:a16="http://schemas.microsoft.com/office/drawing/2014/main" id="{5B420A7B-04E5-5C23-B554-A543A5DE309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30"/>
        <p:cNvGrpSpPr/>
        <p:nvPr/>
      </p:nvGrpSpPr>
      <p:grpSpPr>
        <a:xfrm>
          <a:off x="0" y="0"/>
          <a:ext cx="0" cy="0"/>
          <a:chOff x="0" y="0"/>
          <a:chExt cx="0" cy="0"/>
        </a:xfrm>
      </p:grpSpPr>
      <p:grpSp>
        <p:nvGrpSpPr>
          <p:cNvPr id="2531" name="Google Shape;2531;p46"/>
          <p:cNvGrpSpPr/>
          <p:nvPr/>
        </p:nvGrpSpPr>
        <p:grpSpPr>
          <a:xfrm>
            <a:off x="4237331" y="1731885"/>
            <a:ext cx="1090502" cy="1018186"/>
            <a:chOff x="4694531" y="2250235"/>
            <a:chExt cx="1090502" cy="1018186"/>
          </a:xfrm>
        </p:grpSpPr>
        <p:sp>
          <p:nvSpPr>
            <p:cNvPr id="2532" name="Google Shape;2532;p4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 name="Google Shape;2536;p46"/>
          <p:cNvSpPr txBox="1">
            <a:spLocks noGrp="1"/>
          </p:cNvSpPr>
          <p:nvPr>
            <p:ph type="ctrTitle"/>
          </p:nvPr>
        </p:nvSpPr>
        <p:spPr>
          <a:xfrm>
            <a:off x="570304" y="270913"/>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2537" name="Google Shape;2537;p46"/>
          <p:cNvSpPr txBox="1">
            <a:spLocks noGrp="1"/>
          </p:cNvSpPr>
          <p:nvPr>
            <p:ph type="subTitle" idx="1"/>
          </p:nvPr>
        </p:nvSpPr>
        <p:spPr>
          <a:xfrm>
            <a:off x="810669" y="2599244"/>
            <a:ext cx="3326700" cy="321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dirty="0"/>
              <a:t>Does anyone have any questions?</a:t>
            </a:r>
            <a:endParaRPr dirty="0"/>
          </a:p>
          <a:p>
            <a:pPr marL="0" lvl="0" indent="0" algn="l" rtl="0">
              <a:spcBef>
                <a:spcPts val="0"/>
              </a:spcBef>
              <a:spcAft>
                <a:spcPts val="0"/>
              </a:spcAft>
              <a:buClr>
                <a:schemeClr val="dk1"/>
              </a:buClr>
              <a:buSzPts val="1100"/>
              <a:buFont typeface="Arial"/>
              <a:buNone/>
            </a:pPr>
            <a:r>
              <a:rPr lang="en" dirty="0">
                <a:hlinkClick r:id="rId3"/>
              </a:rPr>
              <a:t>karnank919@gmail.com </a:t>
            </a:r>
            <a:endParaRPr dirty="0"/>
          </a:p>
          <a:p>
            <a:pPr marL="0" lvl="0" indent="0" algn="l" rtl="0">
              <a:spcBef>
                <a:spcPts val="0"/>
              </a:spcBef>
              <a:spcAft>
                <a:spcPts val="0"/>
              </a:spcAft>
              <a:buClr>
                <a:schemeClr val="dk1"/>
              </a:buClr>
              <a:buSzPts val="1100"/>
              <a:buFont typeface="Arial"/>
              <a:buNone/>
            </a:pPr>
            <a:r>
              <a:rPr lang="en" dirty="0"/>
              <a:t>+91  7795375472</a:t>
            </a:r>
          </a:p>
          <a:p>
            <a:pPr marL="0" lvl="0" indent="0" algn="l" rtl="0">
              <a:spcBef>
                <a:spcPts val="0"/>
              </a:spcBef>
              <a:spcAft>
                <a:spcPts val="0"/>
              </a:spcAft>
              <a:buClr>
                <a:schemeClr val="dk1"/>
              </a:buClr>
              <a:buSzPts val="1100"/>
              <a:buFont typeface="Arial"/>
              <a:buNone/>
            </a:pPr>
            <a:r>
              <a:rPr lang="en-IN" dirty="0">
                <a:hlinkClick r:id="rId4"/>
              </a:rPr>
              <a:t>https://decodet.com/</a:t>
            </a:r>
            <a:endParaRPr dirty="0"/>
          </a:p>
        </p:txBody>
      </p:sp>
      <p:grpSp>
        <p:nvGrpSpPr>
          <p:cNvPr id="2538" name="Google Shape;2538;p46"/>
          <p:cNvGrpSpPr/>
          <p:nvPr/>
        </p:nvGrpSpPr>
        <p:grpSpPr>
          <a:xfrm rot="756199">
            <a:off x="8106510" y="1734345"/>
            <a:ext cx="502396" cy="423275"/>
            <a:chOff x="2681574" y="1237063"/>
            <a:chExt cx="340338" cy="314998"/>
          </a:xfrm>
        </p:grpSpPr>
        <p:sp>
          <p:nvSpPr>
            <p:cNvPr id="2539" name="Google Shape;2539;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3" name="Google Shape;2543;p46"/>
          <p:cNvGrpSpPr/>
          <p:nvPr/>
        </p:nvGrpSpPr>
        <p:grpSpPr>
          <a:xfrm>
            <a:off x="6472501" y="1281478"/>
            <a:ext cx="1000385" cy="883233"/>
            <a:chOff x="6472501" y="1326053"/>
            <a:chExt cx="1000385" cy="883233"/>
          </a:xfrm>
        </p:grpSpPr>
        <p:sp>
          <p:nvSpPr>
            <p:cNvPr id="2544" name="Google Shape;2544;p46"/>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46"/>
          <p:cNvGrpSpPr/>
          <p:nvPr/>
        </p:nvGrpSpPr>
        <p:grpSpPr>
          <a:xfrm>
            <a:off x="6256625" y="936264"/>
            <a:ext cx="546250" cy="503056"/>
            <a:chOff x="6256625" y="616414"/>
            <a:chExt cx="546250" cy="503056"/>
          </a:xfrm>
        </p:grpSpPr>
        <p:sp>
          <p:nvSpPr>
            <p:cNvPr id="2549" name="Google Shape;2549;p46"/>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6"/>
          <p:cNvGrpSpPr/>
          <p:nvPr/>
        </p:nvGrpSpPr>
        <p:grpSpPr>
          <a:xfrm flipH="1">
            <a:off x="7934272" y="3156168"/>
            <a:ext cx="921144" cy="1561106"/>
            <a:chOff x="4321997" y="3141168"/>
            <a:chExt cx="921144" cy="1561106"/>
          </a:xfrm>
        </p:grpSpPr>
        <p:sp>
          <p:nvSpPr>
            <p:cNvPr id="2554" name="Google Shape;2554;p46"/>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46"/>
          <p:cNvGrpSpPr/>
          <p:nvPr/>
        </p:nvGrpSpPr>
        <p:grpSpPr>
          <a:xfrm>
            <a:off x="4980432" y="915866"/>
            <a:ext cx="773384" cy="715644"/>
            <a:chOff x="2681574" y="1237063"/>
            <a:chExt cx="340338" cy="314998"/>
          </a:xfrm>
        </p:grpSpPr>
        <p:sp>
          <p:nvSpPr>
            <p:cNvPr id="2561" name="Google Shape;2561;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2565;p46"/>
          <p:cNvGrpSpPr/>
          <p:nvPr/>
        </p:nvGrpSpPr>
        <p:grpSpPr>
          <a:xfrm>
            <a:off x="4534350" y="4713051"/>
            <a:ext cx="4600713" cy="150450"/>
            <a:chOff x="0" y="4397412"/>
            <a:chExt cx="4600713" cy="150450"/>
          </a:xfrm>
        </p:grpSpPr>
        <p:sp>
          <p:nvSpPr>
            <p:cNvPr id="2566" name="Google Shape;2566;p46"/>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1" name="Google Shape;2571;p46"/>
          <p:cNvGrpSpPr/>
          <p:nvPr/>
        </p:nvGrpSpPr>
        <p:grpSpPr>
          <a:xfrm rot="-721003">
            <a:off x="4854784" y="1530565"/>
            <a:ext cx="1961438" cy="2825117"/>
            <a:chOff x="4937611" y="1161749"/>
            <a:chExt cx="1961412" cy="2825079"/>
          </a:xfrm>
        </p:grpSpPr>
        <p:sp>
          <p:nvSpPr>
            <p:cNvPr id="2572" name="Google Shape;2572;p46"/>
            <p:cNvSpPr/>
            <p:nvPr/>
          </p:nvSpPr>
          <p:spPr>
            <a:xfrm>
              <a:off x="5456776" y="1161749"/>
              <a:ext cx="1117961" cy="499117"/>
            </a:xfrm>
            <a:custGeom>
              <a:avLst/>
              <a:gdLst/>
              <a:ahLst/>
              <a:cxnLst/>
              <a:rect l="l" t="t" r="r" b="b"/>
              <a:pathLst>
                <a:path w="34909" h="15584" extrusionOk="0">
                  <a:moveTo>
                    <a:pt x="1" y="0"/>
                  </a:moveTo>
                  <a:cubicBezTo>
                    <a:pt x="8550" y="5252"/>
                    <a:pt x="8348" y="15583"/>
                    <a:pt x="8348" y="15583"/>
                  </a:cubicBezTo>
                  <a:lnTo>
                    <a:pt x="34909" y="15583"/>
                  </a:lnTo>
                  <a:cubicBezTo>
                    <a:pt x="34846" y="6279"/>
                    <a:pt x="27099" y="0"/>
                    <a:pt x="2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5815749" y="1280498"/>
              <a:ext cx="442746" cy="3875"/>
            </a:xfrm>
            <a:custGeom>
              <a:avLst/>
              <a:gdLst/>
              <a:ahLst/>
              <a:cxnLst/>
              <a:rect l="l" t="t" r="r" b="b"/>
              <a:pathLst>
                <a:path w="13825" h="121" extrusionOk="0">
                  <a:moveTo>
                    <a:pt x="6910" y="1"/>
                  </a:moveTo>
                  <a:cubicBezTo>
                    <a:pt x="3093" y="1"/>
                    <a:pt x="1" y="27"/>
                    <a:pt x="1" y="61"/>
                  </a:cubicBezTo>
                  <a:cubicBezTo>
                    <a:pt x="1" y="94"/>
                    <a:pt x="3093" y="120"/>
                    <a:pt x="6910" y="120"/>
                  </a:cubicBezTo>
                  <a:cubicBezTo>
                    <a:pt x="10728" y="120"/>
                    <a:pt x="13825" y="94"/>
                    <a:pt x="13825" y="61"/>
                  </a:cubicBezTo>
                  <a:cubicBezTo>
                    <a:pt x="13825" y="27"/>
                    <a:pt x="10728" y="1"/>
                    <a:pt x="69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5766462" y="1340321"/>
              <a:ext cx="586762" cy="3875"/>
            </a:xfrm>
            <a:custGeom>
              <a:avLst/>
              <a:gdLst/>
              <a:ahLst/>
              <a:cxnLst/>
              <a:rect l="l" t="t" r="r" b="b"/>
              <a:pathLst>
                <a:path w="18322" h="121" extrusionOk="0">
                  <a:moveTo>
                    <a:pt x="9159" y="0"/>
                  </a:moveTo>
                  <a:cubicBezTo>
                    <a:pt x="4102" y="0"/>
                    <a:pt x="1" y="27"/>
                    <a:pt x="1" y="60"/>
                  </a:cubicBezTo>
                  <a:cubicBezTo>
                    <a:pt x="1" y="94"/>
                    <a:pt x="4102" y="120"/>
                    <a:pt x="9159" y="120"/>
                  </a:cubicBezTo>
                  <a:cubicBezTo>
                    <a:pt x="14221" y="120"/>
                    <a:pt x="18322" y="94"/>
                    <a:pt x="18322" y="60"/>
                  </a:cubicBezTo>
                  <a:cubicBezTo>
                    <a:pt x="18322" y="27"/>
                    <a:pt x="14221" y="0"/>
                    <a:pt x="9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5815749" y="1491737"/>
              <a:ext cx="586762" cy="4003"/>
            </a:xfrm>
            <a:custGeom>
              <a:avLst/>
              <a:gdLst/>
              <a:ahLst/>
              <a:cxnLst/>
              <a:rect l="l" t="t" r="r" b="b"/>
              <a:pathLst>
                <a:path w="18322" h="125" extrusionOk="0">
                  <a:moveTo>
                    <a:pt x="9160" y="1"/>
                  </a:moveTo>
                  <a:cubicBezTo>
                    <a:pt x="4102" y="1"/>
                    <a:pt x="1" y="31"/>
                    <a:pt x="1" y="65"/>
                  </a:cubicBezTo>
                  <a:cubicBezTo>
                    <a:pt x="1" y="95"/>
                    <a:pt x="4102" y="125"/>
                    <a:pt x="9160" y="125"/>
                  </a:cubicBezTo>
                  <a:cubicBezTo>
                    <a:pt x="14220" y="125"/>
                    <a:pt x="18321" y="95"/>
                    <a:pt x="18321" y="65"/>
                  </a:cubicBezTo>
                  <a:cubicBezTo>
                    <a:pt x="18321" y="31"/>
                    <a:pt x="14220" y="1"/>
                    <a:pt x="91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5790033" y="1409368"/>
              <a:ext cx="305903" cy="3843"/>
            </a:xfrm>
            <a:custGeom>
              <a:avLst/>
              <a:gdLst/>
              <a:ahLst/>
              <a:cxnLst/>
              <a:rect l="l" t="t" r="r" b="b"/>
              <a:pathLst>
                <a:path w="9552" h="120" extrusionOk="0">
                  <a:moveTo>
                    <a:pt x="4778" y="0"/>
                  </a:moveTo>
                  <a:cubicBezTo>
                    <a:pt x="3459" y="0"/>
                    <a:pt x="2264" y="7"/>
                    <a:pt x="1402" y="18"/>
                  </a:cubicBezTo>
                  <a:cubicBezTo>
                    <a:pt x="983" y="26"/>
                    <a:pt x="640" y="30"/>
                    <a:pt x="378" y="37"/>
                  </a:cubicBezTo>
                  <a:cubicBezTo>
                    <a:pt x="135" y="45"/>
                    <a:pt x="1" y="52"/>
                    <a:pt x="1" y="59"/>
                  </a:cubicBezTo>
                  <a:cubicBezTo>
                    <a:pt x="1" y="67"/>
                    <a:pt x="135" y="75"/>
                    <a:pt x="378" y="82"/>
                  </a:cubicBezTo>
                  <a:cubicBezTo>
                    <a:pt x="640" y="90"/>
                    <a:pt x="983" y="93"/>
                    <a:pt x="1402" y="101"/>
                  </a:cubicBezTo>
                  <a:cubicBezTo>
                    <a:pt x="2264" y="112"/>
                    <a:pt x="3459" y="119"/>
                    <a:pt x="4778" y="119"/>
                  </a:cubicBezTo>
                  <a:cubicBezTo>
                    <a:pt x="6096" y="119"/>
                    <a:pt x="7291" y="112"/>
                    <a:pt x="8154" y="101"/>
                  </a:cubicBezTo>
                  <a:cubicBezTo>
                    <a:pt x="8569" y="93"/>
                    <a:pt x="8916" y="90"/>
                    <a:pt x="9178" y="82"/>
                  </a:cubicBezTo>
                  <a:cubicBezTo>
                    <a:pt x="9420" y="75"/>
                    <a:pt x="9551" y="67"/>
                    <a:pt x="9551" y="59"/>
                  </a:cubicBezTo>
                  <a:cubicBezTo>
                    <a:pt x="9551" y="52"/>
                    <a:pt x="9420" y="45"/>
                    <a:pt x="9178" y="37"/>
                  </a:cubicBezTo>
                  <a:cubicBezTo>
                    <a:pt x="8916" y="30"/>
                    <a:pt x="8569" y="26"/>
                    <a:pt x="8154" y="18"/>
                  </a:cubicBezTo>
                  <a:cubicBezTo>
                    <a:pt x="7291" y="7"/>
                    <a:pt x="6096" y="0"/>
                    <a:pt x="4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6127260" y="1409368"/>
              <a:ext cx="225968" cy="3843"/>
            </a:xfrm>
            <a:custGeom>
              <a:avLst/>
              <a:gdLst/>
              <a:ahLst/>
              <a:cxnLst/>
              <a:rect l="l" t="t" r="r" b="b"/>
              <a:pathLst>
                <a:path w="7056" h="120" extrusionOk="0">
                  <a:moveTo>
                    <a:pt x="3526" y="0"/>
                  </a:moveTo>
                  <a:cubicBezTo>
                    <a:pt x="2551" y="0"/>
                    <a:pt x="1669" y="7"/>
                    <a:pt x="1031" y="18"/>
                  </a:cubicBezTo>
                  <a:cubicBezTo>
                    <a:pt x="732" y="26"/>
                    <a:pt x="478" y="30"/>
                    <a:pt x="276" y="37"/>
                  </a:cubicBezTo>
                  <a:cubicBezTo>
                    <a:pt x="97" y="45"/>
                    <a:pt x="0" y="52"/>
                    <a:pt x="0" y="59"/>
                  </a:cubicBezTo>
                  <a:cubicBezTo>
                    <a:pt x="0" y="67"/>
                    <a:pt x="97" y="75"/>
                    <a:pt x="276" y="82"/>
                  </a:cubicBezTo>
                  <a:cubicBezTo>
                    <a:pt x="478" y="90"/>
                    <a:pt x="732" y="93"/>
                    <a:pt x="1031" y="101"/>
                  </a:cubicBezTo>
                  <a:cubicBezTo>
                    <a:pt x="1669" y="112"/>
                    <a:pt x="2551" y="119"/>
                    <a:pt x="3526" y="119"/>
                  </a:cubicBezTo>
                  <a:cubicBezTo>
                    <a:pt x="4501" y="119"/>
                    <a:pt x="5382" y="112"/>
                    <a:pt x="6021" y="101"/>
                  </a:cubicBezTo>
                  <a:cubicBezTo>
                    <a:pt x="6320" y="93"/>
                    <a:pt x="6574" y="90"/>
                    <a:pt x="6775" y="82"/>
                  </a:cubicBezTo>
                  <a:cubicBezTo>
                    <a:pt x="6954" y="75"/>
                    <a:pt x="7056" y="67"/>
                    <a:pt x="7056" y="59"/>
                  </a:cubicBezTo>
                  <a:cubicBezTo>
                    <a:pt x="7056" y="52"/>
                    <a:pt x="6954" y="45"/>
                    <a:pt x="6775" y="37"/>
                  </a:cubicBezTo>
                  <a:cubicBezTo>
                    <a:pt x="6574" y="30"/>
                    <a:pt x="6320" y="26"/>
                    <a:pt x="6021" y="18"/>
                  </a:cubicBezTo>
                  <a:cubicBezTo>
                    <a:pt x="5382" y="7"/>
                    <a:pt x="4501" y="0"/>
                    <a:pt x="3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5844476" y="1572985"/>
              <a:ext cx="305871" cy="3971"/>
            </a:xfrm>
            <a:custGeom>
              <a:avLst/>
              <a:gdLst/>
              <a:ahLst/>
              <a:cxnLst/>
              <a:rect l="l" t="t" r="r" b="b"/>
              <a:pathLst>
                <a:path w="9551" h="124" extrusionOk="0">
                  <a:moveTo>
                    <a:pt x="4777" y="1"/>
                  </a:moveTo>
                  <a:cubicBezTo>
                    <a:pt x="3459" y="1"/>
                    <a:pt x="2264" y="8"/>
                    <a:pt x="1400" y="19"/>
                  </a:cubicBezTo>
                  <a:cubicBezTo>
                    <a:pt x="983" y="27"/>
                    <a:pt x="638" y="34"/>
                    <a:pt x="378" y="38"/>
                  </a:cubicBezTo>
                  <a:cubicBezTo>
                    <a:pt x="135" y="46"/>
                    <a:pt x="0" y="53"/>
                    <a:pt x="0" y="60"/>
                  </a:cubicBezTo>
                  <a:cubicBezTo>
                    <a:pt x="0" y="72"/>
                    <a:pt x="135" y="79"/>
                    <a:pt x="378" y="86"/>
                  </a:cubicBezTo>
                  <a:cubicBezTo>
                    <a:pt x="638" y="90"/>
                    <a:pt x="983" y="98"/>
                    <a:pt x="1400" y="105"/>
                  </a:cubicBezTo>
                  <a:cubicBezTo>
                    <a:pt x="2264" y="116"/>
                    <a:pt x="3459" y="124"/>
                    <a:pt x="4777" y="124"/>
                  </a:cubicBezTo>
                  <a:cubicBezTo>
                    <a:pt x="6096" y="124"/>
                    <a:pt x="7287" y="116"/>
                    <a:pt x="8154" y="105"/>
                  </a:cubicBezTo>
                  <a:cubicBezTo>
                    <a:pt x="8568" y="98"/>
                    <a:pt x="8912" y="90"/>
                    <a:pt x="9177" y="86"/>
                  </a:cubicBezTo>
                  <a:cubicBezTo>
                    <a:pt x="9416" y="79"/>
                    <a:pt x="9551" y="72"/>
                    <a:pt x="9551" y="60"/>
                  </a:cubicBezTo>
                  <a:cubicBezTo>
                    <a:pt x="9551" y="53"/>
                    <a:pt x="9416" y="46"/>
                    <a:pt x="9177" y="38"/>
                  </a:cubicBezTo>
                  <a:cubicBezTo>
                    <a:pt x="8912" y="34"/>
                    <a:pt x="8568" y="27"/>
                    <a:pt x="8154" y="19"/>
                  </a:cubicBezTo>
                  <a:cubicBezTo>
                    <a:pt x="7287" y="8"/>
                    <a:pt x="6096" y="1"/>
                    <a:pt x="47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6181672" y="1572985"/>
              <a:ext cx="225840" cy="3971"/>
            </a:xfrm>
            <a:custGeom>
              <a:avLst/>
              <a:gdLst/>
              <a:ahLst/>
              <a:cxnLst/>
              <a:rect l="l" t="t" r="r" b="b"/>
              <a:pathLst>
                <a:path w="7052" h="124" extrusionOk="0">
                  <a:moveTo>
                    <a:pt x="3526" y="1"/>
                  </a:moveTo>
                  <a:cubicBezTo>
                    <a:pt x="2552" y="1"/>
                    <a:pt x="1670" y="8"/>
                    <a:pt x="1032" y="19"/>
                  </a:cubicBezTo>
                  <a:cubicBezTo>
                    <a:pt x="732" y="27"/>
                    <a:pt x="478" y="34"/>
                    <a:pt x="277" y="38"/>
                  </a:cubicBezTo>
                  <a:cubicBezTo>
                    <a:pt x="97" y="46"/>
                    <a:pt x="1" y="53"/>
                    <a:pt x="1" y="60"/>
                  </a:cubicBezTo>
                  <a:cubicBezTo>
                    <a:pt x="1" y="72"/>
                    <a:pt x="97" y="79"/>
                    <a:pt x="277" y="86"/>
                  </a:cubicBezTo>
                  <a:cubicBezTo>
                    <a:pt x="478" y="90"/>
                    <a:pt x="732" y="98"/>
                    <a:pt x="1032" y="105"/>
                  </a:cubicBezTo>
                  <a:cubicBezTo>
                    <a:pt x="1670" y="116"/>
                    <a:pt x="2552" y="124"/>
                    <a:pt x="3526" y="124"/>
                  </a:cubicBezTo>
                  <a:cubicBezTo>
                    <a:pt x="4502" y="124"/>
                    <a:pt x="5383" y="116"/>
                    <a:pt x="6021" y="105"/>
                  </a:cubicBezTo>
                  <a:cubicBezTo>
                    <a:pt x="6320" y="98"/>
                    <a:pt x="6574" y="90"/>
                    <a:pt x="6776" y="86"/>
                  </a:cubicBezTo>
                  <a:cubicBezTo>
                    <a:pt x="6955" y="79"/>
                    <a:pt x="7052" y="72"/>
                    <a:pt x="7052" y="60"/>
                  </a:cubicBezTo>
                  <a:cubicBezTo>
                    <a:pt x="7052" y="53"/>
                    <a:pt x="6955" y="46"/>
                    <a:pt x="6776" y="38"/>
                  </a:cubicBezTo>
                  <a:cubicBezTo>
                    <a:pt x="6574" y="34"/>
                    <a:pt x="6320" y="27"/>
                    <a:pt x="6021" y="19"/>
                  </a:cubicBezTo>
                  <a:cubicBezTo>
                    <a:pt x="5383" y="8"/>
                    <a:pt x="4502" y="1"/>
                    <a:pt x="3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4937611" y="1651447"/>
              <a:ext cx="1961307" cy="2335381"/>
            </a:xfrm>
            <a:custGeom>
              <a:avLst/>
              <a:gdLst/>
              <a:ahLst/>
              <a:cxnLst/>
              <a:rect l="l" t="t" r="r" b="b"/>
              <a:pathLst>
                <a:path w="61243" h="72918" extrusionOk="0">
                  <a:moveTo>
                    <a:pt x="19020" y="1"/>
                  </a:moveTo>
                  <a:cubicBezTo>
                    <a:pt x="740" y="1"/>
                    <a:pt x="192" y="14190"/>
                    <a:pt x="192" y="14190"/>
                  </a:cubicBezTo>
                  <a:cubicBezTo>
                    <a:pt x="1" y="27323"/>
                    <a:pt x="11856" y="31629"/>
                    <a:pt x="11856" y="31629"/>
                  </a:cubicBezTo>
                  <a:lnTo>
                    <a:pt x="13780" y="70740"/>
                  </a:lnTo>
                  <a:cubicBezTo>
                    <a:pt x="13840" y="71958"/>
                    <a:pt x="14845" y="72918"/>
                    <a:pt x="16066" y="72918"/>
                  </a:cubicBezTo>
                  <a:lnTo>
                    <a:pt x="57638" y="72918"/>
                  </a:lnTo>
                  <a:cubicBezTo>
                    <a:pt x="59636" y="72918"/>
                    <a:pt x="61242" y="71263"/>
                    <a:pt x="61178" y="69265"/>
                  </a:cubicBezTo>
                  <a:lnTo>
                    <a:pt x="590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5560026" y="1651447"/>
              <a:ext cx="1338997" cy="2335029"/>
            </a:xfrm>
            <a:custGeom>
              <a:avLst/>
              <a:gdLst/>
              <a:ahLst/>
              <a:cxnLst/>
              <a:rect l="l" t="t" r="r" b="b"/>
              <a:pathLst>
                <a:path w="41811" h="72907" extrusionOk="0">
                  <a:moveTo>
                    <a:pt x="0" y="1"/>
                  </a:moveTo>
                  <a:lnTo>
                    <a:pt x="1744" y="72810"/>
                  </a:lnTo>
                  <a:lnTo>
                    <a:pt x="38688" y="72906"/>
                  </a:lnTo>
                  <a:cubicBezTo>
                    <a:pt x="38693" y="72906"/>
                    <a:pt x="38697" y="72906"/>
                    <a:pt x="38701" y="72906"/>
                  </a:cubicBezTo>
                  <a:cubicBezTo>
                    <a:pt x="40428" y="72906"/>
                    <a:pt x="41811" y="71475"/>
                    <a:pt x="41759" y="69746"/>
                  </a:cubicBezTo>
                  <a:lnTo>
                    <a:pt x="410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5668848" y="1786497"/>
              <a:ext cx="1096088" cy="1085892"/>
            </a:xfrm>
            <a:custGeom>
              <a:avLst/>
              <a:gdLst/>
              <a:ahLst/>
              <a:cxnLst/>
              <a:rect l="l" t="t" r="r" b="b"/>
              <a:pathLst>
                <a:path w="34226" h="33905" extrusionOk="0">
                  <a:moveTo>
                    <a:pt x="1" y="0"/>
                  </a:moveTo>
                  <a:lnTo>
                    <a:pt x="834" y="33904"/>
                  </a:lnTo>
                  <a:lnTo>
                    <a:pt x="34225" y="33904"/>
                  </a:lnTo>
                  <a:lnTo>
                    <a:pt x="337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5777959" y="1899130"/>
              <a:ext cx="200380" cy="36992"/>
            </a:xfrm>
            <a:custGeom>
              <a:avLst/>
              <a:gdLst/>
              <a:ahLst/>
              <a:cxnLst/>
              <a:rect l="l" t="t" r="r" b="b"/>
              <a:pathLst>
                <a:path w="6257" h="1155" extrusionOk="0">
                  <a:moveTo>
                    <a:pt x="2918" y="0"/>
                  </a:moveTo>
                  <a:cubicBezTo>
                    <a:pt x="2003" y="0"/>
                    <a:pt x="1095" y="65"/>
                    <a:pt x="291" y="283"/>
                  </a:cubicBezTo>
                  <a:cubicBezTo>
                    <a:pt x="0" y="361"/>
                    <a:pt x="0" y="794"/>
                    <a:pt x="291" y="872"/>
                  </a:cubicBezTo>
                  <a:cubicBezTo>
                    <a:pt x="1094" y="1090"/>
                    <a:pt x="2002" y="1154"/>
                    <a:pt x="2917" y="1154"/>
                  </a:cubicBezTo>
                  <a:cubicBezTo>
                    <a:pt x="3858" y="1154"/>
                    <a:pt x="4807" y="1086"/>
                    <a:pt x="5656" y="1045"/>
                  </a:cubicBezTo>
                  <a:cubicBezTo>
                    <a:pt x="6256" y="1014"/>
                    <a:pt x="6256" y="140"/>
                    <a:pt x="5656" y="110"/>
                  </a:cubicBezTo>
                  <a:cubicBezTo>
                    <a:pt x="4806" y="69"/>
                    <a:pt x="3858" y="0"/>
                    <a:pt x="2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6041336" y="1896984"/>
              <a:ext cx="197914" cy="37632"/>
            </a:xfrm>
            <a:custGeom>
              <a:avLst/>
              <a:gdLst/>
              <a:ahLst/>
              <a:cxnLst/>
              <a:rect l="l" t="t" r="r" b="b"/>
              <a:pathLst>
                <a:path w="6180" h="1175" extrusionOk="0">
                  <a:moveTo>
                    <a:pt x="3181" y="0"/>
                  </a:moveTo>
                  <a:cubicBezTo>
                    <a:pt x="2172" y="0"/>
                    <a:pt x="1156" y="80"/>
                    <a:pt x="281" y="305"/>
                  </a:cubicBezTo>
                  <a:cubicBezTo>
                    <a:pt x="1" y="376"/>
                    <a:pt x="1" y="801"/>
                    <a:pt x="281" y="872"/>
                  </a:cubicBezTo>
                  <a:cubicBezTo>
                    <a:pt x="1159" y="1095"/>
                    <a:pt x="2177" y="1175"/>
                    <a:pt x="3186" y="1175"/>
                  </a:cubicBezTo>
                  <a:cubicBezTo>
                    <a:pt x="4019" y="1175"/>
                    <a:pt x="4847" y="1120"/>
                    <a:pt x="5585" y="1048"/>
                  </a:cubicBezTo>
                  <a:cubicBezTo>
                    <a:pt x="6179" y="991"/>
                    <a:pt x="6179" y="181"/>
                    <a:pt x="5585" y="125"/>
                  </a:cubicBezTo>
                  <a:cubicBezTo>
                    <a:pt x="4844" y="54"/>
                    <a:pt x="4015" y="0"/>
                    <a:pt x="3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6301767" y="1896088"/>
              <a:ext cx="183888" cy="32060"/>
            </a:xfrm>
            <a:custGeom>
              <a:avLst/>
              <a:gdLst/>
              <a:ahLst/>
              <a:cxnLst/>
              <a:rect l="l" t="t" r="r" b="b"/>
              <a:pathLst>
                <a:path w="5742" h="1001" extrusionOk="0">
                  <a:moveTo>
                    <a:pt x="4094" y="2"/>
                  </a:moveTo>
                  <a:cubicBezTo>
                    <a:pt x="3650" y="2"/>
                    <a:pt x="3206" y="22"/>
                    <a:pt x="2764" y="30"/>
                  </a:cubicBezTo>
                  <a:cubicBezTo>
                    <a:pt x="1928" y="41"/>
                    <a:pt x="1061" y="0"/>
                    <a:pt x="254" y="243"/>
                  </a:cubicBezTo>
                  <a:cubicBezTo>
                    <a:pt x="0" y="321"/>
                    <a:pt x="0" y="680"/>
                    <a:pt x="254" y="754"/>
                  </a:cubicBezTo>
                  <a:cubicBezTo>
                    <a:pt x="1061" y="1001"/>
                    <a:pt x="1928" y="956"/>
                    <a:pt x="2764" y="971"/>
                  </a:cubicBezTo>
                  <a:cubicBezTo>
                    <a:pt x="3201" y="979"/>
                    <a:pt x="3640" y="997"/>
                    <a:pt x="4079" y="997"/>
                  </a:cubicBezTo>
                  <a:cubicBezTo>
                    <a:pt x="4495" y="997"/>
                    <a:pt x="4910" y="981"/>
                    <a:pt x="5323" y="923"/>
                  </a:cubicBezTo>
                  <a:cubicBezTo>
                    <a:pt x="5741" y="863"/>
                    <a:pt x="5741" y="138"/>
                    <a:pt x="5323" y="78"/>
                  </a:cubicBezTo>
                  <a:cubicBezTo>
                    <a:pt x="4915" y="19"/>
                    <a:pt x="4505" y="2"/>
                    <a:pt x="4094"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6540869" y="1896600"/>
              <a:ext cx="139981" cy="31035"/>
            </a:xfrm>
            <a:custGeom>
              <a:avLst/>
              <a:gdLst/>
              <a:ahLst/>
              <a:cxnLst/>
              <a:rect l="l" t="t" r="r" b="b"/>
              <a:pathLst>
                <a:path w="4371" h="969" extrusionOk="0">
                  <a:moveTo>
                    <a:pt x="3171" y="1"/>
                  </a:moveTo>
                  <a:cubicBezTo>
                    <a:pt x="2824" y="1"/>
                    <a:pt x="2471" y="35"/>
                    <a:pt x="2133" y="43"/>
                  </a:cubicBezTo>
                  <a:cubicBezTo>
                    <a:pt x="1514" y="55"/>
                    <a:pt x="909" y="85"/>
                    <a:pt x="300" y="186"/>
                  </a:cubicBezTo>
                  <a:cubicBezTo>
                    <a:pt x="1" y="231"/>
                    <a:pt x="1" y="734"/>
                    <a:pt x="300" y="783"/>
                  </a:cubicBezTo>
                  <a:cubicBezTo>
                    <a:pt x="909" y="884"/>
                    <a:pt x="1514" y="910"/>
                    <a:pt x="2133" y="925"/>
                  </a:cubicBezTo>
                  <a:cubicBezTo>
                    <a:pt x="2471" y="933"/>
                    <a:pt x="2824" y="968"/>
                    <a:pt x="3171" y="968"/>
                  </a:cubicBezTo>
                  <a:cubicBezTo>
                    <a:pt x="3451" y="968"/>
                    <a:pt x="3727" y="946"/>
                    <a:pt x="3990" y="869"/>
                  </a:cubicBezTo>
                  <a:cubicBezTo>
                    <a:pt x="4371" y="760"/>
                    <a:pt x="4371" y="208"/>
                    <a:pt x="3990" y="100"/>
                  </a:cubicBezTo>
                  <a:cubicBezTo>
                    <a:pt x="3727" y="23"/>
                    <a:pt x="3451" y="1"/>
                    <a:pt x="3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5695782" y="3001343"/>
              <a:ext cx="310066" cy="221566"/>
            </a:xfrm>
            <a:custGeom>
              <a:avLst/>
              <a:gdLst/>
              <a:ahLst/>
              <a:cxnLst/>
              <a:rect l="l" t="t" r="r" b="b"/>
              <a:pathLst>
                <a:path w="9682" h="6918" extrusionOk="0">
                  <a:moveTo>
                    <a:pt x="1" y="1"/>
                  </a:moveTo>
                  <a:lnTo>
                    <a:pt x="1" y="6918"/>
                  </a:lnTo>
                  <a:lnTo>
                    <a:pt x="9682" y="6918"/>
                  </a:lnTo>
                  <a:lnTo>
                    <a:pt x="96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5695782"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6075443" y="3001343"/>
              <a:ext cx="309970" cy="221566"/>
            </a:xfrm>
            <a:custGeom>
              <a:avLst/>
              <a:gdLst/>
              <a:ahLst/>
              <a:cxnLst/>
              <a:rect l="l" t="t" r="r" b="b"/>
              <a:pathLst>
                <a:path w="9679" h="6918" extrusionOk="0">
                  <a:moveTo>
                    <a:pt x="1" y="1"/>
                  </a:moveTo>
                  <a:lnTo>
                    <a:pt x="1" y="6918"/>
                  </a:lnTo>
                  <a:lnTo>
                    <a:pt x="9679" y="6918"/>
                  </a:lnTo>
                  <a:lnTo>
                    <a:pt x="9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6072209" y="3001343"/>
              <a:ext cx="56012" cy="221566"/>
            </a:xfrm>
            <a:custGeom>
              <a:avLst/>
              <a:gdLst/>
              <a:ahLst/>
              <a:cxnLst/>
              <a:rect l="l" t="t" r="r" b="b"/>
              <a:pathLst>
                <a:path w="1749" h="6918" extrusionOk="0">
                  <a:moveTo>
                    <a:pt x="1" y="1"/>
                  </a:moveTo>
                  <a:lnTo>
                    <a:pt x="1" y="6918"/>
                  </a:lnTo>
                  <a:lnTo>
                    <a:pt x="1749" y="6918"/>
                  </a:lnTo>
                  <a:lnTo>
                    <a:pt x="17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6455009" y="3001343"/>
              <a:ext cx="309938" cy="221566"/>
            </a:xfrm>
            <a:custGeom>
              <a:avLst/>
              <a:gdLst/>
              <a:ahLst/>
              <a:cxnLst/>
              <a:rect l="l" t="t" r="r" b="b"/>
              <a:pathLst>
                <a:path w="9678" h="6918" extrusionOk="0">
                  <a:moveTo>
                    <a:pt x="1" y="1"/>
                  </a:moveTo>
                  <a:lnTo>
                    <a:pt x="1" y="6918"/>
                  </a:lnTo>
                  <a:lnTo>
                    <a:pt x="9677" y="6918"/>
                  </a:lnTo>
                  <a:lnTo>
                    <a:pt x="9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6446138"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6455009" y="3296071"/>
              <a:ext cx="309938" cy="221598"/>
            </a:xfrm>
            <a:custGeom>
              <a:avLst/>
              <a:gdLst/>
              <a:ahLst/>
              <a:cxnLst/>
              <a:rect l="l" t="t" r="r" b="b"/>
              <a:pathLst>
                <a:path w="9678" h="6919" extrusionOk="0">
                  <a:moveTo>
                    <a:pt x="1" y="0"/>
                  </a:moveTo>
                  <a:lnTo>
                    <a:pt x="1" y="6918"/>
                  </a:lnTo>
                  <a:lnTo>
                    <a:pt x="9677" y="6918"/>
                  </a:lnTo>
                  <a:lnTo>
                    <a:pt x="9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6455009" y="3296071"/>
              <a:ext cx="57805" cy="221598"/>
            </a:xfrm>
            <a:custGeom>
              <a:avLst/>
              <a:gdLst/>
              <a:ahLst/>
              <a:cxnLst/>
              <a:rect l="l" t="t" r="r" b="b"/>
              <a:pathLst>
                <a:path w="1805" h="6919" extrusionOk="0">
                  <a:moveTo>
                    <a:pt x="1" y="0"/>
                  </a:moveTo>
                  <a:lnTo>
                    <a:pt x="1" y="6918"/>
                  </a:lnTo>
                  <a:lnTo>
                    <a:pt x="1804" y="6918"/>
                  </a:lnTo>
                  <a:lnTo>
                    <a:pt x="18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5695782" y="3296071"/>
              <a:ext cx="310066" cy="221598"/>
            </a:xfrm>
            <a:custGeom>
              <a:avLst/>
              <a:gdLst/>
              <a:ahLst/>
              <a:cxnLst/>
              <a:rect l="l" t="t" r="r" b="b"/>
              <a:pathLst>
                <a:path w="9682" h="6919" extrusionOk="0">
                  <a:moveTo>
                    <a:pt x="1" y="0"/>
                  </a:moveTo>
                  <a:lnTo>
                    <a:pt x="1" y="6918"/>
                  </a:lnTo>
                  <a:lnTo>
                    <a:pt x="9682" y="6918"/>
                  </a:lnTo>
                  <a:lnTo>
                    <a:pt x="9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5695782" y="3295719"/>
              <a:ext cx="56140" cy="221598"/>
            </a:xfrm>
            <a:custGeom>
              <a:avLst/>
              <a:gdLst/>
              <a:ahLst/>
              <a:cxnLst/>
              <a:rect l="l" t="t" r="r" b="b"/>
              <a:pathLst>
                <a:path w="1753" h="6919"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5695782"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6073650" y="3296071"/>
              <a:ext cx="310066" cy="221598"/>
            </a:xfrm>
            <a:custGeom>
              <a:avLst/>
              <a:gdLst/>
              <a:ahLst/>
              <a:cxnLst/>
              <a:rect l="l" t="t" r="r" b="b"/>
              <a:pathLst>
                <a:path w="9682" h="6919" extrusionOk="0">
                  <a:moveTo>
                    <a:pt x="0" y="0"/>
                  </a:moveTo>
                  <a:lnTo>
                    <a:pt x="0" y="6918"/>
                  </a:lnTo>
                  <a:lnTo>
                    <a:pt x="9682" y="6918"/>
                  </a:lnTo>
                  <a:lnTo>
                    <a:pt x="9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6"/>
            <p:cNvSpPr/>
            <p:nvPr/>
          </p:nvSpPr>
          <p:spPr>
            <a:xfrm>
              <a:off x="6073650" y="3295719"/>
              <a:ext cx="56108" cy="221598"/>
            </a:xfrm>
            <a:custGeom>
              <a:avLst/>
              <a:gdLst/>
              <a:ahLst/>
              <a:cxnLst/>
              <a:rect l="l" t="t" r="r" b="b"/>
              <a:pathLst>
                <a:path w="1752" h="6919" extrusionOk="0">
                  <a:moveTo>
                    <a:pt x="0" y="1"/>
                  </a:moveTo>
                  <a:lnTo>
                    <a:pt x="0"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6"/>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6"/>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6075443"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6"/>
            <p:cNvSpPr/>
            <p:nvPr/>
          </p:nvSpPr>
          <p:spPr>
            <a:xfrm>
              <a:off x="6455009" y="3587821"/>
              <a:ext cx="309938" cy="221598"/>
            </a:xfrm>
            <a:custGeom>
              <a:avLst/>
              <a:gdLst/>
              <a:ahLst/>
              <a:cxnLst/>
              <a:rect l="l" t="t" r="r" b="b"/>
              <a:pathLst>
                <a:path w="9678" h="6919" extrusionOk="0">
                  <a:moveTo>
                    <a:pt x="1" y="1"/>
                  </a:moveTo>
                  <a:lnTo>
                    <a:pt x="1" y="6919"/>
                  </a:lnTo>
                  <a:lnTo>
                    <a:pt x="9677" y="6919"/>
                  </a:lnTo>
                  <a:lnTo>
                    <a:pt x="96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6455009"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5440987" y="1651447"/>
              <a:ext cx="78269" cy="2335381"/>
            </a:xfrm>
            <a:custGeom>
              <a:avLst/>
              <a:gdLst/>
              <a:ahLst/>
              <a:cxnLst/>
              <a:rect l="l" t="t" r="r" b="b"/>
              <a:pathLst>
                <a:path w="2444" h="72918" extrusionOk="0">
                  <a:moveTo>
                    <a:pt x="165" y="1"/>
                  </a:moveTo>
                  <a:cubicBezTo>
                    <a:pt x="165" y="1"/>
                    <a:pt x="165" y="1"/>
                    <a:pt x="165" y="1"/>
                  </a:cubicBezTo>
                  <a:cubicBezTo>
                    <a:pt x="1" y="4"/>
                    <a:pt x="337" y="16331"/>
                    <a:pt x="923" y="36470"/>
                  </a:cubicBezTo>
                  <a:cubicBezTo>
                    <a:pt x="1506" y="56601"/>
                    <a:pt x="2111" y="72918"/>
                    <a:pt x="2279" y="72918"/>
                  </a:cubicBezTo>
                  <a:cubicBezTo>
                    <a:pt x="2279" y="72918"/>
                    <a:pt x="2279" y="72918"/>
                    <a:pt x="2279" y="72918"/>
                  </a:cubicBezTo>
                  <a:cubicBezTo>
                    <a:pt x="2444" y="72910"/>
                    <a:pt x="2107" y="56584"/>
                    <a:pt x="1521" y="36451"/>
                  </a:cubicBezTo>
                  <a:cubicBezTo>
                    <a:pt x="939" y="16314"/>
                    <a:pt x="329" y="1"/>
                    <a:pt x="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6"/>
            <p:cNvSpPr/>
            <p:nvPr/>
          </p:nvSpPr>
          <p:spPr>
            <a:xfrm>
              <a:off x="5374246" y="3717620"/>
              <a:ext cx="133640" cy="105659"/>
            </a:xfrm>
            <a:custGeom>
              <a:avLst/>
              <a:gdLst/>
              <a:ahLst/>
              <a:cxnLst/>
              <a:rect l="l" t="t" r="r" b="b"/>
              <a:pathLst>
                <a:path w="4173" h="3299" extrusionOk="0">
                  <a:moveTo>
                    <a:pt x="4083" y="1"/>
                  </a:moveTo>
                  <a:lnTo>
                    <a:pt x="60" y="1378"/>
                  </a:lnTo>
                  <a:lnTo>
                    <a:pt x="1" y="3299"/>
                  </a:lnTo>
                  <a:lnTo>
                    <a:pt x="4173" y="1830"/>
                  </a:lnTo>
                  <a:lnTo>
                    <a:pt x="4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46"/>
          <p:cNvGrpSpPr/>
          <p:nvPr/>
        </p:nvGrpSpPr>
        <p:grpSpPr>
          <a:xfrm rot="-721003">
            <a:off x="4427160" y="2856628"/>
            <a:ext cx="1122199" cy="1561317"/>
            <a:chOff x="4165807" y="3024617"/>
            <a:chExt cx="1122184" cy="1561296"/>
          </a:xfrm>
        </p:grpSpPr>
        <p:sp>
          <p:nvSpPr>
            <p:cNvPr id="2610" name="Google Shape;2610;p46"/>
            <p:cNvSpPr/>
            <p:nvPr/>
          </p:nvSpPr>
          <p:spPr>
            <a:xfrm>
              <a:off x="4165807" y="3024617"/>
              <a:ext cx="1115475" cy="1561296"/>
            </a:xfrm>
            <a:custGeom>
              <a:avLst/>
              <a:gdLst/>
              <a:ahLst/>
              <a:cxnLst/>
              <a:rect l="l" t="t" r="r" b="b"/>
              <a:pathLst>
                <a:path w="27215" h="38092" extrusionOk="0">
                  <a:moveTo>
                    <a:pt x="9103" y="6253"/>
                  </a:moveTo>
                  <a:lnTo>
                    <a:pt x="10441" y="10485"/>
                  </a:lnTo>
                  <a:lnTo>
                    <a:pt x="9663" y="10728"/>
                  </a:lnTo>
                  <a:lnTo>
                    <a:pt x="8326" y="6499"/>
                  </a:lnTo>
                  <a:lnTo>
                    <a:pt x="9103" y="6253"/>
                  </a:lnTo>
                  <a:close/>
                  <a:moveTo>
                    <a:pt x="11848" y="5334"/>
                  </a:moveTo>
                  <a:lnTo>
                    <a:pt x="14680" y="14298"/>
                  </a:lnTo>
                  <a:lnTo>
                    <a:pt x="13903" y="14541"/>
                  </a:lnTo>
                  <a:lnTo>
                    <a:pt x="11072" y="5581"/>
                  </a:lnTo>
                  <a:lnTo>
                    <a:pt x="11848" y="5334"/>
                  </a:lnTo>
                  <a:close/>
                  <a:moveTo>
                    <a:pt x="6555" y="7225"/>
                  </a:moveTo>
                  <a:lnTo>
                    <a:pt x="8849" y="14482"/>
                  </a:lnTo>
                  <a:lnTo>
                    <a:pt x="8072" y="14729"/>
                  </a:lnTo>
                  <a:lnTo>
                    <a:pt x="5779" y="7471"/>
                  </a:lnTo>
                  <a:lnTo>
                    <a:pt x="6555" y="7225"/>
                  </a:lnTo>
                  <a:close/>
                  <a:moveTo>
                    <a:pt x="10900" y="11621"/>
                  </a:moveTo>
                  <a:lnTo>
                    <a:pt x="12237" y="15849"/>
                  </a:lnTo>
                  <a:lnTo>
                    <a:pt x="11460" y="16096"/>
                  </a:lnTo>
                  <a:lnTo>
                    <a:pt x="10122" y="11864"/>
                  </a:lnTo>
                  <a:lnTo>
                    <a:pt x="10900" y="11621"/>
                  </a:lnTo>
                  <a:close/>
                  <a:moveTo>
                    <a:pt x="12696" y="16984"/>
                  </a:moveTo>
                  <a:lnTo>
                    <a:pt x="16394" y="28694"/>
                  </a:lnTo>
                  <a:lnTo>
                    <a:pt x="15621" y="28941"/>
                  </a:lnTo>
                  <a:lnTo>
                    <a:pt x="11920" y="17227"/>
                  </a:lnTo>
                  <a:lnTo>
                    <a:pt x="12696" y="16984"/>
                  </a:lnTo>
                  <a:close/>
                  <a:moveTo>
                    <a:pt x="15072" y="15774"/>
                  </a:moveTo>
                  <a:lnTo>
                    <a:pt x="19957" y="31227"/>
                  </a:lnTo>
                  <a:lnTo>
                    <a:pt x="19181" y="31469"/>
                  </a:lnTo>
                  <a:lnTo>
                    <a:pt x="14295" y="16017"/>
                  </a:lnTo>
                  <a:lnTo>
                    <a:pt x="15072" y="15774"/>
                  </a:lnTo>
                  <a:close/>
                  <a:moveTo>
                    <a:pt x="16756" y="29803"/>
                  </a:moveTo>
                  <a:lnTo>
                    <a:pt x="17548" y="32309"/>
                  </a:lnTo>
                  <a:lnTo>
                    <a:pt x="16771" y="32552"/>
                  </a:lnTo>
                  <a:lnTo>
                    <a:pt x="15980" y="30050"/>
                  </a:lnTo>
                  <a:lnTo>
                    <a:pt x="16756" y="29803"/>
                  </a:lnTo>
                  <a:close/>
                  <a:moveTo>
                    <a:pt x="19252" y="0"/>
                  </a:moveTo>
                  <a:cubicBezTo>
                    <a:pt x="19027" y="12"/>
                    <a:pt x="18814" y="86"/>
                    <a:pt x="18594" y="162"/>
                  </a:cubicBezTo>
                  <a:cubicBezTo>
                    <a:pt x="17716" y="457"/>
                    <a:pt x="16842" y="752"/>
                    <a:pt x="15976" y="1039"/>
                  </a:cubicBezTo>
                  <a:cubicBezTo>
                    <a:pt x="14242" y="1622"/>
                    <a:pt x="12532" y="2193"/>
                    <a:pt x="10855" y="2757"/>
                  </a:cubicBezTo>
                  <a:cubicBezTo>
                    <a:pt x="7497" y="3882"/>
                    <a:pt x="4259" y="4965"/>
                    <a:pt x="1173" y="5999"/>
                  </a:cubicBezTo>
                  <a:cubicBezTo>
                    <a:pt x="789" y="6108"/>
                    <a:pt x="453" y="6343"/>
                    <a:pt x="244" y="6675"/>
                  </a:cubicBezTo>
                  <a:cubicBezTo>
                    <a:pt x="82" y="6930"/>
                    <a:pt x="1" y="7225"/>
                    <a:pt x="1" y="7520"/>
                  </a:cubicBezTo>
                  <a:cubicBezTo>
                    <a:pt x="1" y="7609"/>
                    <a:pt x="8" y="7699"/>
                    <a:pt x="23" y="7789"/>
                  </a:cubicBezTo>
                  <a:cubicBezTo>
                    <a:pt x="56" y="7975"/>
                    <a:pt x="132" y="8158"/>
                    <a:pt x="191" y="8349"/>
                  </a:cubicBezTo>
                  <a:cubicBezTo>
                    <a:pt x="254" y="8535"/>
                    <a:pt x="318" y="8718"/>
                    <a:pt x="378" y="8905"/>
                  </a:cubicBezTo>
                  <a:cubicBezTo>
                    <a:pt x="501" y="9275"/>
                    <a:pt x="625" y="9645"/>
                    <a:pt x="748" y="10011"/>
                  </a:cubicBezTo>
                  <a:cubicBezTo>
                    <a:pt x="1237" y="11471"/>
                    <a:pt x="1711" y="12891"/>
                    <a:pt x="2171" y="14262"/>
                  </a:cubicBezTo>
                  <a:cubicBezTo>
                    <a:pt x="3090" y="17007"/>
                    <a:pt x="3941" y="19561"/>
                    <a:pt x="4721" y="21892"/>
                  </a:cubicBezTo>
                  <a:cubicBezTo>
                    <a:pt x="6279" y="26562"/>
                    <a:pt x="7538" y="30337"/>
                    <a:pt x="8408" y="32949"/>
                  </a:cubicBezTo>
                  <a:cubicBezTo>
                    <a:pt x="8841" y="34252"/>
                    <a:pt x="9178" y="35268"/>
                    <a:pt x="9405" y="35955"/>
                  </a:cubicBezTo>
                  <a:cubicBezTo>
                    <a:pt x="9517" y="36299"/>
                    <a:pt x="9603" y="36560"/>
                    <a:pt x="9663" y="36740"/>
                  </a:cubicBezTo>
                  <a:cubicBezTo>
                    <a:pt x="9719" y="36915"/>
                    <a:pt x="9746" y="37005"/>
                    <a:pt x="9746" y="37005"/>
                  </a:cubicBezTo>
                  <a:lnTo>
                    <a:pt x="9746" y="37009"/>
                  </a:lnTo>
                  <a:lnTo>
                    <a:pt x="9749" y="37009"/>
                  </a:lnTo>
                  <a:cubicBezTo>
                    <a:pt x="9753" y="37009"/>
                    <a:pt x="9775" y="37102"/>
                    <a:pt x="9865" y="37262"/>
                  </a:cubicBezTo>
                  <a:cubicBezTo>
                    <a:pt x="9955" y="37419"/>
                    <a:pt x="10115" y="37655"/>
                    <a:pt x="10422" y="37848"/>
                  </a:cubicBezTo>
                  <a:cubicBezTo>
                    <a:pt x="10634" y="37983"/>
                    <a:pt x="10934" y="38091"/>
                    <a:pt x="11273" y="38091"/>
                  </a:cubicBezTo>
                  <a:cubicBezTo>
                    <a:pt x="11408" y="38091"/>
                    <a:pt x="11553" y="38076"/>
                    <a:pt x="11699" y="38031"/>
                  </a:cubicBezTo>
                  <a:cubicBezTo>
                    <a:pt x="12203" y="37871"/>
                    <a:pt x="12778" y="37669"/>
                    <a:pt x="13432" y="37453"/>
                  </a:cubicBezTo>
                  <a:cubicBezTo>
                    <a:pt x="15774" y="36664"/>
                    <a:pt x="19050" y="35559"/>
                    <a:pt x="23065" y="34207"/>
                  </a:cubicBezTo>
                  <a:lnTo>
                    <a:pt x="22896" y="33680"/>
                  </a:lnTo>
                  <a:lnTo>
                    <a:pt x="12797" y="2115"/>
                  </a:lnTo>
                  <a:lnTo>
                    <a:pt x="17937" y="393"/>
                  </a:lnTo>
                  <a:lnTo>
                    <a:pt x="27215" y="28821"/>
                  </a:lnTo>
                  <a:lnTo>
                    <a:pt x="26808" y="18930"/>
                  </a:lnTo>
                  <a:cubicBezTo>
                    <a:pt x="26677" y="18542"/>
                    <a:pt x="26546" y="18153"/>
                    <a:pt x="26415" y="17761"/>
                  </a:cubicBezTo>
                  <a:cubicBezTo>
                    <a:pt x="24828" y="13025"/>
                    <a:pt x="23136" y="7979"/>
                    <a:pt x="21377" y="2734"/>
                  </a:cubicBezTo>
                  <a:cubicBezTo>
                    <a:pt x="21190" y="2179"/>
                    <a:pt x="21003" y="1626"/>
                    <a:pt x="20817" y="1065"/>
                  </a:cubicBezTo>
                  <a:cubicBezTo>
                    <a:pt x="20674" y="632"/>
                    <a:pt x="20331" y="277"/>
                    <a:pt x="19912" y="109"/>
                  </a:cubicBezTo>
                  <a:cubicBezTo>
                    <a:pt x="19729" y="34"/>
                    <a:pt x="19535" y="0"/>
                    <a:pt x="19341" y="0"/>
                  </a:cubicBezTo>
                  <a:close/>
                </a:path>
              </a:pathLst>
            </a:custGeom>
            <a:solidFill>
              <a:srgbClr val="71B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6"/>
            <p:cNvSpPr/>
            <p:nvPr/>
          </p:nvSpPr>
          <p:spPr>
            <a:xfrm>
              <a:off x="4751709" y="3671092"/>
              <a:ext cx="232112" cy="643381"/>
            </a:xfrm>
            <a:custGeom>
              <a:avLst/>
              <a:gdLst/>
              <a:ahLst/>
              <a:cxnLst/>
              <a:rect l="l" t="t" r="r" b="b"/>
              <a:pathLst>
                <a:path w="5663" h="15697" extrusionOk="0">
                  <a:moveTo>
                    <a:pt x="777" y="1"/>
                  </a:moveTo>
                  <a:lnTo>
                    <a:pt x="0" y="244"/>
                  </a:lnTo>
                  <a:lnTo>
                    <a:pt x="4886" y="15696"/>
                  </a:lnTo>
                  <a:lnTo>
                    <a:pt x="5662" y="15454"/>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6"/>
            <p:cNvSpPr/>
            <p:nvPr/>
          </p:nvSpPr>
          <p:spPr>
            <a:xfrm>
              <a:off x="4619569" y="3243237"/>
              <a:ext cx="147924" cy="377413"/>
            </a:xfrm>
            <a:custGeom>
              <a:avLst/>
              <a:gdLst/>
              <a:ahLst/>
              <a:cxnLst/>
              <a:rect l="l" t="t" r="r" b="b"/>
              <a:pathLst>
                <a:path w="3609" h="9208" extrusionOk="0">
                  <a:moveTo>
                    <a:pt x="777" y="0"/>
                  </a:moveTo>
                  <a:lnTo>
                    <a:pt x="1" y="247"/>
                  </a:lnTo>
                  <a:lnTo>
                    <a:pt x="2832" y="9207"/>
                  </a:lnTo>
                  <a:lnTo>
                    <a:pt x="3609" y="8964"/>
                  </a:lnTo>
                  <a:lnTo>
                    <a:pt x="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6"/>
            <p:cNvSpPr/>
            <p:nvPr/>
          </p:nvSpPr>
          <p:spPr>
            <a:xfrm>
              <a:off x="4507020" y="3280863"/>
              <a:ext cx="86730" cy="183460"/>
            </a:xfrm>
            <a:custGeom>
              <a:avLst/>
              <a:gdLst/>
              <a:ahLst/>
              <a:cxnLst/>
              <a:rect l="l" t="t" r="r" b="b"/>
              <a:pathLst>
                <a:path w="2116" h="4476" extrusionOk="0">
                  <a:moveTo>
                    <a:pt x="778" y="1"/>
                  </a:moveTo>
                  <a:lnTo>
                    <a:pt x="1" y="247"/>
                  </a:lnTo>
                  <a:lnTo>
                    <a:pt x="1338" y="4476"/>
                  </a:lnTo>
                  <a:lnTo>
                    <a:pt x="2116" y="4233"/>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6"/>
            <p:cNvSpPr/>
            <p:nvPr/>
          </p:nvSpPr>
          <p:spPr>
            <a:xfrm>
              <a:off x="4402668" y="3320701"/>
              <a:ext cx="125873" cy="307611"/>
            </a:xfrm>
            <a:custGeom>
              <a:avLst/>
              <a:gdLst/>
              <a:ahLst/>
              <a:cxnLst/>
              <a:rect l="l" t="t" r="r" b="b"/>
              <a:pathLst>
                <a:path w="3071" h="7505" extrusionOk="0">
                  <a:moveTo>
                    <a:pt x="776" y="1"/>
                  </a:moveTo>
                  <a:lnTo>
                    <a:pt x="0" y="247"/>
                  </a:lnTo>
                  <a:lnTo>
                    <a:pt x="2293" y="7505"/>
                  </a:lnTo>
                  <a:lnTo>
                    <a:pt x="3070" y="7258"/>
                  </a:lnTo>
                  <a:lnTo>
                    <a:pt x="7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6"/>
            <p:cNvSpPr/>
            <p:nvPr/>
          </p:nvSpPr>
          <p:spPr>
            <a:xfrm>
              <a:off x="4820731" y="4246129"/>
              <a:ext cx="64350" cy="112716"/>
            </a:xfrm>
            <a:custGeom>
              <a:avLst/>
              <a:gdLst/>
              <a:ahLst/>
              <a:cxnLst/>
              <a:rect l="l" t="t" r="r" b="b"/>
              <a:pathLst>
                <a:path w="1570" h="2750" extrusionOk="0">
                  <a:moveTo>
                    <a:pt x="777" y="0"/>
                  </a:moveTo>
                  <a:lnTo>
                    <a:pt x="1" y="247"/>
                  </a:lnTo>
                  <a:lnTo>
                    <a:pt x="792" y="2749"/>
                  </a:lnTo>
                  <a:lnTo>
                    <a:pt x="1569" y="2506"/>
                  </a:lnTo>
                  <a:lnTo>
                    <a:pt x="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6"/>
            <p:cNvSpPr/>
            <p:nvPr/>
          </p:nvSpPr>
          <p:spPr>
            <a:xfrm>
              <a:off x="4580673" y="3500877"/>
              <a:ext cx="86730" cy="183460"/>
            </a:xfrm>
            <a:custGeom>
              <a:avLst/>
              <a:gdLst/>
              <a:ahLst/>
              <a:cxnLst/>
              <a:rect l="l" t="t" r="r" b="b"/>
              <a:pathLst>
                <a:path w="2116" h="4476" extrusionOk="0">
                  <a:moveTo>
                    <a:pt x="778" y="1"/>
                  </a:moveTo>
                  <a:lnTo>
                    <a:pt x="0" y="244"/>
                  </a:lnTo>
                  <a:lnTo>
                    <a:pt x="1338" y="4476"/>
                  </a:lnTo>
                  <a:lnTo>
                    <a:pt x="2115" y="4229"/>
                  </a:lnTo>
                  <a:lnTo>
                    <a:pt x="7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6"/>
            <p:cNvSpPr/>
            <p:nvPr/>
          </p:nvSpPr>
          <p:spPr>
            <a:xfrm>
              <a:off x="4654325" y="3720727"/>
              <a:ext cx="183419" cy="490088"/>
            </a:xfrm>
            <a:custGeom>
              <a:avLst/>
              <a:gdLst/>
              <a:ahLst/>
              <a:cxnLst/>
              <a:rect l="l" t="t" r="r" b="b"/>
              <a:pathLst>
                <a:path w="4475" h="11957" extrusionOk="0">
                  <a:moveTo>
                    <a:pt x="777" y="0"/>
                  </a:moveTo>
                  <a:lnTo>
                    <a:pt x="1" y="243"/>
                  </a:lnTo>
                  <a:lnTo>
                    <a:pt x="3702" y="11957"/>
                  </a:lnTo>
                  <a:lnTo>
                    <a:pt x="4475" y="11710"/>
                  </a:lnTo>
                  <a:lnTo>
                    <a:pt x="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6"/>
            <p:cNvSpPr/>
            <p:nvPr/>
          </p:nvSpPr>
          <p:spPr>
            <a:xfrm>
              <a:off x="4690311" y="3040725"/>
              <a:ext cx="597680" cy="1387345"/>
            </a:xfrm>
            <a:custGeom>
              <a:avLst/>
              <a:gdLst/>
              <a:ahLst/>
              <a:cxnLst/>
              <a:rect l="l" t="t" r="r" b="b"/>
              <a:pathLst>
                <a:path w="14582" h="33848" extrusionOk="0">
                  <a:moveTo>
                    <a:pt x="5140" y="0"/>
                  </a:moveTo>
                  <a:lnTo>
                    <a:pt x="0" y="1722"/>
                  </a:lnTo>
                  <a:lnTo>
                    <a:pt x="10268" y="33814"/>
                  </a:lnTo>
                  <a:lnTo>
                    <a:pt x="10279" y="33847"/>
                  </a:lnTo>
                  <a:lnTo>
                    <a:pt x="14582" y="32406"/>
                  </a:lnTo>
                  <a:lnTo>
                    <a:pt x="14418" y="28428"/>
                  </a:lnTo>
                  <a:lnTo>
                    <a:pt x="5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0" name="Google Shape;2620;p46"/>
          <p:cNvGrpSpPr/>
          <p:nvPr/>
        </p:nvGrpSpPr>
        <p:grpSpPr>
          <a:xfrm>
            <a:off x="5819039" y="915875"/>
            <a:ext cx="2360510" cy="3801392"/>
            <a:chOff x="5819039" y="912475"/>
            <a:chExt cx="2360510" cy="3801392"/>
          </a:xfrm>
        </p:grpSpPr>
        <p:sp>
          <p:nvSpPr>
            <p:cNvPr id="2621" name="Google Shape;2621;p46"/>
            <p:cNvSpPr/>
            <p:nvPr/>
          </p:nvSpPr>
          <p:spPr>
            <a:xfrm>
              <a:off x="7402881" y="2309654"/>
              <a:ext cx="45988" cy="10862"/>
            </a:xfrm>
            <a:custGeom>
              <a:avLst/>
              <a:gdLst/>
              <a:ahLst/>
              <a:cxnLst/>
              <a:rect l="l" t="t" r="r" b="b"/>
              <a:pathLst>
                <a:path w="1122" h="265" extrusionOk="0">
                  <a:moveTo>
                    <a:pt x="1052" y="1"/>
                  </a:moveTo>
                  <a:cubicBezTo>
                    <a:pt x="958" y="1"/>
                    <a:pt x="765" y="27"/>
                    <a:pt x="546" y="72"/>
                  </a:cubicBezTo>
                  <a:cubicBezTo>
                    <a:pt x="244" y="140"/>
                    <a:pt x="1" y="219"/>
                    <a:pt x="4" y="252"/>
                  </a:cubicBezTo>
                  <a:cubicBezTo>
                    <a:pt x="6" y="260"/>
                    <a:pt x="28" y="264"/>
                    <a:pt x="64" y="264"/>
                  </a:cubicBezTo>
                  <a:cubicBezTo>
                    <a:pt x="158" y="264"/>
                    <a:pt x="352" y="238"/>
                    <a:pt x="572" y="193"/>
                  </a:cubicBezTo>
                  <a:cubicBezTo>
                    <a:pt x="878" y="125"/>
                    <a:pt x="1121" y="46"/>
                    <a:pt x="1114" y="13"/>
                  </a:cubicBezTo>
                  <a:cubicBezTo>
                    <a:pt x="1112" y="5"/>
                    <a:pt x="1090" y="1"/>
                    <a:pt x="10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6"/>
            <p:cNvSpPr/>
            <p:nvPr/>
          </p:nvSpPr>
          <p:spPr>
            <a:xfrm>
              <a:off x="7492765" y="2281537"/>
              <a:ext cx="44717" cy="16354"/>
            </a:xfrm>
            <a:custGeom>
              <a:avLst/>
              <a:gdLst/>
              <a:ahLst/>
              <a:cxnLst/>
              <a:rect l="l" t="t" r="r" b="b"/>
              <a:pathLst>
                <a:path w="1091" h="399" extrusionOk="0">
                  <a:moveTo>
                    <a:pt x="1051" y="0"/>
                  </a:moveTo>
                  <a:cubicBezTo>
                    <a:pt x="976" y="0"/>
                    <a:pt x="766" y="56"/>
                    <a:pt x="523" y="143"/>
                  </a:cubicBezTo>
                  <a:cubicBezTo>
                    <a:pt x="232" y="247"/>
                    <a:pt x="0" y="359"/>
                    <a:pt x="11" y="389"/>
                  </a:cubicBezTo>
                  <a:cubicBezTo>
                    <a:pt x="13" y="395"/>
                    <a:pt x="24" y="398"/>
                    <a:pt x="42" y="398"/>
                  </a:cubicBezTo>
                  <a:cubicBezTo>
                    <a:pt x="117" y="398"/>
                    <a:pt x="325" y="343"/>
                    <a:pt x="564" y="258"/>
                  </a:cubicBezTo>
                  <a:cubicBezTo>
                    <a:pt x="859" y="150"/>
                    <a:pt x="1090" y="41"/>
                    <a:pt x="1080" y="8"/>
                  </a:cubicBezTo>
                  <a:cubicBezTo>
                    <a:pt x="1077" y="3"/>
                    <a:pt x="1067" y="0"/>
                    <a:pt x="10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6"/>
            <p:cNvSpPr/>
            <p:nvPr/>
          </p:nvSpPr>
          <p:spPr>
            <a:xfrm>
              <a:off x="7578959" y="2241699"/>
              <a:ext cx="42586" cy="21887"/>
            </a:xfrm>
            <a:custGeom>
              <a:avLst/>
              <a:gdLst/>
              <a:ahLst/>
              <a:cxnLst/>
              <a:rect l="l" t="t" r="r" b="b"/>
              <a:pathLst>
                <a:path w="1039" h="534" extrusionOk="0">
                  <a:moveTo>
                    <a:pt x="1006" y="1"/>
                  </a:moveTo>
                  <a:cubicBezTo>
                    <a:pt x="950" y="1"/>
                    <a:pt x="735" y="88"/>
                    <a:pt x="489" y="215"/>
                  </a:cubicBezTo>
                  <a:cubicBezTo>
                    <a:pt x="213" y="360"/>
                    <a:pt x="0" y="498"/>
                    <a:pt x="15" y="528"/>
                  </a:cubicBezTo>
                  <a:cubicBezTo>
                    <a:pt x="17" y="532"/>
                    <a:pt x="22" y="534"/>
                    <a:pt x="30" y="534"/>
                  </a:cubicBezTo>
                  <a:cubicBezTo>
                    <a:pt x="89" y="534"/>
                    <a:pt x="300" y="447"/>
                    <a:pt x="545" y="322"/>
                  </a:cubicBezTo>
                  <a:cubicBezTo>
                    <a:pt x="825" y="177"/>
                    <a:pt x="1038" y="35"/>
                    <a:pt x="1020" y="5"/>
                  </a:cubicBezTo>
                  <a:cubicBezTo>
                    <a:pt x="1018" y="2"/>
                    <a:pt x="1013"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6"/>
            <p:cNvSpPr/>
            <p:nvPr/>
          </p:nvSpPr>
          <p:spPr>
            <a:xfrm>
              <a:off x="7659621" y="2190302"/>
              <a:ext cx="39225" cy="27462"/>
            </a:xfrm>
            <a:custGeom>
              <a:avLst/>
              <a:gdLst/>
              <a:ahLst/>
              <a:cxnLst/>
              <a:rect l="l" t="t" r="r" b="b"/>
              <a:pathLst>
                <a:path w="957" h="670" extrusionOk="0">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6"/>
            <p:cNvSpPr/>
            <p:nvPr/>
          </p:nvSpPr>
          <p:spPr>
            <a:xfrm>
              <a:off x="7732495" y="2127347"/>
              <a:ext cx="34798" cy="33077"/>
            </a:xfrm>
            <a:custGeom>
              <a:avLst/>
              <a:gdLst/>
              <a:ahLst/>
              <a:cxnLst/>
              <a:rect l="l" t="t" r="r" b="b"/>
              <a:pathLst>
                <a:path w="849" h="807" extrusionOk="0">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6"/>
            <p:cNvSpPr/>
            <p:nvPr/>
          </p:nvSpPr>
          <p:spPr>
            <a:xfrm>
              <a:off x="7795122" y="2053695"/>
              <a:ext cx="28773" cy="38282"/>
            </a:xfrm>
            <a:custGeom>
              <a:avLst/>
              <a:gdLst/>
              <a:ahLst/>
              <a:cxnLst/>
              <a:rect l="l" t="t" r="r" b="b"/>
              <a:pathLst>
                <a:path w="702" h="934" extrusionOk="0">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6"/>
            <p:cNvSpPr/>
            <p:nvPr/>
          </p:nvSpPr>
          <p:spPr>
            <a:xfrm>
              <a:off x="7844429" y="1970739"/>
              <a:ext cx="21150" cy="42668"/>
            </a:xfrm>
            <a:custGeom>
              <a:avLst/>
              <a:gdLst/>
              <a:ahLst/>
              <a:cxnLst/>
              <a:rect l="l" t="t" r="r" b="b"/>
              <a:pathLst>
                <a:path w="516" h="1041" extrusionOk="0">
                  <a:moveTo>
                    <a:pt x="483" y="1"/>
                  </a:moveTo>
                  <a:cubicBezTo>
                    <a:pt x="446" y="1"/>
                    <a:pt x="325" y="221"/>
                    <a:pt x="202" y="498"/>
                  </a:cubicBezTo>
                  <a:cubicBezTo>
                    <a:pt x="78" y="782"/>
                    <a:pt x="0" y="1025"/>
                    <a:pt x="30" y="1039"/>
                  </a:cubicBezTo>
                  <a:cubicBezTo>
                    <a:pt x="31" y="1040"/>
                    <a:pt x="32" y="1040"/>
                    <a:pt x="34" y="1040"/>
                  </a:cubicBezTo>
                  <a:cubicBezTo>
                    <a:pt x="69" y="1040"/>
                    <a:pt x="192" y="823"/>
                    <a:pt x="314" y="546"/>
                  </a:cubicBezTo>
                  <a:cubicBezTo>
                    <a:pt x="437" y="259"/>
                    <a:pt x="516" y="16"/>
                    <a:pt x="485" y="1"/>
                  </a:cubicBezTo>
                  <a:cubicBezTo>
                    <a:pt x="484" y="1"/>
                    <a:pt x="483" y="1"/>
                    <a:pt x="4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6"/>
            <p:cNvSpPr/>
            <p:nvPr/>
          </p:nvSpPr>
          <p:spPr>
            <a:xfrm>
              <a:off x="7877300" y="1881348"/>
              <a:ext cx="12911" cy="45373"/>
            </a:xfrm>
            <a:custGeom>
              <a:avLst/>
              <a:gdLst/>
              <a:ahLst/>
              <a:cxnLst/>
              <a:rect l="l" t="t" r="r" b="b"/>
              <a:pathLst>
                <a:path w="315" h="1107" extrusionOk="0">
                  <a:moveTo>
                    <a:pt x="279" y="1"/>
                  </a:moveTo>
                  <a:cubicBezTo>
                    <a:pt x="249" y="1"/>
                    <a:pt x="168" y="241"/>
                    <a:pt x="98" y="539"/>
                  </a:cubicBezTo>
                  <a:cubicBezTo>
                    <a:pt x="31" y="845"/>
                    <a:pt x="0" y="1096"/>
                    <a:pt x="31" y="1106"/>
                  </a:cubicBezTo>
                  <a:cubicBezTo>
                    <a:pt x="31" y="1107"/>
                    <a:pt x="32" y="1107"/>
                    <a:pt x="32" y="1107"/>
                  </a:cubicBezTo>
                  <a:cubicBezTo>
                    <a:pt x="66" y="1107"/>
                    <a:pt x="147" y="871"/>
                    <a:pt x="214" y="569"/>
                  </a:cubicBezTo>
                  <a:cubicBezTo>
                    <a:pt x="285" y="258"/>
                    <a:pt x="314" y="8"/>
                    <a:pt x="281" y="1"/>
                  </a:cubicBezTo>
                  <a:cubicBezTo>
                    <a:pt x="280" y="1"/>
                    <a:pt x="280"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6"/>
            <p:cNvSpPr/>
            <p:nvPr/>
          </p:nvSpPr>
          <p:spPr>
            <a:xfrm>
              <a:off x="7893531" y="1789047"/>
              <a:ext cx="6640" cy="46439"/>
            </a:xfrm>
            <a:custGeom>
              <a:avLst/>
              <a:gdLst/>
              <a:ahLst/>
              <a:cxnLst/>
              <a:rect l="l" t="t" r="r" b="b"/>
              <a:pathLst>
                <a:path w="162" h="1133" extrusionOk="0">
                  <a:moveTo>
                    <a:pt x="116" y="0"/>
                  </a:moveTo>
                  <a:cubicBezTo>
                    <a:pt x="87" y="0"/>
                    <a:pt x="42" y="250"/>
                    <a:pt x="23" y="561"/>
                  </a:cubicBezTo>
                  <a:cubicBezTo>
                    <a:pt x="1" y="871"/>
                    <a:pt x="12" y="1129"/>
                    <a:pt x="45" y="1133"/>
                  </a:cubicBezTo>
                  <a:cubicBezTo>
                    <a:pt x="46" y="1133"/>
                    <a:pt x="46" y="1133"/>
                    <a:pt x="46" y="1133"/>
                  </a:cubicBezTo>
                  <a:cubicBezTo>
                    <a:pt x="80" y="1133"/>
                    <a:pt x="124" y="880"/>
                    <a:pt x="142" y="569"/>
                  </a:cubicBezTo>
                  <a:cubicBezTo>
                    <a:pt x="161" y="255"/>
                    <a:pt x="150" y="0"/>
                    <a:pt x="1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6"/>
            <p:cNvSpPr/>
            <p:nvPr/>
          </p:nvSpPr>
          <p:spPr>
            <a:xfrm>
              <a:off x="7892178" y="1696254"/>
              <a:ext cx="7214" cy="46480"/>
            </a:xfrm>
            <a:custGeom>
              <a:avLst/>
              <a:gdLst/>
              <a:ahLst/>
              <a:cxnLst/>
              <a:rect l="l" t="t" r="r" b="b"/>
              <a:pathLst>
                <a:path w="176" h="1134" extrusionOk="0">
                  <a:moveTo>
                    <a:pt x="38" y="1"/>
                  </a:moveTo>
                  <a:cubicBezTo>
                    <a:pt x="38" y="1"/>
                    <a:pt x="37" y="1"/>
                    <a:pt x="37" y="1"/>
                  </a:cubicBezTo>
                  <a:cubicBezTo>
                    <a:pt x="4" y="9"/>
                    <a:pt x="0" y="263"/>
                    <a:pt x="26" y="573"/>
                  </a:cubicBezTo>
                  <a:cubicBezTo>
                    <a:pt x="56" y="883"/>
                    <a:pt x="104" y="1133"/>
                    <a:pt x="138" y="1133"/>
                  </a:cubicBezTo>
                  <a:cubicBezTo>
                    <a:pt x="172" y="1130"/>
                    <a:pt x="175" y="875"/>
                    <a:pt x="146" y="561"/>
                  </a:cubicBezTo>
                  <a:cubicBezTo>
                    <a:pt x="120" y="250"/>
                    <a:pt x="72"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6"/>
            <p:cNvSpPr/>
            <p:nvPr/>
          </p:nvSpPr>
          <p:spPr>
            <a:xfrm>
              <a:off x="7873612" y="1605347"/>
              <a:ext cx="13813" cy="45209"/>
            </a:xfrm>
            <a:custGeom>
              <a:avLst/>
              <a:gdLst/>
              <a:ahLst/>
              <a:cxnLst/>
              <a:rect l="l" t="t" r="r" b="b"/>
              <a:pathLst>
                <a:path w="337" h="1103" extrusionOk="0">
                  <a:moveTo>
                    <a:pt x="33" y="0"/>
                  </a:moveTo>
                  <a:cubicBezTo>
                    <a:pt x="32" y="0"/>
                    <a:pt x="32" y="0"/>
                    <a:pt x="31" y="0"/>
                  </a:cubicBezTo>
                  <a:cubicBezTo>
                    <a:pt x="1" y="12"/>
                    <a:pt x="35" y="266"/>
                    <a:pt x="109" y="569"/>
                  </a:cubicBezTo>
                  <a:cubicBezTo>
                    <a:pt x="183" y="866"/>
                    <a:pt x="271" y="1102"/>
                    <a:pt x="306" y="1102"/>
                  </a:cubicBezTo>
                  <a:cubicBezTo>
                    <a:pt x="306" y="1102"/>
                    <a:pt x="307" y="1102"/>
                    <a:pt x="307" y="1102"/>
                  </a:cubicBezTo>
                  <a:cubicBezTo>
                    <a:pt x="337" y="1095"/>
                    <a:pt x="304" y="845"/>
                    <a:pt x="225" y="538"/>
                  </a:cubicBezTo>
                  <a:cubicBezTo>
                    <a:pt x="152" y="237"/>
                    <a:pt x="67"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6"/>
            <p:cNvSpPr/>
            <p:nvPr/>
          </p:nvSpPr>
          <p:spPr>
            <a:xfrm>
              <a:off x="7839962" y="1518948"/>
              <a:ext cx="21313" cy="42504"/>
            </a:xfrm>
            <a:custGeom>
              <a:avLst/>
              <a:gdLst/>
              <a:ahLst/>
              <a:cxnLst/>
              <a:rect l="l" t="t" r="r" b="b"/>
              <a:pathLst>
                <a:path w="520" h="1037" extrusionOk="0">
                  <a:moveTo>
                    <a:pt x="33" y="1"/>
                  </a:moveTo>
                  <a:cubicBezTo>
                    <a:pt x="32" y="1"/>
                    <a:pt x="31" y="1"/>
                    <a:pt x="30" y="2"/>
                  </a:cubicBezTo>
                  <a:cubicBezTo>
                    <a:pt x="1" y="17"/>
                    <a:pt x="79" y="260"/>
                    <a:pt x="206" y="543"/>
                  </a:cubicBezTo>
                  <a:cubicBezTo>
                    <a:pt x="326" y="820"/>
                    <a:pt x="450" y="1037"/>
                    <a:pt x="487" y="1037"/>
                  </a:cubicBezTo>
                  <a:cubicBezTo>
                    <a:pt x="488" y="1037"/>
                    <a:pt x="489" y="1036"/>
                    <a:pt x="490" y="1036"/>
                  </a:cubicBezTo>
                  <a:cubicBezTo>
                    <a:pt x="520" y="1025"/>
                    <a:pt x="441" y="782"/>
                    <a:pt x="314" y="495"/>
                  </a:cubicBezTo>
                  <a:cubicBezTo>
                    <a:pt x="191" y="216"/>
                    <a:pt x="68"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6"/>
            <p:cNvSpPr/>
            <p:nvPr/>
          </p:nvSpPr>
          <p:spPr>
            <a:xfrm>
              <a:off x="7790819" y="1440295"/>
              <a:ext cx="28978" cy="38200"/>
            </a:xfrm>
            <a:custGeom>
              <a:avLst/>
              <a:gdLst/>
              <a:ahLst/>
              <a:cxnLst/>
              <a:rect l="l" t="t" r="r" b="b"/>
              <a:pathLst>
                <a:path w="707" h="932" extrusionOk="0">
                  <a:moveTo>
                    <a:pt x="31" y="0"/>
                  </a:moveTo>
                  <a:cubicBezTo>
                    <a:pt x="29" y="0"/>
                    <a:pt x="27" y="1"/>
                    <a:pt x="26" y="1"/>
                  </a:cubicBezTo>
                  <a:cubicBezTo>
                    <a:pt x="0" y="24"/>
                    <a:pt x="124" y="243"/>
                    <a:pt x="303" y="502"/>
                  </a:cubicBezTo>
                  <a:cubicBezTo>
                    <a:pt x="476" y="746"/>
                    <a:pt x="634" y="932"/>
                    <a:pt x="672" y="932"/>
                  </a:cubicBezTo>
                  <a:cubicBezTo>
                    <a:pt x="674" y="932"/>
                    <a:pt x="675" y="932"/>
                    <a:pt x="676" y="931"/>
                  </a:cubicBezTo>
                  <a:cubicBezTo>
                    <a:pt x="707" y="912"/>
                    <a:pt x="583" y="688"/>
                    <a:pt x="400" y="431"/>
                  </a:cubicBezTo>
                  <a:cubicBezTo>
                    <a:pt x="229" y="184"/>
                    <a:pt x="68"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6"/>
            <p:cNvSpPr/>
            <p:nvPr/>
          </p:nvSpPr>
          <p:spPr>
            <a:xfrm>
              <a:off x="7726347" y="1373611"/>
              <a:ext cx="36192" cy="31765"/>
            </a:xfrm>
            <a:custGeom>
              <a:avLst/>
              <a:gdLst/>
              <a:ahLst/>
              <a:cxnLst/>
              <a:rect l="l" t="t" r="r" b="b"/>
              <a:pathLst>
                <a:path w="883" h="775" extrusionOk="0">
                  <a:moveTo>
                    <a:pt x="31" y="1"/>
                  </a:moveTo>
                  <a:cubicBezTo>
                    <a:pt x="27" y="1"/>
                    <a:pt x="25" y="2"/>
                    <a:pt x="23" y="3"/>
                  </a:cubicBezTo>
                  <a:cubicBezTo>
                    <a:pt x="1" y="29"/>
                    <a:pt x="180" y="208"/>
                    <a:pt x="411" y="422"/>
                  </a:cubicBezTo>
                  <a:cubicBezTo>
                    <a:pt x="626" y="618"/>
                    <a:pt x="810" y="774"/>
                    <a:pt x="850" y="774"/>
                  </a:cubicBezTo>
                  <a:cubicBezTo>
                    <a:pt x="853" y="774"/>
                    <a:pt x="855" y="774"/>
                    <a:pt x="856" y="772"/>
                  </a:cubicBezTo>
                  <a:cubicBezTo>
                    <a:pt x="882" y="750"/>
                    <a:pt x="725" y="548"/>
                    <a:pt x="490" y="332"/>
                  </a:cubicBezTo>
                  <a:cubicBezTo>
                    <a:pt x="275" y="134"/>
                    <a:pt x="7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6"/>
            <p:cNvSpPr/>
            <p:nvPr/>
          </p:nvSpPr>
          <p:spPr>
            <a:xfrm>
              <a:off x="7668802" y="1333526"/>
              <a:ext cx="21641" cy="13116"/>
            </a:xfrm>
            <a:custGeom>
              <a:avLst/>
              <a:gdLst/>
              <a:ahLst/>
              <a:cxnLst/>
              <a:rect l="l" t="t" r="r" b="b"/>
              <a:pathLst>
                <a:path w="528" h="320" extrusionOk="0">
                  <a:moveTo>
                    <a:pt x="42" y="1"/>
                  </a:moveTo>
                  <a:cubicBezTo>
                    <a:pt x="30" y="1"/>
                    <a:pt x="22" y="4"/>
                    <a:pt x="19" y="10"/>
                  </a:cubicBezTo>
                  <a:cubicBezTo>
                    <a:pt x="0" y="40"/>
                    <a:pt x="98" y="130"/>
                    <a:pt x="232" y="212"/>
                  </a:cubicBezTo>
                  <a:cubicBezTo>
                    <a:pt x="341" y="278"/>
                    <a:pt x="444" y="320"/>
                    <a:pt x="488" y="320"/>
                  </a:cubicBezTo>
                  <a:cubicBezTo>
                    <a:pt x="498" y="320"/>
                    <a:pt x="505" y="317"/>
                    <a:pt x="508" y="312"/>
                  </a:cubicBezTo>
                  <a:cubicBezTo>
                    <a:pt x="527" y="283"/>
                    <a:pt x="434" y="193"/>
                    <a:pt x="296" y="111"/>
                  </a:cubicBezTo>
                  <a:cubicBezTo>
                    <a:pt x="187" y="43"/>
                    <a:pt x="87"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6"/>
            <p:cNvSpPr/>
            <p:nvPr/>
          </p:nvSpPr>
          <p:spPr>
            <a:xfrm>
              <a:off x="7085687" y="912475"/>
              <a:ext cx="654980" cy="654980"/>
            </a:xfrm>
            <a:custGeom>
              <a:avLst/>
              <a:gdLst/>
              <a:ahLst/>
              <a:cxnLst/>
              <a:rect l="l" t="t" r="r" b="b"/>
              <a:pathLst>
                <a:path w="15980" h="15980" extrusionOk="0">
                  <a:moveTo>
                    <a:pt x="7990" y="0"/>
                  </a:moveTo>
                  <a:cubicBezTo>
                    <a:pt x="3578" y="0"/>
                    <a:pt x="1" y="3579"/>
                    <a:pt x="1" y="7989"/>
                  </a:cubicBezTo>
                  <a:cubicBezTo>
                    <a:pt x="1" y="12404"/>
                    <a:pt x="3578" y="15979"/>
                    <a:pt x="7990" y="15979"/>
                  </a:cubicBezTo>
                  <a:cubicBezTo>
                    <a:pt x="12405" y="15979"/>
                    <a:pt x="15980" y="12404"/>
                    <a:pt x="15980" y="7989"/>
                  </a:cubicBezTo>
                  <a:cubicBezTo>
                    <a:pt x="15980" y="3579"/>
                    <a:pt x="12405" y="0"/>
                    <a:pt x="7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6"/>
            <p:cNvSpPr/>
            <p:nvPr/>
          </p:nvSpPr>
          <p:spPr>
            <a:xfrm>
              <a:off x="7219467" y="1115480"/>
              <a:ext cx="387373" cy="282322"/>
            </a:xfrm>
            <a:custGeom>
              <a:avLst/>
              <a:gdLst/>
              <a:ahLst/>
              <a:cxnLst/>
              <a:rect l="l" t="t" r="r" b="b"/>
              <a:pathLst>
                <a:path w="9451" h="6888" extrusionOk="0">
                  <a:moveTo>
                    <a:pt x="8304" y="0"/>
                  </a:moveTo>
                  <a:lnTo>
                    <a:pt x="3621" y="4505"/>
                  </a:lnTo>
                  <a:lnTo>
                    <a:pt x="1237" y="2383"/>
                  </a:lnTo>
                  <a:lnTo>
                    <a:pt x="1" y="3619"/>
                  </a:lnTo>
                  <a:lnTo>
                    <a:pt x="3445" y="6887"/>
                  </a:lnTo>
                  <a:lnTo>
                    <a:pt x="9451" y="1236"/>
                  </a:lnTo>
                  <a:lnTo>
                    <a:pt x="8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6"/>
            <p:cNvSpPr/>
            <p:nvPr/>
          </p:nvSpPr>
          <p:spPr>
            <a:xfrm>
              <a:off x="7667285" y="1995126"/>
              <a:ext cx="504310" cy="591327"/>
            </a:xfrm>
            <a:custGeom>
              <a:avLst/>
              <a:gdLst/>
              <a:ahLst/>
              <a:cxnLst/>
              <a:rect l="l" t="t" r="r" b="b"/>
              <a:pathLst>
                <a:path w="12304" h="14427" extrusionOk="0">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6"/>
            <p:cNvSpPr/>
            <p:nvPr/>
          </p:nvSpPr>
          <p:spPr>
            <a:xfrm>
              <a:off x="7542358" y="4611849"/>
              <a:ext cx="233506" cy="102018"/>
            </a:xfrm>
            <a:custGeom>
              <a:avLst/>
              <a:gdLst/>
              <a:ahLst/>
              <a:cxnLst/>
              <a:rect l="l" t="t" r="r" b="b"/>
              <a:pathLst>
                <a:path w="5697" h="2489" extrusionOk="0">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6"/>
            <p:cNvSpPr/>
            <p:nvPr/>
          </p:nvSpPr>
          <p:spPr>
            <a:xfrm>
              <a:off x="7728970" y="4675172"/>
              <a:ext cx="45988" cy="35167"/>
            </a:xfrm>
            <a:custGeom>
              <a:avLst/>
              <a:gdLst/>
              <a:ahLst/>
              <a:cxnLst/>
              <a:rect l="l" t="t" r="r" b="b"/>
              <a:pathLst>
                <a:path w="1122" h="858" extrusionOk="0">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6"/>
            <p:cNvSpPr/>
            <p:nvPr/>
          </p:nvSpPr>
          <p:spPr>
            <a:xfrm>
              <a:off x="7610428" y="4293623"/>
              <a:ext cx="197166" cy="21142"/>
            </a:xfrm>
            <a:custGeom>
              <a:avLst/>
              <a:gdLst/>
              <a:ahLst/>
              <a:cxnLst/>
              <a:rect l="l" t="t" r="r" b="b"/>
              <a:pathLst>
                <a:path w="5241" h="562" extrusionOk="0">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6"/>
            <p:cNvSpPr/>
            <p:nvPr/>
          </p:nvSpPr>
          <p:spPr>
            <a:xfrm>
              <a:off x="7614491"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6"/>
            <p:cNvSpPr/>
            <p:nvPr/>
          </p:nvSpPr>
          <p:spPr>
            <a:xfrm>
              <a:off x="7643721" y="4292155"/>
              <a:ext cx="11700" cy="18246"/>
            </a:xfrm>
            <a:custGeom>
              <a:avLst/>
              <a:gdLst/>
              <a:ahLst/>
              <a:cxnLst/>
              <a:rect l="l" t="t" r="r" b="b"/>
              <a:pathLst>
                <a:path w="311" h="485" extrusionOk="0">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6"/>
            <p:cNvSpPr/>
            <p:nvPr/>
          </p:nvSpPr>
          <p:spPr>
            <a:xfrm>
              <a:off x="7638021" y="4680869"/>
              <a:ext cx="7255" cy="10493"/>
            </a:xfrm>
            <a:custGeom>
              <a:avLst/>
              <a:gdLst/>
              <a:ahLst/>
              <a:cxnLst/>
              <a:rect l="l" t="t" r="r" b="b"/>
              <a:pathLst>
                <a:path w="177" h="256" extrusionOk="0">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6"/>
            <p:cNvSpPr/>
            <p:nvPr/>
          </p:nvSpPr>
          <p:spPr>
            <a:xfrm>
              <a:off x="7647202" y="4679025"/>
              <a:ext cx="8198" cy="7296"/>
            </a:xfrm>
            <a:custGeom>
              <a:avLst/>
              <a:gdLst/>
              <a:ahLst/>
              <a:cxnLst/>
              <a:rect l="l" t="t" r="r" b="b"/>
              <a:pathLst>
                <a:path w="200" h="178" extrusionOk="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6"/>
            <p:cNvSpPr/>
            <p:nvPr/>
          </p:nvSpPr>
          <p:spPr>
            <a:xfrm>
              <a:off x="7648596" y="4673697"/>
              <a:ext cx="13198" cy="1558"/>
            </a:xfrm>
            <a:custGeom>
              <a:avLst/>
              <a:gdLst/>
              <a:ahLst/>
              <a:cxnLst/>
              <a:rect l="l" t="t" r="r" b="b"/>
              <a:pathLst>
                <a:path w="322" h="38" extrusionOk="0">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6"/>
            <p:cNvSpPr/>
            <p:nvPr/>
          </p:nvSpPr>
          <p:spPr>
            <a:xfrm>
              <a:off x="7649210" y="4666114"/>
              <a:ext cx="15042" cy="2172"/>
            </a:xfrm>
            <a:custGeom>
              <a:avLst/>
              <a:gdLst/>
              <a:ahLst/>
              <a:cxnLst/>
              <a:rect l="l" t="t" r="r" b="b"/>
              <a:pathLst>
                <a:path w="367" h="53" extrusionOk="0">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6"/>
            <p:cNvSpPr/>
            <p:nvPr/>
          </p:nvSpPr>
          <p:spPr>
            <a:xfrm>
              <a:off x="7617200" y="4668860"/>
              <a:ext cx="23650" cy="13731"/>
            </a:xfrm>
            <a:custGeom>
              <a:avLst/>
              <a:gdLst/>
              <a:ahLst/>
              <a:cxnLst/>
              <a:rect l="l" t="t" r="r" b="b"/>
              <a:pathLst>
                <a:path w="577" h="335" extrusionOk="0">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6"/>
            <p:cNvSpPr/>
            <p:nvPr/>
          </p:nvSpPr>
          <p:spPr>
            <a:xfrm>
              <a:off x="7637447" y="4665295"/>
              <a:ext cx="12255" cy="15493"/>
            </a:xfrm>
            <a:custGeom>
              <a:avLst/>
              <a:gdLst/>
              <a:ahLst/>
              <a:cxnLst/>
              <a:rect l="l" t="t" r="r" b="b"/>
              <a:pathLst>
                <a:path w="299" h="378" extrusionOk="0">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6"/>
            <p:cNvSpPr/>
            <p:nvPr/>
          </p:nvSpPr>
          <p:spPr>
            <a:xfrm>
              <a:off x="7729134" y="4673943"/>
              <a:ext cx="45168" cy="35618"/>
            </a:xfrm>
            <a:custGeom>
              <a:avLst/>
              <a:gdLst/>
              <a:ahLst/>
              <a:cxnLst/>
              <a:rect l="l" t="t" r="r" b="b"/>
              <a:pathLst>
                <a:path w="1102" h="869" extrusionOk="0">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6"/>
            <p:cNvSpPr/>
            <p:nvPr/>
          </p:nvSpPr>
          <p:spPr>
            <a:xfrm>
              <a:off x="7761267" y="4622710"/>
              <a:ext cx="1721" cy="51316"/>
            </a:xfrm>
            <a:custGeom>
              <a:avLst/>
              <a:gdLst/>
              <a:ahLst/>
              <a:cxnLst/>
              <a:rect l="l" t="t" r="r" b="b"/>
              <a:pathLst>
                <a:path w="42" h="1252" extrusionOk="0">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6"/>
            <p:cNvSpPr/>
            <p:nvPr/>
          </p:nvSpPr>
          <p:spPr>
            <a:xfrm>
              <a:off x="7718206" y="4299077"/>
              <a:ext cx="33632" cy="1881"/>
            </a:xfrm>
            <a:custGeom>
              <a:avLst/>
              <a:gdLst/>
              <a:ahLst/>
              <a:cxnLst/>
              <a:rect l="l" t="t" r="r" b="b"/>
              <a:pathLst>
                <a:path w="894" h="50" extrusionOk="0">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6"/>
            <p:cNvSpPr/>
            <p:nvPr/>
          </p:nvSpPr>
          <p:spPr>
            <a:xfrm>
              <a:off x="7770609" y="4299905"/>
              <a:ext cx="3988" cy="6546"/>
            </a:xfrm>
            <a:custGeom>
              <a:avLst/>
              <a:gdLst/>
              <a:ahLst/>
              <a:cxnLst/>
              <a:rect l="l" t="t" r="r" b="b"/>
              <a:pathLst>
                <a:path w="106" h="174" extrusionOk="0">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6"/>
            <p:cNvSpPr/>
            <p:nvPr/>
          </p:nvSpPr>
          <p:spPr>
            <a:xfrm>
              <a:off x="7742455" y="4686812"/>
              <a:ext cx="5369" cy="4755"/>
            </a:xfrm>
            <a:custGeom>
              <a:avLst/>
              <a:gdLst/>
              <a:ahLst/>
              <a:cxnLst/>
              <a:rect l="l" t="t" r="r" b="b"/>
              <a:pathLst>
                <a:path w="131" h="116" extrusionOk="0">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6"/>
            <p:cNvSpPr/>
            <p:nvPr/>
          </p:nvSpPr>
          <p:spPr>
            <a:xfrm>
              <a:off x="7753275" y="4681033"/>
              <a:ext cx="7706" cy="3156"/>
            </a:xfrm>
            <a:custGeom>
              <a:avLst/>
              <a:gdLst/>
              <a:ahLst/>
              <a:cxnLst/>
              <a:rect l="l" t="t" r="r" b="b"/>
              <a:pathLst>
                <a:path w="188" h="77" extrusionOk="0">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6"/>
            <p:cNvSpPr/>
            <p:nvPr/>
          </p:nvSpPr>
          <p:spPr>
            <a:xfrm>
              <a:off x="7766350" y="4679189"/>
              <a:ext cx="3976" cy="2090"/>
            </a:xfrm>
            <a:custGeom>
              <a:avLst/>
              <a:gdLst/>
              <a:ahLst/>
              <a:cxnLst/>
              <a:rect l="l" t="t" r="r" b="b"/>
              <a:pathLst>
                <a:path w="97" h="51" extrusionOk="0">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6"/>
            <p:cNvSpPr/>
            <p:nvPr/>
          </p:nvSpPr>
          <p:spPr>
            <a:xfrm>
              <a:off x="7897056" y="4611849"/>
              <a:ext cx="233506" cy="102018"/>
            </a:xfrm>
            <a:custGeom>
              <a:avLst/>
              <a:gdLst/>
              <a:ahLst/>
              <a:cxnLst/>
              <a:rect l="l" t="t" r="r" b="b"/>
              <a:pathLst>
                <a:path w="5697" h="2489" extrusionOk="0">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6"/>
            <p:cNvSpPr/>
            <p:nvPr/>
          </p:nvSpPr>
          <p:spPr>
            <a:xfrm>
              <a:off x="8083667" y="4675172"/>
              <a:ext cx="45988" cy="35167"/>
            </a:xfrm>
            <a:custGeom>
              <a:avLst/>
              <a:gdLst/>
              <a:ahLst/>
              <a:cxnLst/>
              <a:rect l="l" t="t" r="r" b="b"/>
              <a:pathLst>
                <a:path w="1122" h="858" extrusionOk="0">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6"/>
            <p:cNvSpPr/>
            <p:nvPr/>
          </p:nvSpPr>
          <p:spPr>
            <a:xfrm>
              <a:off x="7936020" y="4293623"/>
              <a:ext cx="197129" cy="21142"/>
            </a:xfrm>
            <a:custGeom>
              <a:avLst/>
              <a:gdLst/>
              <a:ahLst/>
              <a:cxnLst/>
              <a:rect l="l" t="t" r="r" b="b"/>
              <a:pathLst>
                <a:path w="5240" h="562" extrusionOk="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6"/>
            <p:cNvSpPr/>
            <p:nvPr/>
          </p:nvSpPr>
          <p:spPr>
            <a:xfrm>
              <a:off x="7940045"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6"/>
            <p:cNvSpPr/>
            <p:nvPr/>
          </p:nvSpPr>
          <p:spPr>
            <a:xfrm>
              <a:off x="7969313" y="4292155"/>
              <a:ext cx="11662" cy="18246"/>
            </a:xfrm>
            <a:custGeom>
              <a:avLst/>
              <a:gdLst/>
              <a:ahLst/>
              <a:cxnLst/>
              <a:rect l="l" t="t" r="r" b="b"/>
              <a:pathLst>
                <a:path w="310" h="485" extrusionOk="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6"/>
            <p:cNvSpPr/>
            <p:nvPr/>
          </p:nvSpPr>
          <p:spPr>
            <a:xfrm>
              <a:off x="7992882" y="4680869"/>
              <a:ext cx="7091" cy="10493"/>
            </a:xfrm>
            <a:custGeom>
              <a:avLst/>
              <a:gdLst/>
              <a:ahLst/>
              <a:cxnLst/>
              <a:rect l="l" t="t" r="r" b="b"/>
              <a:pathLst>
                <a:path w="173" h="256" extrusionOk="0">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6"/>
            <p:cNvSpPr/>
            <p:nvPr/>
          </p:nvSpPr>
          <p:spPr>
            <a:xfrm>
              <a:off x="8001940" y="4679025"/>
              <a:ext cx="8279" cy="7296"/>
            </a:xfrm>
            <a:custGeom>
              <a:avLst/>
              <a:gdLst/>
              <a:ahLst/>
              <a:cxnLst/>
              <a:rect l="l" t="t" r="r" b="b"/>
              <a:pathLst>
                <a:path w="202" h="178" extrusionOk="0">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6"/>
            <p:cNvSpPr/>
            <p:nvPr/>
          </p:nvSpPr>
          <p:spPr>
            <a:xfrm>
              <a:off x="8003457" y="4673697"/>
              <a:ext cx="13075" cy="1558"/>
            </a:xfrm>
            <a:custGeom>
              <a:avLst/>
              <a:gdLst/>
              <a:ahLst/>
              <a:cxnLst/>
              <a:rect l="l" t="t" r="r" b="b"/>
              <a:pathLst>
                <a:path w="319" h="38" extrusionOk="0">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6"/>
            <p:cNvSpPr/>
            <p:nvPr/>
          </p:nvSpPr>
          <p:spPr>
            <a:xfrm>
              <a:off x="8003908" y="4666114"/>
              <a:ext cx="15083" cy="2172"/>
            </a:xfrm>
            <a:custGeom>
              <a:avLst/>
              <a:gdLst/>
              <a:ahLst/>
              <a:cxnLst/>
              <a:rect l="l" t="t" r="r" b="b"/>
              <a:pathLst>
                <a:path w="368" h="53" extrusionOk="0">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6"/>
            <p:cNvSpPr/>
            <p:nvPr/>
          </p:nvSpPr>
          <p:spPr>
            <a:xfrm>
              <a:off x="7971897" y="4668860"/>
              <a:ext cx="23773" cy="13731"/>
            </a:xfrm>
            <a:custGeom>
              <a:avLst/>
              <a:gdLst/>
              <a:ahLst/>
              <a:cxnLst/>
              <a:rect l="l" t="t" r="r" b="b"/>
              <a:pathLst>
                <a:path w="580" h="335" extrusionOk="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6"/>
            <p:cNvSpPr/>
            <p:nvPr/>
          </p:nvSpPr>
          <p:spPr>
            <a:xfrm>
              <a:off x="7992309" y="4665295"/>
              <a:ext cx="12255" cy="15493"/>
            </a:xfrm>
            <a:custGeom>
              <a:avLst/>
              <a:gdLst/>
              <a:ahLst/>
              <a:cxnLst/>
              <a:rect l="l" t="t" r="r" b="b"/>
              <a:pathLst>
                <a:path w="299" h="378" extrusionOk="0">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6"/>
            <p:cNvSpPr/>
            <p:nvPr/>
          </p:nvSpPr>
          <p:spPr>
            <a:xfrm>
              <a:off x="8083831" y="4673943"/>
              <a:ext cx="45168" cy="35618"/>
            </a:xfrm>
            <a:custGeom>
              <a:avLst/>
              <a:gdLst/>
              <a:ahLst/>
              <a:cxnLst/>
              <a:rect l="l" t="t" r="r" b="b"/>
              <a:pathLst>
                <a:path w="1102" h="869" extrusionOk="0">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6"/>
            <p:cNvSpPr/>
            <p:nvPr/>
          </p:nvSpPr>
          <p:spPr>
            <a:xfrm>
              <a:off x="8115965" y="4622710"/>
              <a:ext cx="1721" cy="51316"/>
            </a:xfrm>
            <a:custGeom>
              <a:avLst/>
              <a:gdLst/>
              <a:ahLst/>
              <a:cxnLst/>
              <a:rect l="l" t="t" r="r" b="b"/>
              <a:pathLst>
                <a:path w="42" h="1252" extrusionOk="0">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6"/>
            <p:cNvSpPr/>
            <p:nvPr/>
          </p:nvSpPr>
          <p:spPr>
            <a:xfrm>
              <a:off x="8043761" y="4299077"/>
              <a:ext cx="33632" cy="1881"/>
            </a:xfrm>
            <a:custGeom>
              <a:avLst/>
              <a:gdLst/>
              <a:ahLst/>
              <a:cxnLst/>
              <a:rect l="l" t="t" r="r" b="b"/>
              <a:pathLst>
                <a:path w="894" h="50" extrusionOk="0">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6"/>
            <p:cNvSpPr/>
            <p:nvPr/>
          </p:nvSpPr>
          <p:spPr>
            <a:xfrm>
              <a:off x="8096201" y="4299905"/>
              <a:ext cx="3950" cy="6546"/>
            </a:xfrm>
            <a:custGeom>
              <a:avLst/>
              <a:gdLst/>
              <a:ahLst/>
              <a:cxnLst/>
              <a:rect l="l" t="t" r="r" b="b"/>
              <a:pathLst>
                <a:path w="105" h="174" extrusionOk="0">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6"/>
            <p:cNvSpPr/>
            <p:nvPr/>
          </p:nvSpPr>
          <p:spPr>
            <a:xfrm>
              <a:off x="8097152" y="4686812"/>
              <a:ext cx="5410" cy="4755"/>
            </a:xfrm>
            <a:custGeom>
              <a:avLst/>
              <a:gdLst/>
              <a:ahLst/>
              <a:cxnLst/>
              <a:rect l="l" t="t" r="r" b="b"/>
              <a:pathLst>
                <a:path w="132" h="116" extrusionOk="0">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6"/>
            <p:cNvSpPr/>
            <p:nvPr/>
          </p:nvSpPr>
          <p:spPr>
            <a:xfrm>
              <a:off x="8108013" y="4681033"/>
              <a:ext cx="7665" cy="3156"/>
            </a:xfrm>
            <a:custGeom>
              <a:avLst/>
              <a:gdLst/>
              <a:ahLst/>
              <a:cxnLst/>
              <a:rect l="l" t="t" r="r" b="b"/>
              <a:pathLst>
                <a:path w="187" h="77" extrusionOk="0">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6"/>
            <p:cNvSpPr/>
            <p:nvPr/>
          </p:nvSpPr>
          <p:spPr>
            <a:xfrm>
              <a:off x="8121047" y="4679189"/>
              <a:ext cx="4140" cy="2090"/>
            </a:xfrm>
            <a:custGeom>
              <a:avLst/>
              <a:gdLst/>
              <a:ahLst/>
              <a:cxnLst/>
              <a:rect l="l" t="t" r="r" b="b"/>
              <a:pathLst>
                <a:path w="101" h="51" extrusionOk="0">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6"/>
            <p:cNvSpPr/>
            <p:nvPr/>
          </p:nvSpPr>
          <p:spPr>
            <a:xfrm>
              <a:off x="7563917" y="2963384"/>
              <a:ext cx="615632" cy="1699260"/>
            </a:xfrm>
            <a:custGeom>
              <a:avLst/>
              <a:gdLst/>
              <a:ahLst/>
              <a:cxnLst/>
              <a:rect l="l" t="t" r="r" b="b"/>
              <a:pathLst>
                <a:path w="15020" h="41458" extrusionOk="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6"/>
            <p:cNvSpPr/>
            <p:nvPr/>
          </p:nvSpPr>
          <p:spPr>
            <a:xfrm>
              <a:off x="7952183" y="4598364"/>
              <a:ext cx="222029" cy="38938"/>
            </a:xfrm>
            <a:custGeom>
              <a:avLst/>
              <a:gdLst/>
              <a:ahLst/>
              <a:cxnLst/>
              <a:rect l="l" t="t" r="r" b="b"/>
              <a:pathLst>
                <a:path w="5417" h="950" extrusionOk="0">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6"/>
            <p:cNvSpPr/>
            <p:nvPr/>
          </p:nvSpPr>
          <p:spPr>
            <a:xfrm>
              <a:off x="7569164" y="4597340"/>
              <a:ext cx="236539" cy="36889"/>
            </a:xfrm>
            <a:custGeom>
              <a:avLst/>
              <a:gdLst/>
              <a:ahLst/>
              <a:cxnLst/>
              <a:rect l="l" t="t" r="r" b="b"/>
              <a:pathLst>
                <a:path w="5771" h="900" extrusionOk="0">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6"/>
            <p:cNvSpPr/>
            <p:nvPr/>
          </p:nvSpPr>
          <p:spPr>
            <a:xfrm>
              <a:off x="7968987" y="3123476"/>
              <a:ext cx="91484" cy="30946"/>
            </a:xfrm>
            <a:custGeom>
              <a:avLst/>
              <a:gdLst/>
              <a:ahLst/>
              <a:cxnLst/>
              <a:rect l="l" t="t" r="r" b="b"/>
              <a:pathLst>
                <a:path w="2232" h="755" extrusionOk="0">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6"/>
            <p:cNvSpPr/>
            <p:nvPr/>
          </p:nvSpPr>
          <p:spPr>
            <a:xfrm>
              <a:off x="7606666" y="3113721"/>
              <a:ext cx="56522" cy="50169"/>
            </a:xfrm>
            <a:custGeom>
              <a:avLst/>
              <a:gdLst/>
              <a:ahLst/>
              <a:cxnLst/>
              <a:rect l="l" t="t" r="r" b="b"/>
              <a:pathLst>
                <a:path w="1379" h="1224" extrusionOk="0">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6"/>
            <p:cNvSpPr/>
            <p:nvPr/>
          </p:nvSpPr>
          <p:spPr>
            <a:xfrm>
              <a:off x="6998877" y="2050375"/>
              <a:ext cx="605385" cy="670310"/>
            </a:xfrm>
            <a:custGeom>
              <a:avLst/>
              <a:gdLst/>
              <a:ahLst/>
              <a:cxnLst/>
              <a:rect l="l" t="t" r="r" b="b"/>
              <a:pathLst>
                <a:path w="14770" h="16354" extrusionOk="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1" name="Google Shape;2681;p46"/>
            <p:cNvGrpSpPr/>
            <p:nvPr/>
          </p:nvGrpSpPr>
          <p:grpSpPr>
            <a:xfrm>
              <a:off x="5819039" y="2060417"/>
              <a:ext cx="1596955" cy="1097563"/>
              <a:chOff x="5819039" y="2060417"/>
              <a:chExt cx="1596955" cy="1097563"/>
            </a:xfrm>
          </p:grpSpPr>
          <p:sp>
            <p:nvSpPr>
              <p:cNvPr id="2682" name="Google Shape;2682;p46"/>
              <p:cNvSpPr/>
              <p:nvPr/>
            </p:nvSpPr>
            <p:spPr>
              <a:xfrm>
                <a:off x="7240616" y="2327401"/>
                <a:ext cx="23773" cy="5082"/>
              </a:xfrm>
              <a:custGeom>
                <a:avLst/>
                <a:gdLst/>
                <a:ahLst/>
                <a:cxnLst/>
                <a:rect l="l" t="t" r="r" b="b"/>
                <a:pathLst>
                  <a:path w="580" h="124" extrusionOk="0">
                    <a:moveTo>
                      <a:pt x="234" y="0"/>
                    </a:moveTo>
                    <a:cubicBezTo>
                      <a:pt x="104" y="0"/>
                      <a:pt x="3" y="21"/>
                      <a:pt x="0" y="51"/>
                    </a:cubicBezTo>
                    <a:cubicBezTo>
                      <a:pt x="0" y="84"/>
                      <a:pt x="127" y="114"/>
                      <a:pt x="288" y="122"/>
                    </a:cubicBezTo>
                    <a:cubicBezTo>
                      <a:pt x="311" y="123"/>
                      <a:pt x="333" y="123"/>
                      <a:pt x="354" y="123"/>
                    </a:cubicBezTo>
                    <a:cubicBezTo>
                      <a:pt x="482" y="123"/>
                      <a:pt x="576" y="105"/>
                      <a:pt x="579" y="77"/>
                    </a:cubicBezTo>
                    <a:cubicBezTo>
                      <a:pt x="579" y="43"/>
                      <a:pt x="452" y="10"/>
                      <a:pt x="292" y="2"/>
                    </a:cubicBezTo>
                    <a:cubicBezTo>
                      <a:pt x="272" y="1"/>
                      <a:pt x="252"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6"/>
              <p:cNvSpPr/>
              <p:nvPr/>
            </p:nvSpPr>
            <p:spPr>
              <a:xfrm>
                <a:off x="7310744" y="2325310"/>
                <a:ext cx="46562" cy="6066"/>
              </a:xfrm>
              <a:custGeom>
                <a:avLst/>
                <a:gdLst/>
                <a:ahLst/>
                <a:cxnLst/>
                <a:rect l="l" t="t" r="r" b="b"/>
                <a:pathLst>
                  <a:path w="1136" h="148" extrusionOk="0">
                    <a:moveTo>
                      <a:pt x="901" y="0"/>
                    </a:moveTo>
                    <a:cubicBezTo>
                      <a:pt x="806" y="0"/>
                      <a:pt x="688" y="5"/>
                      <a:pt x="561" y="16"/>
                    </a:cubicBezTo>
                    <a:cubicBezTo>
                      <a:pt x="251" y="38"/>
                      <a:pt x="0" y="87"/>
                      <a:pt x="0" y="116"/>
                    </a:cubicBezTo>
                    <a:cubicBezTo>
                      <a:pt x="0" y="137"/>
                      <a:pt x="98" y="148"/>
                      <a:pt x="245" y="148"/>
                    </a:cubicBezTo>
                    <a:cubicBezTo>
                      <a:pt x="338" y="148"/>
                      <a:pt x="451" y="144"/>
                      <a:pt x="571" y="135"/>
                    </a:cubicBezTo>
                    <a:cubicBezTo>
                      <a:pt x="885" y="109"/>
                      <a:pt x="1135" y="64"/>
                      <a:pt x="1132" y="30"/>
                    </a:cubicBezTo>
                    <a:cubicBezTo>
                      <a:pt x="1130" y="11"/>
                      <a:pt x="1039"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6"/>
              <p:cNvSpPr/>
              <p:nvPr/>
            </p:nvSpPr>
            <p:spPr>
              <a:xfrm>
                <a:off x="5820392" y="2062917"/>
                <a:ext cx="1595602" cy="1094858"/>
              </a:xfrm>
              <a:custGeom>
                <a:avLst/>
                <a:gdLst/>
                <a:ahLst/>
                <a:cxnLst/>
                <a:rect l="l" t="t" r="r" b="b"/>
                <a:pathLst>
                  <a:path w="38929" h="26712" extrusionOk="0">
                    <a:moveTo>
                      <a:pt x="3321" y="0"/>
                    </a:moveTo>
                    <a:cubicBezTo>
                      <a:pt x="2417" y="0"/>
                      <a:pt x="1649" y="696"/>
                      <a:pt x="1585" y="1614"/>
                    </a:cubicBezTo>
                    <a:lnTo>
                      <a:pt x="71" y="22385"/>
                    </a:lnTo>
                    <a:cubicBezTo>
                      <a:pt x="1" y="23342"/>
                      <a:pt x="721" y="24174"/>
                      <a:pt x="1678" y="24245"/>
                    </a:cubicBezTo>
                    <a:lnTo>
                      <a:pt x="35484" y="26707"/>
                    </a:lnTo>
                    <a:cubicBezTo>
                      <a:pt x="35528" y="26710"/>
                      <a:pt x="35571" y="26712"/>
                      <a:pt x="35614" y="26712"/>
                    </a:cubicBezTo>
                    <a:cubicBezTo>
                      <a:pt x="36518" y="26712"/>
                      <a:pt x="37280" y="26013"/>
                      <a:pt x="37349" y="25100"/>
                    </a:cubicBezTo>
                    <a:lnTo>
                      <a:pt x="38861" y="4330"/>
                    </a:lnTo>
                    <a:cubicBezTo>
                      <a:pt x="38928" y="3374"/>
                      <a:pt x="38207" y="2537"/>
                      <a:pt x="37251" y="2470"/>
                    </a:cubicBezTo>
                    <a:lnTo>
                      <a:pt x="3445" y="5"/>
                    </a:lnTo>
                    <a:cubicBezTo>
                      <a:pt x="3403" y="2"/>
                      <a:pt x="3362" y="0"/>
                      <a:pt x="3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6"/>
              <p:cNvSpPr/>
              <p:nvPr/>
            </p:nvSpPr>
            <p:spPr>
              <a:xfrm>
                <a:off x="5819039" y="2060417"/>
                <a:ext cx="1596627" cy="1097563"/>
              </a:xfrm>
              <a:custGeom>
                <a:avLst/>
                <a:gdLst/>
                <a:ahLst/>
                <a:cxnLst/>
                <a:rect l="l" t="t" r="r" b="b"/>
                <a:pathLst>
                  <a:path w="38954" h="26778" extrusionOk="0">
                    <a:moveTo>
                      <a:pt x="3354" y="1"/>
                    </a:moveTo>
                    <a:cubicBezTo>
                      <a:pt x="2860" y="1"/>
                      <a:pt x="2372" y="213"/>
                      <a:pt x="2035" y="573"/>
                    </a:cubicBezTo>
                    <a:cubicBezTo>
                      <a:pt x="1856" y="768"/>
                      <a:pt x="1718" y="1003"/>
                      <a:pt x="1636" y="1257"/>
                    </a:cubicBezTo>
                    <a:cubicBezTo>
                      <a:pt x="1550" y="1514"/>
                      <a:pt x="1554" y="1780"/>
                      <a:pt x="1532" y="2034"/>
                    </a:cubicBezTo>
                    <a:cubicBezTo>
                      <a:pt x="1457" y="3057"/>
                      <a:pt x="1382" y="4073"/>
                      <a:pt x="1307" y="5081"/>
                    </a:cubicBezTo>
                    <a:cubicBezTo>
                      <a:pt x="1161" y="7098"/>
                      <a:pt x="1016" y="9089"/>
                      <a:pt x="874" y="11043"/>
                    </a:cubicBezTo>
                    <a:cubicBezTo>
                      <a:pt x="590" y="14950"/>
                      <a:pt x="318" y="18719"/>
                      <a:pt x="56" y="22312"/>
                    </a:cubicBezTo>
                    <a:cubicBezTo>
                      <a:pt x="0" y="22763"/>
                      <a:pt x="108" y="23249"/>
                      <a:pt x="381" y="23620"/>
                    </a:cubicBezTo>
                    <a:cubicBezTo>
                      <a:pt x="650" y="23992"/>
                      <a:pt x="1061" y="24254"/>
                      <a:pt x="1509" y="24332"/>
                    </a:cubicBezTo>
                    <a:cubicBezTo>
                      <a:pt x="2394" y="24422"/>
                      <a:pt x="3250" y="24467"/>
                      <a:pt x="4102" y="24534"/>
                    </a:cubicBezTo>
                    <a:cubicBezTo>
                      <a:pt x="5805" y="24658"/>
                      <a:pt x="7455" y="24777"/>
                      <a:pt x="9050" y="24889"/>
                    </a:cubicBezTo>
                    <a:cubicBezTo>
                      <a:pt x="12244" y="25121"/>
                      <a:pt x="15221" y="25333"/>
                      <a:pt x="17936" y="25532"/>
                    </a:cubicBezTo>
                    <a:cubicBezTo>
                      <a:pt x="23367" y="25916"/>
                      <a:pt x="27759" y="26230"/>
                      <a:pt x="30800" y="26450"/>
                    </a:cubicBezTo>
                    <a:cubicBezTo>
                      <a:pt x="32317" y="26555"/>
                      <a:pt x="33496" y="26637"/>
                      <a:pt x="34296" y="26693"/>
                    </a:cubicBezTo>
                    <a:cubicBezTo>
                      <a:pt x="34696" y="26719"/>
                      <a:pt x="35002" y="26738"/>
                      <a:pt x="35208" y="26753"/>
                    </a:cubicBezTo>
                    <a:cubicBezTo>
                      <a:pt x="35413" y="26764"/>
                      <a:pt x="35517" y="26768"/>
                      <a:pt x="35517" y="26768"/>
                    </a:cubicBezTo>
                    <a:cubicBezTo>
                      <a:pt x="35517" y="26768"/>
                      <a:pt x="35413" y="26757"/>
                      <a:pt x="35208" y="26742"/>
                    </a:cubicBezTo>
                    <a:cubicBezTo>
                      <a:pt x="35002" y="26723"/>
                      <a:pt x="34699" y="26701"/>
                      <a:pt x="34300" y="26667"/>
                    </a:cubicBezTo>
                    <a:cubicBezTo>
                      <a:pt x="33496" y="26607"/>
                      <a:pt x="32320" y="26518"/>
                      <a:pt x="30804" y="26402"/>
                    </a:cubicBezTo>
                    <a:cubicBezTo>
                      <a:pt x="27763" y="26178"/>
                      <a:pt x="23370" y="25849"/>
                      <a:pt x="17940" y="25446"/>
                    </a:cubicBezTo>
                    <a:cubicBezTo>
                      <a:pt x="15225" y="25247"/>
                      <a:pt x="12251" y="25027"/>
                      <a:pt x="9058" y="24792"/>
                    </a:cubicBezTo>
                    <a:cubicBezTo>
                      <a:pt x="7463" y="24673"/>
                      <a:pt x="5812" y="24553"/>
                      <a:pt x="4109" y="24430"/>
                    </a:cubicBezTo>
                    <a:cubicBezTo>
                      <a:pt x="3261" y="24363"/>
                      <a:pt x="2387" y="24314"/>
                      <a:pt x="1528" y="24228"/>
                    </a:cubicBezTo>
                    <a:cubicBezTo>
                      <a:pt x="1109" y="24153"/>
                      <a:pt x="721" y="23906"/>
                      <a:pt x="471" y="23556"/>
                    </a:cubicBezTo>
                    <a:cubicBezTo>
                      <a:pt x="217" y="23204"/>
                      <a:pt x="113" y="22760"/>
                      <a:pt x="168" y="22320"/>
                    </a:cubicBezTo>
                    <a:cubicBezTo>
                      <a:pt x="430" y="18729"/>
                      <a:pt x="706" y="14957"/>
                      <a:pt x="994" y="11051"/>
                    </a:cubicBezTo>
                    <a:cubicBezTo>
                      <a:pt x="1135" y="9097"/>
                      <a:pt x="1281" y="7110"/>
                      <a:pt x="1427" y="5089"/>
                    </a:cubicBezTo>
                    <a:cubicBezTo>
                      <a:pt x="1502" y="4081"/>
                      <a:pt x="1576" y="3064"/>
                      <a:pt x="1651" y="2042"/>
                    </a:cubicBezTo>
                    <a:cubicBezTo>
                      <a:pt x="1673" y="1783"/>
                      <a:pt x="1673" y="1530"/>
                      <a:pt x="1752" y="1294"/>
                    </a:cubicBezTo>
                    <a:cubicBezTo>
                      <a:pt x="1826" y="1059"/>
                      <a:pt x="1957" y="839"/>
                      <a:pt x="2125" y="656"/>
                    </a:cubicBezTo>
                    <a:cubicBezTo>
                      <a:pt x="2439" y="318"/>
                      <a:pt x="2895" y="121"/>
                      <a:pt x="3360" y="121"/>
                    </a:cubicBezTo>
                    <a:cubicBezTo>
                      <a:pt x="3399" y="121"/>
                      <a:pt x="3438" y="122"/>
                      <a:pt x="3478" y="125"/>
                    </a:cubicBezTo>
                    <a:cubicBezTo>
                      <a:pt x="11762" y="730"/>
                      <a:pt x="19658" y="1302"/>
                      <a:pt x="26837" y="1825"/>
                    </a:cubicBezTo>
                    <a:cubicBezTo>
                      <a:pt x="30430" y="2083"/>
                      <a:pt x="33841" y="2329"/>
                      <a:pt x="37034" y="2561"/>
                    </a:cubicBezTo>
                    <a:cubicBezTo>
                      <a:pt x="37235" y="2576"/>
                      <a:pt x="37430" y="2587"/>
                      <a:pt x="37616" y="2639"/>
                    </a:cubicBezTo>
                    <a:cubicBezTo>
                      <a:pt x="37799" y="2691"/>
                      <a:pt x="37975" y="2773"/>
                      <a:pt x="38132" y="2885"/>
                    </a:cubicBezTo>
                    <a:cubicBezTo>
                      <a:pt x="38446" y="3106"/>
                      <a:pt x="38677" y="3431"/>
                      <a:pt x="38782" y="3793"/>
                    </a:cubicBezTo>
                    <a:cubicBezTo>
                      <a:pt x="38897" y="4152"/>
                      <a:pt x="38827" y="4536"/>
                      <a:pt x="38808" y="4914"/>
                    </a:cubicBezTo>
                    <a:cubicBezTo>
                      <a:pt x="38778" y="5295"/>
                      <a:pt x="38752" y="5669"/>
                      <a:pt x="38726" y="6038"/>
                    </a:cubicBezTo>
                    <a:cubicBezTo>
                      <a:pt x="38618" y="7521"/>
                      <a:pt x="38516" y="8944"/>
                      <a:pt x="38420" y="10299"/>
                    </a:cubicBezTo>
                    <a:cubicBezTo>
                      <a:pt x="38031" y="15731"/>
                      <a:pt x="37718" y="20127"/>
                      <a:pt x="37501" y="23167"/>
                    </a:cubicBezTo>
                    <a:cubicBezTo>
                      <a:pt x="37449" y="23925"/>
                      <a:pt x="37399" y="24598"/>
                      <a:pt x="37359" y="25184"/>
                    </a:cubicBezTo>
                    <a:cubicBezTo>
                      <a:pt x="37306" y="25771"/>
                      <a:pt x="36982" y="26200"/>
                      <a:pt x="36660" y="26428"/>
                    </a:cubicBezTo>
                    <a:cubicBezTo>
                      <a:pt x="36339" y="26663"/>
                      <a:pt x="36029" y="26735"/>
                      <a:pt x="35827" y="26757"/>
                    </a:cubicBezTo>
                    <a:cubicBezTo>
                      <a:pt x="35745" y="26766"/>
                      <a:pt x="35679" y="26768"/>
                      <a:pt x="35628" y="26768"/>
                    </a:cubicBezTo>
                    <a:cubicBezTo>
                      <a:pt x="35577" y="26768"/>
                      <a:pt x="35543" y="26766"/>
                      <a:pt x="35527" y="26766"/>
                    </a:cubicBezTo>
                    <a:cubicBezTo>
                      <a:pt x="35520" y="26766"/>
                      <a:pt x="35517" y="26766"/>
                      <a:pt x="35517" y="26768"/>
                    </a:cubicBezTo>
                    <a:cubicBezTo>
                      <a:pt x="35517" y="26768"/>
                      <a:pt x="35544" y="26771"/>
                      <a:pt x="35596" y="26775"/>
                    </a:cubicBezTo>
                    <a:cubicBezTo>
                      <a:pt x="35616" y="26777"/>
                      <a:pt x="35640" y="26778"/>
                      <a:pt x="35667" y="26778"/>
                    </a:cubicBezTo>
                    <a:cubicBezTo>
                      <a:pt x="35711" y="26778"/>
                      <a:pt x="35765" y="26775"/>
                      <a:pt x="35827" y="26768"/>
                    </a:cubicBezTo>
                    <a:cubicBezTo>
                      <a:pt x="36032" y="26749"/>
                      <a:pt x="36346" y="26685"/>
                      <a:pt x="36675" y="26447"/>
                    </a:cubicBezTo>
                    <a:cubicBezTo>
                      <a:pt x="37004" y="26219"/>
                      <a:pt x="37337" y="25785"/>
                      <a:pt x="37392" y="25188"/>
                    </a:cubicBezTo>
                    <a:cubicBezTo>
                      <a:pt x="37437" y="24601"/>
                      <a:pt x="37489" y="23929"/>
                      <a:pt x="37549" y="23171"/>
                    </a:cubicBezTo>
                    <a:cubicBezTo>
                      <a:pt x="37773" y="20131"/>
                      <a:pt x="38102" y="15735"/>
                      <a:pt x="38506" y="10308"/>
                    </a:cubicBezTo>
                    <a:cubicBezTo>
                      <a:pt x="38602" y="8948"/>
                      <a:pt x="38711" y="7529"/>
                      <a:pt x="38819" y="6045"/>
                    </a:cubicBezTo>
                    <a:cubicBezTo>
                      <a:pt x="38845" y="5676"/>
                      <a:pt x="38871" y="5298"/>
                      <a:pt x="38901" y="4921"/>
                    </a:cubicBezTo>
                    <a:cubicBezTo>
                      <a:pt x="38913" y="4731"/>
                      <a:pt x="38931" y="4544"/>
                      <a:pt x="38942" y="4350"/>
                    </a:cubicBezTo>
                    <a:cubicBezTo>
                      <a:pt x="38954" y="4155"/>
                      <a:pt x="38928" y="3957"/>
                      <a:pt x="38871" y="3767"/>
                    </a:cubicBezTo>
                    <a:cubicBezTo>
                      <a:pt x="38763" y="3383"/>
                      <a:pt x="38520" y="3038"/>
                      <a:pt x="38188" y="2807"/>
                    </a:cubicBezTo>
                    <a:cubicBezTo>
                      <a:pt x="38023" y="2688"/>
                      <a:pt x="37841" y="2598"/>
                      <a:pt x="37642" y="2542"/>
                    </a:cubicBezTo>
                    <a:cubicBezTo>
                      <a:pt x="37444" y="2486"/>
                      <a:pt x="37239" y="2478"/>
                      <a:pt x="37041" y="2464"/>
                    </a:cubicBezTo>
                    <a:cubicBezTo>
                      <a:pt x="33848" y="2228"/>
                      <a:pt x="30438" y="1978"/>
                      <a:pt x="26848" y="1713"/>
                    </a:cubicBezTo>
                    <a:cubicBezTo>
                      <a:pt x="19665" y="1190"/>
                      <a:pt x="11773" y="611"/>
                      <a:pt x="3485" y="6"/>
                    </a:cubicBezTo>
                    <a:cubicBezTo>
                      <a:pt x="3441" y="2"/>
                      <a:pt x="3398" y="1"/>
                      <a:pt x="33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6"/>
              <p:cNvSpPr/>
              <p:nvPr/>
            </p:nvSpPr>
            <p:spPr>
              <a:xfrm>
                <a:off x="5950524" y="2700990"/>
                <a:ext cx="29306" cy="87016"/>
              </a:xfrm>
              <a:custGeom>
                <a:avLst/>
                <a:gdLst/>
                <a:ahLst/>
                <a:cxnLst/>
                <a:rect l="l" t="t" r="r" b="b"/>
                <a:pathLst>
                  <a:path w="715" h="2123" extrusionOk="0">
                    <a:moveTo>
                      <a:pt x="12" y="1"/>
                    </a:moveTo>
                    <a:lnTo>
                      <a:pt x="1" y="192"/>
                    </a:lnTo>
                    <a:lnTo>
                      <a:pt x="486" y="228"/>
                    </a:lnTo>
                    <a:lnTo>
                      <a:pt x="348" y="2107"/>
                    </a:lnTo>
                    <a:lnTo>
                      <a:pt x="561" y="2122"/>
                    </a:lnTo>
                    <a:lnTo>
                      <a:pt x="714" y="53"/>
                    </a:lnTo>
                    <a:lnTo>
                      <a:pt x="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6"/>
              <p:cNvSpPr/>
              <p:nvPr/>
            </p:nvSpPr>
            <p:spPr>
              <a:xfrm>
                <a:off x="6001347" y="2706359"/>
                <a:ext cx="61153" cy="88082"/>
              </a:xfrm>
              <a:custGeom>
                <a:avLst/>
                <a:gdLst/>
                <a:ahLst/>
                <a:cxnLst/>
                <a:rect l="l" t="t" r="r" b="b"/>
                <a:pathLst>
                  <a:path w="1492" h="2149" extrusionOk="0">
                    <a:moveTo>
                      <a:pt x="725" y="1"/>
                    </a:moveTo>
                    <a:cubicBezTo>
                      <a:pt x="451" y="1"/>
                      <a:pt x="222" y="86"/>
                      <a:pt x="68" y="247"/>
                    </a:cubicBezTo>
                    <a:lnTo>
                      <a:pt x="209" y="385"/>
                    </a:lnTo>
                    <a:cubicBezTo>
                      <a:pt x="338" y="257"/>
                      <a:pt x="505" y="195"/>
                      <a:pt x="705" y="195"/>
                    </a:cubicBezTo>
                    <a:cubicBezTo>
                      <a:pt x="732" y="195"/>
                      <a:pt x="760" y="196"/>
                      <a:pt x="789" y="199"/>
                    </a:cubicBezTo>
                    <a:cubicBezTo>
                      <a:pt x="1106" y="221"/>
                      <a:pt x="1263" y="381"/>
                      <a:pt x="1248" y="621"/>
                    </a:cubicBezTo>
                    <a:cubicBezTo>
                      <a:pt x="1237" y="762"/>
                      <a:pt x="1181" y="897"/>
                      <a:pt x="931" y="1109"/>
                    </a:cubicBezTo>
                    <a:lnTo>
                      <a:pt x="12" y="1890"/>
                    </a:lnTo>
                    <a:lnTo>
                      <a:pt x="1" y="2040"/>
                    </a:lnTo>
                    <a:lnTo>
                      <a:pt x="1450" y="2148"/>
                    </a:lnTo>
                    <a:lnTo>
                      <a:pt x="1464" y="1957"/>
                    </a:lnTo>
                    <a:lnTo>
                      <a:pt x="326" y="1876"/>
                    </a:lnTo>
                    <a:lnTo>
                      <a:pt x="1080" y="1233"/>
                    </a:lnTo>
                    <a:cubicBezTo>
                      <a:pt x="1379" y="983"/>
                      <a:pt x="1454" y="811"/>
                      <a:pt x="1469" y="613"/>
                    </a:cubicBezTo>
                    <a:cubicBezTo>
                      <a:pt x="1491" y="266"/>
                      <a:pt x="1240" y="34"/>
                      <a:pt x="823" y="4"/>
                    </a:cubicBezTo>
                    <a:cubicBezTo>
                      <a:pt x="790" y="2"/>
                      <a:pt x="757"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6"/>
              <p:cNvSpPr/>
              <p:nvPr/>
            </p:nvSpPr>
            <p:spPr>
              <a:xfrm>
                <a:off x="6078197" y="2713983"/>
                <a:ext cx="74146" cy="85623"/>
              </a:xfrm>
              <a:custGeom>
                <a:avLst/>
                <a:gdLst/>
                <a:ahLst/>
                <a:cxnLst/>
                <a:rect l="l" t="t" r="r" b="b"/>
                <a:pathLst>
                  <a:path w="1809" h="2089" extrusionOk="0">
                    <a:moveTo>
                      <a:pt x="1207" y="1"/>
                    </a:moveTo>
                    <a:lnTo>
                      <a:pt x="12" y="1290"/>
                    </a:lnTo>
                    <a:lnTo>
                      <a:pt x="1" y="1443"/>
                    </a:lnTo>
                    <a:lnTo>
                      <a:pt x="1166" y="1528"/>
                    </a:lnTo>
                    <a:lnTo>
                      <a:pt x="1129" y="2074"/>
                    </a:lnTo>
                    <a:lnTo>
                      <a:pt x="1342" y="2089"/>
                    </a:lnTo>
                    <a:lnTo>
                      <a:pt x="1379" y="1544"/>
                    </a:lnTo>
                    <a:lnTo>
                      <a:pt x="1794" y="1573"/>
                    </a:lnTo>
                    <a:lnTo>
                      <a:pt x="1808" y="1387"/>
                    </a:lnTo>
                    <a:lnTo>
                      <a:pt x="1394" y="1357"/>
                    </a:lnTo>
                    <a:lnTo>
                      <a:pt x="1427" y="875"/>
                    </a:lnTo>
                    <a:lnTo>
                      <a:pt x="1222" y="864"/>
                    </a:lnTo>
                    <a:lnTo>
                      <a:pt x="1185" y="1342"/>
                    </a:lnTo>
                    <a:lnTo>
                      <a:pt x="289" y="1275"/>
                    </a:lnTo>
                    <a:lnTo>
                      <a:pt x="1442" y="16"/>
                    </a:lnTo>
                    <a:lnTo>
                      <a:pt x="12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6"/>
              <p:cNvSpPr/>
              <p:nvPr/>
            </p:nvSpPr>
            <p:spPr>
              <a:xfrm>
                <a:off x="6208165" y="2723327"/>
                <a:ext cx="74146" cy="85787"/>
              </a:xfrm>
              <a:custGeom>
                <a:avLst/>
                <a:gdLst/>
                <a:ahLst/>
                <a:cxnLst/>
                <a:rect l="l" t="t" r="r" b="b"/>
                <a:pathLst>
                  <a:path w="1809" h="2093" extrusionOk="0">
                    <a:moveTo>
                      <a:pt x="1207" y="1"/>
                    </a:moveTo>
                    <a:lnTo>
                      <a:pt x="12" y="1293"/>
                    </a:lnTo>
                    <a:lnTo>
                      <a:pt x="1" y="1447"/>
                    </a:lnTo>
                    <a:lnTo>
                      <a:pt x="1166" y="1533"/>
                    </a:lnTo>
                    <a:lnTo>
                      <a:pt x="1129" y="2078"/>
                    </a:lnTo>
                    <a:lnTo>
                      <a:pt x="1342" y="2093"/>
                    </a:lnTo>
                    <a:lnTo>
                      <a:pt x="1379" y="1547"/>
                    </a:lnTo>
                    <a:lnTo>
                      <a:pt x="1793" y="1577"/>
                    </a:lnTo>
                    <a:lnTo>
                      <a:pt x="1809" y="1390"/>
                    </a:lnTo>
                    <a:lnTo>
                      <a:pt x="1394" y="1361"/>
                    </a:lnTo>
                    <a:lnTo>
                      <a:pt x="1428" y="879"/>
                    </a:lnTo>
                    <a:lnTo>
                      <a:pt x="1222" y="864"/>
                    </a:lnTo>
                    <a:lnTo>
                      <a:pt x="1185" y="1345"/>
                    </a:lnTo>
                    <a:lnTo>
                      <a:pt x="288" y="1278"/>
                    </a:lnTo>
                    <a:lnTo>
                      <a:pt x="1443" y="19"/>
                    </a:lnTo>
                    <a:lnTo>
                      <a:pt x="12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6"/>
              <p:cNvSpPr/>
              <p:nvPr/>
            </p:nvSpPr>
            <p:spPr>
              <a:xfrm>
                <a:off x="6293745" y="2727180"/>
                <a:ext cx="63408" cy="87139"/>
              </a:xfrm>
              <a:custGeom>
                <a:avLst/>
                <a:gdLst/>
                <a:ahLst/>
                <a:cxnLst/>
                <a:rect l="l" t="t" r="r" b="b"/>
                <a:pathLst>
                  <a:path w="1547" h="2126" extrusionOk="0">
                    <a:moveTo>
                      <a:pt x="386" y="1"/>
                    </a:moveTo>
                    <a:lnTo>
                      <a:pt x="202" y="1032"/>
                    </a:lnTo>
                    <a:lnTo>
                      <a:pt x="643" y="1061"/>
                    </a:lnTo>
                    <a:cubicBezTo>
                      <a:pt x="1170" y="1103"/>
                      <a:pt x="1323" y="1278"/>
                      <a:pt x="1305" y="1543"/>
                    </a:cubicBezTo>
                    <a:cubicBezTo>
                      <a:pt x="1287" y="1779"/>
                      <a:pt x="1112" y="1931"/>
                      <a:pt x="807" y="1931"/>
                    </a:cubicBezTo>
                    <a:cubicBezTo>
                      <a:pt x="783" y="1931"/>
                      <a:pt x="758" y="1930"/>
                      <a:pt x="733" y="1928"/>
                    </a:cubicBezTo>
                    <a:cubicBezTo>
                      <a:pt x="467" y="1909"/>
                      <a:pt x="240" y="1789"/>
                      <a:pt x="117" y="1644"/>
                    </a:cubicBezTo>
                    <a:lnTo>
                      <a:pt x="0" y="1804"/>
                    </a:lnTo>
                    <a:cubicBezTo>
                      <a:pt x="146" y="1977"/>
                      <a:pt x="423" y="2099"/>
                      <a:pt x="722" y="2122"/>
                    </a:cubicBezTo>
                    <a:cubicBezTo>
                      <a:pt x="755" y="2124"/>
                      <a:pt x="787" y="2125"/>
                      <a:pt x="818" y="2125"/>
                    </a:cubicBezTo>
                    <a:cubicBezTo>
                      <a:pt x="1263" y="2125"/>
                      <a:pt x="1496" y="1878"/>
                      <a:pt x="1517" y="1551"/>
                    </a:cubicBezTo>
                    <a:cubicBezTo>
                      <a:pt x="1547" y="1184"/>
                      <a:pt x="1327" y="923"/>
                      <a:pt x="703" y="878"/>
                    </a:cubicBezTo>
                    <a:lnTo>
                      <a:pt x="438" y="856"/>
                    </a:lnTo>
                    <a:lnTo>
                      <a:pt x="557" y="202"/>
                    </a:lnTo>
                    <a:lnTo>
                      <a:pt x="1502" y="273"/>
                    </a:lnTo>
                    <a:lnTo>
                      <a:pt x="1517" y="82"/>
                    </a:ln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6"/>
              <p:cNvSpPr/>
              <p:nvPr/>
            </p:nvSpPr>
            <p:spPr>
              <a:xfrm>
                <a:off x="6375349" y="2734230"/>
                <a:ext cx="65744" cy="86320"/>
              </a:xfrm>
              <a:custGeom>
                <a:avLst/>
                <a:gdLst/>
                <a:ahLst/>
                <a:cxnLst/>
                <a:rect l="l" t="t" r="r" b="b"/>
                <a:pathLst>
                  <a:path w="1604" h="2106" extrusionOk="0">
                    <a:moveTo>
                      <a:pt x="815" y="1025"/>
                    </a:moveTo>
                    <a:cubicBezTo>
                      <a:pt x="834" y="1025"/>
                      <a:pt x="854" y="1026"/>
                      <a:pt x="874" y="1027"/>
                    </a:cubicBezTo>
                    <a:cubicBezTo>
                      <a:pt x="1196" y="1050"/>
                      <a:pt x="1383" y="1236"/>
                      <a:pt x="1364" y="1510"/>
                    </a:cubicBezTo>
                    <a:cubicBezTo>
                      <a:pt x="1346" y="1771"/>
                      <a:pt x="1148" y="1925"/>
                      <a:pt x="874" y="1925"/>
                    </a:cubicBezTo>
                    <a:cubicBezTo>
                      <a:pt x="858" y="1925"/>
                      <a:pt x="842" y="1925"/>
                      <a:pt x="826" y="1924"/>
                    </a:cubicBezTo>
                    <a:cubicBezTo>
                      <a:pt x="467" y="1898"/>
                      <a:pt x="295" y="1666"/>
                      <a:pt x="310" y="1438"/>
                    </a:cubicBezTo>
                    <a:cubicBezTo>
                      <a:pt x="328" y="1197"/>
                      <a:pt x="532" y="1025"/>
                      <a:pt x="815" y="1025"/>
                    </a:cubicBezTo>
                    <a:close/>
                    <a:moveTo>
                      <a:pt x="991" y="1"/>
                    </a:moveTo>
                    <a:cubicBezTo>
                      <a:pt x="472" y="1"/>
                      <a:pt x="96" y="338"/>
                      <a:pt x="49" y="1008"/>
                    </a:cubicBezTo>
                    <a:cubicBezTo>
                      <a:pt x="0" y="1658"/>
                      <a:pt x="273" y="2062"/>
                      <a:pt x="822" y="2103"/>
                    </a:cubicBezTo>
                    <a:cubicBezTo>
                      <a:pt x="846" y="2105"/>
                      <a:pt x="869" y="2106"/>
                      <a:pt x="891" y="2106"/>
                    </a:cubicBezTo>
                    <a:cubicBezTo>
                      <a:pt x="1259" y="2106"/>
                      <a:pt x="1548" y="1883"/>
                      <a:pt x="1573" y="1520"/>
                    </a:cubicBezTo>
                    <a:cubicBezTo>
                      <a:pt x="1603" y="1139"/>
                      <a:pt x="1334" y="878"/>
                      <a:pt x="923" y="848"/>
                    </a:cubicBezTo>
                    <a:cubicBezTo>
                      <a:pt x="899" y="846"/>
                      <a:pt x="875" y="845"/>
                      <a:pt x="851" y="845"/>
                    </a:cubicBezTo>
                    <a:cubicBezTo>
                      <a:pt x="594" y="845"/>
                      <a:pt x="371" y="956"/>
                      <a:pt x="262" y="1158"/>
                    </a:cubicBezTo>
                    <a:cubicBezTo>
                      <a:pt x="262" y="1095"/>
                      <a:pt x="262" y="1034"/>
                      <a:pt x="266" y="986"/>
                    </a:cubicBezTo>
                    <a:cubicBezTo>
                      <a:pt x="305" y="455"/>
                      <a:pt x="586" y="189"/>
                      <a:pt x="994" y="189"/>
                    </a:cubicBezTo>
                    <a:cubicBezTo>
                      <a:pt x="1016" y="189"/>
                      <a:pt x="1039" y="189"/>
                      <a:pt x="1062" y="191"/>
                    </a:cubicBezTo>
                    <a:cubicBezTo>
                      <a:pt x="1214" y="202"/>
                      <a:pt x="1357" y="239"/>
                      <a:pt x="1457" y="317"/>
                    </a:cubicBezTo>
                    <a:lnTo>
                      <a:pt x="1555" y="153"/>
                    </a:lnTo>
                    <a:cubicBezTo>
                      <a:pt x="1431" y="64"/>
                      <a:pt x="1259" y="19"/>
                      <a:pt x="1072" y="4"/>
                    </a:cubicBezTo>
                    <a:cubicBezTo>
                      <a:pt x="1045" y="2"/>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6"/>
              <p:cNvSpPr/>
              <p:nvPr/>
            </p:nvSpPr>
            <p:spPr>
              <a:xfrm>
                <a:off x="6493554" y="2741279"/>
                <a:ext cx="63408" cy="87590"/>
              </a:xfrm>
              <a:custGeom>
                <a:avLst/>
                <a:gdLst/>
                <a:ahLst/>
                <a:cxnLst/>
                <a:rect l="l" t="t" r="r" b="b"/>
                <a:pathLst>
                  <a:path w="1547" h="2137" extrusionOk="0">
                    <a:moveTo>
                      <a:pt x="217" y="0"/>
                    </a:moveTo>
                    <a:lnTo>
                      <a:pt x="202" y="187"/>
                    </a:lnTo>
                    <a:lnTo>
                      <a:pt x="1262" y="265"/>
                    </a:lnTo>
                    <a:lnTo>
                      <a:pt x="635" y="941"/>
                    </a:lnTo>
                    <a:lnTo>
                      <a:pt x="624" y="1098"/>
                    </a:lnTo>
                    <a:lnTo>
                      <a:pt x="773" y="1109"/>
                    </a:lnTo>
                    <a:cubicBezTo>
                      <a:pt x="1154" y="1139"/>
                      <a:pt x="1319" y="1315"/>
                      <a:pt x="1300" y="1562"/>
                    </a:cubicBezTo>
                    <a:cubicBezTo>
                      <a:pt x="1283" y="1799"/>
                      <a:pt x="1110" y="1941"/>
                      <a:pt x="817" y="1941"/>
                    </a:cubicBezTo>
                    <a:cubicBezTo>
                      <a:pt x="792" y="1941"/>
                      <a:pt x="766" y="1940"/>
                      <a:pt x="740" y="1938"/>
                    </a:cubicBezTo>
                    <a:cubicBezTo>
                      <a:pt x="471" y="1920"/>
                      <a:pt x="239" y="1800"/>
                      <a:pt x="116" y="1655"/>
                    </a:cubicBezTo>
                    <a:lnTo>
                      <a:pt x="0" y="1815"/>
                    </a:lnTo>
                    <a:cubicBezTo>
                      <a:pt x="145" y="1988"/>
                      <a:pt x="426" y="2114"/>
                      <a:pt x="724" y="2133"/>
                    </a:cubicBezTo>
                    <a:cubicBezTo>
                      <a:pt x="758" y="2135"/>
                      <a:pt x="791" y="2137"/>
                      <a:pt x="823" y="2137"/>
                    </a:cubicBezTo>
                    <a:cubicBezTo>
                      <a:pt x="1261" y="2137"/>
                      <a:pt x="1496" y="1900"/>
                      <a:pt x="1520" y="1576"/>
                    </a:cubicBezTo>
                    <a:cubicBezTo>
                      <a:pt x="1543" y="1248"/>
                      <a:pt x="1338" y="997"/>
                      <a:pt x="897" y="941"/>
                    </a:cubicBezTo>
                    <a:lnTo>
                      <a:pt x="1535" y="247"/>
                    </a:lnTo>
                    <a:lnTo>
                      <a:pt x="1546" y="97"/>
                    </a:lnTo>
                    <a:lnTo>
                      <a:pt x="2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6"/>
              <p:cNvSpPr/>
              <p:nvPr/>
            </p:nvSpPr>
            <p:spPr>
              <a:xfrm>
                <a:off x="6576347" y="2748903"/>
                <a:ext cx="65744" cy="86361"/>
              </a:xfrm>
              <a:custGeom>
                <a:avLst/>
                <a:gdLst/>
                <a:ahLst/>
                <a:cxnLst/>
                <a:rect l="l" t="t" r="r" b="b"/>
                <a:pathLst>
                  <a:path w="1604" h="2107" extrusionOk="0">
                    <a:moveTo>
                      <a:pt x="825" y="1022"/>
                    </a:moveTo>
                    <a:cubicBezTo>
                      <a:pt x="843" y="1022"/>
                      <a:pt x="860" y="1023"/>
                      <a:pt x="878" y="1024"/>
                    </a:cubicBezTo>
                    <a:cubicBezTo>
                      <a:pt x="1196" y="1047"/>
                      <a:pt x="1387" y="1237"/>
                      <a:pt x="1364" y="1510"/>
                    </a:cubicBezTo>
                    <a:cubicBezTo>
                      <a:pt x="1346" y="1766"/>
                      <a:pt x="1151" y="1923"/>
                      <a:pt x="881" y="1923"/>
                    </a:cubicBezTo>
                    <a:cubicBezTo>
                      <a:pt x="863" y="1923"/>
                      <a:pt x="845" y="1922"/>
                      <a:pt x="826" y="1921"/>
                    </a:cubicBezTo>
                    <a:cubicBezTo>
                      <a:pt x="471" y="1895"/>
                      <a:pt x="296" y="1667"/>
                      <a:pt x="314" y="1438"/>
                    </a:cubicBezTo>
                    <a:cubicBezTo>
                      <a:pt x="332" y="1196"/>
                      <a:pt x="536" y="1022"/>
                      <a:pt x="825" y="1022"/>
                    </a:cubicBezTo>
                    <a:close/>
                    <a:moveTo>
                      <a:pt x="985" y="1"/>
                    </a:moveTo>
                    <a:cubicBezTo>
                      <a:pt x="470" y="1"/>
                      <a:pt x="99" y="341"/>
                      <a:pt x="49" y="1005"/>
                    </a:cubicBezTo>
                    <a:cubicBezTo>
                      <a:pt x="1" y="1659"/>
                      <a:pt x="273" y="2062"/>
                      <a:pt x="823" y="2104"/>
                    </a:cubicBezTo>
                    <a:cubicBezTo>
                      <a:pt x="846" y="2105"/>
                      <a:pt x="869" y="2106"/>
                      <a:pt x="892" y="2106"/>
                    </a:cubicBezTo>
                    <a:cubicBezTo>
                      <a:pt x="1262" y="2106"/>
                      <a:pt x="1549" y="1883"/>
                      <a:pt x="1577" y="1517"/>
                    </a:cubicBezTo>
                    <a:cubicBezTo>
                      <a:pt x="1603" y="1140"/>
                      <a:pt x="1335" y="878"/>
                      <a:pt x="923" y="849"/>
                    </a:cubicBezTo>
                    <a:cubicBezTo>
                      <a:pt x="898" y="847"/>
                      <a:pt x="874" y="846"/>
                      <a:pt x="850" y="846"/>
                    </a:cubicBezTo>
                    <a:cubicBezTo>
                      <a:pt x="593" y="846"/>
                      <a:pt x="375" y="954"/>
                      <a:pt x="266" y="1155"/>
                    </a:cubicBezTo>
                    <a:cubicBezTo>
                      <a:pt x="262" y="1092"/>
                      <a:pt x="266" y="1035"/>
                      <a:pt x="270" y="987"/>
                    </a:cubicBezTo>
                    <a:cubicBezTo>
                      <a:pt x="308" y="458"/>
                      <a:pt x="584" y="189"/>
                      <a:pt x="988" y="189"/>
                    </a:cubicBezTo>
                    <a:cubicBezTo>
                      <a:pt x="1012" y="189"/>
                      <a:pt x="1036" y="190"/>
                      <a:pt x="1061" y="192"/>
                    </a:cubicBezTo>
                    <a:cubicBezTo>
                      <a:pt x="1218" y="202"/>
                      <a:pt x="1357" y="240"/>
                      <a:pt x="1457" y="318"/>
                    </a:cubicBezTo>
                    <a:lnTo>
                      <a:pt x="1554" y="154"/>
                    </a:lnTo>
                    <a:cubicBezTo>
                      <a:pt x="1431" y="64"/>
                      <a:pt x="1259" y="19"/>
                      <a:pt x="1073" y="4"/>
                    </a:cubicBezTo>
                    <a:cubicBezTo>
                      <a:pt x="1043" y="2"/>
                      <a:pt x="1014" y="1"/>
                      <a:pt x="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6"/>
              <p:cNvSpPr/>
              <p:nvPr/>
            </p:nvSpPr>
            <p:spPr>
              <a:xfrm>
                <a:off x="6659304" y="2752715"/>
                <a:ext cx="64063" cy="86894"/>
              </a:xfrm>
              <a:custGeom>
                <a:avLst/>
                <a:gdLst/>
                <a:ahLst/>
                <a:cxnLst/>
                <a:rect l="l" t="t" r="r" b="b"/>
                <a:pathLst>
                  <a:path w="1563" h="2120" extrusionOk="0">
                    <a:moveTo>
                      <a:pt x="42" y="1"/>
                    </a:moveTo>
                    <a:lnTo>
                      <a:pt x="1" y="580"/>
                    </a:lnTo>
                    <a:lnTo>
                      <a:pt x="211" y="595"/>
                    </a:lnTo>
                    <a:lnTo>
                      <a:pt x="237" y="207"/>
                    </a:lnTo>
                    <a:lnTo>
                      <a:pt x="1301" y="285"/>
                    </a:lnTo>
                    <a:lnTo>
                      <a:pt x="315" y="2100"/>
                    </a:lnTo>
                    <a:lnTo>
                      <a:pt x="543" y="2119"/>
                    </a:lnTo>
                    <a:lnTo>
                      <a:pt x="1552" y="263"/>
                    </a:lnTo>
                    <a:lnTo>
                      <a:pt x="1562" y="113"/>
                    </a:lnTo>
                    <a:lnTo>
                      <a:pt x="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6"/>
              <p:cNvSpPr/>
              <p:nvPr/>
            </p:nvSpPr>
            <p:spPr>
              <a:xfrm>
                <a:off x="6780583" y="2761609"/>
                <a:ext cx="64022" cy="86853"/>
              </a:xfrm>
              <a:custGeom>
                <a:avLst/>
                <a:gdLst/>
                <a:ahLst/>
                <a:cxnLst/>
                <a:rect l="l" t="t" r="r" b="b"/>
                <a:pathLst>
                  <a:path w="1562" h="2119" extrusionOk="0">
                    <a:moveTo>
                      <a:pt x="41" y="1"/>
                    </a:moveTo>
                    <a:lnTo>
                      <a:pt x="0" y="576"/>
                    </a:lnTo>
                    <a:lnTo>
                      <a:pt x="210" y="591"/>
                    </a:lnTo>
                    <a:lnTo>
                      <a:pt x="236" y="206"/>
                    </a:lnTo>
                    <a:lnTo>
                      <a:pt x="1300" y="281"/>
                    </a:lnTo>
                    <a:lnTo>
                      <a:pt x="314" y="2100"/>
                    </a:lnTo>
                    <a:lnTo>
                      <a:pt x="542" y="2119"/>
                    </a:lnTo>
                    <a:lnTo>
                      <a:pt x="1551" y="263"/>
                    </a:lnTo>
                    <a:lnTo>
                      <a:pt x="1562" y="113"/>
                    </a:lnTo>
                    <a:lnTo>
                      <a:pt x="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6"/>
              <p:cNvSpPr/>
              <p:nvPr/>
            </p:nvSpPr>
            <p:spPr>
              <a:xfrm>
                <a:off x="6856818" y="2768945"/>
                <a:ext cx="67547" cy="86607"/>
              </a:xfrm>
              <a:custGeom>
                <a:avLst/>
                <a:gdLst/>
                <a:ahLst/>
                <a:cxnLst/>
                <a:rect l="l" t="t" r="r" b="b"/>
                <a:pathLst>
                  <a:path w="1648" h="2113" extrusionOk="0">
                    <a:moveTo>
                      <a:pt x="850" y="181"/>
                    </a:moveTo>
                    <a:cubicBezTo>
                      <a:pt x="872" y="181"/>
                      <a:pt x="895" y="182"/>
                      <a:pt x="919" y="184"/>
                    </a:cubicBezTo>
                    <a:cubicBezTo>
                      <a:pt x="1229" y="206"/>
                      <a:pt x="1424" y="363"/>
                      <a:pt x="1408" y="599"/>
                    </a:cubicBezTo>
                    <a:cubicBezTo>
                      <a:pt x="1391" y="806"/>
                      <a:pt x="1217" y="934"/>
                      <a:pt x="936" y="934"/>
                    </a:cubicBezTo>
                    <a:cubicBezTo>
                      <a:pt x="914" y="934"/>
                      <a:pt x="891" y="933"/>
                      <a:pt x="867" y="932"/>
                    </a:cubicBezTo>
                    <a:cubicBezTo>
                      <a:pt x="546" y="905"/>
                      <a:pt x="367" y="748"/>
                      <a:pt x="381" y="520"/>
                    </a:cubicBezTo>
                    <a:cubicBezTo>
                      <a:pt x="398" y="306"/>
                      <a:pt x="575" y="181"/>
                      <a:pt x="850" y="181"/>
                    </a:cubicBezTo>
                    <a:close/>
                    <a:moveTo>
                      <a:pt x="772" y="1096"/>
                    </a:moveTo>
                    <a:cubicBezTo>
                      <a:pt x="799" y="1096"/>
                      <a:pt x="827" y="1097"/>
                      <a:pt x="856" y="1099"/>
                    </a:cubicBezTo>
                    <a:cubicBezTo>
                      <a:pt x="1222" y="1125"/>
                      <a:pt x="1427" y="1301"/>
                      <a:pt x="1408" y="1555"/>
                    </a:cubicBezTo>
                    <a:cubicBezTo>
                      <a:pt x="1391" y="1792"/>
                      <a:pt x="1193" y="1931"/>
                      <a:pt x="876" y="1931"/>
                    </a:cubicBezTo>
                    <a:cubicBezTo>
                      <a:pt x="849" y="1931"/>
                      <a:pt x="821" y="1930"/>
                      <a:pt x="793" y="1928"/>
                    </a:cubicBezTo>
                    <a:cubicBezTo>
                      <a:pt x="426" y="1902"/>
                      <a:pt x="224" y="1727"/>
                      <a:pt x="243" y="1469"/>
                    </a:cubicBezTo>
                    <a:cubicBezTo>
                      <a:pt x="260" y="1235"/>
                      <a:pt x="452" y="1096"/>
                      <a:pt x="772" y="1096"/>
                    </a:cubicBezTo>
                    <a:close/>
                    <a:moveTo>
                      <a:pt x="838" y="1"/>
                    </a:moveTo>
                    <a:cubicBezTo>
                      <a:pt x="454" y="1"/>
                      <a:pt x="193" y="187"/>
                      <a:pt x="169" y="498"/>
                    </a:cubicBezTo>
                    <a:cubicBezTo>
                      <a:pt x="153" y="715"/>
                      <a:pt x="258" y="879"/>
                      <a:pt x="464" y="976"/>
                    </a:cubicBezTo>
                    <a:cubicBezTo>
                      <a:pt x="198" y="1044"/>
                      <a:pt x="45" y="1208"/>
                      <a:pt x="27" y="1458"/>
                    </a:cubicBezTo>
                    <a:cubicBezTo>
                      <a:pt x="0" y="1823"/>
                      <a:pt x="284" y="2074"/>
                      <a:pt x="781" y="2108"/>
                    </a:cubicBezTo>
                    <a:cubicBezTo>
                      <a:pt x="820" y="2111"/>
                      <a:pt x="857" y="2112"/>
                      <a:pt x="894" y="2112"/>
                    </a:cubicBezTo>
                    <a:cubicBezTo>
                      <a:pt x="1324" y="2112"/>
                      <a:pt x="1605" y="1911"/>
                      <a:pt x="1629" y="1573"/>
                    </a:cubicBezTo>
                    <a:cubicBezTo>
                      <a:pt x="1644" y="1327"/>
                      <a:pt x="1513" y="1140"/>
                      <a:pt x="1260" y="1036"/>
                    </a:cubicBezTo>
                    <a:cubicBezTo>
                      <a:pt x="1479" y="968"/>
                      <a:pt x="1606" y="819"/>
                      <a:pt x="1625" y="606"/>
                    </a:cubicBezTo>
                    <a:cubicBezTo>
                      <a:pt x="1648" y="266"/>
                      <a:pt x="1372" y="35"/>
                      <a:pt x="934" y="5"/>
                    </a:cubicBezTo>
                    <a:cubicBezTo>
                      <a:pt x="901" y="2"/>
                      <a:pt x="869" y="1"/>
                      <a:pt x="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6"/>
              <p:cNvSpPr/>
              <p:nvPr/>
            </p:nvSpPr>
            <p:spPr>
              <a:xfrm>
                <a:off x="6943627" y="2774847"/>
                <a:ext cx="65703" cy="86320"/>
              </a:xfrm>
              <a:custGeom>
                <a:avLst/>
                <a:gdLst/>
                <a:ahLst/>
                <a:cxnLst/>
                <a:rect l="l" t="t" r="r" b="b"/>
                <a:pathLst>
                  <a:path w="1603" h="2106" extrusionOk="0">
                    <a:moveTo>
                      <a:pt x="723" y="184"/>
                    </a:moveTo>
                    <a:cubicBezTo>
                      <a:pt x="741" y="184"/>
                      <a:pt x="759" y="185"/>
                      <a:pt x="778" y="186"/>
                    </a:cubicBezTo>
                    <a:cubicBezTo>
                      <a:pt x="1136" y="212"/>
                      <a:pt x="1307" y="440"/>
                      <a:pt x="1293" y="667"/>
                    </a:cubicBezTo>
                    <a:cubicBezTo>
                      <a:pt x="1275" y="911"/>
                      <a:pt x="1068" y="1084"/>
                      <a:pt x="778" y="1084"/>
                    </a:cubicBezTo>
                    <a:cubicBezTo>
                      <a:pt x="760" y="1084"/>
                      <a:pt x="743" y="1084"/>
                      <a:pt x="725" y="1082"/>
                    </a:cubicBezTo>
                    <a:cubicBezTo>
                      <a:pt x="407" y="1060"/>
                      <a:pt x="221" y="869"/>
                      <a:pt x="240" y="597"/>
                    </a:cubicBezTo>
                    <a:cubicBezTo>
                      <a:pt x="257" y="341"/>
                      <a:pt x="452" y="184"/>
                      <a:pt x="723" y="184"/>
                    </a:cubicBezTo>
                    <a:close/>
                    <a:moveTo>
                      <a:pt x="710" y="0"/>
                    </a:moveTo>
                    <a:cubicBezTo>
                      <a:pt x="340" y="0"/>
                      <a:pt x="54" y="224"/>
                      <a:pt x="30" y="589"/>
                    </a:cubicBezTo>
                    <a:cubicBezTo>
                      <a:pt x="0" y="967"/>
                      <a:pt x="269" y="1228"/>
                      <a:pt x="680" y="1258"/>
                    </a:cubicBezTo>
                    <a:cubicBezTo>
                      <a:pt x="705" y="1260"/>
                      <a:pt x="729" y="1261"/>
                      <a:pt x="753" y="1261"/>
                    </a:cubicBezTo>
                    <a:cubicBezTo>
                      <a:pt x="1010" y="1261"/>
                      <a:pt x="1228" y="1153"/>
                      <a:pt x="1338" y="952"/>
                    </a:cubicBezTo>
                    <a:cubicBezTo>
                      <a:pt x="1341" y="1012"/>
                      <a:pt x="1338" y="1071"/>
                      <a:pt x="1338" y="1119"/>
                    </a:cubicBezTo>
                    <a:cubicBezTo>
                      <a:pt x="1299" y="1649"/>
                      <a:pt x="1020" y="1918"/>
                      <a:pt x="614" y="1918"/>
                    </a:cubicBezTo>
                    <a:cubicBezTo>
                      <a:pt x="590" y="1918"/>
                      <a:pt x="566" y="1917"/>
                      <a:pt x="542" y="1915"/>
                    </a:cubicBezTo>
                    <a:cubicBezTo>
                      <a:pt x="389" y="1904"/>
                      <a:pt x="247" y="1867"/>
                      <a:pt x="146" y="1788"/>
                    </a:cubicBezTo>
                    <a:lnTo>
                      <a:pt x="49" y="1953"/>
                    </a:lnTo>
                    <a:cubicBezTo>
                      <a:pt x="172" y="2043"/>
                      <a:pt x="344" y="2087"/>
                      <a:pt x="531" y="2102"/>
                    </a:cubicBezTo>
                    <a:cubicBezTo>
                      <a:pt x="561" y="2104"/>
                      <a:pt x="591" y="2105"/>
                      <a:pt x="621" y="2105"/>
                    </a:cubicBezTo>
                    <a:cubicBezTo>
                      <a:pt x="1135" y="2105"/>
                      <a:pt x="1505" y="1765"/>
                      <a:pt x="1554" y="1101"/>
                    </a:cubicBezTo>
                    <a:cubicBezTo>
                      <a:pt x="1602" y="447"/>
                      <a:pt x="1330" y="43"/>
                      <a:pt x="781" y="3"/>
                    </a:cubicBezTo>
                    <a:cubicBezTo>
                      <a:pt x="757" y="1"/>
                      <a:pt x="733"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6"/>
              <p:cNvSpPr/>
              <p:nvPr/>
            </p:nvSpPr>
            <p:spPr>
              <a:xfrm>
                <a:off x="7066997" y="2782470"/>
                <a:ext cx="29429" cy="86812"/>
              </a:xfrm>
              <a:custGeom>
                <a:avLst/>
                <a:gdLst/>
                <a:ahLst/>
                <a:cxnLst/>
                <a:rect l="l" t="t" r="r" b="b"/>
                <a:pathLst>
                  <a:path w="718" h="2118" extrusionOk="0">
                    <a:moveTo>
                      <a:pt x="16" y="0"/>
                    </a:moveTo>
                    <a:lnTo>
                      <a:pt x="1" y="186"/>
                    </a:lnTo>
                    <a:lnTo>
                      <a:pt x="490" y="224"/>
                    </a:lnTo>
                    <a:lnTo>
                      <a:pt x="352" y="2103"/>
                    </a:lnTo>
                    <a:lnTo>
                      <a:pt x="564" y="2117"/>
                    </a:lnTo>
                    <a:lnTo>
                      <a:pt x="718" y="48"/>
                    </a:lnTo>
                    <a:lnTo>
                      <a:pt x="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6"/>
              <p:cNvSpPr/>
              <p:nvPr/>
            </p:nvSpPr>
            <p:spPr>
              <a:xfrm>
                <a:off x="7117861" y="2787676"/>
                <a:ext cx="61235" cy="88041"/>
              </a:xfrm>
              <a:custGeom>
                <a:avLst/>
                <a:gdLst/>
                <a:ahLst/>
                <a:cxnLst/>
                <a:rect l="l" t="t" r="r" b="b"/>
                <a:pathLst>
                  <a:path w="1494" h="2148" extrusionOk="0">
                    <a:moveTo>
                      <a:pt x="727" y="0"/>
                    </a:moveTo>
                    <a:cubicBezTo>
                      <a:pt x="453" y="0"/>
                      <a:pt x="224" y="85"/>
                      <a:pt x="71" y="246"/>
                    </a:cubicBezTo>
                    <a:lnTo>
                      <a:pt x="213" y="388"/>
                    </a:lnTo>
                    <a:cubicBezTo>
                      <a:pt x="341" y="256"/>
                      <a:pt x="504" y="194"/>
                      <a:pt x="708" y="194"/>
                    </a:cubicBezTo>
                    <a:cubicBezTo>
                      <a:pt x="735" y="194"/>
                      <a:pt x="763" y="195"/>
                      <a:pt x="792" y="198"/>
                    </a:cubicBezTo>
                    <a:cubicBezTo>
                      <a:pt x="1109" y="220"/>
                      <a:pt x="1266" y="380"/>
                      <a:pt x="1247" y="620"/>
                    </a:cubicBezTo>
                    <a:cubicBezTo>
                      <a:pt x="1240" y="761"/>
                      <a:pt x="1183" y="896"/>
                      <a:pt x="933" y="1109"/>
                    </a:cubicBezTo>
                    <a:lnTo>
                      <a:pt x="11" y="1890"/>
                    </a:lnTo>
                    <a:lnTo>
                      <a:pt x="0" y="2043"/>
                    </a:lnTo>
                    <a:lnTo>
                      <a:pt x="1452" y="2147"/>
                    </a:lnTo>
                    <a:lnTo>
                      <a:pt x="1468" y="1957"/>
                    </a:lnTo>
                    <a:lnTo>
                      <a:pt x="328" y="1875"/>
                    </a:lnTo>
                    <a:lnTo>
                      <a:pt x="1083" y="1236"/>
                    </a:lnTo>
                    <a:cubicBezTo>
                      <a:pt x="1378" y="982"/>
                      <a:pt x="1457" y="811"/>
                      <a:pt x="1468" y="613"/>
                    </a:cubicBezTo>
                    <a:cubicBezTo>
                      <a:pt x="1494" y="265"/>
                      <a:pt x="1244" y="33"/>
                      <a:pt x="825" y="4"/>
                    </a:cubicBezTo>
                    <a:cubicBezTo>
                      <a:pt x="792" y="2"/>
                      <a:pt x="759"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6"/>
              <p:cNvSpPr/>
              <p:nvPr/>
            </p:nvSpPr>
            <p:spPr>
              <a:xfrm>
                <a:off x="7192825" y="2792225"/>
                <a:ext cx="63572" cy="87631"/>
              </a:xfrm>
              <a:custGeom>
                <a:avLst/>
                <a:gdLst/>
                <a:ahLst/>
                <a:cxnLst/>
                <a:rect l="l" t="t" r="r" b="b"/>
                <a:pathLst>
                  <a:path w="1551" h="2138" extrusionOk="0">
                    <a:moveTo>
                      <a:pt x="221" y="0"/>
                    </a:moveTo>
                    <a:lnTo>
                      <a:pt x="206" y="188"/>
                    </a:lnTo>
                    <a:lnTo>
                      <a:pt x="1264" y="266"/>
                    </a:lnTo>
                    <a:lnTo>
                      <a:pt x="640" y="942"/>
                    </a:lnTo>
                    <a:lnTo>
                      <a:pt x="628" y="1099"/>
                    </a:lnTo>
                    <a:lnTo>
                      <a:pt x="774" y="1110"/>
                    </a:lnTo>
                    <a:cubicBezTo>
                      <a:pt x="1159" y="1136"/>
                      <a:pt x="1323" y="1312"/>
                      <a:pt x="1304" y="1562"/>
                    </a:cubicBezTo>
                    <a:cubicBezTo>
                      <a:pt x="1288" y="1800"/>
                      <a:pt x="1115" y="1942"/>
                      <a:pt x="817" y="1942"/>
                    </a:cubicBezTo>
                    <a:cubicBezTo>
                      <a:pt x="792" y="1942"/>
                      <a:pt x="767" y="1941"/>
                      <a:pt x="740" y="1939"/>
                    </a:cubicBezTo>
                    <a:cubicBezTo>
                      <a:pt x="471" y="1921"/>
                      <a:pt x="240" y="1801"/>
                      <a:pt x="116" y="1652"/>
                    </a:cubicBezTo>
                    <a:lnTo>
                      <a:pt x="1" y="1812"/>
                    </a:lnTo>
                    <a:cubicBezTo>
                      <a:pt x="151" y="1988"/>
                      <a:pt x="430" y="2112"/>
                      <a:pt x="730" y="2134"/>
                    </a:cubicBezTo>
                    <a:cubicBezTo>
                      <a:pt x="763" y="2136"/>
                      <a:pt x="794" y="2138"/>
                      <a:pt x="825" y="2138"/>
                    </a:cubicBezTo>
                    <a:cubicBezTo>
                      <a:pt x="1261" y="2138"/>
                      <a:pt x="1500" y="1901"/>
                      <a:pt x="1521" y="1577"/>
                    </a:cubicBezTo>
                    <a:cubicBezTo>
                      <a:pt x="1547" y="1245"/>
                      <a:pt x="1342" y="998"/>
                      <a:pt x="901" y="942"/>
                    </a:cubicBezTo>
                    <a:lnTo>
                      <a:pt x="1540" y="247"/>
                    </a:lnTo>
                    <a:lnTo>
                      <a:pt x="1551" y="98"/>
                    </a:lnTo>
                    <a:lnTo>
                      <a:pt x="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6"/>
              <p:cNvSpPr/>
              <p:nvPr/>
            </p:nvSpPr>
            <p:spPr>
              <a:xfrm>
                <a:off x="6594586" y="2896781"/>
                <a:ext cx="682032" cy="86402"/>
              </a:xfrm>
              <a:custGeom>
                <a:avLst/>
                <a:gdLst/>
                <a:ahLst/>
                <a:cxnLst/>
                <a:rect l="l" t="t" r="r" b="b"/>
                <a:pathLst>
                  <a:path w="16640" h="2108" extrusionOk="0">
                    <a:moveTo>
                      <a:pt x="68" y="1"/>
                    </a:moveTo>
                    <a:lnTo>
                      <a:pt x="0" y="901"/>
                    </a:lnTo>
                    <a:lnTo>
                      <a:pt x="16577" y="2107"/>
                    </a:lnTo>
                    <a:lnTo>
                      <a:pt x="16640" y="1207"/>
                    </a:ln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6"/>
              <p:cNvSpPr/>
              <p:nvPr/>
            </p:nvSpPr>
            <p:spPr>
              <a:xfrm>
                <a:off x="6920183" y="2994492"/>
                <a:ext cx="351099" cy="62178"/>
              </a:xfrm>
              <a:custGeom>
                <a:avLst/>
                <a:gdLst/>
                <a:ahLst/>
                <a:cxnLst/>
                <a:rect l="l" t="t" r="r" b="b"/>
                <a:pathLst>
                  <a:path w="8566" h="1517" extrusionOk="0">
                    <a:moveTo>
                      <a:pt x="64" y="0"/>
                    </a:moveTo>
                    <a:lnTo>
                      <a:pt x="0" y="897"/>
                    </a:lnTo>
                    <a:lnTo>
                      <a:pt x="8502" y="1516"/>
                    </a:lnTo>
                    <a:lnTo>
                      <a:pt x="8566" y="620"/>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6"/>
              <p:cNvSpPr/>
              <p:nvPr/>
            </p:nvSpPr>
            <p:spPr>
              <a:xfrm>
                <a:off x="5934580" y="2416915"/>
                <a:ext cx="297528" cy="227153"/>
              </a:xfrm>
              <a:custGeom>
                <a:avLst/>
                <a:gdLst/>
                <a:ahLst/>
                <a:cxnLst/>
                <a:rect l="l" t="t" r="r" b="b"/>
                <a:pathLst>
                  <a:path w="7259" h="5542" extrusionOk="0">
                    <a:moveTo>
                      <a:pt x="1402" y="0"/>
                    </a:moveTo>
                    <a:cubicBezTo>
                      <a:pt x="805" y="0"/>
                      <a:pt x="302" y="460"/>
                      <a:pt x="259" y="1064"/>
                    </a:cubicBezTo>
                    <a:lnTo>
                      <a:pt x="46" y="3973"/>
                    </a:lnTo>
                    <a:cubicBezTo>
                      <a:pt x="1" y="4605"/>
                      <a:pt x="476" y="5154"/>
                      <a:pt x="1107" y="5199"/>
                    </a:cubicBezTo>
                    <a:lnTo>
                      <a:pt x="5776" y="5539"/>
                    </a:lnTo>
                    <a:cubicBezTo>
                      <a:pt x="5803" y="5541"/>
                      <a:pt x="5831" y="5542"/>
                      <a:pt x="5859" y="5542"/>
                    </a:cubicBezTo>
                    <a:cubicBezTo>
                      <a:pt x="6454" y="5542"/>
                      <a:pt x="6958" y="5085"/>
                      <a:pt x="7001" y="4482"/>
                    </a:cubicBezTo>
                    <a:lnTo>
                      <a:pt x="7213" y="1568"/>
                    </a:lnTo>
                    <a:cubicBezTo>
                      <a:pt x="7258" y="937"/>
                      <a:pt x="6784" y="391"/>
                      <a:pt x="6157" y="343"/>
                    </a:cubicBezTo>
                    <a:lnTo>
                      <a:pt x="1484" y="3"/>
                    </a:lnTo>
                    <a:cubicBezTo>
                      <a:pt x="1457" y="1"/>
                      <a:pt x="1429" y="0"/>
                      <a:pt x="1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4" name="Google Shape;2704;p46"/>
              <p:cNvGrpSpPr/>
              <p:nvPr/>
            </p:nvGrpSpPr>
            <p:grpSpPr>
              <a:xfrm>
                <a:off x="5937326" y="2478845"/>
                <a:ext cx="288793" cy="99682"/>
                <a:chOff x="5937326" y="2478845"/>
                <a:chExt cx="288793" cy="99682"/>
              </a:xfrm>
            </p:grpSpPr>
            <p:sp>
              <p:nvSpPr>
                <p:cNvPr id="2705" name="Google Shape;2705;p46"/>
                <p:cNvSpPr/>
                <p:nvPr/>
              </p:nvSpPr>
              <p:spPr>
                <a:xfrm>
                  <a:off x="5937326" y="2478845"/>
                  <a:ext cx="196207" cy="99682"/>
                </a:xfrm>
                <a:custGeom>
                  <a:avLst/>
                  <a:gdLst/>
                  <a:ahLst/>
                  <a:cxnLst/>
                  <a:rect l="l" t="t" r="r" b="b"/>
                  <a:pathLst>
                    <a:path w="4787" h="2432" extrusionOk="0">
                      <a:moveTo>
                        <a:pt x="158" y="1"/>
                      </a:moveTo>
                      <a:lnTo>
                        <a:pt x="135" y="333"/>
                      </a:lnTo>
                      <a:lnTo>
                        <a:pt x="3714" y="595"/>
                      </a:lnTo>
                      <a:cubicBezTo>
                        <a:pt x="4125" y="621"/>
                        <a:pt x="4438" y="987"/>
                        <a:pt x="4409" y="1398"/>
                      </a:cubicBezTo>
                      <a:cubicBezTo>
                        <a:pt x="4380" y="1794"/>
                        <a:pt x="4052" y="2095"/>
                        <a:pt x="3660" y="2095"/>
                      </a:cubicBezTo>
                      <a:cubicBezTo>
                        <a:pt x="3642" y="2095"/>
                        <a:pt x="3624" y="2094"/>
                        <a:pt x="3606" y="2093"/>
                      </a:cubicBezTo>
                      <a:lnTo>
                        <a:pt x="28" y="1831"/>
                      </a:lnTo>
                      <a:lnTo>
                        <a:pt x="1" y="2167"/>
                      </a:lnTo>
                      <a:lnTo>
                        <a:pt x="3583" y="2429"/>
                      </a:lnTo>
                      <a:cubicBezTo>
                        <a:pt x="3608" y="2431"/>
                        <a:pt x="3633" y="2432"/>
                        <a:pt x="3658" y="2432"/>
                      </a:cubicBezTo>
                      <a:cubicBezTo>
                        <a:pt x="4224" y="2432"/>
                        <a:pt x="4702" y="1996"/>
                        <a:pt x="4745" y="1424"/>
                      </a:cubicBezTo>
                      <a:cubicBezTo>
                        <a:pt x="4786" y="826"/>
                        <a:pt x="4338" y="304"/>
                        <a:pt x="3740" y="263"/>
                      </a:cubicBez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6"/>
                <p:cNvSpPr/>
                <p:nvPr/>
              </p:nvSpPr>
              <p:spPr>
                <a:xfrm>
                  <a:off x="6124430" y="2529873"/>
                  <a:ext cx="101690" cy="20986"/>
                </a:xfrm>
                <a:custGeom>
                  <a:avLst/>
                  <a:gdLst/>
                  <a:ahLst/>
                  <a:cxnLst/>
                  <a:rect l="l" t="t" r="r" b="b"/>
                  <a:pathLst>
                    <a:path w="2481" h="512" extrusionOk="0">
                      <a:moveTo>
                        <a:pt x="23" y="0"/>
                      </a:moveTo>
                      <a:lnTo>
                        <a:pt x="1" y="333"/>
                      </a:lnTo>
                      <a:lnTo>
                        <a:pt x="2459" y="512"/>
                      </a:lnTo>
                      <a:lnTo>
                        <a:pt x="2481" y="179"/>
                      </a:lnTo>
                      <a:lnTo>
                        <a:pt x="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46"/>
              <p:cNvSpPr/>
              <p:nvPr/>
            </p:nvSpPr>
            <p:spPr>
              <a:xfrm>
                <a:off x="5990486" y="2240797"/>
                <a:ext cx="737611" cy="116404"/>
              </a:xfrm>
              <a:custGeom>
                <a:avLst/>
                <a:gdLst/>
                <a:ahLst/>
                <a:cxnLst/>
                <a:rect l="l" t="t" r="r" b="b"/>
                <a:pathLst>
                  <a:path w="17996" h="2840" extrusionOk="0">
                    <a:moveTo>
                      <a:pt x="112" y="1"/>
                    </a:moveTo>
                    <a:lnTo>
                      <a:pt x="0" y="1536"/>
                    </a:lnTo>
                    <a:lnTo>
                      <a:pt x="17884" y="2840"/>
                    </a:lnTo>
                    <a:lnTo>
                      <a:pt x="17996" y="1304"/>
                    </a:lnTo>
                    <a:lnTo>
                      <a:pt x="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8" name="Google Shape;2708;p46"/>
            <p:cNvSpPr/>
            <p:nvPr/>
          </p:nvSpPr>
          <p:spPr>
            <a:xfrm>
              <a:off x="7676753" y="2025250"/>
              <a:ext cx="25125" cy="133250"/>
            </a:xfrm>
            <a:custGeom>
              <a:avLst/>
              <a:gdLst/>
              <a:ahLst/>
              <a:cxnLst/>
              <a:rect l="l" t="t" r="r" b="b"/>
              <a:pathLst>
                <a:path w="613" h="3251" extrusionOk="0">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6"/>
            <p:cNvSpPr/>
            <p:nvPr/>
          </p:nvSpPr>
          <p:spPr>
            <a:xfrm>
              <a:off x="7690689" y="2008569"/>
              <a:ext cx="230432" cy="460290"/>
            </a:xfrm>
            <a:custGeom>
              <a:avLst/>
              <a:gdLst/>
              <a:ahLst/>
              <a:cxnLst/>
              <a:rect l="l" t="t" r="r" b="b"/>
              <a:pathLst>
                <a:path w="5622" h="11230" extrusionOk="0">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6"/>
            <p:cNvSpPr/>
            <p:nvPr/>
          </p:nvSpPr>
          <p:spPr>
            <a:xfrm>
              <a:off x="7713641" y="2152636"/>
              <a:ext cx="15083" cy="15206"/>
            </a:xfrm>
            <a:custGeom>
              <a:avLst/>
              <a:gdLst/>
              <a:ahLst/>
              <a:cxnLst/>
              <a:rect l="l" t="t" r="r" b="b"/>
              <a:pathLst>
                <a:path w="368" h="371" extrusionOk="0">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6"/>
            <p:cNvSpPr/>
            <p:nvPr/>
          </p:nvSpPr>
          <p:spPr>
            <a:xfrm>
              <a:off x="7698353" y="2142963"/>
              <a:ext cx="30495" cy="9222"/>
            </a:xfrm>
            <a:custGeom>
              <a:avLst/>
              <a:gdLst/>
              <a:ahLst/>
              <a:cxnLst/>
              <a:rect l="l" t="t" r="r" b="b"/>
              <a:pathLst>
                <a:path w="744" h="225" extrusionOk="0">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6"/>
            <p:cNvSpPr/>
            <p:nvPr/>
          </p:nvSpPr>
          <p:spPr>
            <a:xfrm>
              <a:off x="7800778" y="2152636"/>
              <a:ext cx="15206" cy="15206"/>
            </a:xfrm>
            <a:custGeom>
              <a:avLst/>
              <a:gdLst/>
              <a:ahLst/>
              <a:cxnLst/>
              <a:rect l="l" t="t" r="r" b="b"/>
              <a:pathLst>
                <a:path w="371" h="371" extrusionOk="0">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6"/>
            <p:cNvSpPr/>
            <p:nvPr/>
          </p:nvSpPr>
          <p:spPr>
            <a:xfrm>
              <a:off x="7788196" y="2142963"/>
              <a:ext cx="30536" cy="9222"/>
            </a:xfrm>
            <a:custGeom>
              <a:avLst/>
              <a:gdLst/>
              <a:ahLst/>
              <a:cxnLst/>
              <a:rect l="l" t="t" r="r" b="b"/>
              <a:pathLst>
                <a:path w="745" h="225" extrusionOk="0">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6"/>
            <p:cNvSpPr/>
            <p:nvPr/>
          </p:nvSpPr>
          <p:spPr>
            <a:xfrm>
              <a:off x="7747045" y="2228091"/>
              <a:ext cx="44266" cy="22912"/>
            </a:xfrm>
            <a:custGeom>
              <a:avLst/>
              <a:gdLst/>
              <a:ahLst/>
              <a:cxnLst/>
              <a:rect l="l" t="t" r="r" b="b"/>
              <a:pathLst>
                <a:path w="1080" h="559" extrusionOk="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6"/>
            <p:cNvSpPr/>
            <p:nvPr/>
          </p:nvSpPr>
          <p:spPr>
            <a:xfrm>
              <a:off x="7757169" y="2294571"/>
              <a:ext cx="77917" cy="40865"/>
            </a:xfrm>
            <a:custGeom>
              <a:avLst/>
              <a:gdLst/>
              <a:ahLst/>
              <a:cxnLst/>
              <a:rect l="l" t="t" r="r" b="b"/>
              <a:pathLst>
                <a:path w="1901" h="997" extrusionOk="0">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6"/>
            <p:cNvSpPr/>
            <p:nvPr/>
          </p:nvSpPr>
          <p:spPr>
            <a:xfrm>
              <a:off x="7912057" y="2156488"/>
              <a:ext cx="50415" cy="51972"/>
            </a:xfrm>
            <a:custGeom>
              <a:avLst/>
              <a:gdLst/>
              <a:ahLst/>
              <a:cxnLst/>
              <a:rect l="l" t="t" r="r" b="b"/>
              <a:pathLst>
                <a:path w="1230" h="1268" extrusionOk="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6"/>
            <p:cNvSpPr/>
            <p:nvPr/>
          </p:nvSpPr>
          <p:spPr>
            <a:xfrm>
              <a:off x="7929107" y="2168784"/>
              <a:ext cx="21887" cy="29593"/>
            </a:xfrm>
            <a:custGeom>
              <a:avLst/>
              <a:gdLst/>
              <a:ahLst/>
              <a:cxnLst/>
              <a:rect l="l" t="t" r="r" b="b"/>
              <a:pathLst>
                <a:path w="534" h="722" extrusionOk="0">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6"/>
            <p:cNvSpPr/>
            <p:nvPr/>
          </p:nvSpPr>
          <p:spPr>
            <a:xfrm>
              <a:off x="7669130" y="1993363"/>
              <a:ext cx="263673" cy="172393"/>
            </a:xfrm>
            <a:custGeom>
              <a:avLst/>
              <a:gdLst/>
              <a:ahLst/>
              <a:cxnLst/>
              <a:rect l="l" t="t" r="r" b="b"/>
              <a:pathLst>
                <a:path w="6433" h="4206" extrusionOk="0">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6"/>
            <p:cNvSpPr/>
            <p:nvPr/>
          </p:nvSpPr>
          <p:spPr>
            <a:xfrm>
              <a:off x="7910376" y="2196737"/>
              <a:ext cx="37299" cy="36766"/>
            </a:xfrm>
            <a:custGeom>
              <a:avLst/>
              <a:gdLst/>
              <a:ahLst/>
              <a:cxnLst/>
              <a:rect l="l" t="t" r="r" b="b"/>
              <a:pathLst>
                <a:path w="910" h="897" extrusionOk="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6"/>
            <p:cNvSpPr/>
            <p:nvPr/>
          </p:nvSpPr>
          <p:spPr>
            <a:xfrm>
              <a:off x="7457229" y="2394823"/>
              <a:ext cx="653915" cy="794461"/>
            </a:xfrm>
            <a:custGeom>
              <a:avLst/>
              <a:gdLst/>
              <a:ahLst/>
              <a:cxnLst/>
              <a:rect l="l" t="t" r="r" b="b"/>
              <a:pathLst>
                <a:path w="15954" h="19383" extrusionOk="0">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6"/>
            <p:cNvSpPr/>
            <p:nvPr/>
          </p:nvSpPr>
          <p:spPr>
            <a:xfrm>
              <a:off x="7749914" y="2394823"/>
              <a:ext cx="158376" cy="153621"/>
            </a:xfrm>
            <a:custGeom>
              <a:avLst/>
              <a:gdLst/>
              <a:ahLst/>
              <a:cxnLst/>
              <a:rect l="l" t="t" r="r" b="b"/>
              <a:pathLst>
                <a:path w="3864" h="3748" extrusionOk="0">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6"/>
            <p:cNvSpPr/>
            <p:nvPr/>
          </p:nvSpPr>
          <p:spPr>
            <a:xfrm>
              <a:off x="7760202" y="2565981"/>
              <a:ext cx="14264" cy="114560"/>
            </a:xfrm>
            <a:custGeom>
              <a:avLst/>
              <a:gdLst/>
              <a:ahLst/>
              <a:cxnLst/>
              <a:rect l="l" t="t" r="r" b="b"/>
              <a:pathLst>
                <a:path w="348" h="2795" extrusionOk="0">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6"/>
            <p:cNvSpPr/>
            <p:nvPr/>
          </p:nvSpPr>
          <p:spPr>
            <a:xfrm>
              <a:off x="7781761" y="2575162"/>
              <a:ext cx="6476" cy="92181"/>
            </a:xfrm>
            <a:custGeom>
              <a:avLst/>
              <a:gdLst/>
              <a:ahLst/>
              <a:cxnLst/>
              <a:rect l="l" t="t" r="r" b="b"/>
              <a:pathLst>
                <a:path w="158" h="2249" extrusionOk="0">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6"/>
            <p:cNvSpPr/>
            <p:nvPr/>
          </p:nvSpPr>
          <p:spPr>
            <a:xfrm>
              <a:off x="7749176" y="2681644"/>
              <a:ext cx="10001" cy="14796"/>
            </a:xfrm>
            <a:custGeom>
              <a:avLst/>
              <a:gdLst/>
              <a:ahLst/>
              <a:cxnLst/>
              <a:rect l="l" t="t" r="r" b="b"/>
              <a:pathLst>
                <a:path w="244" h="361" extrusionOk="0">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6"/>
            <p:cNvSpPr/>
            <p:nvPr/>
          </p:nvSpPr>
          <p:spPr>
            <a:xfrm>
              <a:off x="7754997" y="2683243"/>
              <a:ext cx="6312" cy="13239"/>
            </a:xfrm>
            <a:custGeom>
              <a:avLst/>
              <a:gdLst/>
              <a:ahLst/>
              <a:cxnLst/>
              <a:rect l="l" t="t" r="r" b="b"/>
              <a:pathLst>
                <a:path w="154" h="323" extrusionOk="0">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6"/>
            <p:cNvSpPr/>
            <p:nvPr/>
          </p:nvSpPr>
          <p:spPr>
            <a:xfrm>
              <a:off x="7758357" y="2683243"/>
              <a:ext cx="5697" cy="13198"/>
            </a:xfrm>
            <a:custGeom>
              <a:avLst/>
              <a:gdLst/>
              <a:ahLst/>
              <a:cxnLst/>
              <a:rect l="l" t="t" r="r" b="b"/>
              <a:pathLst>
                <a:path w="139" h="322" extrusionOk="0">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6"/>
            <p:cNvSpPr/>
            <p:nvPr/>
          </p:nvSpPr>
          <p:spPr>
            <a:xfrm>
              <a:off x="7759915" y="2679021"/>
              <a:ext cx="12665" cy="20043"/>
            </a:xfrm>
            <a:custGeom>
              <a:avLst/>
              <a:gdLst/>
              <a:ahLst/>
              <a:cxnLst/>
              <a:rect l="l" t="t" r="r" b="b"/>
              <a:pathLst>
                <a:path w="309" h="489" extrusionOk="0">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6"/>
            <p:cNvSpPr/>
            <p:nvPr/>
          </p:nvSpPr>
          <p:spPr>
            <a:xfrm>
              <a:off x="7783318" y="2663447"/>
              <a:ext cx="5246" cy="18485"/>
            </a:xfrm>
            <a:custGeom>
              <a:avLst/>
              <a:gdLst/>
              <a:ahLst/>
              <a:cxnLst/>
              <a:rect l="l" t="t" r="r" b="b"/>
              <a:pathLst>
                <a:path w="128" h="451" extrusionOk="0">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6"/>
            <p:cNvSpPr/>
            <p:nvPr/>
          </p:nvSpPr>
          <p:spPr>
            <a:xfrm>
              <a:off x="7788810" y="2664717"/>
              <a:ext cx="5574" cy="14592"/>
            </a:xfrm>
            <a:custGeom>
              <a:avLst/>
              <a:gdLst/>
              <a:ahLst/>
              <a:cxnLst/>
              <a:rect l="l" t="t" r="r" b="b"/>
              <a:pathLst>
                <a:path w="136" h="356" extrusionOk="0">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6"/>
            <p:cNvSpPr/>
            <p:nvPr/>
          </p:nvSpPr>
          <p:spPr>
            <a:xfrm>
              <a:off x="7790040" y="2665865"/>
              <a:ext cx="11395" cy="12296"/>
            </a:xfrm>
            <a:custGeom>
              <a:avLst/>
              <a:gdLst/>
              <a:ahLst/>
              <a:cxnLst/>
              <a:rect l="l" t="t" r="r" b="b"/>
              <a:pathLst>
                <a:path w="278" h="300" extrusionOk="0">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6"/>
            <p:cNvSpPr/>
            <p:nvPr/>
          </p:nvSpPr>
          <p:spPr>
            <a:xfrm>
              <a:off x="7790655" y="2664020"/>
              <a:ext cx="13526" cy="11395"/>
            </a:xfrm>
            <a:custGeom>
              <a:avLst/>
              <a:gdLst/>
              <a:ahLst/>
              <a:cxnLst/>
              <a:rect l="l" t="t" r="r" b="b"/>
              <a:pathLst>
                <a:path w="330" h="278" extrusionOk="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6"/>
            <p:cNvSpPr/>
            <p:nvPr/>
          </p:nvSpPr>
          <p:spPr>
            <a:xfrm>
              <a:off x="7731716" y="2413267"/>
              <a:ext cx="17338" cy="15329"/>
            </a:xfrm>
            <a:custGeom>
              <a:avLst/>
              <a:gdLst/>
              <a:ahLst/>
              <a:cxnLst/>
              <a:rect l="l" t="t" r="r" b="b"/>
              <a:pathLst>
                <a:path w="423" h="374" extrusionOk="0">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6"/>
            <p:cNvSpPr/>
            <p:nvPr/>
          </p:nvSpPr>
          <p:spPr>
            <a:xfrm>
              <a:off x="7733561" y="2437449"/>
              <a:ext cx="10903" cy="7706"/>
            </a:xfrm>
            <a:custGeom>
              <a:avLst/>
              <a:gdLst/>
              <a:ahLst/>
              <a:cxnLst/>
              <a:rect l="l" t="t" r="r" b="b"/>
              <a:pathLst>
                <a:path w="266" h="188" extrusionOk="0">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6"/>
            <p:cNvSpPr/>
            <p:nvPr/>
          </p:nvSpPr>
          <p:spPr>
            <a:xfrm>
              <a:off x="7735487" y="2450769"/>
              <a:ext cx="11763" cy="6476"/>
            </a:xfrm>
            <a:custGeom>
              <a:avLst/>
              <a:gdLst/>
              <a:ahLst/>
              <a:cxnLst/>
              <a:rect l="l" t="t" r="r" b="b"/>
              <a:pathLst>
                <a:path w="287" h="158" extrusionOk="0">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6"/>
            <p:cNvSpPr/>
            <p:nvPr/>
          </p:nvSpPr>
          <p:spPr>
            <a:xfrm>
              <a:off x="7738602" y="2466672"/>
              <a:ext cx="8771" cy="8607"/>
            </a:xfrm>
            <a:custGeom>
              <a:avLst/>
              <a:gdLst/>
              <a:ahLst/>
              <a:cxnLst/>
              <a:rect l="l" t="t" r="r" b="b"/>
              <a:pathLst>
                <a:path w="214" h="210" extrusionOk="0">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6"/>
            <p:cNvSpPr/>
            <p:nvPr/>
          </p:nvSpPr>
          <p:spPr>
            <a:xfrm>
              <a:off x="7732167" y="2483681"/>
              <a:ext cx="22256" cy="20494"/>
            </a:xfrm>
            <a:custGeom>
              <a:avLst/>
              <a:gdLst/>
              <a:ahLst/>
              <a:cxnLst/>
              <a:rect l="l" t="t" r="r" b="b"/>
              <a:pathLst>
                <a:path w="543" h="500" extrusionOk="0">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6"/>
            <p:cNvSpPr/>
            <p:nvPr/>
          </p:nvSpPr>
          <p:spPr>
            <a:xfrm>
              <a:off x="7742291" y="2511224"/>
              <a:ext cx="11231" cy="11231"/>
            </a:xfrm>
            <a:custGeom>
              <a:avLst/>
              <a:gdLst/>
              <a:ahLst/>
              <a:cxnLst/>
              <a:rect l="l" t="t" r="r" b="b"/>
              <a:pathLst>
                <a:path w="274" h="274" extrusionOk="0">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6"/>
            <p:cNvSpPr/>
            <p:nvPr/>
          </p:nvSpPr>
          <p:spPr>
            <a:xfrm>
              <a:off x="7748275" y="2528889"/>
              <a:ext cx="11190" cy="11190"/>
            </a:xfrm>
            <a:custGeom>
              <a:avLst/>
              <a:gdLst/>
              <a:ahLst/>
              <a:cxnLst/>
              <a:rect l="l" t="t" r="r" b="b"/>
              <a:pathLst>
                <a:path w="273" h="273" extrusionOk="0">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6"/>
            <p:cNvSpPr/>
            <p:nvPr/>
          </p:nvSpPr>
          <p:spPr>
            <a:xfrm>
              <a:off x="7757579" y="2542086"/>
              <a:ext cx="5574" cy="14592"/>
            </a:xfrm>
            <a:custGeom>
              <a:avLst/>
              <a:gdLst/>
              <a:ahLst/>
              <a:cxnLst/>
              <a:rect l="l" t="t" r="r" b="b"/>
              <a:pathLst>
                <a:path w="136" h="356" extrusionOk="0">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6"/>
            <p:cNvSpPr/>
            <p:nvPr/>
          </p:nvSpPr>
          <p:spPr>
            <a:xfrm>
              <a:off x="7796926" y="2554546"/>
              <a:ext cx="10780" cy="6886"/>
            </a:xfrm>
            <a:custGeom>
              <a:avLst/>
              <a:gdLst/>
              <a:ahLst/>
              <a:cxnLst/>
              <a:rect l="l" t="t" r="r" b="b"/>
              <a:pathLst>
                <a:path w="263" h="168" extrusionOk="0">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6"/>
            <p:cNvSpPr/>
            <p:nvPr/>
          </p:nvSpPr>
          <p:spPr>
            <a:xfrm>
              <a:off x="7811353" y="2541963"/>
              <a:ext cx="12419" cy="11231"/>
            </a:xfrm>
            <a:custGeom>
              <a:avLst/>
              <a:gdLst/>
              <a:ahLst/>
              <a:cxnLst/>
              <a:rect l="l" t="t" r="r" b="b"/>
              <a:pathLst>
                <a:path w="303" h="274" extrusionOk="0">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6"/>
            <p:cNvSpPr/>
            <p:nvPr/>
          </p:nvSpPr>
          <p:spPr>
            <a:xfrm>
              <a:off x="7830002" y="2529914"/>
              <a:ext cx="15657" cy="13444"/>
            </a:xfrm>
            <a:custGeom>
              <a:avLst/>
              <a:gdLst/>
              <a:ahLst/>
              <a:cxnLst/>
              <a:rect l="l" t="t" r="r" b="b"/>
              <a:pathLst>
                <a:path w="382" h="328" extrusionOk="0">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6"/>
            <p:cNvSpPr/>
            <p:nvPr/>
          </p:nvSpPr>
          <p:spPr>
            <a:xfrm>
              <a:off x="7847626" y="2515896"/>
              <a:ext cx="6312" cy="13239"/>
            </a:xfrm>
            <a:custGeom>
              <a:avLst/>
              <a:gdLst/>
              <a:ahLst/>
              <a:cxnLst/>
              <a:rect l="l" t="t" r="r" b="b"/>
              <a:pathLst>
                <a:path w="154" h="323" extrusionOk="0">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6"/>
            <p:cNvSpPr/>
            <p:nvPr/>
          </p:nvSpPr>
          <p:spPr>
            <a:xfrm>
              <a:off x="7857709" y="2508355"/>
              <a:ext cx="13034" cy="6968"/>
            </a:xfrm>
            <a:custGeom>
              <a:avLst/>
              <a:gdLst/>
              <a:ahLst/>
              <a:cxnLst/>
              <a:rect l="l" t="t" r="r" b="b"/>
              <a:pathLst>
                <a:path w="318" h="170" extrusionOk="0">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6"/>
            <p:cNvSpPr/>
            <p:nvPr/>
          </p:nvSpPr>
          <p:spPr>
            <a:xfrm>
              <a:off x="7870046" y="2492534"/>
              <a:ext cx="13280" cy="12583"/>
            </a:xfrm>
            <a:custGeom>
              <a:avLst/>
              <a:gdLst/>
              <a:ahLst/>
              <a:cxnLst/>
              <a:rect l="l" t="t" r="r" b="b"/>
              <a:pathLst>
                <a:path w="324" h="307" extrusionOk="0">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6"/>
            <p:cNvSpPr/>
            <p:nvPr/>
          </p:nvSpPr>
          <p:spPr>
            <a:xfrm>
              <a:off x="7882506" y="2473639"/>
              <a:ext cx="6189" cy="8116"/>
            </a:xfrm>
            <a:custGeom>
              <a:avLst/>
              <a:gdLst/>
              <a:ahLst/>
              <a:cxnLst/>
              <a:rect l="l" t="t" r="r" b="b"/>
              <a:pathLst>
                <a:path w="151" h="198" extrusionOk="0">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6"/>
            <p:cNvSpPr/>
            <p:nvPr/>
          </p:nvSpPr>
          <p:spPr>
            <a:xfrm>
              <a:off x="7890621" y="2462286"/>
              <a:ext cx="10616" cy="6845"/>
            </a:xfrm>
            <a:custGeom>
              <a:avLst/>
              <a:gdLst/>
              <a:ahLst/>
              <a:cxnLst/>
              <a:rect l="l" t="t" r="r" b="b"/>
              <a:pathLst>
                <a:path w="259" h="167" extrusionOk="0">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6"/>
            <p:cNvSpPr/>
            <p:nvPr/>
          </p:nvSpPr>
          <p:spPr>
            <a:xfrm>
              <a:off x="7897343" y="2447736"/>
              <a:ext cx="12911" cy="6886"/>
            </a:xfrm>
            <a:custGeom>
              <a:avLst/>
              <a:gdLst/>
              <a:ahLst/>
              <a:cxnLst/>
              <a:rect l="l" t="t" r="r" b="b"/>
              <a:pathLst>
                <a:path w="315" h="168" extrusionOk="0">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6"/>
            <p:cNvSpPr/>
            <p:nvPr/>
          </p:nvSpPr>
          <p:spPr>
            <a:xfrm>
              <a:off x="7908532" y="2423513"/>
              <a:ext cx="13977" cy="12911"/>
            </a:xfrm>
            <a:custGeom>
              <a:avLst/>
              <a:gdLst/>
              <a:ahLst/>
              <a:cxnLst/>
              <a:rect l="l" t="t" r="r" b="b"/>
              <a:pathLst>
                <a:path w="341" h="315" extrusionOk="0">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6"/>
            <p:cNvSpPr/>
            <p:nvPr/>
          </p:nvSpPr>
          <p:spPr>
            <a:xfrm>
              <a:off x="7914803" y="2402733"/>
              <a:ext cx="12460" cy="5533"/>
            </a:xfrm>
            <a:custGeom>
              <a:avLst/>
              <a:gdLst/>
              <a:ahLst/>
              <a:cxnLst/>
              <a:rect l="l" t="t" r="r" b="b"/>
              <a:pathLst>
                <a:path w="304" h="135" extrusionOk="0">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6"/>
            <p:cNvSpPr/>
            <p:nvPr/>
          </p:nvSpPr>
          <p:spPr>
            <a:xfrm>
              <a:off x="7913737" y="2393143"/>
              <a:ext cx="5246" cy="4017"/>
            </a:xfrm>
            <a:custGeom>
              <a:avLst/>
              <a:gdLst/>
              <a:ahLst/>
              <a:cxnLst/>
              <a:rect l="l" t="t" r="r" b="b"/>
              <a:pathLst>
                <a:path w="128" h="98" extrusionOk="0">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6"/>
            <p:cNvSpPr/>
            <p:nvPr/>
          </p:nvSpPr>
          <p:spPr>
            <a:xfrm>
              <a:off x="7482641" y="2523028"/>
              <a:ext cx="6353" cy="9099"/>
            </a:xfrm>
            <a:custGeom>
              <a:avLst/>
              <a:gdLst/>
              <a:ahLst/>
              <a:cxnLst/>
              <a:rect l="l" t="t" r="r" b="b"/>
              <a:pathLst>
                <a:path w="155" h="222" extrusionOk="0">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6"/>
            <p:cNvSpPr/>
            <p:nvPr/>
          </p:nvSpPr>
          <p:spPr>
            <a:xfrm>
              <a:off x="7490429" y="2544259"/>
              <a:ext cx="14592" cy="13567"/>
            </a:xfrm>
            <a:custGeom>
              <a:avLst/>
              <a:gdLst/>
              <a:ahLst/>
              <a:cxnLst/>
              <a:rect l="l" t="t" r="r" b="b"/>
              <a:pathLst>
                <a:path w="356" h="331" extrusionOk="0">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6"/>
            <p:cNvSpPr/>
            <p:nvPr/>
          </p:nvSpPr>
          <p:spPr>
            <a:xfrm>
              <a:off x="7498134" y="2571023"/>
              <a:ext cx="12132" cy="6517"/>
            </a:xfrm>
            <a:custGeom>
              <a:avLst/>
              <a:gdLst/>
              <a:ahLst/>
              <a:cxnLst/>
              <a:rect l="l" t="t" r="r" b="b"/>
              <a:pathLst>
                <a:path w="296" h="159" extrusionOk="0">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6"/>
            <p:cNvSpPr/>
            <p:nvPr/>
          </p:nvSpPr>
          <p:spPr>
            <a:xfrm>
              <a:off x="7503913" y="2591311"/>
              <a:ext cx="9878" cy="5574"/>
            </a:xfrm>
            <a:custGeom>
              <a:avLst/>
              <a:gdLst/>
              <a:ahLst/>
              <a:cxnLst/>
              <a:rect l="l" t="t" r="r" b="b"/>
              <a:pathLst>
                <a:path w="241" h="136" extrusionOk="0">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6"/>
            <p:cNvSpPr/>
            <p:nvPr/>
          </p:nvSpPr>
          <p:spPr>
            <a:xfrm>
              <a:off x="7512192" y="2608361"/>
              <a:ext cx="8034" cy="10042"/>
            </a:xfrm>
            <a:custGeom>
              <a:avLst/>
              <a:gdLst/>
              <a:ahLst/>
              <a:cxnLst/>
              <a:rect l="l" t="t" r="r" b="b"/>
              <a:pathLst>
                <a:path w="196" h="245" extrusionOk="0">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6"/>
            <p:cNvSpPr/>
            <p:nvPr/>
          </p:nvSpPr>
          <p:spPr>
            <a:xfrm>
              <a:off x="7517398" y="2618977"/>
              <a:ext cx="18731" cy="16026"/>
            </a:xfrm>
            <a:custGeom>
              <a:avLst/>
              <a:gdLst/>
              <a:ahLst/>
              <a:cxnLst/>
              <a:rect l="l" t="t" r="r" b="b"/>
              <a:pathLst>
                <a:path w="457" h="391" extrusionOk="0">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6"/>
            <p:cNvSpPr/>
            <p:nvPr/>
          </p:nvSpPr>
          <p:spPr>
            <a:xfrm>
              <a:off x="7528423" y="2645413"/>
              <a:ext cx="8607" cy="7050"/>
            </a:xfrm>
            <a:custGeom>
              <a:avLst/>
              <a:gdLst/>
              <a:ahLst/>
              <a:cxnLst/>
              <a:rect l="l" t="t" r="r" b="b"/>
              <a:pathLst>
                <a:path w="210" h="172" extrusionOk="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6"/>
            <p:cNvSpPr/>
            <p:nvPr/>
          </p:nvSpPr>
          <p:spPr>
            <a:xfrm>
              <a:off x="7533628" y="2662053"/>
              <a:ext cx="8935" cy="8116"/>
            </a:xfrm>
            <a:custGeom>
              <a:avLst/>
              <a:gdLst/>
              <a:ahLst/>
              <a:cxnLst/>
              <a:rect l="l" t="t" r="r" b="b"/>
              <a:pathLst>
                <a:path w="218" h="198" extrusionOk="0">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6"/>
            <p:cNvSpPr/>
            <p:nvPr/>
          </p:nvSpPr>
          <p:spPr>
            <a:xfrm>
              <a:off x="7630070" y="3071054"/>
              <a:ext cx="9222" cy="12501"/>
            </a:xfrm>
            <a:custGeom>
              <a:avLst/>
              <a:gdLst/>
              <a:ahLst/>
              <a:cxnLst/>
              <a:rect l="l" t="t" r="r" b="b"/>
              <a:pathLst>
                <a:path w="225" h="305" extrusionOk="0">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6"/>
            <p:cNvSpPr/>
            <p:nvPr/>
          </p:nvSpPr>
          <p:spPr>
            <a:xfrm>
              <a:off x="7639579" y="3071054"/>
              <a:ext cx="7993" cy="12501"/>
            </a:xfrm>
            <a:custGeom>
              <a:avLst/>
              <a:gdLst/>
              <a:ahLst/>
              <a:cxnLst/>
              <a:rect l="l" t="t" r="r" b="b"/>
              <a:pathLst>
                <a:path w="195" h="305" extrusionOk="0">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6"/>
            <p:cNvSpPr/>
            <p:nvPr/>
          </p:nvSpPr>
          <p:spPr>
            <a:xfrm>
              <a:off x="7654580" y="3087449"/>
              <a:ext cx="12583" cy="11558"/>
            </a:xfrm>
            <a:custGeom>
              <a:avLst/>
              <a:gdLst/>
              <a:ahLst/>
              <a:cxnLst/>
              <a:rect l="l" t="t" r="r" b="b"/>
              <a:pathLst>
                <a:path w="307" h="282" extrusionOk="0">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6"/>
            <p:cNvSpPr/>
            <p:nvPr/>
          </p:nvSpPr>
          <p:spPr>
            <a:xfrm>
              <a:off x="7675401" y="3095236"/>
              <a:ext cx="12583" cy="9017"/>
            </a:xfrm>
            <a:custGeom>
              <a:avLst/>
              <a:gdLst/>
              <a:ahLst/>
              <a:cxnLst/>
              <a:rect l="l" t="t" r="r" b="b"/>
              <a:pathLst>
                <a:path w="307" h="220" extrusionOk="0">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6"/>
            <p:cNvSpPr/>
            <p:nvPr/>
          </p:nvSpPr>
          <p:spPr>
            <a:xfrm>
              <a:off x="7687779" y="3104212"/>
              <a:ext cx="9386" cy="6066"/>
            </a:xfrm>
            <a:custGeom>
              <a:avLst/>
              <a:gdLst/>
              <a:ahLst/>
              <a:cxnLst/>
              <a:rect l="l" t="t" r="r" b="b"/>
              <a:pathLst>
                <a:path w="229" h="148" extrusionOk="0">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6"/>
            <p:cNvSpPr/>
            <p:nvPr/>
          </p:nvSpPr>
          <p:spPr>
            <a:xfrm>
              <a:off x="7706428" y="3110647"/>
              <a:ext cx="5738" cy="9550"/>
            </a:xfrm>
            <a:custGeom>
              <a:avLst/>
              <a:gdLst/>
              <a:ahLst/>
              <a:cxnLst/>
              <a:rect l="l" t="t" r="r" b="b"/>
              <a:pathLst>
                <a:path w="140" h="233" extrusionOk="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6"/>
            <p:cNvSpPr/>
            <p:nvPr/>
          </p:nvSpPr>
          <p:spPr>
            <a:xfrm>
              <a:off x="7727741" y="3117779"/>
              <a:ext cx="14264" cy="13157"/>
            </a:xfrm>
            <a:custGeom>
              <a:avLst/>
              <a:gdLst/>
              <a:ahLst/>
              <a:cxnLst/>
              <a:rect l="l" t="t" r="r" b="b"/>
              <a:pathLst>
                <a:path w="348" h="321" extrusionOk="0">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6"/>
            <p:cNvSpPr/>
            <p:nvPr/>
          </p:nvSpPr>
          <p:spPr>
            <a:xfrm>
              <a:off x="7747045" y="3129378"/>
              <a:ext cx="11354" cy="9099"/>
            </a:xfrm>
            <a:custGeom>
              <a:avLst/>
              <a:gdLst/>
              <a:ahLst/>
              <a:cxnLst/>
              <a:rect l="l" t="t" r="r" b="b"/>
              <a:pathLst>
                <a:path w="277" h="222" extrusionOk="0">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6"/>
            <p:cNvSpPr/>
            <p:nvPr/>
          </p:nvSpPr>
          <p:spPr>
            <a:xfrm>
              <a:off x="7763399" y="3139419"/>
              <a:ext cx="11968" cy="6886"/>
            </a:xfrm>
            <a:custGeom>
              <a:avLst/>
              <a:gdLst/>
              <a:ahLst/>
              <a:cxnLst/>
              <a:rect l="l" t="t" r="r" b="b"/>
              <a:pathLst>
                <a:path w="292" h="168" extrusionOk="0">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6"/>
            <p:cNvSpPr/>
            <p:nvPr/>
          </p:nvSpPr>
          <p:spPr>
            <a:xfrm>
              <a:off x="7782703" y="3150076"/>
              <a:ext cx="6312" cy="8484"/>
            </a:xfrm>
            <a:custGeom>
              <a:avLst/>
              <a:gdLst/>
              <a:ahLst/>
              <a:cxnLst/>
              <a:rect l="l" t="t" r="r" b="b"/>
              <a:pathLst>
                <a:path w="154" h="207" extrusionOk="0">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6"/>
            <p:cNvSpPr/>
            <p:nvPr/>
          </p:nvSpPr>
          <p:spPr>
            <a:xfrm>
              <a:off x="7798647" y="3147084"/>
              <a:ext cx="13649" cy="12050"/>
            </a:xfrm>
            <a:custGeom>
              <a:avLst/>
              <a:gdLst/>
              <a:ahLst/>
              <a:cxnLst/>
              <a:rect l="l" t="t" r="r" b="b"/>
              <a:pathLst>
                <a:path w="333" h="294" extrusionOk="0">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6"/>
            <p:cNvSpPr/>
            <p:nvPr/>
          </p:nvSpPr>
          <p:spPr>
            <a:xfrm>
              <a:off x="7809509" y="3129378"/>
              <a:ext cx="7050" cy="7337"/>
            </a:xfrm>
            <a:custGeom>
              <a:avLst/>
              <a:gdLst/>
              <a:ahLst/>
              <a:cxnLst/>
              <a:rect l="l" t="t" r="r" b="b"/>
              <a:pathLst>
                <a:path w="172" h="179" extrusionOk="0">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6"/>
            <p:cNvSpPr/>
            <p:nvPr/>
          </p:nvSpPr>
          <p:spPr>
            <a:xfrm>
              <a:off x="7815739" y="3119582"/>
              <a:ext cx="7419" cy="6558"/>
            </a:xfrm>
            <a:custGeom>
              <a:avLst/>
              <a:gdLst/>
              <a:ahLst/>
              <a:cxnLst/>
              <a:rect l="l" t="t" r="r" b="b"/>
              <a:pathLst>
                <a:path w="181" h="160" extrusionOk="0">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6"/>
            <p:cNvSpPr/>
            <p:nvPr/>
          </p:nvSpPr>
          <p:spPr>
            <a:xfrm>
              <a:off x="7825288" y="3102901"/>
              <a:ext cx="11354" cy="9796"/>
            </a:xfrm>
            <a:custGeom>
              <a:avLst/>
              <a:gdLst/>
              <a:ahLst/>
              <a:cxnLst/>
              <a:rect l="l" t="t" r="r" b="b"/>
              <a:pathLst>
                <a:path w="277" h="239" extrusionOk="0">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6"/>
            <p:cNvSpPr/>
            <p:nvPr/>
          </p:nvSpPr>
          <p:spPr>
            <a:xfrm>
              <a:off x="7842585" y="3113967"/>
              <a:ext cx="5533" cy="6271"/>
            </a:xfrm>
            <a:custGeom>
              <a:avLst/>
              <a:gdLst/>
              <a:ahLst/>
              <a:cxnLst/>
              <a:rect l="l" t="t" r="r" b="b"/>
              <a:pathLst>
                <a:path w="135" h="153" extrusionOk="0">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6"/>
            <p:cNvSpPr/>
            <p:nvPr/>
          </p:nvSpPr>
          <p:spPr>
            <a:xfrm>
              <a:off x="7850208" y="3120730"/>
              <a:ext cx="5533" cy="7788"/>
            </a:xfrm>
            <a:custGeom>
              <a:avLst/>
              <a:gdLst/>
              <a:ahLst/>
              <a:cxnLst/>
              <a:rect l="l" t="t" r="r" b="b"/>
              <a:pathLst>
                <a:path w="135" h="190" extrusionOk="0">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6"/>
            <p:cNvSpPr/>
            <p:nvPr/>
          </p:nvSpPr>
          <p:spPr>
            <a:xfrm>
              <a:off x="7853323" y="3135362"/>
              <a:ext cx="8402" cy="5164"/>
            </a:xfrm>
            <a:custGeom>
              <a:avLst/>
              <a:gdLst/>
              <a:ahLst/>
              <a:cxnLst/>
              <a:rect l="l" t="t" r="r" b="b"/>
              <a:pathLst>
                <a:path w="205" h="126" extrusionOk="0">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6"/>
            <p:cNvSpPr/>
            <p:nvPr/>
          </p:nvSpPr>
          <p:spPr>
            <a:xfrm>
              <a:off x="7865537" y="3146551"/>
              <a:ext cx="11968" cy="10821"/>
            </a:xfrm>
            <a:custGeom>
              <a:avLst/>
              <a:gdLst/>
              <a:ahLst/>
              <a:cxnLst/>
              <a:rect l="l" t="t" r="r" b="b"/>
              <a:pathLst>
                <a:path w="292" h="264" extrusionOk="0">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6"/>
            <p:cNvSpPr/>
            <p:nvPr/>
          </p:nvSpPr>
          <p:spPr>
            <a:xfrm>
              <a:off x="7878694" y="3161019"/>
              <a:ext cx="5246" cy="6189"/>
            </a:xfrm>
            <a:custGeom>
              <a:avLst/>
              <a:gdLst/>
              <a:ahLst/>
              <a:cxnLst/>
              <a:rect l="l" t="t" r="r" b="b"/>
              <a:pathLst>
                <a:path w="128" h="151" extrusionOk="0">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6"/>
            <p:cNvSpPr/>
            <p:nvPr/>
          </p:nvSpPr>
          <p:spPr>
            <a:xfrm>
              <a:off x="7889432" y="3153765"/>
              <a:ext cx="10288" cy="5410"/>
            </a:xfrm>
            <a:custGeom>
              <a:avLst/>
              <a:gdLst/>
              <a:ahLst/>
              <a:cxnLst/>
              <a:rect l="l" t="t" r="r" b="b"/>
              <a:pathLst>
                <a:path w="251" h="132" extrusionOk="0">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6"/>
            <p:cNvSpPr/>
            <p:nvPr/>
          </p:nvSpPr>
          <p:spPr>
            <a:xfrm>
              <a:off x="7903204" y="3147371"/>
              <a:ext cx="5369" cy="6968"/>
            </a:xfrm>
            <a:custGeom>
              <a:avLst/>
              <a:gdLst/>
              <a:ahLst/>
              <a:cxnLst/>
              <a:rect l="l" t="t" r="r" b="b"/>
              <a:pathLst>
                <a:path w="131" h="170" extrusionOk="0">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6"/>
            <p:cNvSpPr/>
            <p:nvPr/>
          </p:nvSpPr>
          <p:spPr>
            <a:xfrm>
              <a:off x="7916647" y="3137165"/>
              <a:ext cx="4959" cy="6886"/>
            </a:xfrm>
            <a:custGeom>
              <a:avLst/>
              <a:gdLst/>
              <a:ahLst/>
              <a:cxnLst/>
              <a:rect l="l" t="t" r="r" b="b"/>
              <a:pathLst>
                <a:path w="121" h="168" extrusionOk="0">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6"/>
            <p:cNvSpPr/>
            <p:nvPr/>
          </p:nvSpPr>
          <p:spPr>
            <a:xfrm>
              <a:off x="7924148" y="3128804"/>
              <a:ext cx="12583" cy="11190"/>
            </a:xfrm>
            <a:custGeom>
              <a:avLst/>
              <a:gdLst/>
              <a:ahLst/>
              <a:cxnLst/>
              <a:rect l="l" t="t" r="r" b="b"/>
              <a:pathLst>
                <a:path w="307" h="273" extrusionOk="0">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6"/>
            <p:cNvSpPr/>
            <p:nvPr/>
          </p:nvSpPr>
          <p:spPr>
            <a:xfrm>
              <a:off x="7945051" y="3117738"/>
              <a:ext cx="10534" cy="5205"/>
            </a:xfrm>
            <a:custGeom>
              <a:avLst/>
              <a:gdLst/>
              <a:ahLst/>
              <a:cxnLst/>
              <a:rect l="l" t="t" r="r" b="b"/>
              <a:pathLst>
                <a:path w="257" h="127" extrusionOk="0">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6"/>
            <p:cNvSpPr/>
            <p:nvPr/>
          </p:nvSpPr>
          <p:spPr>
            <a:xfrm>
              <a:off x="7955708" y="3110975"/>
              <a:ext cx="12419" cy="5410"/>
            </a:xfrm>
            <a:custGeom>
              <a:avLst/>
              <a:gdLst/>
              <a:ahLst/>
              <a:cxnLst/>
              <a:rect l="l" t="t" r="r" b="b"/>
              <a:pathLst>
                <a:path w="303" h="132" extrusionOk="0">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6"/>
            <p:cNvSpPr/>
            <p:nvPr/>
          </p:nvSpPr>
          <p:spPr>
            <a:xfrm>
              <a:off x="7972512" y="3102368"/>
              <a:ext cx="5410" cy="6804"/>
            </a:xfrm>
            <a:custGeom>
              <a:avLst/>
              <a:gdLst/>
              <a:ahLst/>
              <a:cxnLst/>
              <a:rect l="l" t="t" r="r" b="b"/>
              <a:pathLst>
                <a:path w="132" h="166" extrusionOk="0">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6"/>
            <p:cNvSpPr/>
            <p:nvPr/>
          </p:nvSpPr>
          <p:spPr>
            <a:xfrm>
              <a:off x="7982021" y="3089908"/>
              <a:ext cx="12747" cy="11558"/>
            </a:xfrm>
            <a:custGeom>
              <a:avLst/>
              <a:gdLst/>
              <a:ahLst/>
              <a:cxnLst/>
              <a:rect l="l" t="t" r="r" b="b"/>
              <a:pathLst>
                <a:path w="311" h="282" extrusionOk="0">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6"/>
            <p:cNvSpPr/>
            <p:nvPr/>
          </p:nvSpPr>
          <p:spPr>
            <a:xfrm>
              <a:off x="8000096" y="3084580"/>
              <a:ext cx="5533" cy="6886"/>
            </a:xfrm>
            <a:custGeom>
              <a:avLst/>
              <a:gdLst/>
              <a:ahLst/>
              <a:cxnLst/>
              <a:rect l="l" t="t" r="r" b="b"/>
              <a:pathLst>
                <a:path w="135" h="168" extrusionOk="0">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6"/>
            <p:cNvSpPr/>
            <p:nvPr/>
          </p:nvSpPr>
          <p:spPr>
            <a:xfrm>
              <a:off x="8013703" y="3073759"/>
              <a:ext cx="5287" cy="6189"/>
            </a:xfrm>
            <a:custGeom>
              <a:avLst/>
              <a:gdLst/>
              <a:ahLst/>
              <a:cxnLst/>
              <a:rect l="l" t="t" r="r" b="b"/>
              <a:pathLst>
                <a:path w="129" h="151" extrusionOk="0">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6"/>
            <p:cNvSpPr/>
            <p:nvPr/>
          </p:nvSpPr>
          <p:spPr>
            <a:xfrm>
              <a:off x="8024647" y="3064087"/>
              <a:ext cx="11313" cy="5533"/>
            </a:xfrm>
            <a:custGeom>
              <a:avLst/>
              <a:gdLst/>
              <a:ahLst/>
              <a:cxnLst/>
              <a:rect l="l" t="t" r="r" b="b"/>
              <a:pathLst>
                <a:path w="276" h="135" extrusionOk="0">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6"/>
            <p:cNvSpPr/>
            <p:nvPr/>
          </p:nvSpPr>
          <p:spPr>
            <a:xfrm>
              <a:off x="8041369" y="3056135"/>
              <a:ext cx="5615" cy="6148"/>
            </a:xfrm>
            <a:custGeom>
              <a:avLst/>
              <a:gdLst/>
              <a:ahLst/>
              <a:cxnLst/>
              <a:rect l="l" t="t" r="r" b="b"/>
              <a:pathLst>
                <a:path w="137" h="150" extrusionOk="0">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6"/>
            <p:cNvSpPr/>
            <p:nvPr/>
          </p:nvSpPr>
          <p:spPr>
            <a:xfrm>
              <a:off x="8053378" y="3045110"/>
              <a:ext cx="5369" cy="6189"/>
            </a:xfrm>
            <a:custGeom>
              <a:avLst/>
              <a:gdLst/>
              <a:ahLst/>
              <a:cxnLst/>
              <a:rect l="l" t="t" r="r" b="b"/>
              <a:pathLst>
                <a:path w="131" h="151" extrusionOk="0">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6"/>
            <p:cNvSpPr/>
            <p:nvPr/>
          </p:nvSpPr>
          <p:spPr>
            <a:xfrm>
              <a:off x="7856643" y="2547865"/>
              <a:ext cx="214734" cy="213668"/>
            </a:xfrm>
            <a:custGeom>
              <a:avLst/>
              <a:gdLst/>
              <a:ahLst/>
              <a:cxnLst/>
              <a:rect l="l" t="t" r="r" b="b"/>
              <a:pathLst>
                <a:path w="5239" h="5213" extrusionOk="0">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6"/>
            <p:cNvSpPr/>
            <p:nvPr/>
          </p:nvSpPr>
          <p:spPr>
            <a:xfrm>
              <a:off x="7891400" y="2604836"/>
              <a:ext cx="5574" cy="13239"/>
            </a:xfrm>
            <a:custGeom>
              <a:avLst/>
              <a:gdLst/>
              <a:ahLst/>
              <a:cxnLst/>
              <a:rect l="l" t="t" r="r" b="b"/>
              <a:pathLst>
                <a:path w="136" h="323" extrusionOk="0">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6"/>
            <p:cNvSpPr/>
            <p:nvPr/>
          </p:nvSpPr>
          <p:spPr>
            <a:xfrm>
              <a:off x="7898736" y="2618198"/>
              <a:ext cx="10616" cy="5041"/>
            </a:xfrm>
            <a:custGeom>
              <a:avLst/>
              <a:gdLst/>
              <a:ahLst/>
              <a:cxnLst/>
              <a:rect l="l" t="t" r="r" b="b"/>
              <a:pathLst>
                <a:path w="259" h="123" extrusionOk="0">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6"/>
            <p:cNvSpPr/>
            <p:nvPr/>
          </p:nvSpPr>
          <p:spPr>
            <a:xfrm>
              <a:off x="7912057" y="2631026"/>
              <a:ext cx="4959" cy="10944"/>
            </a:xfrm>
            <a:custGeom>
              <a:avLst/>
              <a:gdLst/>
              <a:ahLst/>
              <a:cxnLst/>
              <a:rect l="l" t="t" r="r" b="b"/>
              <a:pathLst>
                <a:path w="121" h="267" extrusionOk="0">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6"/>
            <p:cNvSpPr/>
            <p:nvPr/>
          </p:nvSpPr>
          <p:spPr>
            <a:xfrm>
              <a:off x="7921238" y="2641724"/>
              <a:ext cx="15985" cy="14059"/>
            </a:xfrm>
            <a:custGeom>
              <a:avLst/>
              <a:gdLst/>
              <a:ahLst/>
              <a:cxnLst/>
              <a:rect l="l" t="t" r="r" b="b"/>
              <a:pathLst>
                <a:path w="390" h="343" extrusionOk="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6"/>
            <p:cNvSpPr/>
            <p:nvPr/>
          </p:nvSpPr>
          <p:spPr>
            <a:xfrm>
              <a:off x="7940379" y="2661397"/>
              <a:ext cx="6189" cy="8034"/>
            </a:xfrm>
            <a:custGeom>
              <a:avLst/>
              <a:gdLst/>
              <a:ahLst/>
              <a:cxnLst/>
              <a:rect l="l" t="t" r="r" b="b"/>
              <a:pathLst>
                <a:path w="151" h="196" extrusionOk="0">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6"/>
            <p:cNvSpPr/>
            <p:nvPr/>
          </p:nvSpPr>
          <p:spPr>
            <a:xfrm>
              <a:off x="7951691" y="2666562"/>
              <a:ext cx="6476" cy="15821"/>
            </a:xfrm>
            <a:custGeom>
              <a:avLst/>
              <a:gdLst/>
              <a:ahLst/>
              <a:cxnLst/>
              <a:rect l="l" t="t" r="r" b="b"/>
              <a:pathLst>
                <a:path w="158" h="386" extrusionOk="0">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6"/>
            <p:cNvSpPr/>
            <p:nvPr/>
          </p:nvSpPr>
          <p:spPr>
            <a:xfrm>
              <a:off x="7959027" y="2681890"/>
              <a:ext cx="12173" cy="5123"/>
            </a:xfrm>
            <a:custGeom>
              <a:avLst/>
              <a:gdLst/>
              <a:ahLst/>
              <a:cxnLst/>
              <a:rect l="l" t="t" r="r" b="b"/>
              <a:pathLst>
                <a:path w="297" h="125" extrusionOk="0">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6"/>
            <p:cNvSpPr/>
            <p:nvPr/>
          </p:nvSpPr>
          <p:spPr>
            <a:xfrm>
              <a:off x="7972840" y="2689924"/>
              <a:ext cx="15493" cy="14837"/>
            </a:xfrm>
            <a:custGeom>
              <a:avLst/>
              <a:gdLst/>
              <a:ahLst/>
              <a:cxnLst/>
              <a:rect l="l" t="t" r="r" b="b"/>
              <a:pathLst>
                <a:path w="378" h="362" extrusionOk="0">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6"/>
            <p:cNvSpPr/>
            <p:nvPr/>
          </p:nvSpPr>
          <p:spPr>
            <a:xfrm>
              <a:off x="7990915" y="2708654"/>
              <a:ext cx="4918" cy="15821"/>
            </a:xfrm>
            <a:custGeom>
              <a:avLst/>
              <a:gdLst/>
              <a:ahLst/>
              <a:cxnLst/>
              <a:rect l="l" t="t" r="r" b="b"/>
              <a:pathLst>
                <a:path w="120" h="386" extrusionOk="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6"/>
            <p:cNvSpPr/>
            <p:nvPr/>
          </p:nvSpPr>
          <p:spPr>
            <a:xfrm>
              <a:off x="7861521" y="2484337"/>
              <a:ext cx="109519" cy="126078"/>
            </a:xfrm>
            <a:custGeom>
              <a:avLst/>
              <a:gdLst/>
              <a:ahLst/>
              <a:cxnLst/>
              <a:rect l="l" t="t" r="r" b="b"/>
              <a:pathLst>
                <a:path w="2672" h="3076" extrusionOk="0">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6"/>
            <p:cNvSpPr/>
            <p:nvPr/>
          </p:nvSpPr>
          <p:spPr>
            <a:xfrm>
              <a:off x="8066084" y="3046135"/>
              <a:ext cx="10903" cy="5451"/>
            </a:xfrm>
            <a:custGeom>
              <a:avLst/>
              <a:gdLst/>
              <a:ahLst/>
              <a:cxnLst/>
              <a:rect l="l" t="t" r="r" b="b"/>
              <a:pathLst>
                <a:path w="266" h="133" extrusionOk="0">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6"/>
            <p:cNvSpPr/>
            <p:nvPr/>
          </p:nvSpPr>
          <p:spPr>
            <a:xfrm>
              <a:off x="8079774" y="3036421"/>
              <a:ext cx="12214" cy="9427"/>
            </a:xfrm>
            <a:custGeom>
              <a:avLst/>
              <a:gdLst/>
              <a:ahLst/>
              <a:cxnLst/>
              <a:rect l="l" t="t" r="r" b="b"/>
              <a:pathLst>
                <a:path w="298" h="230" extrusionOk="0">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6"/>
            <p:cNvSpPr/>
            <p:nvPr/>
          </p:nvSpPr>
          <p:spPr>
            <a:xfrm>
              <a:off x="7206023" y="2581187"/>
              <a:ext cx="779418" cy="357001"/>
            </a:xfrm>
            <a:custGeom>
              <a:avLst/>
              <a:gdLst/>
              <a:ahLst/>
              <a:cxnLst/>
              <a:rect l="l" t="t" r="r" b="b"/>
              <a:pathLst>
                <a:path w="19016" h="8710" extrusionOk="0">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6"/>
            <p:cNvSpPr/>
            <p:nvPr/>
          </p:nvSpPr>
          <p:spPr>
            <a:xfrm flipH="1">
              <a:off x="7744211" y="2144852"/>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46"/>
          <p:cNvGrpSpPr/>
          <p:nvPr/>
        </p:nvGrpSpPr>
        <p:grpSpPr>
          <a:xfrm rot="756199">
            <a:off x="5892235" y="4165295"/>
            <a:ext cx="502396" cy="423275"/>
            <a:chOff x="2681574" y="1237063"/>
            <a:chExt cx="340338" cy="314998"/>
          </a:xfrm>
        </p:grpSpPr>
        <p:sp>
          <p:nvSpPr>
            <p:cNvPr id="2808" name="Google Shape;2808;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4AC888A4-11C1-E643-E451-065D54C80A53}"/>
              </a:ext>
            </a:extLst>
          </p:cNvPr>
          <p:cNvSpPr/>
          <p:nvPr/>
        </p:nvSpPr>
        <p:spPr>
          <a:xfrm>
            <a:off x="889302" y="3544827"/>
            <a:ext cx="2539697" cy="794436"/>
          </a:xfrm>
          <a:prstGeom prst="rect">
            <a:avLst/>
          </a:prstGeom>
          <a:solidFill>
            <a:srgbClr val="C1E5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9A68866B-38E1-C645-A280-2C78D905902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6"/>
        <p:cNvGrpSpPr/>
        <p:nvPr/>
      </p:nvGrpSpPr>
      <p:grpSpPr>
        <a:xfrm>
          <a:off x="0" y="0"/>
          <a:ext cx="0" cy="0"/>
          <a:chOff x="0" y="0"/>
          <a:chExt cx="0" cy="0"/>
        </a:xfrm>
      </p:grpSpPr>
      <p:sp>
        <p:nvSpPr>
          <p:cNvPr id="427" name="Google Shape;427;p28"/>
          <p:cNvSpPr/>
          <p:nvPr/>
        </p:nvSpPr>
        <p:spPr>
          <a:xfrm>
            <a:off x="6311425" y="1116851"/>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6311425" y="2937576"/>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3711525" y="2937576"/>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3711525" y="1116851"/>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txBox="1">
            <a:spLocks noGrp="1"/>
          </p:cNvSpPr>
          <p:nvPr>
            <p:ph type="ctrTitle"/>
          </p:nvPr>
        </p:nvSpPr>
        <p:spPr>
          <a:xfrm>
            <a:off x="3782800" y="1657625"/>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OBJECTIVES</a:t>
            </a:r>
            <a:endParaRPr/>
          </a:p>
        </p:txBody>
      </p:sp>
      <p:sp>
        <p:nvSpPr>
          <p:cNvPr id="433" name="Google Shape;433;p28"/>
          <p:cNvSpPr txBox="1">
            <a:spLocks noGrp="1"/>
          </p:cNvSpPr>
          <p:nvPr>
            <p:ph type="ctrTitle" idx="2"/>
          </p:nvPr>
        </p:nvSpPr>
        <p:spPr>
          <a:xfrm>
            <a:off x="3782800" y="3802850"/>
            <a:ext cx="16794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br>
            <a:br>
              <a:rPr lang="en" dirty="0"/>
            </a:br>
            <a:br>
              <a:rPr lang="en" dirty="0"/>
            </a:br>
            <a:br>
              <a:rPr lang="en" dirty="0"/>
            </a:br>
            <a:r>
              <a:rPr lang="en" dirty="0"/>
              <a:t>02 </a:t>
            </a:r>
            <a:br>
              <a:rPr lang="en" dirty="0"/>
            </a:br>
            <a:r>
              <a:rPr lang="en" dirty="0"/>
              <a:t>Analysis</a:t>
            </a:r>
            <a:br>
              <a:rPr lang="en" dirty="0"/>
            </a:br>
            <a:endParaRPr dirty="0"/>
          </a:p>
        </p:txBody>
      </p:sp>
      <p:sp>
        <p:nvSpPr>
          <p:cNvPr id="435" name="Google Shape;435;p28"/>
          <p:cNvSpPr txBox="1">
            <a:spLocks noGrp="1"/>
          </p:cNvSpPr>
          <p:nvPr>
            <p:ph type="ctrTitle" idx="3"/>
          </p:nvPr>
        </p:nvSpPr>
        <p:spPr>
          <a:xfrm>
            <a:off x="6364525" y="1657625"/>
            <a:ext cx="2154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br>
              <a:rPr lang="en" dirty="0"/>
            </a:br>
            <a:r>
              <a:rPr lang="en" dirty="0"/>
              <a:t>Insights</a:t>
            </a:r>
            <a:endParaRPr dirty="0"/>
          </a:p>
        </p:txBody>
      </p:sp>
      <p:sp>
        <p:nvSpPr>
          <p:cNvPr id="437" name="Google Shape;437;p28"/>
          <p:cNvSpPr txBox="1">
            <a:spLocks noGrp="1"/>
          </p:cNvSpPr>
          <p:nvPr>
            <p:ph type="ctrTitle" idx="4"/>
          </p:nvPr>
        </p:nvSpPr>
        <p:spPr>
          <a:xfrm>
            <a:off x="6364525" y="3482450"/>
            <a:ext cx="18999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 CONCLUSIONS</a:t>
            </a:r>
            <a:endParaRPr/>
          </a:p>
        </p:txBody>
      </p:sp>
      <p:grpSp>
        <p:nvGrpSpPr>
          <p:cNvPr id="439" name="Google Shape;439;p28"/>
          <p:cNvGrpSpPr/>
          <p:nvPr/>
        </p:nvGrpSpPr>
        <p:grpSpPr>
          <a:xfrm>
            <a:off x="202018" y="1003690"/>
            <a:ext cx="4600713" cy="3725949"/>
            <a:chOff x="0" y="982900"/>
            <a:chExt cx="4600713" cy="3725949"/>
          </a:xfrm>
        </p:grpSpPr>
        <p:grpSp>
          <p:nvGrpSpPr>
            <p:cNvPr id="440" name="Google Shape;440;p28"/>
            <p:cNvGrpSpPr/>
            <p:nvPr/>
          </p:nvGrpSpPr>
          <p:grpSpPr>
            <a:xfrm>
              <a:off x="411575" y="982900"/>
              <a:ext cx="2214990" cy="3181003"/>
              <a:chOff x="624596" y="982906"/>
              <a:chExt cx="2001980" cy="3181003"/>
            </a:xfrm>
          </p:grpSpPr>
          <p:sp>
            <p:nvSpPr>
              <p:cNvPr id="441" name="Google Shape;441;p28"/>
              <p:cNvSpPr/>
              <p:nvPr/>
            </p:nvSpPr>
            <p:spPr>
              <a:xfrm>
                <a:off x="692176" y="1142009"/>
                <a:ext cx="1934400" cy="3021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28"/>
            <p:cNvGrpSpPr/>
            <p:nvPr/>
          </p:nvGrpSpPr>
          <p:grpSpPr>
            <a:xfrm>
              <a:off x="0" y="4397412"/>
              <a:ext cx="4600713" cy="150450"/>
              <a:chOff x="0" y="4397412"/>
              <a:chExt cx="4600713" cy="150450"/>
            </a:xfrm>
          </p:grpSpPr>
          <p:sp>
            <p:nvSpPr>
              <p:cNvPr id="44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8"/>
            <p:cNvGrpSpPr/>
            <p:nvPr/>
          </p:nvGrpSpPr>
          <p:grpSpPr>
            <a:xfrm>
              <a:off x="2072827" y="1904259"/>
              <a:ext cx="1418990" cy="2804590"/>
              <a:chOff x="2072827" y="1904259"/>
              <a:chExt cx="1418990" cy="2804590"/>
            </a:xfrm>
          </p:grpSpPr>
          <p:sp>
            <p:nvSpPr>
              <p:cNvPr id="450"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descr="Green business graph growth with higher arrow on smartphone screen on  transparent. Financial investment trade. Increase of chart positive  indicators. Bank deposit in mobile banking. 3d rendering. 12487855 PNG">
            <a:extLst>
              <a:ext uri="{FF2B5EF4-FFF2-40B4-BE49-F238E27FC236}">
                <a16:creationId xmlns:a16="http://schemas.microsoft.com/office/drawing/2014/main" id="{96679CD0-5B43-D077-7AB3-1ED165EB3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03" y="1219650"/>
            <a:ext cx="2678856" cy="26788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6B6CB17-9F2C-8340-46F4-7A4F3123DFE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1489039" y="1743753"/>
            <a:ext cx="5981323" cy="1793063"/>
          </a:xfrm>
          <a:prstGeom prst="rect">
            <a:avLst/>
          </a:prstGeom>
          <a:noFill/>
        </p:spPr>
        <p:txBody>
          <a:bodyPr spcFirstLastPara="1" wrap="square" lIns="91425" tIns="91425" rIns="91425" bIns="91425" anchor="t" anchorCtr="0">
            <a:noAutofit/>
          </a:bodyPr>
          <a:lstStyle/>
          <a:p>
            <a:pPr algn="just">
              <a:lnSpc>
                <a:spcPct val="150000"/>
              </a:lnSpc>
            </a:pPr>
            <a:r>
              <a:rPr lang="en-IN" sz="1600" dirty="0"/>
              <a:t>     </a:t>
            </a:r>
            <a:r>
              <a:rPr lang="en-IN" sz="1200" dirty="0">
                <a:latin typeface="Abel" panose="02000506030000020004" pitchFamily="2" charset="0"/>
                <a:cs typeface="Times New Roman" panose="02020603050405020304" pitchFamily="18" charset="0"/>
              </a:rPr>
              <a:t>The dashboard presents customer data with attributes like </a:t>
            </a:r>
            <a:r>
              <a:rPr lang="en-IN" sz="1200" b="1" dirty="0">
                <a:latin typeface="Abel" panose="02000506030000020004" pitchFamily="2" charset="0"/>
                <a:cs typeface="Times New Roman" panose="02020603050405020304" pitchFamily="18" charset="0"/>
              </a:rPr>
              <a:t>ID</a:t>
            </a:r>
            <a:r>
              <a:rPr lang="en-IN" sz="1200" dirty="0">
                <a:latin typeface="Abel" panose="02000506030000020004" pitchFamily="2" charset="0"/>
                <a:cs typeface="Times New Roman" panose="02020603050405020304" pitchFamily="18" charset="0"/>
              </a:rPr>
              <a:t>, </a:t>
            </a:r>
            <a:r>
              <a:rPr lang="en-IN" sz="1200" b="1" dirty="0">
                <a:latin typeface="Abel" panose="02000506030000020004" pitchFamily="2" charset="0"/>
                <a:cs typeface="Times New Roman" panose="02020603050405020304" pitchFamily="18" charset="0"/>
              </a:rPr>
              <a:t>Age</a:t>
            </a:r>
            <a:r>
              <a:rPr lang="en-IN" sz="1200" dirty="0">
                <a:latin typeface="Abel" panose="02000506030000020004" pitchFamily="2" charset="0"/>
                <a:cs typeface="Times New Roman" panose="02020603050405020304" pitchFamily="18" charset="0"/>
              </a:rPr>
              <a:t>, </a:t>
            </a:r>
            <a:r>
              <a:rPr lang="en-IN" sz="1200" b="1" dirty="0">
                <a:latin typeface="Abel" panose="02000506030000020004" pitchFamily="2" charset="0"/>
                <a:cs typeface="Times New Roman" panose="02020603050405020304" pitchFamily="18" charset="0"/>
              </a:rPr>
              <a:t>Income</a:t>
            </a:r>
            <a:r>
              <a:rPr lang="en-IN" sz="1200" dirty="0">
                <a:latin typeface="Abel" panose="02000506030000020004" pitchFamily="2" charset="0"/>
                <a:cs typeface="Times New Roman" panose="02020603050405020304" pitchFamily="18" charset="0"/>
              </a:rPr>
              <a:t>, </a:t>
            </a:r>
            <a:r>
              <a:rPr lang="en-IN" sz="1200" b="1" dirty="0">
                <a:latin typeface="Abel" panose="02000506030000020004" pitchFamily="2" charset="0"/>
                <a:cs typeface="Times New Roman" panose="02020603050405020304" pitchFamily="18" charset="0"/>
              </a:rPr>
              <a:t>ZIP Code</a:t>
            </a:r>
            <a:r>
              <a:rPr lang="en-IN" sz="1200" dirty="0">
                <a:latin typeface="Abel" panose="02000506030000020004" pitchFamily="2" charset="0"/>
                <a:cs typeface="Times New Roman" panose="02020603050405020304" pitchFamily="18" charset="0"/>
              </a:rPr>
              <a:t>, and </a:t>
            </a:r>
            <a:r>
              <a:rPr lang="en-IN" sz="1200" b="1" dirty="0">
                <a:latin typeface="Abel" panose="02000506030000020004" pitchFamily="2" charset="0"/>
                <a:cs typeface="Times New Roman" panose="02020603050405020304" pitchFamily="18" charset="0"/>
              </a:rPr>
              <a:t>Family</a:t>
            </a:r>
            <a:r>
              <a:rPr lang="en-IN" sz="1200" dirty="0">
                <a:latin typeface="Abel" panose="02000506030000020004" pitchFamily="2" charset="0"/>
                <a:cs typeface="Times New Roman" panose="02020603050405020304" pitchFamily="18" charset="0"/>
              </a:rPr>
              <a:t> size. It also includes financial metrics such as </a:t>
            </a:r>
            <a:r>
              <a:rPr lang="en-IN" sz="1200" b="1" dirty="0" err="1">
                <a:latin typeface="Abel" panose="02000506030000020004" pitchFamily="2" charset="0"/>
                <a:cs typeface="Times New Roman" panose="02020603050405020304" pitchFamily="18" charset="0"/>
              </a:rPr>
              <a:t>CCAvg</a:t>
            </a:r>
            <a:r>
              <a:rPr lang="en-IN" sz="1200" dirty="0">
                <a:latin typeface="Abel" panose="02000506030000020004" pitchFamily="2" charset="0"/>
                <a:cs typeface="Times New Roman" panose="02020603050405020304" pitchFamily="18" charset="0"/>
              </a:rPr>
              <a:t>, </a:t>
            </a:r>
            <a:r>
              <a:rPr lang="en-IN" sz="1200" b="1" dirty="0">
                <a:latin typeface="Abel" panose="02000506030000020004" pitchFamily="2" charset="0"/>
                <a:cs typeface="Times New Roman" panose="02020603050405020304" pitchFamily="18" charset="0"/>
              </a:rPr>
              <a:t>Mortgage</a:t>
            </a:r>
            <a:r>
              <a:rPr lang="en-IN" sz="1200" dirty="0">
                <a:latin typeface="Abel" panose="02000506030000020004" pitchFamily="2" charset="0"/>
                <a:cs typeface="Times New Roman" panose="02020603050405020304" pitchFamily="18" charset="0"/>
              </a:rPr>
              <a:t>, and product engagement indicators like </a:t>
            </a:r>
            <a:r>
              <a:rPr lang="en-IN" sz="1200" b="1" dirty="0">
                <a:latin typeface="Abel" panose="02000506030000020004" pitchFamily="2" charset="0"/>
                <a:cs typeface="Times New Roman" panose="02020603050405020304" pitchFamily="18" charset="0"/>
              </a:rPr>
              <a:t>Personal Loan</a:t>
            </a:r>
            <a:r>
              <a:rPr lang="en-IN" sz="1200" dirty="0">
                <a:latin typeface="Abel" panose="02000506030000020004" pitchFamily="2" charset="0"/>
                <a:cs typeface="Times New Roman" panose="02020603050405020304" pitchFamily="18" charset="0"/>
              </a:rPr>
              <a:t>, </a:t>
            </a:r>
            <a:r>
              <a:rPr lang="en-IN" sz="1200" b="1" dirty="0">
                <a:latin typeface="Abel" panose="02000506030000020004" pitchFamily="2" charset="0"/>
                <a:cs typeface="Times New Roman" panose="02020603050405020304" pitchFamily="18" charset="0"/>
              </a:rPr>
              <a:t>CD Account</a:t>
            </a:r>
            <a:r>
              <a:rPr lang="en-IN" sz="1200" dirty="0">
                <a:latin typeface="Abel" panose="02000506030000020004" pitchFamily="2" charset="0"/>
                <a:cs typeface="Times New Roman" panose="02020603050405020304" pitchFamily="18" charset="0"/>
              </a:rPr>
              <a:t>, and </a:t>
            </a:r>
            <a:r>
              <a:rPr lang="en-IN" sz="1200" b="1" dirty="0">
                <a:latin typeface="Abel" panose="02000506030000020004" pitchFamily="2" charset="0"/>
                <a:cs typeface="Times New Roman" panose="02020603050405020304" pitchFamily="18" charset="0"/>
              </a:rPr>
              <a:t>Online</a:t>
            </a:r>
            <a:r>
              <a:rPr lang="en-IN" sz="1200" dirty="0">
                <a:latin typeface="Abel" panose="02000506030000020004" pitchFamily="2" charset="0"/>
                <a:cs typeface="Times New Roman" panose="02020603050405020304" pitchFamily="18" charset="0"/>
              </a:rPr>
              <a:t> usage. This data helps </a:t>
            </a:r>
            <a:r>
              <a:rPr lang="en-IN" sz="1200" dirty="0" err="1">
                <a:latin typeface="Abel" panose="02000506030000020004" pitchFamily="2" charset="0"/>
                <a:cs typeface="Times New Roman" panose="02020603050405020304" pitchFamily="18" charset="0"/>
              </a:rPr>
              <a:t>analyze</a:t>
            </a:r>
            <a:r>
              <a:rPr lang="en-IN" sz="1200" dirty="0">
                <a:latin typeface="Abel" panose="02000506030000020004" pitchFamily="2" charset="0"/>
                <a:cs typeface="Times New Roman" panose="02020603050405020304" pitchFamily="18" charset="0"/>
              </a:rPr>
              <a:t> customer profiles and their interaction with financial services.</a:t>
            </a:r>
          </a:p>
          <a:p>
            <a:pPr marL="0" lvl="0" indent="0" algn="just" rtl="0">
              <a:spcBef>
                <a:spcPts val="0"/>
              </a:spcBef>
              <a:spcAft>
                <a:spcPts val="0"/>
              </a:spcAft>
              <a:buNone/>
            </a:pPr>
            <a:endParaRPr dirty="0"/>
          </a:p>
        </p:txBody>
      </p:sp>
      <p:sp>
        <p:nvSpPr>
          <p:cNvPr id="516" name="Google Shape;516;p29"/>
          <p:cNvSpPr txBox="1">
            <a:spLocks noGrp="1"/>
          </p:cNvSpPr>
          <p:nvPr>
            <p:ph type="ctrTitle"/>
          </p:nvPr>
        </p:nvSpPr>
        <p:spPr>
          <a:xfrm>
            <a:off x="2237400" y="1293100"/>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grpSp>
        <p:nvGrpSpPr>
          <p:cNvPr id="517" name="Google Shape;517;p29"/>
          <p:cNvGrpSpPr/>
          <p:nvPr/>
        </p:nvGrpSpPr>
        <p:grpSpPr>
          <a:xfrm>
            <a:off x="4857224" y="3201746"/>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5A98E1B-B3EE-4376-5625-50DCD2F7E47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1"/>
          <p:cNvSpPr txBox="1">
            <a:spLocks noGrp="1"/>
          </p:cNvSpPr>
          <p:nvPr>
            <p:ph type="ctrTitle"/>
          </p:nvPr>
        </p:nvSpPr>
        <p:spPr>
          <a:xfrm>
            <a:off x="-445302" y="423224"/>
            <a:ext cx="3380234" cy="110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 </a:t>
            </a:r>
            <a:r>
              <a:rPr lang="en-IN" dirty="0"/>
              <a:t>A</a:t>
            </a:r>
            <a:r>
              <a:rPr lang="en" dirty="0" err="1"/>
              <a:t>ge</a:t>
            </a:r>
            <a:r>
              <a:rPr lang="en" dirty="0"/>
              <a:t> group </a:t>
            </a:r>
            <a:endParaRPr dirty="0"/>
          </a:p>
        </p:txBody>
      </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1;p28">
            <a:extLst>
              <a:ext uri="{FF2B5EF4-FFF2-40B4-BE49-F238E27FC236}">
                <a16:creationId xmlns:a16="http://schemas.microsoft.com/office/drawing/2014/main" id="{9D43E84B-631D-1EDA-5A18-CC30886AA8B4}"/>
              </a:ext>
            </a:extLst>
          </p:cNvPr>
          <p:cNvSpPr/>
          <p:nvPr/>
        </p:nvSpPr>
        <p:spPr>
          <a:xfrm>
            <a:off x="4571999" y="1154915"/>
            <a:ext cx="3870251" cy="2872931"/>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96E1A046-7A49-9C70-F3E4-45BD3B83B152}"/>
              </a:ext>
            </a:extLst>
          </p:cNvPr>
          <p:cNvSpPr txBox="1"/>
          <p:nvPr/>
        </p:nvSpPr>
        <p:spPr>
          <a:xfrm>
            <a:off x="517548" y="1661179"/>
            <a:ext cx="3467640" cy="2523768"/>
          </a:xfrm>
          <a:prstGeom prst="rect">
            <a:avLst/>
          </a:prstGeom>
          <a:noFill/>
        </p:spPr>
        <p:txBody>
          <a:bodyPr wrap="square">
            <a:spAutoFit/>
          </a:bodyPr>
          <a:lstStyle/>
          <a:p>
            <a:pPr marL="171450" indent="-171450" algn="just">
              <a:lnSpc>
                <a:spcPct val="150000"/>
              </a:lnSpc>
              <a:buFont typeface="Wingdings" pitchFamily="2" charset="2"/>
              <a:buChar char="Ø"/>
            </a:pPr>
            <a:r>
              <a:rPr lang="en-IN" sz="1200" dirty="0">
                <a:latin typeface="Abel" panose="02000506030000020004" pitchFamily="2" charset="0"/>
                <a:cs typeface="Times New Roman" panose="02020603050405020304" pitchFamily="18" charset="0"/>
              </a:rPr>
              <a:t>In this analysis, we observe that customers aged </a:t>
            </a:r>
            <a:r>
              <a:rPr lang="en-IN" sz="1200" b="1" u="sng" dirty="0">
                <a:latin typeface="Abel" panose="02000506030000020004" pitchFamily="2" charset="0"/>
                <a:cs typeface="Times New Roman" panose="02020603050405020304" pitchFamily="18" charset="0"/>
              </a:rPr>
              <a:t>46 and above</a:t>
            </a:r>
            <a:r>
              <a:rPr lang="en-IN" sz="1200" u="sng" dirty="0">
                <a:latin typeface="Abel" panose="02000506030000020004" pitchFamily="2" charset="0"/>
                <a:cs typeface="Times New Roman" panose="02020603050405020304" pitchFamily="18" charset="0"/>
              </a:rPr>
              <a:t> </a:t>
            </a:r>
            <a:r>
              <a:rPr lang="en-IN" sz="1200" dirty="0">
                <a:latin typeface="Abel" panose="02000506030000020004" pitchFamily="2" charset="0"/>
                <a:cs typeface="Times New Roman" panose="02020603050405020304" pitchFamily="18" charset="0"/>
              </a:rPr>
              <a:t>are more likely to secure personal loans, indicating a </a:t>
            </a:r>
            <a:r>
              <a:rPr lang="en-IN" sz="1200" b="1" dirty="0">
                <a:latin typeface="Abel" panose="02000506030000020004" pitchFamily="2" charset="0"/>
                <a:cs typeface="Times New Roman" panose="02020603050405020304" pitchFamily="18" charset="0"/>
              </a:rPr>
              <a:t>higher loan approval </a:t>
            </a:r>
            <a:r>
              <a:rPr lang="en-IN" sz="1200" dirty="0">
                <a:latin typeface="Abel" panose="02000506030000020004" pitchFamily="2" charset="0"/>
                <a:cs typeface="Times New Roman" panose="02020603050405020304" pitchFamily="18" charset="0"/>
              </a:rPr>
              <a:t>rate within this age group. </a:t>
            </a:r>
          </a:p>
          <a:p>
            <a:pPr marL="171450" indent="-171450" algn="just">
              <a:lnSpc>
                <a:spcPct val="150000"/>
              </a:lnSpc>
              <a:buFont typeface="Wingdings" pitchFamily="2" charset="2"/>
              <a:buChar char="Ø"/>
            </a:pPr>
            <a:r>
              <a:rPr lang="en-IN" sz="1200" dirty="0">
                <a:latin typeface="Abel" panose="02000506030000020004" pitchFamily="2" charset="0"/>
                <a:cs typeface="Times New Roman" panose="02020603050405020304" pitchFamily="18" charset="0"/>
              </a:rPr>
              <a:t>Conversely, individuals in the </a:t>
            </a:r>
            <a:r>
              <a:rPr lang="en-IN" sz="1200" b="1" u="sng" dirty="0">
                <a:latin typeface="Abel" panose="02000506030000020004" pitchFamily="2" charset="0"/>
                <a:cs typeface="Times New Roman" panose="02020603050405020304" pitchFamily="18" charset="0"/>
              </a:rPr>
              <a:t>23 to 30</a:t>
            </a:r>
            <a:r>
              <a:rPr lang="en-IN" sz="1200" u="sng" dirty="0">
                <a:latin typeface="Abel" panose="02000506030000020004" pitchFamily="2" charset="0"/>
                <a:cs typeface="Times New Roman" panose="02020603050405020304" pitchFamily="18" charset="0"/>
              </a:rPr>
              <a:t> </a:t>
            </a:r>
            <a:r>
              <a:rPr lang="en-IN" sz="1200" dirty="0">
                <a:latin typeface="Abel" panose="02000506030000020004" pitchFamily="2" charset="0"/>
                <a:cs typeface="Times New Roman" panose="02020603050405020304" pitchFamily="18" charset="0"/>
              </a:rPr>
              <a:t>age range show the </a:t>
            </a:r>
            <a:r>
              <a:rPr lang="en-IN" sz="1200" b="1" dirty="0">
                <a:latin typeface="Abel" panose="02000506030000020004" pitchFamily="2" charset="0"/>
                <a:cs typeface="Times New Roman" panose="02020603050405020304" pitchFamily="18" charset="0"/>
              </a:rPr>
              <a:t>lowest rate </a:t>
            </a:r>
            <a:r>
              <a:rPr lang="en-IN" sz="1200" dirty="0">
                <a:latin typeface="Abel" panose="02000506030000020004" pitchFamily="2" charset="0"/>
                <a:cs typeface="Times New Roman" panose="02020603050405020304" pitchFamily="18" charset="0"/>
              </a:rPr>
              <a:t>of personal loan acquisition, suggesting less engagement with loans among younger customers.</a:t>
            </a:r>
          </a:p>
          <a:p>
            <a:pPr algn="just"/>
            <a:endParaRPr lang="en-IN" dirty="0"/>
          </a:p>
        </p:txBody>
      </p:sp>
      <p:graphicFrame>
        <p:nvGraphicFramePr>
          <p:cNvPr id="9" name="Chart 8">
            <a:extLst>
              <a:ext uri="{FF2B5EF4-FFF2-40B4-BE49-F238E27FC236}">
                <a16:creationId xmlns:a16="http://schemas.microsoft.com/office/drawing/2014/main" id="{9279C151-4F16-B045-8FC4-2B12BB1DDBA9}"/>
              </a:ext>
            </a:extLst>
          </p:cNvPr>
          <p:cNvGraphicFramePr>
            <a:graphicFrameLocks/>
          </p:cNvGraphicFramePr>
          <p:nvPr>
            <p:extLst>
              <p:ext uri="{D42A27DB-BD31-4B8C-83A1-F6EECF244321}">
                <p14:modId xmlns:p14="http://schemas.microsoft.com/office/powerpoint/2010/main" val="3319313538"/>
              </p:ext>
            </p:extLst>
          </p:nvPr>
        </p:nvGraphicFramePr>
        <p:xfrm>
          <a:off x="4625312" y="1273458"/>
          <a:ext cx="3763623" cy="2635844"/>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5E759A4E-2072-C7EC-C7E7-31BDD02CB70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6">
          <a:extLst>
            <a:ext uri="{FF2B5EF4-FFF2-40B4-BE49-F238E27FC236}">
              <a16:creationId xmlns:a16="http://schemas.microsoft.com/office/drawing/2014/main" id="{011FDDFD-3155-6079-6AE7-59867595A701}"/>
            </a:ext>
          </a:extLst>
        </p:cNvPr>
        <p:cNvGrpSpPr/>
        <p:nvPr/>
      </p:nvGrpSpPr>
      <p:grpSpPr>
        <a:xfrm>
          <a:off x="0" y="0"/>
          <a:ext cx="0" cy="0"/>
          <a:chOff x="0" y="0"/>
          <a:chExt cx="0" cy="0"/>
        </a:xfrm>
      </p:grpSpPr>
      <p:sp>
        <p:nvSpPr>
          <p:cNvPr id="4" name="Google Shape;442;p28">
            <a:extLst>
              <a:ext uri="{FF2B5EF4-FFF2-40B4-BE49-F238E27FC236}">
                <a16:creationId xmlns:a16="http://schemas.microsoft.com/office/drawing/2014/main" id="{62FAFFBE-2051-5257-7ECC-0D86C3103BCB}"/>
              </a:ext>
            </a:extLst>
          </p:cNvPr>
          <p:cNvSpPr/>
          <p:nvPr/>
        </p:nvSpPr>
        <p:spPr>
          <a:xfrm>
            <a:off x="613592" y="1254642"/>
            <a:ext cx="2763867" cy="2733453"/>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1;p28">
            <a:extLst>
              <a:ext uri="{FF2B5EF4-FFF2-40B4-BE49-F238E27FC236}">
                <a16:creationId xmlns:a16="http://schemas.microsoft.com/office/drawing/2014/main" id="{4F7A1025-6A25-56B1-0B13-7FC5E7E2FEE4}"/>
              </a:ext>
            </a:extLst>
          </p:cNvPr>
          <p:cNvSpPr/>
          <p:nvPr/>
        </p:nvSpPr>
        <p:spPr>
          <a:xfrm>
            <a:off x="264922" y="1029112"/>
            <a:ext cx="3226103" cy="2999267"/>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82;p31">
            <a:extLst>
              <a:ext uri="{FF2B5EF4-FFF2-40B4-BE49-F238E27FC236}">
                <a16:creationId xmlns:a16="http://schemas.microsoft.com/office/drawing/2014/main" id="{4993D3DD-960B-EFAC-32BF-EC6D5C7E3392}"/>
              </a:ext>
            </a:extLst>
          </p:cNvPr>
          <p:cNvGrpSpPr/>
          <p:nvPr/>
        </p:nvGrpSpPr>
        <p:grpSpPr>
          <a:xfrm>
            <a:off x="100139" y="4087968"/>
            <a:ext cx="4600713" cy="150450"/>
            <a:chOff x="0" y="4397412"/>
            <a:chExt cx="4600713" cy="150450"/>
          </a:xfrm>
        </p:grpSpPr>
        <p:sp>
          <p:nvSpPr>
            <p:cNvPr id="7" name="Google Shape;683;p31">
              <a:extLst>
                <a:ext uri="{FF2B5EF4-FFF2-40B4-BE49-F238E27FC236}">
                  <a16:creationId xmlns:a16="http://schemas.microsoft.com/office/drawing/2014/main" id="{D28697E5-593C-B249-0AE3-8E149F821CF3}"/>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4;p31">
              <a:extLst>
                <a:ext uri="{FF2B5EF4-FFF2-40B4-BE49-F238E27FC236}">
                  <a16:creationId xmlns:a16="http://schemas.microsoft.com/office/drawing/2014/main" id="{BC9B02AA-DCC5-2074-6477-5607D6DE60FA}"/>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5;p31">
              <a:extLst>
                <a:ext uri="{FF2B5EF4-FFF2-40B4-BE49-F238E27FC236}">
                  <a16:creationId xmlns:a16="http://schemas.microsoft.com/office/drawing/2014/main" id="{EAA185D3-3D79-7BD6-2E6D-EEAB66C62706}"/>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6;p31">
              <a:extLst>
                <a:ext uri="{FF2B5EF4-FFF2-40B4-BE49-F238E27FC236}">
                  <a16:creationId xmlns:a16="http://schemas.microsoft.com/office/drawing/2014/main" id="{29C5BE10-B73A-A6F1-04AB-B76A73BE1902}"/>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7;p31">
              <a:extLst>
                <a:ext uri="{FF2B5EF4-FFF2-40B4-BE49-F238E27FC236}">
                  <a16:creationId xmlns:a16="http://schemas.microsoft.com/office/drawing/2014/main" id="{0EA7CCAE-CFC7-1C8E-54C1-83EAC4CC8E06}"/>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 name="Chart 15">
            <a:extLst>
              <a:ext uri="{FF2B5EF4-FFF2-40B4-BE49-F238E27FC236}">
                <a16:creationId xmlns:a16="http://schemas.microsoft.com/office/drawing/2014/main" id="{3CE68919-A623-434A-87E5-68EA4B375717}"/>
              </a:ext>
            </a:extLst>
          </p:cNvPr>
          <p:cNvGraphicFramePr>
            <a:graphicFrameLocks/>
          </p:cNvGraphicFramePr>
          <p:nvPr>
            <p:extLst>
              <p:ext uri="{D42A27DB-BD31-4B8C-83A1-F6EECF244321}">
                <p14:modId xmlns:p14="http://schemas.microsoft.com/office/powerpoint/2010/main" val="2198363719"/>
              </p:ext>
            </p:extLst>
          </p:nvPr>
        </p:nvGraphicFramePr>
        <p:xfrm>
          <a:off x="307179" y="1011133"/>
          <a:ext cx="3063433" cy="2962239"/>
        </p:xfrm>
        <a:graphic>
          <a:graphicData uri="http://schemas.openxmlformats.org/drawingml/2006/chart">
            <c:chart xmlns:c="http://schemas.openxmlformats.org/drawingml/2006/chart" xmlns:r="http://schemas.openxmlformats.org/officeDocument/2006/relationships" r:id="rId3"/>
          </a:graphicData>
        </a:graphic>
      </p:graphicFrame>
      <p:sp>
        <p:nvSpPr>
          <p:cNvPr id="35" name="Google Shape;441;p28">
            <a:extLst>
              <a:ext uri="{FF2B5EF4-FFF2-40B4-BE49-F238E27FC236}">
                <a16:creationId xmlns:a16="http://schemas.microsoft.com/office/drawing/2014/main" id="{90E4C4E7-2D19-F564-93F1-C86B44099BFD}"/>
              </a:ext>
            </a:extLst>
          </p:cNvPr>
          <p:cNvSpPr/>
          <p:nvPr/>
        </p:nvSpPr>
        <p:spPr>
          <a:xfrm>
            <a:off x="4458434" y="1254642"/>
            <a:ext cx="4071974" cy="2945506"/>
          </a:xfrm>
          <a:prstGeom prst="roundRect">
            <a:avLst>
              <a:gd name="adj" fmla="val 673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TextBox 32">
            <a:extLst>
              <a:ext uri="{FF2B5EF4-FFF2-40B4-BE49-F238E27FC236}">
                <a16:creationId xmlns:a16="http://schemas.microsoft.com/office/drawing/2014/main" id="{84098D8C-1DAA-2429-B249-7357575D93E8}"/>
              </a:ext>
            </a:extLst>
          </p:cNvPr>
          <p:cNvSpPr txBox="1"/>
          <p:nvPr/>
        </p:nvSpPr>
        <p:spPr>
          <a:xfrm>
            <a:off x="4698208" y="2120722"/>
            <a:ext cx="3774788" cy="1213345"/>
          </a:xfrm>
          <a:prstGeom prst="rect">
            <a:avLst/>
          </a:prstGeom>
          <a:noFill/>
        </p:spPr>
        <p:txBody>
          <a:bodyPr wrap="square">
            <a:spAutoFit/>
          </a:bodyPr>
          <a:lstStyle/>
          <a:p>
            <a:pPr algn="just">
              <a:lnSpc>
                <a:spcPct val="150000"/>
              </a:lnSpc>
            </a:pPr>
            <a:r>
              <a:rPr lang="en-IN" sz="1200" dirty="0">
                <a:latin typeface="Abel" panose="02000506030000020004" pitchFamily="2" charset="0"/>
                <a:cs typeface="Times New Roman" panose="02020603050405020304" pitchFamily="18" charset="0"/>
              </a:rPr>
              <a:t>This chart helps identify areas with higher income levels. Based on the dataset, we observe that the </a:t>
            </a:r>
            <a:r>
              <a:rPr lang="en-IN" sz="1200" b="1" u="sng" dirty="0">
                <a:latin typeface="Abel" panose="02000506030000020004" pitchFamily="2" charset="0"/>
                <a:cs typeface="Times New Roman" panose="02020603050405020304" pitchFamily="18" charset="0"/>
              </a:rPr>
              <a:t>ZIP code 91326</a:t>
            </a:r>
            <a:r>
              <a:rPr lang="en-IN" sz="1200" u="sng" dirty="0">
                <a:latin typeface="Abel" panose="02000506030000020004" pitchFamily="2" charset="0"/>
                <a:cs typeface="Times New Roman" panose="02020603050405020304" pitchFamily="18" charset="0"/>
              </a:rPr>
              <a:t> </a:t>
            </a:r>
            <a:r>
              <a:rPr lang="en-IN" sz="1200" dirty="0">
                <a:latin typeface="Abel" panose="02000506030000020004" pitchFamily="2" charset="0"/>
                <a:cs typeface="Times New Roman" panose="02020603050405020304" pitchFamily="18" charset="0"/>
              </a:rPr>
              <a:t>has the highest average income, indicating a concentration of wealth in that area.</a:t>
            </a:r>
          </a:p>
        </p:txBody>
      </p:sp>
      <p:sp>
        <p:nvSpPr>
          <p:cNvPr id="34" name="Rounded Rectangle 33">
            <a:extLst>
              <a:ext uri="{FF2B5EF4-FFF2-40B4-BE49-F238E27FC236}">
                <a16:creationId xmlns:a16="http://schemas.microsoft.com/office/drawing/2014/main" id="{867331BE-6D8B-362E-5409-1D30B05E2369}"/>
              </a:ext>
            </a:extLst>
          </p:cNvPr>
          <p:cNvSpPr/>
          <p:nvPr/>
        </p:nvSpPr>
        <p:spPr>
          <a:xfrm>
            <a:off x="4572000" y="1137630"/>
            <a:ext cx="4096987" cy="2950338"/>
          </a:xfrm>
          <a:prstGeom prst="roundRect">
            <a:avLst>
              <a:gd name="adj" fmla="val 10227"/>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8BC720-2021-847F-A550-4F7A0AEFB209}"/>
              </a:ext>
            </a:extLst>
          </p:cNvPr>
          <p:cNvSpPr txBox="1"/>
          <p:nvPr/>
        </p:nvSpPr>
        <p:spPr>
          <a:xfrm>
            <a:off x="4675839" y="1208447"/>
            <a:ext cx="3379194" cy="523220"/>
          </a:xfrm>
          <a:prstGeom prst="rect">
            <a:avLst/>
          </a:prstGeom>
          <a:noFill/>
        </p:spPr>
        <p:txBody>
          <a:bodyPr wrap="square">
            <a:spAutoFit/>
          </a:bodyPr>
          <a:lstStyle/>
          <a:p>
            <a:r>
              <a:rPr lang="en" sz="2800" dirty="0">
                <a:solidFill>
                  <a:schemeClr val="accent3"/>
                </a:solidFill>
                <a:latin typeface="Staatliches" pitchFamily="2" charset="0"/>
              </a:rPr>
              <a:t>02. </a:t>
            </a:r>
            <a:r>
              <a:rPr lang="en-IN" sz="2800" dirty="0">
                <a:solidFill>
                  <a:schemeClr val="accent3"/>
                </a:solidFill>
                <a:latin typeface="Staatliches" pitchFamily="2" charset="0"/>
              </a:rPr>
              <a:t>AREA wise INCOME</a:t>
            </a:r>
            <a:r>
              <a:rPr lang="en" sz="2800" dirty="0">
                <a:solidFill>
                  <a:schemeClr val="accent3"/>
                </a:solidFill>
                <a:latin typeface="Staatliches" pitchFamily="2" charset="0"/>
              </a:rPr>
              <a:t> </a:t>
            </a:r>
            <a:endParaRPr lang="en-US" sz="2800" dirty="0">
              <a:solidFill>
                <a:schemeClr val="accent3"/>
              </a:solidFill>
              <a:latin typeface="Staatliches" pitchFamily="2" charset="0"/>
            </a:endParaRPr>
          </a:p>
        </p:txBody>
      </p:sp>
      <p:pic>
        <p:nvPicPr>
          <p:cNvPr id="2" name="Picture 1">
            <a:extLst>
              <a:ext uri="{FF2B5EF4-FFF2-40B4-BE49-F238E27FC236}">
                <a16:creationId xmlns:a16="http://schemas.microsoft.com/office/drawing/2014/main" id="{2CD0A807-E958-3122-1650-7BAEAB895AD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extLst>
      <p:ext uri="{BB962C8B-B14F-4D97-AF65-F5344CB8AC3E}">
        <p14:creationId xmlns:p14="http://schemas.microsoft.com/office/powerpoint/2010/main" val="331200742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1">
          <a:extLst>
            <a:ext uri="{FF2B5EF4-FFF2-40B4-BE49-F238E27FC236}">
              <a16:creationId xmlns:a16="http://schemas.microsoft.com/office/drawing/2014/main" id="{7235A25F-88FB-EB51-1EEC-68B67CDB79A1}"/>
            </a:ext>
          </a:extLst>
        </p:cNvPr>
        <p:cNvGrpSpPr/>
        <p:nvPr/>
      </p:nvGrpSpPr>
      <p:grpSpPr>
        <a:xfrm>
          <a:off x="0" y="0"/>
          <a:ext cx="0" cy="0"/>
          <a:chOff x="0" y="0"/>
          <a:chExt cx="0" cy="0"/>
        </a:xfrm>
      </p:grpSpPr>
      <p:grpSp>
        <p:nvGrpSpPr>
          <p:cNvPr id="682" name="Google Shape;682;p31">
            <a:extLst>
              <a:ext uri="{FF2B5EF4-FFF2-40B4-BE49-F238E27FC236}">
                <a16:creationId xmlns:a16="http://schemas.microsoft.com/office/drawing/2014/main" id="{48BAF095-F330-334B-08A3-3242CF1A66FF}"/>
              </a:ext>
            </a:extLst>
          </p:cNvPr>
          <p:cNvGrpSpPr/>
          <p:nvPr/>
        </p:nvGrpSpPr>
        <p:grpSpPr>
          <a:xfrm>
            <a:off x="4534350" y="4313399"/>
            <a:ext cx="4600713" cy="150450"/>
            <a:chOff x="0" y="4397412"/>
            <a:chExt cx="4600713" cy="150450"/>
          </a:xfrm>
        </p:grpSpPr>
        <p:sp>
          <p:nvSpPr>
            <p:cNvPr id="683" name="Google Shape;683;p31">
              <a:extLst>
                <a:ext uri="{FF2B5EF4-FFF2-40B4-BE49-F238E27FC236}">
                  <a16:creationId xmlns:a16="http://schemas.microsoft.com/office/drawing/2014/main" id="{A0B73472-C6EF-ED45-7C62-91000FA9D962}"/>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a:extLst>
                <a:ext uri="{FF2B5EF4-FFF2-40B4-BE49-F238E27FC236}">
                  <a16:creationId xmlns:a16="http://schemas.microsoft.com/office/drawing/2014/main" id="{110E9A0D-AF37-E0B3-E529-CC8F238C205F}"/>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a:extLst>
                <a:ext uri="{FF2B5EF4-FFF2-40B4-BE49-F238E27FC236}">
                  <a16:creationId xmlns:a16="http://schemas.microsoft.com/office/drawing/2014/main" id="{2DDD4A33-80E6-50D7-92C7-B08B38DB2D7B}"/>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a:extLst>
                <a:ext uri="{FF2B5EF4-FFF2-40B4-BE49-F238E27FC236}">
                  <a16:creationId xmlns:a16="http://schemas.microsoft.com/office/drawing/2014/main" id="{B162F2E9-789C-F686-AADC-D4CEFED590A1}"/>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a:extLst>
                <a:ext uri="{FF2B5EF4-FFF2-40B4-BE49-F238E27FC236}">
                  <a16:creationId xmlns:a16="http://schemas.microsoft.com/office/drawing/2014/main" id="{DCA2EEDE-97A4-593F-D721-48C4AE2752C3}"/>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1">
            <a:extLst>
              <a:ext uri="{FF2B5EF4-FFF2-40B4-BE49-F238E27FC236}">
                <a16:creationId xmlns:a16="http://schemas.microsoft.com/office/drawing/2014/main" id="{49940554-F378-6B4E-B16E-02534C8F323E}"/>
              </a:ext>
            </a:extLst>
          </p:cNvPr>
          <p:cNvSpPr txBox="1">
            <a:spLocks noGrp="1"/>
          </p:cNvSpPr>
          <p:nvPr>
            <p:ph type="ctrTitle"/>
          </p:nvPr>
        </p:nvSpPr>
        <p:spPr>
          <a:xfrm>
            <a:off x="-1472859" y="406403"/>
            <a:ext cx="4594392" cy="110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t>03. </a:t>
            </a:r>
            <a:r>
              <a:rPr lang="en-IN" sz="2800" dirty="0"/>
              <a:t>Income v/s loan</a:t>
            </a:r>
            <a:r>
              <a:rPr lang="en" sz="2800" dirty="0"/>
              <a:t> </a:t>
            </a:r>
            <a:endParaRPr sz="2800" dirty="0"/>
          </a:p>
        </p:txBody>
      </p:sp>
      <p:sp>
        <p:nvSpPr>
          <p:cNvPr id="704" name="Google Shape;704;p31">
            <a:extLst>
              <a:ext uri="{FF2B5EF4-FFF2-40B4-BE49-F238E27FC236}">
                <a16:creationId xmlns:a16="http://schemas.microsoft.com/office/drawing/2014/main" id="{467008BD-6330-6C0D-41C1-A84C787CA769}"/>
              </a:ext>
            </a:extLst>
          </p:cNvPr>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a:extLst>
              <a:ext uri="{FF2B5EF4-FFF2-40B4-BE49-F238E27FC236}">
                <a16:creationId xmlns:a16="http://schemas.microsoft.com/office/drawing/2014/main" id="{AC331957-577A-D92A-C4AE-774E36FC4CF8}"/>
              </a:ext>
            </a:extLst>
          </p:cNvPr>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a:extLst>
              <a:ext uri="{FF2B5EF4-FFF2-40B4-BE49-F238E27FC236}">
                <a16:creationId xmlns:a16="http://schemas.microsoft.com/office/drawing/2014/main" id="{C5C38A34-9ACB-4FCC-61B4-B2501C52F53F}"/>
              </a:ext>
            </a:extLst>
          </p:cNvPr>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1;p28">
            <a:extLst>
              <a:ext uri="{FF2B5EF4-FFF2-40B4-BE49-F238E27FC236}">
                <a16:creationId xmlns:a16="http://schemas.microsoft.com/office/drawing/2014/main" id="{E2388E11-4626-1BB3-449A-73DE44A2C467}"/>
              </a:ext>
            </a:extLst>
          </p:cNvPr>
          <p:cNvSpPr/>
          <p:nvPr/>
        </p:nvSpPr>
        <p:spPr>
          <a:xfrm>
            <a:off x="4571999" y="1154915"/>
            <a:ext cx="3870251" cy="2872931"/>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a:extLst>
              <a:ext uri="{FF2B5EF4-FFF2-40B4-BE49-F238E27FC236}">
                <a16:creationId xmlns:a16="http://schemas.microsoft.com/office/drawing/2014/main" id="{7343C39A-CFAD-B4FA-EF98-56F8371BBBE3}"/>
              </a:ext>
            </a:extLst>
          </p:cNvPr>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C22C04E8-0106-D9DB-A205-1A56BA1496E9}"/>
              </a:ext>
            </a:extLst>
          </p:cNvPr>
          <p:cNvSpPr txBox="1"/>
          <p:nvPr/>
        </p:nvSpPr>
        <p:spPr>
          <a:xfrm>
            <a:off x="388620" y="1848453"/>
            <a:ext cx="3703320" cy="1444178"/>
          </a:xfrm>
          <a:prstGeom prst="rect">
            <a:avLst/>
          </a:prstGeom>
          <a:noFill/>
        </p:spPr>
        <p:txBody>
          <a:bodyPr wrap="square">
            <a:spAutoFit/>
          </a:bodyPr>
          <a:lstStyle/>
          <a:p>
            <a:pPr marL="171450" indent="-171450" algn="just">
              <a:lnSpc>
                <a:spcPct val="150000"/>
              </a:lnSpc>
              <a:buFont typeface="Wingdings" pitchFamily="2" charset="2"/>
              <a:buChar char="Ø"/>
            </a:pPr>
            <a:r>
              <a:rPr lang="en-IN" sz="1200" dirty="0">
                <a:latin typeface="Abel" panose="02000506030000020004" pitchFamily="2" charset="0"/>
                <a:cs typeface="Times New Roman" panose="02020603050405020304" pitchFamily="18" charset="0"/>
              </a:rPr>
              <a:t>The analysis reveals that individuals with an average salary in the </a:t>
            </a:r>
            <a:r>
              <a:rPr lang="en-IN" sz="1200" b="1" u="sng" dirty="0">
                <a:latin typeface="Abel" panose="02000506030000020004" pitchFamily="2" charset="0"/>
                <a:cs typeface="Times New Roman" panose="02020603050405020304" pitchFamily="18" charset="0"/>
              </a:rPr>
              <a:t>$94K to $136K</a:t>
            </a:r>
            <a:r>
              <a:rPr lang="en-IN" sz="1200" u="sng" dirty="0">
                <a:latin typeface="Abel" panose="02000506030000020004" pitchFamily="2" charset="0"/>
                <a:cs typeface="Times New Roman" panose="02020603050405020304" pitchFamily="18" charset="0"/>
              </a:rPr>
              <a:t> </a:t>
            </a:r>
            <a:r>
              <a:rPr lang="en-IN" sz="1200" dirty="0">
                <a:latin typeface="Abel" panose="02000506030000020004" pitchFamily="2" charset="0"/>
                <a:cs typeface="Times New Roman" panose="02020603050405020304" pitchFamily="18" charset="0"/>
              </a:rPr>
              <a:t>and </a:t>
            </a:r>
            <a:r>
              <a:rPr lang="en-IN" sz="1200" b="1" u="sng" dirty="0">
                <a:latin typeface="Abel" panose="02000506030000020004" pitchFamily="2" charset="0"/>
                <a:cs typeface="Times New Roman" panose="02020603050405020304" pitchFamily="18" charset="0"/>
              </a:rPr>
              <a:t>$137K to $179K</a:t>
            </a:r>
            <a:r>
              <a:rPr lang="en-IN" sz="1200" u="sng" dirty="0">
                <a:latin typeface="Abel" panose="02000506030000020004" pitchFamily="2" charset="0"/>
                <a:cs typeface="Times New Roman" panose="02020603050405020304" pitchFamily="18" charset="0"/>
              </a:rPr>
              <a:t> </a:t>
            </a:r>
            <a:r>
              <a:rPr lang="en-IN" sz="1200" dirty="0">
                <a:latin typeface="Abel" panose="02000506030000020004" pitchFamily="2" charset="0"/>
                <a:cs typeface="Times New Roman" panose="02020603050405020304" pitchFamily="18" charset="0"/>
              </a:rPr>
              <a:t>income brackets are more likely to take out personal loans, showing a higher loan engagement among these earning groups.</a:t>
            </a:r>
          </a:p>
        </p:txBody>
      </p:sp>
      <p:graphicFrame>
        <p:nvGraphicFramePr>
          <p:cNvPr id="2" name="Chart 1">
            <a:extLst>
              <a:ext uri="{FF2B5EF4-FFF2-40B4-BE49-F238E27FC236}">
                <a16:creationId xmlns:a16="http://schemas.microsoft.com/office/drawing/2014/main" id="{79B24265-C8AD-0A44-8897-74396776CFCE}"/>
              </a:ext>
            </a:extLst>
          </p:cNvPr>
          <p:cNvGraphicFramePr>
            <a:graphicFrameLocks/>
          </p:cNvGraphicFramePr>
          <p:nvPr>
            <p:extLst>
              <p:ext uri="{D42A27DB-BD31-4B8C-83A1-F6EECF244321}">
                <p14:modId xmlns:p14="http://schemas.microsoft.com/office/powerpoint/2010/main" val="2160272198"/>
              </p:ext>
            </p:extLst>
          </p:nvPr>
        </p:nvGraphicFramePr>
        <p:xfrm>
          <a:off x="4449412" y="1154915"/>
          <a:ext cx="3870251" cy="2831255"/>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796DE992-F0DC-6791-B210-25968B6FBB0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extLst>
      <p:ext uri="{BB962C8B-B14F-4D97-AF65-F5344CB8AC3E}">
        <p14:creationId xmlns:p14="http://schemas.microsoft.com/office/powerpoint/2010/main" val="1397873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6">
          <a:extLst>
            <a:ext uri="{FF2B5EF4-FFF2-40B4-BE49-F238E27FC236}">
              <a16:creationId xmlns:a16="http://schemas.microsoft.com/office/drawing/2014/main" id="{A82CFC33-4435-9C84-8909-A1C51C341A2D}"/>
            </a:ext>
          </a:extLst>
        </p:cNvPr>
        <p:cNvGrpSpPr/>
        <p:nvPr/>
      </p:nvGrpSpPr>
      <p:grpSpPr>
        <a:xfrm>
          <a:off x="0" y="0"/>
          <a:ext cx="0" cy="0"/>
          <a:chOff x="0" y="0"/>
          <a:chExt cx="0" cy="0"/>
        </a:xfrm>
      </p:grpSpPr>
      <p:sp>
        <p:nvSpPr>
          <p:cNvPr id="4" name="Google Shape;442;p28">
            <a:extLst>
              <a:ext uri="{FF2B5EF4-FFF2-40B4-BE49-F238E27FC236}">
                <a16:creationId xmlns:a16="http://schemas.microsoft.com/office/drawing/2014/main" id="{45D398C5-8965-1116-279F-9EAC9C671FF9}"/>
              </a:ext>
            </a:extLst>
          </p:cNvPr>
          <p:cNvSpPr/>
          <p:nvPr/>
        </p:nvSpPr>
        <p:spPr>
          <a:xfrm>
            <a:off x="613592" y="1254642"/>
            <a:ext cx="2763867" cy="2733453"/>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1;p28">
            <a:extLst>
              <a:ext uri="{FF2B5EF4-FFF2-40B4-BE49-F238E27FC236}">
                <a16:creationId xmlns:a16="http://schemas.microsoft.com/office/drawing/2014/main" id="{FB13E925-850F-A6AC-00F8-19970B07A57B}"/>
              </a:ext>
            </a:extLst>
          </p:cNvPr>
          <p:cNvSpPr/>
          <p:nvPr/>
        </p:nvSpPr>
        <p:spPr>
          <a:xfrm>
            <a:off x="264922" y="1029112"/>
            <a:ext cx="3226103" cy="2999267"/>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82;p31">
            <a:extLst>
              <a:ext uri="{FF2B5EF4-FFF2-40B4-BE49-F238E27FC236}">
                <a16:creationId xmlns:a16="http://schemas.microsoft.com/office/drawing/2014/main" id="{C5ABF303-3A77-53BC-7217-1AFB25FFB46A}"/>
              </a:ext>
            </a:extLst>
          </p:cNvPr>
          <p:cNvGrpSpPr/>
          <p:nvPr/>
        </p:nvGrpSpPr>
        <p:grpSpPr>
          <a:xfrm>
            <a:off x="100139" y="4087968"/>
            <a:ext cx="4600713" cy="150450"/>
            <a:chOff x="0" y="4397412"/>
            <a:chExt cx="4600713" cy="150450"/>
          </a:xfrm>
        </p:grpSpPr>
        <p:sp>
          <p:nvSpPr>
            <p:cNvPr id="7" name="Google Shape;683;p31">
              <a:extLst>
                <a:ext uri="{FF2B5EF4-FFF2-40B4-BE49-F238E27FC236}">
                  <a16:creationId xmlns:a16="http://schemas.microsoft.com/office/drawing/2014/main" id="{CD295CAC-3259-14A1-5008-C789FDBC417F}"/>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4;p31">
              <a:extLst>
                <a:ext uri="{FF2B5EF4-FFF2-40B4-BE49-F238E27FC236}">
                  <a16:creationId xmlns:a16="http://schemas.microsoft.com/office/drawing/2014/main" id="{7D06756C-54A5-FAC8-4348-1C17DA541EC0}"/>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5;p31">
              <a:extLst>
                <a:ext uri="{FF2B5EF4-FFF2-40B4-BE49-F238E27FC236}">
                  <a16:creationId xmlns:a16="http://schemas.microsoft.com/office/drawing/2014/main" id="{7F2820B4-297A-45FC-7D46-6139EEC884F9}"/>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6;p31">
              <a:extLst>
                <a:ext uri="{FF2B5EF4-FFF2-40B4-BE49-F238E27FC236}">
                  <a16:creationId xmlns:a16="http://schemas.microsoft.com/office/drawing/2014/main" id="{369A1ADF-3261-26CD-35C5-2C7D53068A8E}"/>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7;p31">
              <a:extLst>
                <a:ext uri="{FF2B5EF4-FFF2-40B4-BE49-F238E27FC236}">
                  <a16:creationId xmlns:a16="http://schemas.microsoft.com/office/drawing/2014/main" id="{FD016D54-BF02-0DDB-7106-4CAAE0258AE2}"/>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 name="Chart 15">
            <a:extLst>
              <a:ext uri="{FF2B5EF4-FFF2-40B4-BE49-F238E27FC236}">
                <a16:creationId xmlns:a16="http://schemas.microsoft.com/office/drawing/2014/main" id="{B8876A93-BA8A-F8FC-BE4C-03A4A1BE0C5A}"/>
              </a:ext>
            </a:extLst>
          </p:cNvPr>
          <p:cNvGraphicFramePr>
            <a:graphicFrameLocks/>
          </p:cNvGraphicFramePr>
          <p:nvPr/>
        </p:nvGraphicFramePr>
        <p:xfrm>
          <a:off x="307179" y="1011133"/>
          <a:ext cx="3063433" cy="2962239"/>
        </p:xfrm>
        <a:graphic>
          <a:graphicData uri="http://schemas.openxmlformats.org/drawingml/2006/chart">
            <c:chart xmlns:c="http://schemas.openxmlformats.org/drawingml/2006/chart" xmlns:r="http://schemas.openxmlformats.org/officeDocument/2006/relationships" r:id="rId3"/>
          </a:graphicData>
        </a:graphic>
      </p:graphicFrame>
      <p:sp>
        <p:nvSpPr>
          <p:cNvPr id="35" name="Google Shape;441;p28">
            <a:extLst>
              <a:ext uri="{FF2B5EF4-FFF2-40B4-BE49-F238E27FC236}">
                <a16:creationId xmlns:a16="http://schemas.microsoft.com/office/drawing/2014/main" id="{894DA3ED-244E-DDDF-0428-27B2E24CFC96}"/>
              </a:ext>
            </a:extLst>
          </p:cNvPr>
          <p:cNvSpPr/>
          <p:nvPr/>
        </p:nvSpPr>
        <p:spPr>
          <a:xfrm>
            <a:off x="4218660" y="1048424"/>
            <a:ext cx="4311748" cy="3151724"/>
          </a:xfrm>
          <a:prstGeom prst="roundRect">
            <a:avLst>
              <a:gd name="adj" fmla="val 673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TextBox 32">
            <a:extLst>
              <a:ext uri="{FF2B5EF4-FFF2-40B4-BE49-F238E27FC236}">
                <a16:creationId xmlns:a16="http://schemas.microsoft.com/office/drawing/2014/main" id="{B27CA37E-AE8B-E176-2B8C-9C40123DE6D7}"/>
              </a:ext>
            </a:extLst>
          </p:cNvPr>
          <p:cNvSpPr txBox="1"/>
          <p:nvPr/>
        </p:nvSpPr>
        <p:spPr>
          <a:xfrm>
            <a:off x="4441506" y="1687203"/>
            <a:ext cx="3912661" cy="2275175"/>
          </a:xfrm>
          <a:prstGeom prst="rect">
            <a:avLst/>
          </a:prstGeom>
          <a:noFill/>
        </p:spPr>
        <p:txBody>
          <a:bodyPr wrap="square">
            <a:spAutoFit/>
          </a:bodyPr>
          <a:lstStyle/>
          <a:p>
            <a:pPr marL="171450" indent="-171450" algn="just">
              <a:lnSpc>
                <a:spcPct val="150000"/>
              </a:lnSpc>
              <a:buFont typeface="Wingdings" pitchFamily="2" charset="2"/>
              <a:buChar char="Ø"/>
            </a:pPr>
            <a:r>
              <a:rPr lang="en-IN" sz="1200" dirty="0">
                <a:latin typeface="Abel" panose="02000506030000020004" pitchFamily="2" charset="0"/>
                <a:cs typeface="Times New Roman" panose="02020603050405020304" pitchFamily="18" charset="0"/>
              </a:rPr>
              <a:t>Through this analysis, we can determine which experience levels are associated with </a:t>
            </a:r>
            <a:r>
              <a:rPr lang="en-IN" sz="1200" b="1" dirty="0">
                <a:latin typeface="Abel" panose="02000506030000020004" pitchFamily="2" charset="0"/>
                <a:cs typeface="Times New Roman" panose="02020603050405020304" pitchFamily="18" charset="0"/>
              </a:rPr>
              <a:t>higher income </a:t>
            </a:r>
            <a:r>
              <a:rPr lang="en-IN" sz="1200" dirty="0">
                <a:latin typeface="Abel" panose="02000506030000020004" pitchFamily="2" charset="0"/>
                <a:cs typeface="Times New Roman" panose="02020603050405020304" pitchFamily="18" charset="0"/>
              </a:rPr>
              <a:t>and their corresponding </a:t>
            </a:r>
            <a:r>
              <a:rPr lang="en-IN" sz="1200" b="1" dirty="0">
                <a:latin typeface="Abel" panose="02000506030000020004" pitchFamily="2" charset="0"/>
                <a:cs typeface="Times New Roman" panose="02020603050405020304" pitchFamily="18" charset="0"/>
              </a:rPr>
              <a:t>loan counts</a:t>
            </a:r>
            <a:r>
              <a:rPr lang="en-IN" sz="1200" dirty="0">
                <a:latin typeface="Abel" panose="02000506030000020004" pitchFamily="2" charset="0"/>
                <a:cs typeface="Times New Roman" panose="02020603050405020304" pitchFamily="18" charset="0"/>
              </a:rPr>
              <a:t>. It is evident that individuals with more experience tend to have higher earnings, demonstrating a greater </a:t>
            </a:r>
            <a:r>
              <a:rPr lang="en-IN" sz="1200" b="1" dirty="0">
                <a:latin typeface="Abel" panose="02000506030000020004" pitchFamily="2" charset="0"/>
                <a:cs typeface="Times New Roman" panose="02020603050405020304" pitchFamily="18" charset="0"/>
              </a:rPr>
              <a:t>capacity to secure personal loans</a:t>
            </a:r>
            <a:r>
              <a:rPr lang="en-IN" sz="1200" dirty="0">
                <a:latin typeface="Abel" panose="02000506030000020004" pitchFamily="2" charset="0"/>
                <a:cs typeface="Times New Roman" panose="02020603050405020304" pitchFamily="18" charset="0"/>
              </a:rPr>
              <a:t> based on their </a:t>
            </a:r>
            <a:r>
              <a:rPr lang="en-IN" sz="1200" b="1" dirty="0">
                <a:latin typeface="Abel" panose="02000506030000020004" pitchFamily="2" charset="0"/>
                <a:cs typeface="Times New Roman" panose="02020603050405020304" pitchFamily="18" charset="0"/>
              </a:rPr>
              <a:t>income level</a:t>
            </a:r>
            <a:r>
              <a:rPr lang="en-IN" sz="1200" dirty="0">
                <a:latin typeface="Abel" panose="02000506030000020004" pitchFamily="2" charset="0"/>
                <a:cs typeface="Times New Roman" panose="02020603050405020304" pitchFamily="18" charset="0"/>
              </a:rPr>
              <a:t>. This suggests that experienced professionals are more financially stable and capable of handling loans.</a:t>
            </a:r>
          </a:p>
        </p:txBody>
      </p:sp>
      <p:sp>
        <p:nvSpPr>
          <p:cNvPr id="34" name="Rounded Rectangle 33">
            <a:extLst>
              <a:ext uri="{FF2B5EF4-FFF2-40B4-BE49-F238E27FC236}">
                <a16:creationId xmlns:a16="http://schemas.microsoft.com/office/drawing/2014/main" id="{E2612208-D09E-A7F4-23A3-F7FE426E5633}"/>
              </a:ext>
            </a:extLst>
          </p:cNvPr>
          <p:cNvSpPr/>
          <p:nvPr/>
        </p:nvSpPr>
        <p:spPr>
          <a:xfrm>
            <a:off x="4458434" y="936244"/>
            <a:ext cx="4378387" cy="3151724"/>
          </a:xfrm>
          <a:prstGeom prst="roundRect">
            <a:avLst>
              <a:gd name="adj" fmla="val 10227"/>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B69B25-930F-A115-652F-2C01FC06E306}"/>
              </a:ext>
            </a:extLst>
          </p:cNvPr>
          <p:cNvSpPr txBox="1"/>
          <p:nvPr/>
        </p:nvSpPr>
        <p:spPr>
          <a:xfrm>
            <a:off x="4441506" y="1099948"/>
            <a:ext cx="5519721" cy="461665"/>
          </a:xfrm>
          <a:prstGeom prst="rect">
            <a:avLst/>
          </a:prstGeom>
          <a:noFill/>
        </p:spPr>
        <p:txBody>
          <a:bodyPr wrap="square">
            <a:spAutoFit/>
          </a:bodyPr>
          <a:lstStyle/>
          <a:p>
            <a:r>
              <a:rPr lang="en" sz="2400" dirty="0">
                <a:solidFill>
                  <a:schemeClr val="accent3"/>
                </a:solidFill>
                <a:latin typeface="Staatliches" pitchFamily="2" charset="0"/>
              </a:rPr>
              <a:t>04. </a:t>
            </a:r>
            <a:r>
              <a:rPr lang="en-IN" sz="2400" dirty="0">
                <a:solidFill>
                  <a:schemeClr val="accent3"/>
                </a:solidFill>
                <a:latin typeface="Staatliches" pitchFamily="2" charset="0"/>
              </a:rPr>
              <a:t>I</a:t>
            </a:r>
            <a:r>
              <a:rPr lang="en" sz="2400" dirty="0" err="1">
                <a:solidFill>
                  <a:schemeClr val="accent3"/>
                </a:solidFill>
                <a:latin typeface="Staatliches" pitchFamily="2" charset="0"/>
              </a:rPr>
              <a:t>ncome</a:t>
            </a:r>
            <a:r>
              <a:rPr lang="en" sz="2400" dirty="0">
                <a:solidFill>
                  <a:schemeClr val="accent3"/>
                </a:solidFill>
                <a:latin typeface="Staatliches" pitchFamily="2" charset="0"/>
              </a:rPr>
              <a:t> and loan by experiences</a:t>
            </a:r>
            <a:endParaRPr lang="en-US" sz="2400" dirty="0">
              <a:solidFill>
                <a:schemeClr val="accent3"/>
              </a:solidFill>
              <a:latin typeface="Staatliches" pitchFamily="2" charset="0"/>
            </a:endParaRPr>
          </a:p>
        </p:txBody>
      </p:sp>
      <p:graphicFrame>
        <p:nvGraphicFramePr>
          <p:cNvPr id="2" name="Chart 1">
            <a:extLst>
              <a:ext uri="{FF2B5EF4-FFF2-40B4-BE49-F238E27FC236}">
                <a16:creationId xmlns:a16="http://schemas.microsoft.com/office/drawing/2014/main" id="{AC9B3864-8F84-DA41-B38E-ABA95010193B}"/>
              </a:ext>
            </a:extLst>
          </p:cNvPr>
          <p:cNvGraphicFramePr>
            <a:graphicFrameLocks/>
          </p:cNvGraphicFramePr>
          <p:nvPr>
            <p:extLst>
              <p:ext uri="{D42A27DB-BD31-4B8C-83A1-F6EECF244321}">
                <p14:modId xmlns:p14="http://schemas.microsoft.com/office/powerpoint/2010/main" val="148809013"/>
              </p:ext>
            </p:extLst>
          </p:nvPr>
        </p:nvGraphicFramePr>
        <p:xfrm>
          <a:off x="171992" y="936244"/>
          <a:ext cx="3411961" cy="3060162"/>
        </p:xfrm>
        <a:graphic>
          <a:graphicData uri="http://schemas.openxmlformats.org/drawingml/2006/chart">
            <c:chart xmlns:c="http://schemas.openxmlformats.org/drawingml/2006/chart" xmlns:r="http://schemas.openxmlformats.org/officeDocument/2006/relationships" r:id="rId4"/>
          </a:graphicData>
        </a:graphic>
      </p:graphicFrame>
      <p:pic>
        <p:nvPicPr>
          <p:cNvPr id="12" name="Picture 11">
            <a:extLst>
              <a:ext uri="{FF2B5EF4-FFF2-40B4-BE49-F238E27FC236}">
                <a16:creationId xmlns:a16="http://schemas.microsoft.com/office/drawing/2014/main" id="{C8BB6F2D-7335-950A-554C-8196185B60F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extLst>
      <p:ext uri="{BB962C8B-B14F-4D97-AF65-F5344CB8AC3E}">
        <p14:creationId xmlns:p14="http://schemas.microsoft.com/office/powerpoint/2010/main" val="144921620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6">
          <a:extLst>
            <a:ext uri="{FF2B5EF4-FFF2-40B4-BE49-F238E27FC236}">
              <a16:creationId xmlns:a16="http://schemas.microsoft.com/office/drawing/2014/main" id="{7305CAF9-F1C6-0733-D07D-AEA69D79DC22}"/>
            </a:ext>
          </a:extLst>
        </p:cNvPr>
        <p:cNvGrpSpPr/>
        <p:nvPr/>
      </p:nvGrpSpPr>
      <p:grpSpPr>
        <a:xfrm>
          <a:off x="0" y="0"/>
          <a:ext cx="0" cy="0"/>
          <a:chOff x="0" y="0"/>
          <a:chExt cx="0" cy="0"/>
        </a:xfrm>
      </p:grpSpPr>
      <p:sp>
        <p:nvSpPr>
          <p:cNvPr id="17" name="Google Shape;441;p28">
            <a:extLst>
              <a:ext uri="{FF2B5EF4-FFF2-40B4-BE49-F238E27FC236}">
                <a16:creationId xmlns:a16="http://schemas.microsoft.com/office/drawing/2014/main" id="{2168F254-AA78-419C-2346-A03197806687}"/>
              </a:ext>
            </a:extLst>
          </p:cNvPr>
          <p:cNvSpPr/>
          <p:nvPr/>
        </p:nvSpPr>
        <p:spPr>
          <a:xfrm>
            <a:off x="259324" y="153813"/>
            <a:ext cx="8591355" cy="1573464"/>
          </a:xfrm>
          <a:prstGeom prst="roundRect">
            <a:avLst>
              <a:gd name="adj" fmla="val 6732"/>
            </a:avLst>
          </a:prstGeom>
          <a:solidFill>
            <a:schemeClr val="lt1"/>
          </a:solidFill>
          <a:ln>
            <a:noFill/>
          </a:ln>
        </p:spPr>
        <p:txBody>
          <a:bodyPr spcFirstLastPara="1" wrap="square" lIns="91425" tIns="91425" rIns="91425" bIns="91425" anchor="ctr" anchorCtr="0">
            <a:noAutofit/>
          </a:bodyPr>
          <a:lstStyle/>
          <a:p>
            <a:pPr marL="171450" lvl="0" indent="-171450" algn="just" rtl="0">
              <a:lnSpc>
                <a:spcPct val="150000"/>
              </a:lnSpc>
              <a:spcBef>
                <a:spcPts val="0"/>
              </a:spcBef>
              <a:spcAft>
                <a:spcPts val="0"/>
              </a:spcAft>
              <a:buFont typeface="Wingdings" pitchFamily="2" charset="2"/>
              <a:buChar char="Ø"/>
            </a:pPr>
            <a:r>
              <a:rPr lang="en-IN" sz="1200" dirty="0">
                <a:latin typeface="Abel" panose="02000506030000020004" pitchFamily="2" charset="0"/>
                <a:cs typeface="Times New Roman" panose="02020603050405020304" pitchFamily="18" charset="0"/>
              </a:rPr>
              <a:t>This analysis highlights the relationship between </a:t>
            </a:r>
            <a:r>
              <a:rPr lang="en-IN" sz="1200" b="1" dirty="0" err="1">
                <a:latin typeface="Abel" panose="02000506030000020004" pitchFamily="2" charset="0"/>
                <a:cs typeface="Times New Roman" panose="02020603050405020304" pitchFamily="18" charset="0"/>
              </a:rPr>
              <a:t>CCAvg</a:t>
            </a:r>
            <a:r>
              <a:rPr lang="en-IN" sz="1200" dirty="0">
                <a:latin typeface="Abel" panose="02000506030000020004" pitchFamily="2" charset="0"/>
                <a:cs typeface="Times New Roman" panose="02020603050405020304" pitchFamily="18" charset="0"/>
              </a:rPr>
              <a:t> (average credit card spending) and loan amounts. It shows that individuals with higher </a:t>
            </a:r>
            <a:r>
              <a:rPr lang="en-IN" sz="1200" b="1" dirty="0" err="1">
                <a:latin typeface="Abel" panose="02000506030000020004" pitchFamily="2" charset="0"/>
                <a:cs typeface="Times New Roman" panose="02020603050405020304" pitchFamily="18" charset="0"/>
              </a:rPr>
              <a:t>CCAvg</a:t>
            </a:r>
            <a:r>
              <a:rPr lang="en-IN" sz="1200" dirty="0">
                <a:latin typeface="Abel" panose="02000506030000020004" pitchFamily="2" charset="0"/>
                <a:cs typeface="Times New Roman" panose="02020603050405020304" pitchFamily="18" charset="0"/>
              </a:rPr>
              <a:t> tend to secure larger loan amounts, suggesting that increased spending </a:t>
            </a:r>
            <a:r>
              <a:rPr lang="en-IN" sz="1200" dirty="0" err="1">
                <a:latin typeface="Abel" panose="02000506030000020004" pitchFamily="2" charset="0"/>
                <a:cs typeface="Times New Roman" panose="02020603050405020304" pitchFamily="18" charset="0"/>
              </a:rPr>
              <a:t>behavior</a:t>
            </a:r>
            <a:r>
              <a:rPr lang="en-IN" sz="1200" dirty="0">
                <a:latin typeface="Abel" panose="02000506030000020004" pitchFamily="2" charset="0"/>
                <a:cs typeface="Times New Roman" panose="02020603050405020304" pitchFamily="18" charset="0"/>
              </a:rPr>
              <a:t> may positively influence loan approvals and creditworthiness.</a:t>
            </a:r>
            <a:endParaRPr sz="1200" dirty="0">
              <a:latin typeface="Abel" panose="02000506030000020004" pitchFamily="2" charset="0"/>
              <a:cs typeface="Times New Roman" panose="02020603050405020304" pitchFamily="18" charset="0"/>
            </a:endParaRPr>
          </a:p>
        </p:txBody>
      </p:sp>
      <p:sp>
        <p:nvSpPr>
          <p:cNvPr id="2" name="Google Shape;441;p28">
            <a:extLst>
              <a:ext uri="{FF2B5EF4-FFF2-40B4-BE49-F238E27FC236}">
                <a16:creationId xmlns:a16="http://schemas.microsoft.com/office/drawing/2014/main" id="{D58156A5-FD20-DD68-F3CB-11D50B4FEA3D}"/>
              </a:ext>
            </a:extLst>
          </p:cNvPr>
          <p:cNvSpPr/>
          <p:nvPr/>
        </p:nvSpPr>
        <p:spPr>
          <a:xfrm>
            <a:off x="259322" y="1840362"/>
            <a:ext cx="8591355" cy="3151724"/>
          </a:xfrm>
          <a:prstGeom prst="roundRect">
            <a:avLst>
              <a:gd name="adj" fmla="val 673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12" name="Chart 11">
            <a:extLst>
              <a:ext uri="{FF2B5EF4-FFF2-40B4-BE49-F238E27FC236}">
                <a16:creationId xmlns:a16="http://schemas.microsoft.com/office/drawing/2014/main" id="{7A323692-7527-844E-8878-F143115CFB9A}"/>
              </a:ext>
            </a:extLst>
          </p:cNvPr>
          <p:cNvGraphicFramePr>
            <a:graphicFrameLocks/>
          </p:cNvGraphicFramePr>
          <p:nvPr>
            <p:extLst>
              <p:ext uri="{D42A27DB-BD31-4B8C-83A1-F6EECF244321}">
                <p14:modId xmlns:p14="http://schemas.microsoft.com/office/powerpoint/2010/main" val="2750374619"/>
              </p:ext>
            </p:extLst>
          </p:nvPr>
        </p:nvGraphicFramePr>
        <p:xfrm>
          <a:off x="293321" y="1639024"/>
          <a:ext cx="8387107" cy="3350663"/>
        </p:xfrm>
        <a:graphic>
          <a:graphicData uri="http://schemas.openxmlformats.org/drawingml/2006/chart">
            <c:chart xmlns:c="http://schemas.openxmlformats.org/drawingml/2006/chart" xmlns:r="http://schemas.openxmlformats.org/officeDocument/2006/relationships" r:id="rId3"/>
          </a:graphicData>
        </a:graphic>
      </p:graphicFrame>
      <p:sp>
        <p:nvSpPr>
          <p:cNvPr id="13" name="Rounded Rectangle 12">
            <a:extLst>
              <a:ext uri="{FF2B5EF4-FFF2-40B4-BE49-F238E27FC236}">
                <a16:creationId xmlns:a16="http://schemas.microsoft.com/office/drawing/2014/main" id="{E49EC865-5201-7BFF-16A3-8FB2CCEF4C3F}"/>
              </a:ext>
            </a:extLst>
          </p:cNvPr>
          <p:cNvSpPr/>
          <p:nvPr/>
        </p:nvSpPr>
        <p:spPr>
          <a:xfrm>
            <a:off x="259323" y="149599"/>
            <a:ext cx="8591355" cy="1573823"/>
          </a:xfrm>
          <a:prstGeom prst="roundRect">
            <a:avLst>
              <a:gd name="adj" fmla="val 10227"/>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8581725-BE10-C0DA-DA82-68C31EDA79E8}"/>
              </a:ext>
            </a:extLst>
          </p:cNvPr>
          <p:cNvSpPr txBox="1"/>
          <p:nvPr/>
        </p:nvSpPr>
        <p:spPr>
          <a:xfrm>
            <a:off x="500764" y="252656"/>
            <a:ext cx="4572000" cy="307777"/>
          </a:xfrm>
          <a:prstGeom prst="rect">
            <a:avLst/>
          </a:prstGeom>
          <a:noFill/>
        </p:spPr>
        <p:txBody>
          <a:bodyPr wrap="square">
            <a:spAutoFit/>
          </a:bodyPr>
          <a:lstStyle/>
          <a:p>
            <a:r>
              <a:rPr lang="en" sz="1400" dirty="0">
                <a:solidFill>
                  <a:schemeClr val="accent3"/>
                </a:solidFill>
                <a:latin typeface="Staatliches" pitchFamily="2" charset="0"/>
              </a:rPr>
              <a:t>05. </a:t>
            </a:r>
            <a:r>
              <a:rPr lang="en-IN" sz="1400" dirty="0">
                <a:solidFill>
                  <a:schemeClr val="accent3"/>
                </a:solidFill>
                <a:latin typeface="Staatliches" pitchFamily="2" charset="0"/>
              </a:rPr>
              <a:t>C</a:t>
            </a:r>
            <a:r>
              <a:rPr lang="en" sz="1400" dirty="0">
                <a:solidFill>
                  <a:schemeClr val="accent3"/>
                </a:solidFill>
                <a:latin typeface="Staatliches" pitchFamily="2" charset="0"/>
              </a:rPr>
              <a:t>c avg v/s personal loan</a:t>
            </a:r>
            <a:endParaRPr lang="en-US" sz="1400" dirty="0">
              <a:solidFill>
                <a:schemeClr val="accent3"/>
              </a:solidFill>
              <a:latin typeface="Staatliches" pitchFamily="2" charset="0"/>
            </a:endParaRPr>
          </a:p>
        </p:txBody>
      </p:sp>
    </p:spTree>
    <p:extLst>
      <p:ext uri="{BB962C8B-B14F-4D97-AF65-F5344CB8AC3E}">
        <p14:creationId xmlns:p14="http://schemas.microsoft.com/office/powerpoint/2010/main" val="215676092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1">
          <a:extLst>
            <a:ext uri="{FF2B5EF4-FFF2-40B4-BE49-F238E27FC236}">
              <a16:creationId xmlns:a16="http://schemas.microsoft.com/office/drawing/2014/main" id="{347CD832-21EE-408F-845F-D1863FA208B1}"/>
            </a:ext>
          </a:extLst>
        </p:cNvPr>
        <p:cNvGrpSpPr/>
        <p:nvPr/>
      </p:nvGrpSpPr>
      <p:grpSpPr>
        <a:xfrm>
          <a:off x="0" y="0"/>
          <a:ext cx="0" cy="0"/>
          <a:chOff x="0" y="0"/>
          <a:chExt cx="0" cy="0"/>
        </a:xfrm>
      </p:grpSpPr>
      <p:grpSp>
        <p:nvGrpSpPr>
          <p:cNvPr id="682" name="Google Shape;682;p31">
            <a:extLst>
              <a:ext uri="{FF2B5EF4-FFF2-40B4-BE49-F238E27FC236}">
                <a16:creationId xmlns:a16="http://schemas.microsoft.com/office/drawing/2014/main" id="{87060734-DE2F-8D7D-EF96-2D7B947957D3}"/>
              </a:ext>
            </a:extLst>
          </p:cNvPr>
          <p:cNvGrpSpPr/>
          <p:nvPr/>
        </p:nvGrpSpPr>
        <p:grpSpPr>
          <a:xfrm>
            <a:off x="4534350" y="4313399"/>
            <a:ext cx="4600713" cy="150450"/>
            <a:chOff x="0" y="4397412"/>
            <a:chExt cx="4600713" cy="150450"/>
          </a:xfrm>
        </p:grpSpPr>
        <p:sp>
          <p:nvSpPr>
            <p:cNvPr id="683" name="Google Shape;683;p31">
              <a:extLst>
                <a:ext uri="{FF2B5EF4-FFF2-40B4-BE49-F238E27FC236}">
                  <a16:creationId xmlns:a16="http://schemas.microsoft.com/office/drawing/2014/main" id="{8B2A4157-D41E-1023-37EC-EC5C9F7D84FA}"/>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a:extLst>
                <a:ext uri="{FF2B5EF4-FFF2-40B4-BE49-F238E27FC236}">
                  <a16:creationId xmlns:a16="http://schemas.microsoft.com/office/drawing/2014/main" id="{CD297467-C9E7-D53B-FFB3-4D4DD1EB60F3}"/>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a:extLst>
                <a:ext uri="{FF2B5EF4-FFF2-40B4-BE49-F238E27FC236}">
                  <a16:creationId xmlns:a16="http://schemas.microsoft.com/office/drawing/2014/main" id="{43FABF0C-38E1-7577-CD1B-5960A1D5B619}"/>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a:extLst>
                <a:ext uri="{FF2B5EF4-FFF2-40B4-BE49-F238E27FC236}">
                  <a16:creationId xmlns:a16="http://schemas.microsoft.com/office/drawing/2014/main" id="{7E1E9ED9-2CDF-85A3-85AE-E2E25ED24468}"/>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a:extLst>
                <a:ext uri="{FF2B5EF4-FFF2-40B4-BE49-F238E27FC236}">
                  <a16:creationId xmlns:a16="http://schemas.microsoft.com/office/drawing/2014/main" id="{16732826-93A8-0930-3816-A1F5DD03DAD8}"/>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1">
            <a:extLst>
              <a:ext uri="{FF2B5EF4-FFF2-40B4-BE49-F238E27FC236}">
                <a16:creationId xmlns:a16="http://schemas.microsoft.com/office/drawing/2014/main" id="{9CFED6EF-361B-481A-AA00-6553640E6D34}"/>
              </a:ext>
            </a:extLst>
          </p:cNvPr>
          <p:cNvSpPr txBox="1">
            <a:spLocks noGrp="1"/>
          </p:cNvSpPr>
          <p:nvPr>
            <p:ph type="ctrTitle"/>
          </p:nvPr>
        </p:nvSpPr>
        <p:spPr>
          <a:xfrm>
            <a:off x="-1161486" y="325698"/>
            <a:ext cx="4594392" cy="110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t>06.</a:t>
            </a:r>
            <a:r>
              <a:rPr lang="en-IN" sz="2800" dirty="0"/>
              <a:t>C</a:t>
            </a:r>
            <a:r>
              <a:rPr lang="en" sz="2800" dirty="0" err="1"/>
              <a:t>redit</a:t>
            </a:r>
            <a:r>
              <a:rPr lang="en" sz="2800" dirty="0"/>
              <a:t> card users  </a:t>
            </a:r>
            <a:endParaRPr sz="2800" dirty="0"/>
          </a:p>
        </p:txBody>
      </p:sp>
      <p:sp>
        <p:nvSpPr>
          <p:cNvPr id="704" name="Google Shape;704;p31">
            <a:extLst>
              <a:ext uri="{FF2B5EF4-FFF2-40B4-BE49-F238E27FC236}">
                <a16:creationId xmlns:a16="http://schemas.microsoft.com/office/drawing/2014/main" id="{A6B90FEF-6A94-1D6A-2AD6-93D2EB8B59F4}"/>
              </a:ext>
            </a:extLst>
          </p:cNvPr>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a:extLst>
              <a:ext uri="{FF2B5EF4-FFF2-40B4-BE49-F238E27FC236}">
                <a16:creationId xmlns:a16="http://schemas.microsoft.com/office/drawing/2014/main" id="{69A1CF79-20E2-7AD1-F562-5220A8E4D4FE}"/>
              </a:ext>
            </a:extLst>
          </p:cNvPr>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a:extLst>
              <a:ext uri="{FF2B5EF4-FFF2-40B4-BE49-F238E27FC236}">
                <a16:creationId xmlns:a16="http://schemas.microsoft.com/office/drawing/2014/main" id="{33724855-1CE3-DE78-96B7-1A8536FAA85A}"/>
              </a:ext>
            </a:extLst>
          </p:cNvPr>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1;p28">
            <a:extLst>
              <a:ext uri="{FF2B5EF4-FFF2-40B4-BE49-F238E27FC236}">
                <a16:creationId xmlns:a16="http://schemas.microsoft.com/office/drawing/2014/main" id="{CB01BE40-18F4-9869-DC80-4284D77E29AD}"/>
              </a:ext>
            </a:extLst>
          </p:cNvPr>
          <p:cNvSpPr/>
          <p:nvPr/>
        </p:nvSpPr>
        <p:spPr>
          <a:xfrm>
            <a:off x="4571999" y="1154915"/>
            <a:ext cx="3870251" cy="2872931"/>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a:extLst>
              <a:ext uri="{FF2B5EF4-FFF2-40B4-BE49-F238E27FC236}">
                <a16:creationId xmlns:a16="http://schemas.microsoft.com/office/drawing/2014/main" id="{A82ADF84-78F6-7120-9FEE-936805F7556D}"/>
              </a:ext>
            </a:extLst>
          </p:cNvPr>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5720C333-9375-BD5C-0675-BF8373E13153}"/>
              </a:ext>
            </a:extLst>
          </p:cNvPr>
          <p:cNvSpPr txBox="1"/>
          <p:nvPr/>
        </p:nvSpPr>
        <p:spPr>
          <a:xfrm>
            <a:off x="388700" y="1363854"/>
            <a:ext cx="3804300" cy="3112840"/>
          </a:xfrm>
          <a:prstGeom prst="rect">
            <a:avLst/>
          </a:prstGeom>
          <a:noFill/>
        </p:spPr>
        <p:txBody>
          <a:bodyPr wrap="square">
            <a:spAutoFit/>
          </a:bodyPr>
          <a:lstStyle/>
          <a:p>
            <a:pPr marL="171450" indent="-171450">
              <a:lnSpc>
                <a:spcPct val="150000"/>
              </a:lnSpc>
              <a:buFont typeface="Wingdings" pitchFamily="2" charset="2"/>
              <a:buChar char="Ø"/>
            </a:pPr>
            <a:r>
              <a:rPr lang="en-IN" sz="1200" b="1" dirty="0">
                <a:latin typeface="Abel" panose="02000506030000020004" pitchFamily="2" charset="0"/>
                <a:cs typeface="Times New Roman" panose="02020603050405020304" pitchFamily="18" charset="0"/>
              </a:rPr>
              <a:t>Age Group Trends</a:t>
            </a:r>
            <a:r>
              <a:rPr lang="en-IN" sz="1200" dirty="0">
                <a:latin typeface="Abel" panose="02000506030000020004" pitchFamily="2" charset="0"/>
                <a:cs typeface="Times New Roman" panose="02020603050405020304" pitchFamily="18" charset="0"/>
              </a:rPr>
              <a:t>: Individuals over 46 years old show a higher adoption rate of credit cards, indicating strong preferences for credit products in this demographic.</a:t>
            </a:r>
          </a:p>
          <a:p>
            <a:pPr marL="171450" indent="-171450">
              <a:lnSpc>
                <a:spcPct val="150000"/>
              </a:lnSpc>
              <a:buFont typeface="Wingdings" pitchFamily="2" charset="2"/>
              <a:buChar char="Ø"/>
            </a:pPr>
            <a:r>
              <a:rPr lang="en-IN" sz="1200" b="1" dirty="0">
                <a:latin typeface="Abel" panose="02000506030000020004" pitchFamily="2" charset="0"/>
                <a:cs typeface="Times New Roman" panose="02020603050405020304" pitchFamily="18" charset="0"/>
              </a:rPr>
              <a:t>23-30 Age Group Analysis</a:t>
            </a:r>
            <a:r>
              <a:rPr lang="en-IN" sz="1200" dirty="0">
                <a:latin typeface="Abel" panose="02000506030000020004" pitchFamily="2" charset="0"/>
                <a:cs typeface="Times New Roman" panose="02020603050405020304" pitchFamily="18" charset="0"/>
              </a:rPr>
              <a:t>: This group has an equal distribution of credit card users and non-users, suggesting potential for growth and targeted marketing efforts.</a:t>
            </a:r>
          </a:p>
          <a:p>
            <a:pPr marL="171450" indent="-171450">
              <a:lnSpc>
                <a:spcPct val="150000"/>
              </a:lnSpc>
              <a:buFont typeface="Wingdings" pitchFamily="2" charset="2"/>
              <a:buChar char="Ø"/>
            </a:pPr>
            <a:r>
              <a:rPr lang="en-IN" sz="1200" b="1" dirty="0">
                <a:latin typeface="Abel" panose="02000506030000020004" pitchFamily="2" charset="0"/>
                <a:cs typeface="Times New Roman" panose="02020603050405020304" pitchFamily="18" charset="0"/>
              </a:rPr>
              <a:t>Targeted Marketing Opportunities</a:t>
            </a:r>
            <a:r>
              <a:rPr lang="en-IN" sz="1200" dirty="0">
                <a:latin typeface="Abel" panose="02000506030000020004" pitchFamily="2" charset="0"/>
                <a:cs typeface="Times New Roman" panose="02020603050405020304" pitchFamily="18" charset="0"/>
              </a:rPr>
              <a:t>: By identifying non-users and </a:t>
            </a:r>
            <a:r>
              <a:rPr lang="en-IN" sz="1200" dirty="0" err="1">
                <a:latin typeface="Abel" panose="02000506030000020004" pitchFamily="2" charset="0"/>
                <a:cs typeface="Times New Roman" panose="02020603050405020304" pitchFamily="18" charset="0"/>
              </a:rPr>
              <a:t>analyzing</a:t>
            </a:r>
            <a:r>
              <a:rPr lang="en-IN" sz="1200" dirty="0">
                <a:latin typeface="Abel" panose="02000506030000020004" pitchFamily="2" charset="0"/>
                <a:cs typeface="Times New Roman" panose="02020603050405020304" pitchFamily="18" charset="0"/>
              </a:rPr>
              <a:t> their income levels, we can effectively target higher-income individuals who have not yet adopted credit card usage.</a:t>
            </a:r>
          </a:p>
          <a:p>
            <a:pPr marL="171450" indent="-171450" algn="just">
              <a:lnSpc>
                <a:spcPct val="150000"/>
              </a:lnSpc>
              <a:buFont typeface="Wingdings" pitchFamily="2" charset="2"/>
              <a:buChar char="Ø"/>
            </a:pPr>
            <a:endParaRPr lang="en-IN" sz="1200" dirty="0">
              <a:latin typeface="Abel" panose="02000506030000020004" pitchFamily="2"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9599EEBF-48FE-094F-BD9E-9978F64EF16E}"/>
              </a:ext>
            </a:extLst>
          </p:cNvPr>
          <p:cNvGraphicFramePr>
            <a:graphicFrameLocks/>
          </p:cNvGraphicFramePr>
          <p:nvPr>
            <p:extLst>
              <p:ext uri="{D42A27DB-BD31-4B8C-83A1-F6EECF244321}">
                <p14:modId xmlns:p14="http://schemas.microsoft.com/office/powerpoint/2010/main" val="660162179"/>
              </p:ext>
            </p:extLst>
          </p:nvPr>
        </p:nvGraphicFramePr>
        <p:xfrm>
          <a:off x="4670099" y="1526714"/>
          <a:ext cx="3764344" cy="2477882"/>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43D0BFCB-DBFE-6022-6244-9D923A54D93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583" b="13833" l="2292" r="17552">
                        <a14:foregroundMark x1="5156" y1="12250" x2="5156" y2="12250"/>
                        <a14:foregroundMark x1="6302" y1="12083" x2="6302" y2="12083"/>
                        <a14:foregroundMark x1="6302" y1="12083" x2="6302" y2="12083"/>
                        <a14:foregroundMark x1="8490" y1="11250" x2="8490" y2="11250"/>
                        <a14:foregroundMark x1="12500" y1="11750" x2="12500" y2="11750"/>
                        <a14:foregroundMark x1="13229" y1="11750" x2="13229" y2="11750"/>
                        <a14:foregroundMark x1="14688" y1="11000" x2="14688" y2="11000"/>
                        <a14:foregroundMark x1="4844" y1="11167" x2="4844" y2="11167"/>
                        <a14:foregroundMark x1="2292" y1="11750" x2="2292" y2="11750"/>
                        <a14:foregroundMark x1="3177" y1="11750" x2="3177" y2="11750"/>
                        <a14:backgroundMark x1="5156" y1="12500" x2="5156" y2="12500"/>
                        <a14:backgroundMark x1="5156" y1="12333" x2="5156" y2="12333"/>
                      </a14:backgroundRemoval>
                    </a14:imgEffect>
                  </a14:imgLayer>
                </a14:imgProps>
              </a:ext>
            </a:extLst>
          </a:blip>
          <a:srcRect l="1281" t="9133" r="80590" b="85564"/>
          <a:stretch/>
        </p:blipFill>
        <p:spPr>
          <a:xfrm>
            <a:off x="0" y="76558"/>
            <a:ext cx="1491902" cy="272761"/>
          </a:xfrm>
          <a:prstGeom prst="rect">
            <a:avLst/>
          </a:prstGeom>
          <a:solidFill>
            <a:schemeClr val="tx1"/>
          </a:solidFill>
        </p:spPr>
      </p:pic>
    </p:spTree>
    <p:extLst>
      <p:ext uri="{BB962C8B-B14F-4D97-AF65-F5344CB8AC3E}">
        <p14:creationId xmlns:p14="http://schemas.microsoft.com/office/powerpoint/2010/main" val="3109206414"/>
      </p:ext>
    </p:extLst>
  </p:cSld>
  <p:clrMapOvr>
    <a:masterClrMapping/>
  </p:clrMapOvr>
  <p:transition spd="slow">
    <p:cover dir="r"/>
  </p:transition>
</p:sld>
</file>

<file path=ppt/theme/theme1.xml><?xml version="1.0" encoding="utf-8"?>
<a:theme xmlns:a="http://schemas.openxmlformats.org/drawingml/2006/main"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875</Words>
  <Application>Microsoft Office PowerPoint</Application>
  <PresentationFormat>On-screen Show (16:9)</PresentationFormat>
  <Paragraphs>48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Wingdings</vt:lpstr>
      <vt:lpstr>Josefin Slab</vt:lpstr>
      <vt:lpstr>Abel</vt:lpstr>
      <vt:lpstr>Unica One</vt:lpstr>
      <vt:lpstr>Arial</vt:lpstr>
      <vt:lpstr>Anaheim</vt:lpstr>
      <vt:lpstr>Staatliches</vt:lpstr>
      <vt:lpstr>Anton</vt:lpstr>
      <vt:lpstr>Economy Thesis by Slidesgo</vt:lpstr>
      <vt:lpstr>Loan analysis</vt:lpstr>
      <vt:lpstr>01 OBJECTIVES</vt:lpstr>
      <vt:lpstr>INTRODUCTION</vt:lpstr>
      <vt:lpstr>01. Age group </vt:lpstr>
      <vt:lpstr>PowerPoint Presentation</vt:lpstr>
      <vt:lpstr>03. Income v/s loan </vt:lpstr>
      <vt:lpstr>PowerPoint Presentation</vt:lpstr>
      <vt:lpstr>PowerPoint Presentation</vt:lpstr>
      <vt:lpstr>06.Credit card users  </vt:lpstr>
      <vt:lpstr>PowerPoint Presentation</vt:lpstr>
      <vt:lpstr>dashboard</vt:lpstr>
      <vt:lpstr>recommendation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Aparna C</cp:lastModifiedBy>
  <cp:revision>26</cp:revision>
  <dcterms:modified xsi:type="dcterms:W3CDTF">2024-09-27T08:49:24Z</dcterms:modified>
</cp:coreProperties>
</file>