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97"/>
    <p:restoredTop sz="94610"/>
  </p:normalViewPr>
  <p:slideViewPr>
    <p:cSldViewPr snapToGrid="0" snapToObjects="1">
      <p:cViewPr varScale="1">
        <p:scale>
          <a:sx n="101" d="100"/>
          <a:sy n="101" d="100"/>
        </p:scale>
        <p:origin x="33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64090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71C4E"/>
          </a:solidFill>
          <a:ln/>
        </p:spPr>
        <p:txBody>
          <a:bodyPr/>
          <a:lstStyle/>
          <a:p>
            <a:endParaRPr lang="en-US"/>
          </a:p>
        </p:txBody>
      </p:sp>
      <p:sp>
        <p:nvSpPr>
          <p:cNvPr id="3" name="Shape 1"/>
          <p:cNvSpPr/>
          <p:nvPr/>
        </p:nvSpPr>
        <p:spPr>
          <a:xfrm>
            <a:off x="0" y="317500"/>
            <a:ext cx="14630400" cy="8229600"/>
          </a:xfrm>
          <a:prstGeom prst="rect">
            <a:avLst/>
          </a:prstGeom>
          <a:solidFill>
            <a:srgbClr val="100C35"/>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9151620" y="0"/>
            <a:ext cx="5486400" cy="8229600"/>
          </a:xfrm>
          <a:prstGeom prst="rect">
            <a:avLst/>
          </a:prstGeom>
        </p:spPr>
      </p:pic>
      <p:sp>
        <p:nvSpPr>
          <p:cNvPr id="5" name="Text 2"/>
          <p:cNvSpPr/>
          <p:nvPr/>
        </p:nvSpPr>
        <p:spPr>
          <a:xfrm>
            <a:off x="833199" y="2438876"/>
            <a:ext cx="7477601" cy="958215"/>
          </a:xfrm>
          <a:prstGeom prst="rect">
            <a:avLst/>
          </a:prstGeom>
          <a:noFill/>
          <a:ln/>
        </p:spPr>
        <p:txBody>
          <a:bodyPr wrap="none" rtlCol="0" anchor="t"/>
          <a:lstStyle/>
          <a:p>
            <a:pPr marL="0" indent="0">
              <a:lnSpc>
                <a:spcPts val="7545"/>
              </a:lnSpc>
              <a:buNone/>
            </a:pPr>
            <a:r>
              <a:rPr lang="en-US" sz="6036" dirty="0">
                <a:solidFill>
                  <a:srgbClr val="FFFFFF"/>
                </a:solidFill>
                <a:latin typeface="Kanit" pitchFamily="34" charset="0"/>
                <a:ea typeface="Kanit" pitchFamily="34" charset="-122"/>
                <a:cs typeface="Kanit" pitchFamily="34" charset="-120"/>
              </a:rPr>
              <a:t>Introduction to SQL</a:t>
            </a:r>
            <a:endParaRPr lang="en-US" sz="6036" dirty="0"/>
          </a:p>
        </p:txBody>
      </p:sp>
      <p:sp>
        <p:nvSpPr>
          <p:cNvPr id="6" name="Text 3"/>
          <p:cNvSpPr/>
          <p:nvPr/>
        </p:nvSpPr>
        <p:spPr>
          <a:xfrm>
            <a:off x="833199" y="3730347"/>
            <a:ext cx="7477601" cy="1421606"/>
          </a:xfrm>
          <a:prstGeom prst="rect">
            <a:avLst/>
          </a:prstGeom>
          <a:noFill/>
          <a:ln/>
        </p:spPr>
        <p:txBody>
          <a:bodyPr wrap="square" rtlCol="0" anchor="t"/>
          <a:lstStyle/>
          <a:p>
            <a:pPr>
              <a:lnSpc>
                <a:spcPts val="2799"/>
              </a:lnSpc>
            </a:pPr>
            <a:r>
              <a:rPr lang="en-US" sz="1750" dirty="0">
                <a:solidFill>
                  <a:srgbClr val="D9E1FF"/>
                </a:solidFill>
                <a:latin typeface="Martel Sans" pitchFamily="34" charset="0"/>
                <a:ea typeface="Martel Sans" pitchFamily="34" charset="-122"/>
                <a:cs typeface="Martel Sans" pitchFamily="34" charset="-120"/>
              </a:rPr>
              <a:t>SQL, or Structured Query Language - the industry standard for data manipulation and database management</a:t>
            </a:r>
            <a:endParaRPr lang="en-US" sz="1750" dirty="0"/>
          </a:p>
        </p:txBody>
      </p:sp>
      <p:sp>
        <p:nvSpPr>
          <p:cNvPr id="7" name="Shape 4"/>
          <p:cNvSpPr/>
          <p:nvPr/>
        </p:nvSpPr>
        <p:spPr>
          <a:xfrm>
            <a:off x="833199" y="5418534"/>
            <a:ext cx="355402" cy="355402"/>
          </a:xfrm>
          <a:prstGeom prst="roundRect">
            <a:avLst>
              <a:gd name="adj" fmla="val 25726039"/>
            </a:avLst>
          </a:prstGeom>
          <a:noFill/>
          <a:ln w="7620">
            <a:solidFill>
              <a:srgbClr val="FFFFFF"/>
            </a:solidFill>
            <a:prstDash val="solid"/>
          </a:ln>
        </p:spPr>
        <p:txBody>
          <a:bodyPr/>
          <a:lstStyle/>
          <a:p>
            <a:endParaRPr lang="en-US"/>
          </a:p>
        </p:txBody>
      </p:sp>
      <p:sp>
        <p:nvSpPr>
          <p:cNvPr id="9" name="Text 5"/>
          <p:cNvSpPr/>
          <p:nvPr/>
        </p:nvSpPr>
        <p:spPr>
          <a:xfrm>
            <a:off x="1188601" y="5401866"/>
            <a:ext cx="2498407" cy="388858"/>
          </a:xfrm>
          <a:prstGeom prst="rect">
            <a:avLst/>
          </a:prstGeom>
          <a:noFill/>
          <a:ln/>
        </p:spPr>
        <p:txBody>
          <a:bodyPr wrap="none" rtlCol="0" anchor="t"/>
          <a:lstStyle/>
          <a:p>
            <a:pPr marL="0" indent="0" algn="l">
              <a:lnSpc>
                <a:spcPts val="3062"/>
              </a:lnSpc>
              <a:buNone/>
            </a:pPr>
            <a:r>
              <a:rPr lang="en-US" sz="2187" b="1" dirty="0">
                <a:solidFill>
                  <a:srgbClr val="D9E1FF"/>
                </a:solidFill>
                <a:latin typeface="Martel Sans" pitchFamily="34" charset="0"/>
                <a:ea typeface="Martel Sans" pitchFamily="34" charset="-122"/>
                <a:cs typeface="Martel Sans" pitchFamily="34" charset="-120"/>
              </a:rPr>
              <a:t>by Gagan, TEAM 5</a:t>
            </a:r>
            <a:endParaRPr lang="en-US" sz="2187"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71C4E"/>
          </a:solidFill>
          <a:ln/>
        </p:spPr>
        <p:txBody>
          <a:bodyPr/>
          <a:lstStyle/>
          <a:p>
            <a:endParaRPr lang="en-US"/>
          </a:p>
        </p:txBody>
      </p:sp>
      <p:sp>
        <p:nvSpPr>
          <p:cNvPr id="3" name="Shape 1"/>
          <p:cNvSpPr/>
          <p:nvPr/>
        </p:nvSpPr>
        <p:spPr>
          <a:xfrm>
            <a:off x="0" y="0"/>
            <a:ext cx="14630400" cy="8229600"/>
          </a:xfrm>
          <a:prstGeom prst="rect">
            <a:avLst/>
          </a:prstGeom>
          <a:solidFill>
            <a:srgbClr val="100C35"/>
          </a:solidFill>
          <a:ln/>
        </p:spPr>
        <p:txBody>
          <a:bodyPr/>
          <a:lstStyle/>
          <a:p>
            <a:endParaRPr lang="en-US"/>
          </a:p>
        </p:txBody>
      </p:sp>
      <p:sp>
        <p:nvSpPr>
          <p:cNvPr id="4" name="Text 2"/>
          <p:cNvSpPr/>
          <p:nvPr/>
        </p:nvSpPr>
        <p:spPr>
          <a:xfrm>
            <a:off x="2710815" y="566857"/>
            <a:ext cx="9208770" cy="1287304"/>
          </a:xfrm>
          <a:prstGeom prst="rect">
            <a:avLst/>
          </a:prstGeom>
          <a:noFill/>
          <a:ln/>
        </p:spPr>
        <p:txBody>
          <a:bodyPr wrap="square" rtlCol="0" anchor="t"/>
          <a:lstStyle/>
          <a:p>
            <a:pPr marL="0" indent="0">
              <a:lnSpc>
                <a:spcPts val="5069"/>
              </a:lnSpc>
              <a:buNone/>
            </a:pPr>
            <a:r>
              <a:rPr lang="en-US" sz="4055" dirty="0">
                <a:solidFill>
                  <a:srgbClr val="FFFFFF"/>
                </a:solidFill>
                <a:latin typeface="Kanit" pitchFamily="34" charset="0"/>
                <a:ea typeface="Kanit" pitchFamily="34" charset="-122"/>
                <a:cs typeface="Kanit" pitchFamily="34" charset="-120"/>
              </a:rPr>
              <a:t>Entity-Relationship Diagrams and Modeling</a:t>
            </a:r>
            <a:endParaRPr lang="en-US" sz="4055" dirty="0"/>
          </a:p>
        </p:txBody>
      </p:sp>
      <p:sp>
        <p:nvSpPr>
          <p:cNvPr id="5" name="Text 3"/>
          <p:cNvSpPr/>
          <p:nvPr/>
        </p:nvSpPr>
        <p:spPr>
          <a:xfrm>
            <a:off x="2710815" y="2348508"/>
            <a:ext cx="4353163" cy="2636520"/>
          </a:xfrm>
          <a:prstGeom prst="rect">
            <a:avLst/>
          </a:prstGeom>
          <a:noFill/>
          <a:ln/>
        </p:spPr>
        <p:txBody>
          <a:bodyPr wrap="square" rtlCol="0" anchor="t"/>
          <a:lstStyle/>
          <a:p>
            <a:pPr marL="0" indent="0">
              <a:lnSpc>
                <a:spcPts val="2595"/>
              </a:lnSpc>
              <a:buNone/>
            </a:pPr>
            <a:r>
              <a:rPr lang="en-US" sz="1622" dirty="0">
                <a:solidFill>
                  <a:srgbClr val="D9E1FF"/>
                </a:solidFill>
                <a:latin typeface="Martel Sans" pitchFamily="34" charset="0"/>
                <a:ea typeface="Martel Sans" pitchFamily="34" charset="-122"/>
                <a:cs typeface="Martel Sans" pitchFamily="34" charset="-120"/>
              </a:rPr>
              <a:t>Entity-Relationship (ER) diagrams are a visual representation of the structure of a database, depicting the entities, their attributes, and the relationships between them. ER modeling is a foundational technique in database design, enabling the creation of robust, scalable data architectures.</a:t>
            </a:r>
            <a:endParaRPr lang="en-US" sz="1622" dirty="0"/>
          </a:p>
        </p:txBody>
      </p:sp>
      <p:sp>
        <p:nvSpPr>
          <p:cNvPr id="6" name="Text 4"/>
          <p:cNvSpPr/>
          <p:nvPr/>
        </p:nvSpPr>
        <p:spPr>
          <a:xfrm>
            <a:off x="2710815" y="5170408"/>
            <a:ext cx="4353163" cy="2306955"/>
          </a:xfrm>
          <a:prstGeom prst="rect">
            <a:avLst/>
          </a:prstGeom>
          <a:noFill/>
          <a:ln/>
        </p:spPr>
        <p:txBody>
          <a:bodyPr wrap="square" rtlCol="0" anchor="t"/>
          <a:lstStyle/>
          <a:p>
            <a:pPr marL="0" indent="0">
              <a:lnSpc>
                <a:spcPts val="2595"/>
              </a:lnSpc>
              <a:buNone/>
            </a:pPr>
            <a:r>
              <a:rPr lang="en-US" sz="1622" dirty="0">
                <a:solidFill>
                  <a:srgbClr val="D9E1FF"/>
                </a:solidFill>
                <a:latin typeface="Martel Sans" pitchFamily="34" charset="0"/>
                <a:ea typeface="Martel Sans" pitchFamily="34" charset="-122"/>
                <a:cs typeface="Martel Sans" pitchFamily="34" charset="-120"/>
              </a:rPr>
              <a:t>Key ER diagram components include entities (tables), attributes (columns), and relationships. Advanced concepts like composite attributes, multiple entities, relationship cardinality, and weak entities allow for the comprehensive modeling of complex data environments.</a:t>
            </a:r>
            <a:endParaRPr lang="en-US" sz="1622" dirty="0"/>
          </a:p>
        </p:txBody>
      </p:sp>
      <p:pic>
        <p:nvPicPr>
          <p:cNvPr id="7" name="Image 0" descr="preencoded.png"/>
          <p:cNvPicPr>
            <a:picLocks noChangeAspect="1"/>
          </p:cNvPicPr>
          <p:nvPr/>
        </p:nvPicPr>
        <p:blipFill>
          <a:blip r:embed="rId3"/>
          <a:stretch>
            <a:fillRect/>
          </a:stretch>
        </p:blipFill>
        <p:spPr>
          <a:xfrm>
            <a:off x="7574042" y="2394823"/>
            <a:ext cx="4353163" cy="297846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71C4E"/>
          </a:solidFill>
          <a:ln/>
        </p:spPr>
        <p:txBody>
          <a:bodyPr/>
          <a:lstStyle/>
          <a:p>
            <a:endParaRPr lang="en-US"/>
          </a:p>
        </p:txBody>
      </p:sp>
      <p:sp>
        <p:nvSpPr>
          <p:cNvPr id="3" name="Shape 1"/>
          <p:cNvSpPr/>
          <p:nvPr/>
        </p:nvSpPr>
        <p:spPr>
          <a:xfrm>
            <a:off x="0" y="354727"/>
            <a:ext cx="14630400" cy="8231743"/>
          </a:xfrm>
          <a:prstGeom prst="rect">
            <a:avLst/>
          </a:prstGeom>
          <a:solidFill>
            <a:srgbClr val="100C35"/>
          </a:solidFill>
          <a:ln/>
        </p:spPr>
        <p:txBody>
          <a:bodyPr/>
          <a:lstStyle/>
          <a:p>
            <a:endParaRPr lang="en-US"/>
          </a:p>
        </p:txBody>
      </p:sp>
      <p:sp>
        <p:nvSpPr>
          <p:cNvPr id="4" name="Text 2"/>
          <p:cNvSpPr/>
          <p:nvPr/>
        </p:nvSpPr>
        <p:spPr>
          <a:xfrm>
            <a:off x="2547104" y="586502"/>
            <a:ext cx="6553676" cy="666512"/>
          </a:xfrm>
          <a:prstGeom prst="rect">
            <a:avLst/>
          </a:prstGeom>
          <a:noFill/>
          <a:ln/>
        </p:spPr>
        <p:txBody>
          <a:bodyPr wrap="none" rtlCol="0" anchor="t"/>
          <a:lstStyle/>
          <a:p>
            <a:pPr marL="0" indent="0">
              <a:lnSpc>
                <a:spcPts val="5249"/>
              </a:lnSpc>
              <a:buNone/>
            </a:pPr>
            <a:r>
              <a:rPr lang="en-US" sz="4199" dirty="0">
                <a:solidFill>
                  <a:srgbClr val="FFFFFF"/>
                </a:solidFill>
                <a:latin typeface="Kanit" pitchFamily="34" charset="0"/>
                <a:ea typeface="Kanit" pitchFamily="34" charset="-122"/>
                <a:cs typeface="Kanit" pitchFamily="34" charset="-120"/>
              </a:rPr>
              <a:t>Types of Databases: RDBMS</a:t>
            </a:r>
            <a:endParaRPr lang="en-US" sz="4199" dirty="0"/>
          </a:p>
        </p:txBody>
      </p:sp>
      <p:pic>
        <p:nvPicPr>
          <p:cNvPr id="5" name="Image 0" descr="preencoded.png"/>
          <p:cNvPicPr>
            <a:picLocks noChangeAspect="1"/>
          </p:cNvPicPr>
          <p:nvPr/>
        </p:nvPicPr>
        <p:blipFill>
          <a:blip r:embed="rId3"/>
          <a:stretch>
            <a:fillRect/>
          </a:stretch>
        </p:blipFill>
        <p:spPr>
          <a:xfrm>
            <a:off x="2547104" y="1679615"/>
            <a:ext cx="2965371" cy="1832729"/>
          </a:xfrm>
          <a:prstGeom prst="rect">
            <a:avLst/>
          </a:prstGeom>
        </p:spPr>
      </p:pic>
      <p:sp>
        <p:nvSpPr>
          <p:cNvPr id="6" name="Text 3"/>
          <p:cNvSpPr/>
          <p:nvPr/>
        </p:nvSpPr>
        <p:spPr>
          <a:xfrm>
            <a:off x="2547104" y="3778925"/>
            <a:ext cx="2965371" cy="666274"/>
          </a:xfrm>
          <a:prstGeom prst="rect">
            <a:avLst/>
          </a:prstGeom>
          <a:noFill/>
          <a:ln/>
        </p:spPr>
        <p:txBody>
          <a:bodyPr wrap="square" rtlCol="0" anchor="t"/>
          <a:lstStyle/>
          <a:p>
            <a:pPr marL="0" indent="0" algn="l">
              <a:lnSpc>
                <a:spcPts val="2624"/>
              </a:lnSpc>
              <a:buNone/>
            </a:pPr>
            <a:r>
              <a:rPr lang="en-US" sz="2100" dirty="0">
                <a:solidFill>
                  <a:srgbClr val="FFFFFF"/>
                </a:solidFill>
                <a:latin typeface="Kanit" pitchFamily="34" charset="0"/>
                <a:ea typeface="Kanit" pitchFamily="34" charset="-122"/>
                <a:cs typeface="Kanit" pitchFamily="34" charset="-120"/>
              </a:rPr>
              <a:t>Relational Database Management Systems</a:t>
            </a:r>
            <a:endParaRPr lang="en-US" sz="2100" dirty="0"/>
          </a:p>
        </p:txBody>
      </p:sp>
      <p:sp>
        <p:nvSpPr>
          <p:cNvPr id="7" name="Text 4"/>
          <p:cNvSpPr/>
          <p:nvPr/>
        </p:nvSpPr>
        <p:spPr>
          <a:xfrm>
            <a:off x="2547104" y="4573072"/>
            <a:ext cx="2965371" cy="3072170"/>
          </a:xfrm>
          <a:prstGeom prst="rect">
            <a:avLst/>
          </a:prstGeom>
          <a:noFill/>
          <a:ln/>
        </p:spPr>
        <p:txBody>
          <a:bodyPr wrap="square" rtlCol="0" anchor="t"/>
          <a:lstStyle/>
          <a:p>
            <a:pPr marL="0" indent="0" algn="l">
              <a:lnSpc>
                <a:spcPts val="2687"/>
              </a:lnSpc>
              <a:buNone/>
            </a:pPr>
            <a:r>
              <a:rPr lang="en-US" sz="1680" dirty="0">
                <a:solidFill>
                  <a:srgbClr val="D9E1FF"/>
                </a:solidFill>
                <a:latin typeface="Martel Sans" pitchFamily="34" charset="0"/>
                <a:ea typeface="Martel Sans" pitchFamily="34" charset="-122"/>
                <a:cs typeface="Martel Sans" pitchFamily="34" charset="-120"/>
              </a:rPr>
              <a:t>RDBMS are the most common and widely used type of database, storing data in interconnected tables with defined relationships between them. This structured approach enables powerful querying and data management capabilities.</a:t>
            </a:r>
            <a:endParaRPr lang="en-US" sz="1680" dirty="0"/>
          </a:p>
        </p:txBody>
      </p:sp>
      <p:pic>
        <p:nvPicPr>
          <p:cNvPr id="8" name="Image 1" descr="preencoded.png"/>
          <p:cNvPicPr>
            <a:picLocks noChangeAspect="1"/>
          </p:cNvPicPr>
          <p:nvPr/>
        </p:nvPicPr>
        <p:blipFill>
          <a:blip r:embed="rId4"/>
          <a:stretch>
            <a:fillRect/>
          </a:stretch>
        </p:blipFill>
        <p:spPr>
          <a:xfrm>
            <a:off x="5832396" y="1679615"/>
            <a:ext cx="2965490" cy="1832729"/>
          </a:xfrm>
          <a:prstGeom prst="rect">
            <a:avLst/>
          </a:prstGeom>
        </p:spPr>
      </p:pic>
      <p:sp>
        <p:nvSpPr>
          <p:cNvPr id="9" name="Text 5"/>
          <p:cNvSpPr/>
          <p:nvPr/>
        </p:nvSpPr>
        <p:spPr>
          <a:xfrm>
            <a:off x="5832396" y="3778925"/>
            <a:ext cx="2965490" cy="666274"/>
          </a:xfrm>
          <a:prstGeom prst="rect">
            <a:avLst/>
          </a:prstGeom>
          <a:noFill/>
          <a:ln/>
        </p:spPr>
        <p:txBody>
          <a:bodyPr wrap="square" rtlCol="0" anchor="t"/>
          <a:lstStyle/>
          <a:p>
            <a:pPr marL="0" indent="0" algn="l">
              <a:lnSpc>
                <a:spcPts val="2624"/>
              </a:lnSpc>
              <a:buNone/>
            </a:pPr>
            <a:r>
              <a:rPr lang="en-US" sz="2100" dirty="0">
                <a:solidFill>
                  <a:srgbClr val="FFFFFF"/>
                </a:solidFill>
                <a:latin typeface="Kanit" pitchFamily="34" charset="0"/>
                <a:ea typeface="Kanit" pitchFamily="34" charset="-122"/>
                <a:cs typeface="Kanit" pitchFamily="34" charset="-120"/>
              </a:rPr>
              <a:t>Enterprise-Grade Database Solutions</a:t>
            </a:r>
            <a:endParaRPr lang="en-US" sz="2100" dirty="0"/>
          </a:p>
        </p:txBody>
      </p:sp>
      <p:sp>
        <p:nvSpPr>
          <p:cNvPr id="10" name="Text 6"/>
          <p:cNvSpPr/>
          <p:nvPr/>
        </p:nvSpPr>
        <p:spPr>
          <a:xfrm>
            <a:off x="5832396" y="4573072"/>
            <a:ext cx="2965490" cy="2730818"/>
          </a:xfrm>
          <a:prstGeom prst="rect">
            <a:avLst/>
          </a:prstGeom>
          <a:noFill/>
          <a:ln/>
        </p:spPr>
        <p:txBody>
          <a:bodyPr wrap="square" rtlCol="0" anchor="t"/>
          <a:lstStyle/>
          <a:p>
            <a:pPr marL="0" indent="0" algn="l">
              <a:lnSpc>
                <a:spcPts val="2687"/>
              </a:lnSpc>
              <a:buNone/>
            </a:pPr>
            <a:r>
              <a:rPr lang="en-US" sz="1680" dirty="0">
                <a:solidFill>
                  <a:srgbClr val="D9E1FF"/>
                </a:solidFill>
                <a:latin typeface="Martel Sans" pitchFamily="34" charset="0"/>
                <a:ea typeface="Martel Sans" pitchFamily="34" charset="-122"/>
                <a:cs typeface="Martel Sans" pitchFamily="34" charset="-120"/>
              </a:rPr>
              <a:t>RDBMS power mission-critical applications in large organizations, supporting thousands of users and managing terabytes of data. Leading RDBMS platforms include Oracle, Microsoft SQL Server, and PostgreSQL.</a:t>
            </a:r>
            <a:endParaRPr lang="en-US" sz="1680" dirty="0"/>
          </a:p>
        </p:txBody>
      </p:sp>
      <p:pic>
        <p:nvPicPr>
          <p:cNvPr id="11" name="Image 2" descr="preencoded.png"/>
          <p:cNvPicPr>
            <a:picLocks noChangeAspect="1"/>
          </p:cNvPicPr>
          <p:nvPr/>
        </p:nvPicPr>
        <p:blipFill>
          <a:blip r:embed="rId5"/>
          <a:stretch>
            <a:fillRect/>
          </a:stretch>
        </p:blipFill>
        <p:spPr>
          <a:xfrm>
            <a:off x="9117806" y="1679615"/>
            <a:ext cx="2965490" cy="1832729"/>
          </a:xfrm>
          <a:prstGeom prst="rect">
            <a:avLst/>
          </a:prstGeom>
        </p:spPr>
      </p:pic>
      <p:sp>
        <p:nvSpPr>
          <p:cNvPr id="12" name="Text 7"/>
          <p:cNvSpPr/>
          <p:nvPr/>
        </p:nvSpPr>
        <p:spPr>
          <a:xfrm>
            <a:off x="9117806" y="3778925"/>
            <a:ext cx="2965490" cy="666274"/>
          </a:xfrm>
          <a:prstGeom prst="rect">
            <a:avLst/>
          </a:prstGeom>
          <a:noFill/>
          <a:ln/>
        </p:spPr>
        <p:txBody>
          <a:bodyPr wrap="square" rtlCol="0" anchor="t"/>
          <a:lstStyle/>
          <a:p>
            <a:pPr marL="0" indent="0" algn="l">
              <a:lnSpc>
                <a:spcPts val="2624"/>
              </a:lnSpc>
              <a:buNone/>
            </a:pPr>
            <a:r>
              <a:rPr lang="en-US" sz="2100" dirty="0">
                <a:solidFill>
                  <a:srgbClr val="FFFFFF"/>
                </a:solidFill>
                <a:latin typeface="Kanit" pitchFamily="34" charset="0"/>
                <a:ea typeface="Kanit" pitchFamily="34" charset="-122"/>
                <a:cs typeface="Kanit" pitchFamily="34" charset="-120"/>
              </a:rPr>
              <a:t>Integrated Database Ecosystems</a:t>
            </a:r>
            <a:endParaRPr lang="en-US" sz="2100" dirty="0"/>
          </a:p>
        </p:txBody>
      </p:sp>
      <p:sp>
        <p:nvSpPr>
          <p:cNvPr id="13" name="Text 8"/>
          <p:cNvSpPr/>
          <p:nvPr/>
        </p:nvSpPr>
        <p:spPr>
          <a:xfrm>
            <a:off x="9117806" y="4573072"/>
            <a:ext cx="2965490" cy="2730818"/>
          </a:xfrm>
          <a:prstGeom prst="rect">
            <a:avLst/>
          </a:prstGeom>
          <a:noFill/>
          <a:ln/>
        </p:spPr>
        <p:txBody>
          <a:bodyPr wrap="square" rtlCol="0" anchor="t"/>
          <a:lstStyle/>
          <a:p>
            <a:pPr marL="0" indent="0" algn="l">
              <a:lnSpc>
                <a:spcPts val="2687"/>
              </a:lnSpc>
              <a:buNone/>
            </a:pPr>
            <a:r>
              <a:rPr lang="en-US" sz="1680" dirty="0">
                <a:solidFill>
                  <a:srgbClr val="D9E1FF"/>
                </a:solidFill>
                <a:latin typeface="Martel Sans" pitchFamily="34" charset="0"/>
                <a:ea typeface="Martel Sans" pitchFamily="34" charset="-122"/>
                <a:cs typeface="Martel Sans" pitchFamily="34" charset="-120"/>
              </a:rPr>
              <a:t>RDBMS are part of a holistic database ecosystem, with client tools, administration interfaces, and supporting infrastructure working together to provide a comprehensive data management solution.</a:t>
            </a:r>
            <a:endParaRPr lang="en-US" sz="168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71C4E"/>
          </a:solidFill>
          <a:ln/>
        </p:spPr>
        <p:txBody>
          <a:bodyPr/>
          <a:lstStyle/>
          <a:p>
            <a:endParaRPr lang="en-US"/>
          </a:p>
        </p:txBody>
      </p:sp>
      <p:sp>
        <p:nvSpPr>
          <p:cNvPr id="3" name="Shape 1"/>
          <p:cNvSpPr/>
          <p:nvPr/>
        </p:nvSpPr>
        <p:spPr>
          <a:xfrm>
            <a:off x="0" y="0"/>
            <a:ext cx="14630400" cy="8229600"/>
          </a:xfrm>
          <a:prstGeom prst="rect">
            <a:avLst/>
          </a:prstGeom>
          <a:solidFill>
            <a:srgbClr val="100C35"/>
          </a:solidFill>
          <a:ln/>
        </p:spPr>
        <p:txBody>
          <a:bodyPr/>
          <a:lstStyle/>
          <a:p>
            <a:endParaRPr lang="en-US"/>
          </a:p>
        </p:txBody>
      </p:sp>
      <p:sp>
        <p:nvSpPr>
          <p:cNvPr id="4" name="Text 2"/>
          <p:cNvSpPr/>
          <p:nvPr/>
        </p:nvSpPr>
        <p:spPr>
          <a:xfrm>
            <a:off x="2348389" y="1087993"/>
            <a:ext cx="6540222" cy="694373"/>
          </a:xfrm>
          <a:prstGeom prst="rect">
            <a:avLst/>
          </a:prstGeom>
          <a:noFill/>
          <a:ln/>
        </p:spPr>
        <p:txBody>
          <a:bodyPr wrap="none" rtlCol="0" anchor="t"/>
          <a:lstStyle/>
          <a:p>
            <a:pPr marL="0" indent="0">
              <a:lnSpc>
                <a:spcPts val="5468"/>
              </a:lnSpc>
              <a:buNone/>
            </a:pPr>
            <a:r>
              <a:rPr lang="en-US" sz="4374" dirty="0">
                <a:solidFill>
                  <a:srgbClr val="FFFFFF"/>
                </a:solidFill>
                <a:latin typeface="Kanit" pitchFamily="34" charset="0"/>
                <a:ea typeface="Kanit" pitchFamily="34" charset="-122"/>
                <a:cs typeface="Kanit" pitchFamily="34" charset="-120"/>
              </a:rPr>
              <a:t>SQL Queries and Concepts</a:t>
            </a:r>
            <a:endParaRPr lang="en-US" sz="4374" dirty="0"/>
          </a:p>
        </p:txBody>
      </p:sp>
      <p:sp>
        <p:nvSpPr>
          <p:cNvPr id="5" name="Shape 3"/>
          <p:cNvSpPr/>
          <p:nvPr/>
        </p:nvSpPr>
        <p:spPr>
          <a:xfrm>
            <a:off x="2348389" y="2226707"/>
            <a:ext cx="4855726" cy="2346365"/>
          </a:xfrm>
          <a:prstGeom prst="roundRect">
            <a:avLst>
              <a:gd name="adj" fmla="val 2841"/>
            </a:avLst>
          </a:prstGeom>
          <a:solidFill>
            <a:srgbClr val="221D4C"/>
          </a:solidFill>
          <a:ln/>
        </p:spPr>
        <p:txBody>
          <a:bodyPr/>
          <a:lstStyle/>
          <a:p>
            <a:endParaRPr lang="en-US"/>
          </a:p>
        </p:txBody>
      </p:sp>
      <p:sp>
        <p:nvSpPr>
          <p:cNvPr id="6" name="Text 4"/>
          <p:cNvSpPr/>
          <p:nvPr/>
        </p:nvSpPr>
        <p:spPr>
          <a:xfrm>
            <a:off x="2570559" y="2448878"/>
            <a:ext cx="2777490" cy="347186"/>
          </a:xfrm>
          <a:prstGeom prst="rect">
            <a:avLst/>
          </a:prstGeom>
          <a:noFill/>
          <a:ln/>
        </p:spPr>
        <p:txBody>
          <a:bodyPr wrap="none" rtlCol="0" anchor="t"/>
          <a:lstStyle/>
          <a:p>
            <a:pPr marL="0" indent="0">
              <a:lnSpc>
                <a:spcPts val="2734"/>
              </a:lnSpc>
              <a:buNone/>
            </a:pPr>
            <a:r>
              <a:rPr lang="en-US" sz="2187" dirty="0">
                <a:solidFill>
                  <a:srgbClr val="FFFFFF"/>
                </a:solidFill>
                <a:latin typeface="Kanit" pitchFamily="34" charset="0"/>
                <a:ea typeface="Kanit" pitchFamily="34" charset="-122"/>
                <a:cs typeface="Kanit" pitchFamily="34" charset="-120"/>
              </a:rPr>
              <a:t>Fundamental Queries</a:t>
            </a:r>
            <a:endParaRPr lang="en-US" sz="2187" dirty="0"/>
          </a:p>
        </p:txBody>
      </p:sp>
      <p:sp>
        <p:nvSpPr>
          <p:cNvPr id="7" name="Text 5"/>
          <p:cNvSpPr/>
          <p:nvPr/>
        </p:nvSpPr>
        <p:spPr>
          <a:xfrm>
            <a:off x="2570559" y="2929295"/>
            <a:ext cx="4411385" cy="1421606"/>
          </a:xfrm>
          <a:prstGeom prst="rect">
            <a:avLst/>
          </a:prstGeom>
          <a:noFill/>
          <a:ln/>
        </p:spPr>
        <p:txBody>
          <a:bodyPr wrap="square" rtlCol="0" anchor="t"/>
          <a:lstStyle/>
          <a:p>
            <a:pPr marL="0" indent="0">
              <a:lnSpc>
                <a:spcPts val="2799"/>
              </a:lnSpc>
              <a:buNone/>
            </a:pPr>
            <a:r>
              <a:rPr lang="en-US" sz="1750" dirty="0">
                <a:solidFill>
                  <a:srgbClr val="D9E1FF"/>
                </a:solidFill>
                <a:latin typeface="Martel Sans" pitchFamily="34" charset="0"/>
                <a:ea typeface="Martel Sans" pitchFamily="34" charset="-122"/>
                <a:cs typeface="Martel Sans" pitchFamily="34" charset="-120"/>
              </a:rPr>
              <a:t>SQL queries form the core of database interactions, enabling you to SELECT, INSERT, UPDATE, and DELETE data with precision.</a:t>
            </a:r>
            <a:endParaRPr lang="en-US" sz="1750" dirty="0"/>
          </a:p>
        </p:txBody>
      </p:sp>
      <p:sp>
        <p:nvSpPr>
          <p:cNvPr id="8" name="Shape 6"/>
          <p:cNvSpPr/>
          <p:nvPr/>
        </p:nvSpPr>
        <p:spPr>
          <a:xfrm>
            <a:off x="7426285" y="2226707"/>
            <a:ext cx="4855726" cy="2346365"/>
          </a:xfrm>
          <a:prstGeom prst="roundRect">
            <a:avLst>
              <a:gd name="adj" fmla="val 2841"/>
            </a:avLst>
          </a:prstGeom>
          <a:solidFill>
            <a:srgbClr val="221D4C"/>
          </a:solidFill>
          <a:ln/>
        </p:spPr>
        <p:txBody>
          <a:bodyPr/>
          <a:lstStyle/>
          <a:p>
            <a:endParaRPr lang="en-US"/>
          </a:p>
        </p:txBody>
      </p:sp>
      <p:sp>
        <p:nvSpPr>
          <p:cNvPr id="9" name="Text 7"/>
          <p:cNvSpPr/>
          <p:nvPr/>
        </p:nvSpPr>
        <p:spPr>
          <a:xfrm>
            <a:off x="7648456" y="2448878"/>
            <a:ext cx="2777490" cy="347186"/>
          </a:xfrm>
          <a:prstGeom prst="rect">
            <a:avLst/>
          </a:prstGeom>
          <a:noFill/>
          <a:ln/>
        </p:spPr>
        <p:txBody>
          <a:bodyPr wrap="none" rtlCol="0" anchor="t"/>
          <a:lstStyle/>
          <a:p>
            <a:pPr marL="0" indent="0">
              <a:lnSpc>
                <a:spcPts val="2734"/>
              </a:lnSpc>
              <a:buNone/>
            </a:pPr>
            <a:r>
              <a:rPr lang="en-US" sz="2187" dirty="0">
                <a:solidFill>
                  <a:srgbClr val="FFFFFF"/>
                </a:solidFill>
                <a:latin typeface="Kanit" pitchFamily="34" charset="0"/>
                <a:ea typeface="Kanit" pitchFamily="34" charset="-122"/>
                <a:cs typeface="Kanit" pitchFamily="34" charset="-120"/>
              </a:rPr>
              <a:t>Advanced Querying</a:t>
            </a:r>
            <a:endParaRPr lang="en-US" sz="2187" dirty="0"/>
          </a:p>
        </p:txBody>
      </p:sp>
      <p:sp>
        <p:nvSpPr>
          <p:cNvPr id="10" name="Text 8"/>
          <p:cNvSpPr/>
          <p:nvPr/>
        </p:nvSpPr>
        <p:spPr>
          <a:xfrm>
            <a:off x="7648456" y="2929295"/>
            <a:ext cx="4411385" cy="1421606"/>
          </a:xfrm>
          <a:prstGeom prst="rect">
            <a:avLst/>
          </a:prstGeom>
          <a:noFill/>
          <a:ln/>
        </p:spPr>
        <p:txBody>
          <a:bodyPr wrap="square" rtlCol="0" anchor="t"/>
          <a:lstStyle/>
          <a:p>
            <a:pPr marL="0" indent="0">
              <a:lnSpc>
                <a:spcPts val="2799"/>
              </a:lnSpc>
              <a:buNone/>
            </a:pPr>
            <a:r>
              <a:rPr lang="en-US" sz="1750" dirty="0">
                <a:solidFill>
                  <a:srgbClr val="D9E1FF"/>
                </a:solidFill>
                <a:latin typeface="Martel Sans" pitchFamily="34" charset="0"/>
                <a:ea typeface="Martel Sans" pitchFamily="34" charset="-122"/>
                <a:cs typeface="Martel Sans" pitchFamily="34" charset="-120"/>
              </a:rPr>
              <a:t>SQL offers powerful capabilities like JOINs, subqueries, and aggregations to perform complex data analysis and manipulation.</a:t>
            </a:r>
            <a:endParaRPr lang="en-US" sz="1750" dirty="0"/>
          </a:p>
        </p:txBody>
      </p:sp>
      <p:sp>
        <p:nvSpPr>
          <p:cNvPr id="11" name="Shape 9"/>
          <p:cNvSpPr/>
          <p:nvPr/>
        </p:nvSpPr>
        <p:spPr>
          <a:xfrm>
            <a:off x="2348389" y="4795242"/>
            <a:ext cx="4855726" cy="2346365"/>
          </a:xfrm>
          <a:prstGeom prst="roundRect">
            <a:avLst>
              <a:gd name="adj" fmla="val 2841"/>
            </a:avLst>
          </a:prstGeom>
          <a:solidFill>
            <a:srgbClr val="221D4C"/>
          </a:solidFill>
          <a:ln/>
        </p:spPr>
        <p:txBody>
          <a:bodyPr/>
          <a:lstStyle/>
          <a:p>
            <a:endParaRPr lang="en-US"/>
          </a:p>
        </p:txBody>
      </p:sp>
      <p:sp>
        <p:nvSpPr>
          <p:cNvPr id="12" name="Text 10"/>
          <p:cNvSpPr/>
          <p:nvPr/>
        </p:nvSpPr>
        <p:spPr>
          <a:xfrm>
            <a:off x="2570559" y="5017413"/>
            <a:ext cx="2777490" cy="347186"/>
          </a:xfrm>
          <a:prstGeom prst="rect">
            <a:avLst/>
          </a:prstGeom>
          <a:noFill/>
          <a:ln/>
        </p:spPr>
        <p:txBody>
          <a:bodyPr wrap="none" rtlCol="0" anchor="t"/>
          <a:lstStyle/>
          <a:p>
            <a:pPr marL="0" indent="0">
              <a:lnSpc>
                <a:spcPts val="2734"/>
              </a:lnSpc>
              <a:buNone/>
            </a:pPr>
            <a:r>
              <a:rPr lang="en-US" sz="2187" dirty="0">
                <a:solidFill>
                  <a:srgbClr val="FFFFFF"/>
                </a:solidFill>
                <a:latin typeface="Kanit" pitchFamily="34" charset="0"/>
                <a:ea typeface="Kanit" pitchFamily="34" charset="-122"/>
                <a:cs typeface="Kanit" pitchFamily="34" charset="-120"/>
              </a:rPr>
              <a:t>Programmatic Control</a:t>
            </a:r>
            <a:endParaRPr lang="en-US" sz="2187" dirty="0"/>
          </a:p>
        </p:txBody>
      </p:sp>
      <p:sp>
        <p:nvSpPr>
          <p:cNvPr id="13" name="Text 11"/>
          <p:cNvSpPr/>
          <p:nvPr/>
        </p:nvSpPr>
        <p:spPr>
          <a:xfrm>
            <a:off x="2570559" y="5497830"/>
            <a:ext cx="4411385" cy="1066205"/>
          </a:xfrm>
          <a:prstGeom prst="rect">
            <a:avLst/>
          </a:prstGeom>
          <a:noFill/>
          <a:ln/>
        </p:spPr>
        <p:txBody>
          <a:bodyPr wrap="square" rtlCol="0" anchor="t"/>
          <a:lstStyle/>
          <a:p>
            <a:pPr marL="0" indent="0">
              <a:lnSpc>
                <a:spcPts val="2799"/>
              </a:lnSpc>
              <a:buNone/>
            </a:pPr>
            <a:r>
              <a:rPr lang="en-US" sz="1750" dirty="0">
                <a:solidFill>
                  <a:srgbClr val="D9E1FF"/>
                </a:solidFill>
                <a:latin typeface="Martel Sans" pitchFamily="34" charset="0"/>
                <a:ea typeface="Martel Sans" pitchFamily="34" charset="-122"/>
                <a:cs typeface="Martel Sans" pitchFamily="34" charset="-120"/>
              </a:rPr>
              <a:t>SQL includes constructs like IF-ELSE statements and loops to build dynamic, logic-driven database applications.</a:t>
            </a:r>
            <a:endParaRPr lang="en-US" sz="1750" dirty="0"/>
          </a:p>
        </p:txBody>
      </p:sp>
      <p:sp>
        <p:nvSpPr>
          <p:cNvPr id="14" name="Shape 12"/>
          <p:cNvSpPr/>
          <p:nvPr/>
        </p:nvSpPr>
        <p:spPr>
          <a:xfrm>
            <a:off x="7426285" y="4795242"/>
            <a:ext cx="4855726" cy="2346365"/>
          </a:xfrm>
          <a:prstGeom prst="roundRect">
            <a:avLst>
              <a:gd name="adj" fmla="val 2841"/>
            </a:avLst>
          </a:prstGeom>
          <a:solidFill>
            <a:srgbClr val="221D4C"/>
          </a:solidFill>
          <a:ln/>
        </p:spPr>
        <p:txBody>
          <a:bodyPr/>
          <a:lstStyle/>
          <a:p>
            <a:endParaRPr lang="en-US"/>
          </a:p>
        </p:txBody>
      </p:sp>
      <p:sp>
        <p:nvSpPr>
          <p:cNvPr id="15" name="Text 13"/>
          <p:cNvSpPr/>
          <p:nvPr/>
        </p:nvSpPr>
        <p:spPr>
          <a:xfrm>
            <a:off x="7648456" y="5017413"/>
            <a:ext cx="3107293" cy="347186"/>
          </a:xfrm>
          <a:prstGeom prst="rect">
            <a:avLst/>
          </a:prstGeom>
          <a:noFill/>
          <a:ln/>
        </p:spPr>
        <p:txBody>
          <a:bodyPr wrap="none" rtlCol="0" anchor="t"/>
          <a:lstStyle/>
          <a:p>
            <a:pPr marL="0" indent="0">
              <a:lnSpc>
                <a:spcPts val="2734"/>
              </a:lnSpc>
              <a:buNone/>
            </a:pPr>
            <a:r>
              <a:rPr lang="en-US" sz="2187" dirty="0">
                <a:solidFill>
                  <a:srgbClr val="FFFFFF"/>
                </a:solidFill>
                <a:latin typeface="Kanit" pitchFamily="34" charset="0"/>
                <a:ea typeface="Kanit" pitchFamily="34" charset="-122"/>
                <a:cs typeface="Kanit" pitchFamily="34" charset="-120"/>
              </a:rPr>
              <a:t>Optimization Techniques</a:t>
            </a:r>
            <a:endParaRPr lang="en-US" sz="2187" dirty="0"/>
          </a:p>
        </p:txBody>
      </p:sp>
      <p:sp>
        <p:nvSpPr>
          <p:cNvPr id="16" name="Text 14"/>
          <p:cNvSpPr/>
          <p:nvPr/>
        </p:nvSpPr>
        <p:spPr>
          <a:xfrm>
            <a:off x="7648456" y="5497830"/>
            <a:ext cx="4411385" cy="1421606"/>
          </a:xfrm>
          <a:prstGeom prst="rect">
            <a:avLst/>
          </a:prstGeom>
          <a:noFill/>
          <a:ln/>
        </p:spPr>
        <p:txBody>
          <a:bodyPr wrap="square" rtlCol="0" anchor="t"/>
          <a:lstStyle/>
          <a:p>
            <a:pPr marL="0" indent="0">
              <a:lnSpc>
                <a:spcPts val="2799"/>
              </a:lnSpc>
              <a:buNone/>
            </a:pPr>
            <a:r>
              <a:rPr lang="en-US" sz="1750" dirty="0">
                <a:solidFill>
                  <a:srgbClr val="D9E1FF"/>
                </a:solidFill>
                <a:latin typeface="Martel Sans" pitchFamily="34" charset="0"/>
                <a:ea typeface="Martel Sans" pitchFamily="34" charset="-122"/>
                <a:cs typeface="Martel Sans" pitchFamily="34" charset="-120"/>
              </a:rPr>
              <a:t>Mastering SQL optimization through indexing, query plans, and other methods can dramatically improve database performance.</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71C4E"/>
          </a:solidFill>
          <a:ln/>
        </p:spPr>
        <p:txBody>
          <a:bodyPr/>
          <a:lstStyle/>
          <a:p>
            <a:endParaRPr lang="en-US"/>
          </a:p>
        </p:txBody>
      </p:sp>
      <p:sp>
        <p:nvSpPr>
          <p:cNvPr id="3" name="Shape 1"/>
          <p:cNvSpPr/>
          <p:nvPr/>
        </p:nvSpPr>
        <p:spPr>
          <a:xfrm>
            <a:off x="0" y="0"/>
            <a:ext cx="14630400" cy="8229600"/>
          </a:xfrm>
          <a:prstGeom prst="rect">
            <a:avLst/>
          </a:prstGeom>
          <a:solidFill>
            <a:srgbClr val="100C35"/>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9151620" y="0"/>
            <a:ext cx="5486400" cy="8229600"/>
          </a:xfrm>
          <a:prstGeom prst="rect">
            <a:avLst/>
          </a:prstGeom>
        </p:spPr>
      </p:pic>
      <p:sp>
        <p:nvSpPr>
          <p:cNvPr id="5" name="Text 2"/>
          <p:cNvSpPr/>
          <p:nvPr/>
        </p:nvSpPr>
        <p:spPr>
          <a:xfrm>
            <a:off x="833199" y="1876663"/>
            <a:ext cx="7055644" cy="694373"/>
          </a:xfrm>
          <a:prstGeom prst="rect">
            <a:avLst/>
          </a:prstGeom>
          <a:noFill/>
          <a:ln/>
        </p:spPr>
        <p:txBody>
          <a:bodyPr wrap="none" rtlCol="0" anchor="t"/>
          <a:lstStyle/>
          <a:p>
            <a:pPr marL="0" indent="0">
              <a:lnSpc>
                <a:spcPts val="5468"/>
              </a:lnSpc>
              <a:buNone/>
            </a:pPr>
            <a:r>
              <a:rPr lang="en-US" sz="4374" dirty="0">
                <a:solidFill>
                  <a:srgbClr val="FFFFFF"/>
                </a:solidFill>
                <a:latin typeface="Kanit" pitchFamily="34" charset="0"/>
                <a:ea typeface="Kanit" pitchFamily="34" charset="-122"/>
                <a:cs typeface="Kanit" pitchFamily="34" charset="-120"/>
              </a:rPr>
              <a:t>Database Schema and DBMS</a:t>
            </a:r>
            <a:endParaRPr lang="en-US" sz="4374" dirty="0"/>
          </a:p>
        </p:txBody>
      </p:sp>
      <p:sp>
        <p:nvSpPr>
          <p:cNvPr id="6" name="Text 3"/>
          <p:cNvSpPr/>
          <p:nvPr/>
        </p:nvSpPr>
        <p:spPr>
          <a:xfrm>
            <a:off x="833199" y="2904292"/>
            <a:ext cx="7477601" cy="1777008"/>
          </a:xfrm>
          <a:prstGeom prst="rect">
            <a:avLst/>
          </a:prstGeom>
          <a:noFill/>
          <a:ln/>
        </p:spPr>
        <p:txBody>
          <a:bodyPr wrap="square" rtlCol="0" anchor="t"/>
          <a:lstStyle/>
          <a:p>
            <a:pPr marL="0" indent="0">
              <a:lnSpc>
                <a:spcPts val="2799"/>
              </a:lnSpc>
              <a:buNone/>
            </a:pPr>
            <a:r>
              <a:rPr lang="en-US" sz="1750" dirty="0">
                <a:solidFill>
                  <a:srgbClr val="D9E1FF"/>
                </a:solidFill>
                <a:latin typeface="Martel Sans" pitchFamily="34" charset="0"/>
                <a:ea typeface="Martel Sans" pitchFamily="34" charset="-122"/>
                <a:cs typeface="Martel Sans" pitchFamily="34" charset="-120"/>
              </a:rPr>
              <a:t>The database schema defines the structure and organization of a relational database, specifying the tables, columns, data types, and relationships between entities. The Database Management System (DBMS) is the software that manages the database, providing tools for creating, querying, and administering the data.</a:t>
            </a:r>
            <a:endParaRPr lang="en-US" sz="1750" dirty="0"/>
          </a:p>
        </p:txBody>
      </p:sp>
      <p:sp>
        <p:nvSpPr>
          <p:cNvPr id="7" name="Text 4"/>
          <p:cNvSpPr/>
          <p:nvPr/>
        </p:nvSpPr>
        <p:spPr>
          <a:xfrm>
            <a:off x="833199" y="4931212"/>
            <a:ext cx="7477601" cy="1421606"/>
          </a:xfrm>
          <a:prstGeom prst="rect">
            <a:avLst/>
          </a:prstGeom>
          <a:noFill/>
          <a:ln/>
        </p:spPr>
        <p:txBody>
          <a:bodyPr wrap="square" rtlCol="0" anchor="t"/>
          <a:lstStyle/>
          <a:p>
            <a:pPr marL="0" indent="0">
              <a:lnSpc>
                <a:spcPts val="2799"/>
              </a:lnSpc>
              <a:buNone/>
            </a:pPr>
            <a:r>
              <a:rPr lang="en-US" sz="1750" dirty="0">
                <a:solidFill>
                  <a:srgbClr val="D9E1FF"/>
                </a:solidFill>
                <a:latin typeface="Martel Sans" pitchFamily="34" charset="0"/>
                <a:ea typeface="Martel Sans" pitchFamily="34" charset="-122"/>
                <a:cs typeface="Martel Sans" pitchFamily="34" charset="-120"/>
              </a:rPr>
              <a:t>DBMS platforms like MySQL, PostgreSQL, and Oracle offer advanced features for ensuring data integrity, security, and scalability, making them essential for powering mission-critical applications and enterprise-level information systems.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71C4E"/>
          </a:solidFill>
          <a:ln/>
        </p:spPr>
        <p:txBody>
          <a:bodyPr/>
          <a:lstStyle/>
          <a:p>
            <a:endParaRPr lang="en-US"/>
          </a:p>
        </p:txBody>
      </p:sp>
      <p:sp>
        <p:nvSpPr>
          <p:cNvPr id="3" name="Shape 1"/>
          <p:cNvSpPr/>
          <p:nvPr/>
        </p:nvSpPr>
        <p:spPr>
          <a:xfrm>
            <a:off x="0" y="0"/>
            <a:ext cx="14630400" cy="8230076"/>
          </a:xfrm>
          <a:prstGeom prst="rect">
            <a:avLst/>
          </a:prstGeom>
          <a:solidFill>
            <a:srgbClr val="100C35"/>
          </a:solidFill>
          <a:ln/>
        </p:spPr>
        <p:txBody>
          <a:bodyPr/>
          <a:lstStyle/>
          <a:p>
            <a:endParaRPr lang="en-US"/>
          </a:p>
        </p:txBody>
      </p:sp>
      <p:sp>
        <p:nvSpPr>
          <p:cNvPr id="4" name="Text 2"/>
          <p:cNvSpPr/>
          <p:nvPr/>
        </p:nvSpPr>
        <p:spPr>
          <a:xfrm>
            <a:off x="2929176" y="539591"/>
            <a:ext cx="4905375" cy="613172"/>
          </a:xfrm>
          <a:prstGeom prst="rect">
            <a:avLst/>
          </a:prstGeom>
          <a:noFill/>
          <a:ln/>
        </p:spPr>
        <p:txBody>
          <a:bodyPr wrap="none" rtlCol="0" anchor="t"/>
          <a:lstStyle/>
          <a:p>
            <a:pPr marL="0" indent="0">
              <a:lnSpc>
                <a:spcPts val="4828"/>
              </a:lnSpc>
              <a:buNone/>
            </a:pPr>
            <a:r>
              <a:rPr lang="en-US" sz="3863" dirty="0">
                <a:solidFill>
                  <a:srgbClr val="FFFFFF"/>
                </a:solidFill>
                <a:latin typeface="Kanit" pitchFamily="34" charset="0"/>
                <a:ea typeface="Kanit" pitchFamily="34" charset="-122"/>
                <a:cs typeface="Kanit" pitchFamily="34" charset="-120"/>
              </a:rPr>
              <a:t>CRUD Operations</a:t>
            </a:r>
            <a:endParaRPr lang="en-US" sz="3863" dirty="0"/>
          </a:p>
        </p:txBody>
      </p:sp>
      <p:pic>
        <p:nvPicPr>
          <p:cNvPr id="5" name="Image 0" descr="preencoded.png"/>
          <p:cNvPicPr>
            <a:picLocks noChangeAspect="1"/>
          </p:cNvPicPr>
          <p:nvPr/>
        </p:nvPicPr>
        <p:blipFill>
          <a:blip r:embed="rId3"/>
          <a:stretch>
            <a:fillRect/>
          </a:stretch>
        </p:blipFill>
        <p:spPr>
          <a:xfrm>
            <a:off x="4579382" y="1545193"/>
            <a:ext cx="1085493" cy="1130498"/>
          </a:xfrm>
          <a:prstGeom prst="rect">
            <a:avLst/>
          </a:prstGeom>
        </p:spPr>
      </p:pic>
      <p:sp>
        <p:nvSpPr>
          <p:cNvPr id="6" name="Text 3"/>
          <p:cNvSpPr/>
          <p:nvPr/>
        </p:nvSpPr>
        <p:spPr>
          <a:xfrm>
            <a:off x="5082897" y="2054304"/>
            <a:ext cx="78224" cy="392430"/>
          </a:xfrm>
          <a:prstGeom prst="rect">
            <a:avLst/>
          </a:prstGeom>
          <a:noFill/>
          <a:ln/>
        </p:spPr>
        <p:txBody>
          <a:bodyPr wrap="none" rtlCol="0" anchor="t"/>
          <a:lstStyle/>
          <a:p>
            <a:pPr marL="0" indent="0" algn="ctr">
              <a:lnSpc>
                <a:spcPts val="3090"/>
              </a:lnSpc>
              <a:buNone/>
            </a:pPr>
            <a:r>
              <a:rPr lang="en-US" sz="1931" dirty="0">
                <a:solidFill>
                  <a:srgbClr val="FFFFFF"/>
                </a:solidFill>
                <a:latin typeface="Kanit" pitchFamily="34" charset="0"/>
                <a:ea typeface="Kanit" pitchFamily="34" charset="-122"/>
                <a:cs typeface="Kanit" pitchFamily="34" charset="-120"/>
              </a:rPr>
              <a:t>1</a:t>
            </a:r>
            <a:endParaRPr lang="en-US" sz="1931" dirty="0"/>
          </a:p>
        </p:txBody>
      </p:sp>
      <p:sp>
        <p:nvSpPr>
          <p:cNvPr id="7" name="Text 4"/>
          <p:cNvSpPr/>
          <p:nvPr/>
        </p:nvSpPr>
        <p:spPr>
          <a:xfrm>
            <a:off x="5861090" y="1741408"/>
            <a:ext cx="2452688" cy="306586"/>
          </a:xfrm>
          <a:prstGeom prst="rect">
            <a:avLst/>
          </a:prstGeom>
          <a:noFill/>
          <a:ln/>
        </p:spPr>
        <p:txBody>
          <a:bodyPr wrap="none" rtlCol="0" anchor="t"/>
          <a:lstStyle/>
          <a:p>
            <a:pPr marL="0" indent="0" algn="l">
              <a:lnSpc>
                <a:spcPts val="2414"/>
              </a:lnSpc>
              <a:buNone/>
            </a:pPr>
            <a:r>
              <a:rPr lang="en-US" sz="1931" dirty="0">
                <a:solidFill>
                  <a:srgbClr val="FFFFFF"/>
                </a:solidFill>
                <a:latin typeface="Kanit" pitchFamily="34" charset="0"/>
                <a:ea typeface="Kanit" pitchFamily="34" charset="-122"/>
                <a:cs typeface="Kanit" pitchFamily="34" charset="-120"/>
              </a:rPr>
              <a:t>Create</a:t>
            </a:r>
            <a:endParaRPr lang="en-US" sz="1931" dirty="0"/>
          </a:p>
        </p:txBody>
      </p:sp>
      <p:sp>
        <p:nvSpPr>
          <p:cNvPr id="8" name="Text 5"/>
          <p:cNvSpPr/>
          <p:nvPr/>
        </p:nvSpPr>
        <p:spPr>
          <a:xfrm>
            <a:off x="5861090" y="2165628"/>
            <a:ext cx="3137535" cy="313849"/>
          </a:xfrm>
          <a:prstGeom prst="rect">
            <a:avLst/>
          </a:prstGeom>
          <a:noFill/>
          <a:ln/>
        </p:spPr>
        <p:txBody>
          <a:bodyPr wrap="none" rtlCol="0" anchor="t"/>
          <a:lstStyle/>
          <a:p>
            <a:pPr marL="0" indent="0" algn="l">
              <a:lnSpc>
                <a:spcPts val="2472"/>
              </a:lnSpc>
              <a:buNone/>
            </a:pPr>
            <a:r>
              <a:rPr lang="en-US" sz="1545" dirty="0">
                <a:solidFill>
                  <a:srgbClr val="D9E1FF"/>
                </a:solidFill>
                <a:latin typeface="Martel Sans" pitchFamily="34" charset="0"/>
                <a:ea typeface="Martel Sans" pitchFamily="34" charset="-122"/>
                <a:cs typeface="Martel Sans" pitchFamily="34" charset="-120"/>
              </a:rPr>
              <a:t>Insert new data into the database.</a:t>
            </a:r>
            <a:endParaRPr lang="en-US" sz="1545" dirty="0"/>
          </a:p>
        </p:txBody>
      </p:sp>
      <p:sp>
        <p:nvSpPr>
          <p:cNvPr id="9" name="Shape 6"/>
          <p:cNvSpPr/>
          <p:nvPr/>
        </p:nvSpPr>
        <p:spPr>
          <a:xfrm>
            <a:off x="5713928" y="2689443"/>
            <a:ext cx="5938242" cy="12263"/>
          </a:xfrm>
          <a:prstGeom prst="rect">
            <a:avLst/>
          </a:prstGeom>
          <a:solidFill>
            <a:srgbClr val="FA2F5C"/>
          </a:solidFill>
          <a:ln/>
        </p:spPr>
        <p:txBody>
          <a:bodyPr/>
          <a:lstStyle/>
          <a:p>
            <a:endParaRPr lang="en-US"/>
          </a:p>
        </p:txBody>
      </p:sp>
      <p:pic>
        <p:nvPicPr>
          <p:cNvPr id="10" name="Image 1" descr="preencoded.png"/>
          <p:cNvPicPr>
            <a:picLocks noChangeAspect="1"/>
          </p:cNvPicPr>
          <p:nvPr/>
        </p:nvPicPr>
        <p:blipFill>
          <a:blip r:embed="rId4"/>
          <a:stretch>
            <a:fillRect/>
          </a:stretch>
        </p:blipFill>
        <p:spPr>
          <a:xfrm>
            <a:off x="4036576" y="2724745"/>
            <a:ext cx="2170986" cy="1130498"/>
          </a:xfrm>
          <a:prstGeom prst="rect">
            <a:avLst/>
          </a:prstGeom>
        </p:spPr>
      </p:pic>
      <p:sp>
        <p:nvSpPr>
          <p:cNvPr id="11" name="Text 7"/>
          <p:cNvSpPr/>
          <p:nvPr/>
        </p:nvSpPr>
        <p:spPr>
          <a:xfrm>
            <a:off x="5059561" y="3093720"/>
            <a:ext cx="124897" cy="392430"/>
          </a:xfrm>
          <a:prstGeom prst="rect">
            <a:avLst/>
          </a:prstGeom>
          <a:noFill/>
          <a:ln/>
        </p:spPr>
        <p:txBody>
          <a:bodyPr wrap="none" rtlCol="0" anchor="t"/>
          <a:lstStyle/>
          <a:p>
            <a:pPr marL="0" indent="0" algn="ctr">
              <a:lnSpc>
                <a:spcPts val="3090"/>
              </a:lnSpc>
              <a:buNone/>
            </a:pPr>
            <a:r>
              <a:rPr lang="en-US" sz="1931" dirty="0">
                <a:solidFill>
                  <a:srgbClr val="FFFFFF"/>
                </a:solidFill>
                <a:latin typeface="Kanit" pitchFamily="34" charset="0"/>
                <a:ea typeface="Kanit" pitchFamily="34" charset="-122"/>
                <a:cs typeface="Kanit" pitchFamily="34" charset="-120"/>
              </a:rPr>
              <a:t>2</a:t>
            </a:r>
            <a:endParaRPr lang="en-US" sz="1931" dirty="0"/>
          </a:p>
        </p:txBody>
      </p:sp>
      <p:sp>
        <p:nvSpPr>
          <p:cNvPr id="12" name="Text 8"/>
          <p:cNvSpPr/>
          <p:nvPr/>
        </p:nvSpPr>
        <p:spPr>
          <a:xfrm>
            <a:off x="6403777" y="2920960"/>
            <a:ext cx="2452688" cy="306586"/>
          </a:xfrm>
          <a:prstGeom prst="rect">
            <a:avLst/>
          </a:prstGeom>
          <a:noFill/>
          <a:ln/>
        </p:spPr>
        <p:txBody>
          <a:bodyPr wrap="none" rtlCol="0" anchor="t"/>
          <a:lstStyle/>
          <a:p>
            <a:pPr marL="0" indent="0" algn="l">
              <a:lnSpc>
                <a:spcPts val="2414"/>
              </a:lnSpc>
              <a:buNone/>
            </a:pPr>
            <a:r>
              <a:rPr lang="en-US" sz="1931" dirty="0">
                <a:solidFill>
                  <a:srgbClr val="FFFFFF"/>
                </a:solidFill>
                <a:latin typeface="Kanit" pitchFamily="34" charset="0"/>
                <a:ea typeface="Kanit" pitchFamily="34" charset="-122"/>
                <a:cs typeface="Kanit" pitchFamily="34" charset="-120"/>
              </a:rPr>
              <a:t>Read</a:t>
            </a:r>
            <a:endParaRPr lang="en-US" sz="1931" dirty="0"/>
          </a:p>
        </p:txBody>
      </p:sp>
      <p:sp>
        <p:nvSpPr>
          <p:cNvPr id="13" name="Text 9"/>
          <p:cNvSpPr/>
          <p:nvPr/>
        </p:nvSpPr>
        <p:spPr>
          <a:xfrm>
            <a:off x="6403777" y="3345180"/>
            <a:ext cx="3791069" cy="313849"/>
          </a:xfrm>
          <a:prstGeom prst="rect">
            <a:avLst/>
          </a:prstGeom>
          <a:noFill/>
          <a:ln/>
        </p:spPr>
        <p:txBody>
          <a:bodyPr wrap="none" rtlCol="0" anchor="t"/>
          <a:lstStyle/>
          <a:p>
            <a:pPr marL="0" indent="0" algn="l">
              <a:lnSpc>
                <a:spcPts val="2472"/>
              </a:lnSpc>
              <a:buNone/>
            </a:pPr>
            <a:r>
              <a:rPr lang="en-US" sz="1545" dirty="0">
                <a:solidFill>
                  <a:srgbClr val="D9E1FF"/>
                </a:solidFill>
                <a:latin typeface="Martel Sans" pitchFamily="34" charset="0"/>
                <a:ea typeface="Martel Sans" pitchFamily="34" charset="-122"/>
                <a:cs typeface="Martel Sans" pitchFamily="34" charset="-120"/>
              </a:rPr>
              <a:t>Retrieve existing data from the database.</a:t>
            </a:r>
            <a:endParaRPr lang="en-US" sz="1545" dirty="0"/>
          </a:p>
        </p:txBody>
      </p:sp>
      <p:sp>
        <p:nvSpPr>
          <p:cNvPr id="14" name="Shape 10"/>
          <p:cNvSpPr/>
          <p:nvPr/>
        </p:nvSpPr>
        <p:spPr>
          <a:xfrm>
            <a:off x="6256615" y="3868995"/>
            <a:ext cx="5395555" cy="12263"/>
          </a:xfrm>
          <a:prstGeom prst="rect">
            <a:avLst/>
          </a:prstGeom>
          <a:solidFill>
            <a:srgbClr val="FA2F5C"/>
          </a:solidFill>
          <a:ln/>
        </p:spPr>
        <p:txBody>
          <a:bodyPr/>
          <a:lstStyle/>
          <a:p>
            <a:endParaRPr lang="en-US"/>
          </a:p>
        </p:txBody>
      </p:sp>
      <p:pic>
        <p:nvPicPr>
          <p:cNvPr id="15" name="Image 2" descr="preencoded.png"/>
          <p:cNvPicPr>
            <a:picLocks noChangeAspect="1"/>
          </p:cNvPicPr>
          <p:nvPr/>
        </p:nvPicPr>
        <p:blipFill>
          <a:blip r:embed="rId5"/>
          <a:stretch>
            <a:fillRect/>
          </a:stretch>
        </p:blipFill>
        <p:spPr>
          <a:xfrm>
            <a:off x="3493770" y="3904297"/>
            <a:ext cx="3256597" cy="1130498"/>
          </a:xfrm>
          <a:prstGeom prst="rect">
            <a:avLst/>
          </a:prstGeom>
        </p:spPr>
      </p:pic>
      <p:sp>
        <p:nvSpPr>
          <p:cNvPr id="16" name="Text 11"/>
          <p:cNvSpPr/>
          <p:nvPr/>
        </p:nvSpPr>
        <p:spPr>
          <a:xfrm>
            <a:off x="5058370" y="4273272"/>
            <a:ext cx="127278" cy="392430"/>
          </a:xfrm>
          <a:prstGeom prst="rect">
            <a:avLst/>
          </a:prstGeom>
          <a:noFill/>
          <a:ln/>
        </p:spPr>
        <p:txBody>
          <a:bodyPr wrap="none" rtlCol="0" anchor="t"/>
          <a:lstStyle/>
          <a:p>
            <a:pPr marL="0" indent="0" algn="ctr">
              <a:lnSpc>
                <a:spcPts val="3090"/>
              </a:lnSpc>
              <a:buNone/>
            </a:pPr>
            <a:r>
              <a:rPr lang="en-US" sz="1931" dirty="0">
                <a:solidFill>
                  <a:srgbClr val="FFFFFF"/>
                </a:solidFill>
                <a:latin typeface="Kanit" pitchFamily="34" charset="0"/>
                <a:ea typeface="Kanit" pitchFamily="34" charset="-122"/>
                <a:cs typeface="Kanit" pitchFamily="34" charset="-120"/>
              </a:rPr>
              <a:t>3</a:t>
            </a:r>
            <a:endParaRPr lang="en-US" sz="1931" dirty="0"/>
          </a:p>
        </p:txBody>
      </p:sp>
      <p:sp>
        <p:nvSpPr>
          <p:cNvPr id="17" name="Text 12"/>
          <p:cNvSpPr/>
          <p:nvPr/>
        </p:nvSpPr>
        <p:spPr>
          <a:xfrm>
            <a:off x="6946583" y="4100512"/>
            <a:ext cx="2452688" cy="306586"/>
          </a:xfrm>
          <a:prstGeom prst="rect">
            <a:avLst/>
          </a:prstGeom>
          <a:noFill/>
          <a:ln/>
        </p:spPr>
        <p:txBody>
          <a:bodyPr wrap="none" rtlCol="0" anchor="t"/>
          <a:lstStyle/>
          <a:p>
            <a:pPr marL="0" indent="0" algn="l">
              <a:lnSpc>
                <a:spcPts val="2414"/>
              </a:lnSpc>
              <a:buNone/>
            </a:pPr>
            <a:r>
              <a:rPr lang="en-US" sz="1931" dirty="0">
                <a:solidFill>
                  <a:srgbClr val="FFFFFF"/>
                </a:solidFill>
                <a:latin typeface="Kanit" pitchFamily="34" charset="0"/>
                <a:ea typeface="Kanit" pitchFamily="34" charset="-122"/>
                <a:cs typeface="Kanit" pitchFamily="34" charset="-120"/>
              </a:rPr>
              <a:t>Update</a:t>
            </a:r>
            <a:endParaRPr lang="en-US" sz="1931" dirty="0"/>
          </a:p>
        </p:txBody>
      </p:sp>
      <p:sp>
        <p:nvSpPr>
          <p:cNvPr id="18" name="Text 13"/>
          <p:cNvSpPr/>
          <p:nvPr/>
        </p:nvSpPr>
        <p:spPr>
          <a:xfrm>
            <a:off x="6946583" y="4524732"/>
            <a:ext cx="3388043" cy="313849"/>
          </a:xfrm>
          <a:prstGeom prst="rect">
            <a:avLst/>
          </a:prstGeom>
          <a:noFill/>
          <a:ln/>
        </p:spPr>
        <p:txBody>
          <a:bodyPr wrap="none" rtlCol="0" anchor="t"/>
          <a:lstStyle/>
          <a:p>
            <a:pPr marL="0" indent="0" algn="l">
              <a:lnSpc>
                <a:spcPts val="2472"/>
              </a:lnSpc>
              <a:buNone/>
            </a:pPr>
            <a:r>
              <a:rPr lang="en-US" sz="1545" dirty="0">
                <a:solidFill>
                  <a:srgbClr val="D9E1FF"/>
                </a:solidFill>
                <a:latin typeface="Martel Sans" pitchFamily="34" charset="0"/>
                <a:ea typeface="Martel Sans" pitchFamily="34" charset="-122"/>
                <a:cs typeface="Martel Sans" pitchFamily="34" charset="-120"/>
              </a:rPr>
              <a:t>Modify existing data in the database.</a:t>
            </a:r>
            <a:endParaRPr lang="en-US" sz="1545" dirty="0"/>
          </a:p>
        </p:txBody>
      </p:sp>
      <p:sp>
        <p:nvSpPr>
          <p:cNvPr id="19" name="Shape 14"/>
          <p:cNvSpPr/>
          <p:nvPr/>
        </p:nvSpPr>
        <p:spPr>
          <a:xfrm>
            <a:off x="6799421" y="5048548"/>
            <a:ext cx="4852749" cy="12263"/>
          </a:xfrm>
          <a:prstGeom prst="rect">
            <a:avLst/>
          </a:prstGeom>
          <a:solidFill>
            <a:srgbClr val="FA2F5C"/>
          </a:solidFill>
          <a:ln/>
        </p:spPr>
        <p:txBody>
          <a:bodyPr/>
          <a:lstStyle/>
          <a:p>
            <a:endParaRPr lang="en-US"/>
          </a:p>
        </p:txBody>
      </p:sp>
      <p:pic>
        <p:nvPicPr>
          <p:cNvPr id="20" name="Image 3" descr="preencoded.png"/>
          <p:cNvPicPr>
            <a:picLocks noChangeAspect="1"/>
          </p:cNvPicPr>
          <p:nvPr/>
        </p:nvPicPr>
        <p:blipFill>
          <a:blip r:embed="rId6"/>
          <a:stretch>
            <a:fillRect/>
          </a:stretch>
        </p:blipFill>
        <p:spPr>
          <a:xfrm>
            <a:off x="2951083" y="5083850"/>
            <a:ext cx="4342090" cy="1130498"/>
          </a:xfrm>
          <a:prstGeom prst="rect">
            <a:avLst/>
          </a:prstGeom>
        </p:spPr>
      </p:pic>
      <p:sp>
        <p:nvSpPr>
          <p:cNvPr id="21" name="Text 15"/>
          <p:cNvSpPr/>
          <p:nvPr/>
        </p:nvSpPr>
        <p:spPr>
          <a:xfrm>
            <a:off x="5055394" y="5452824"/>
            <a:ext cx="133231" cy="392430"/>
          </a:xfrm>
          <a:prstGeom prst="rect">
            <a:avLst/>
          </a:prstGeom>
          <a:noFill/>
          <a:ln/>
        </p:spPr>
        <p:txBody>
          <a:bodyPr wrap="none" rtlCol="0" anchor="t"/>
          <a:lstStyle/>
          <a:p>
            <a:pPr marL="0" indent="0" algn="ctr">
              <a:lnSpc>
                <a:spcPts val="3090"/>
              </a:lnSpc>
              <a:buNone/>
            </a:pPr>
            <a:r>
              <a:rPr lang="en-US" sz="1931" dirty="0">
                <a:solidFill>
                  <a:srgbClr val="FFFFFF"/>
                </a:solidFill>
                <a:latin typeface="Kanit" pitchFamily="34" charset="0"/>
                <a:ea typeface="Kanit" pitchFamily="34" charset="-122"/>
                <a:cs typeface="Kanit" pitchFamily="34" charset="-120"/>
              </a:rPr>
              <a:t>4</a:t>
            </a:r>
            <a:endParaRPr lang="en-US" sz="1931" dirty="0"/>
          </a:p>
        </p:txBody>
      </p:sp>
      <p:sp>
        <p:nvSpPr>
          <p:cNvPr id="22" name="Text 16"/>
          <p:cNvSpPr/>
          <p:nvPr/>
        </p:nvSpPr>
        <p:spPr>
          <a:xfrm>
            <a:off x="7489388" y="5280065"/>
            <a:ext cx="2452688" cy="306586"/>
          </a:xfrm>
          <a:prstGeom prst="rect">
            <a:avLst/>
          </a:prstGeom>
          <a:noFill/>
          <a:ln/>
        </p:spPr>
        <p:txBody>
          <a:bodyPr wrap="none" rtlCol="0" anchor="t"/>
          <a:lstStyle/>
          <a:p>
            <a:pPr marL="0" indent="0" algn="l">
              <a:lnSpc>
                <a:spcPts val="2414"/>
              </a:lnSpc>
              <a:buNone/>
            </a:pPr>
            <a:r>
              <a:rPr lang="en-US" sz="1931" dirty="0">
                <a:solidFill>
                  <a:srgbClr val="FFFFFF"/>
                </a:solidFill>
                <a:latin typeface="Kanit" pitchFamily="34" charset="0"/>
                <a:ea typeface="Kanit" pitchFamily="34" charset="-122"/>
                <a:cs typeface="Kanit" pitchFamily="34" charset="-120"/>
              </a:rPr>
              <a:t>Delete</a:t>
            </a:r>
            <a:endParaRPr lang="en-US" sz="1931" dirty="0"/>
          </a:p>
        </p:txBody>
      </p:sp>
      <p:sp>
        <p:nvSpPr>
          <p:cNvPr id="23" name="Text 17"/>
          <p:cNvSpPr/>
          <p:nvPr/>
        </p:nvSpPr>
        <p:spPr>
          <a:xfrm>
            <a:off x="7489388" y="5704284"/>
            <a:ext cx="2986207" cy="313849"/>
          </a:xfrm>
          <a:prstGeom prst="rect">
            <a:avLst/>
          </a:prstGeom>
          <a:noFill/>
          <a:ln/>
        </p:spPr>
        <p:txBody>
          <a:bodyPr wrap="none" rtlCol="0" anchor="t"/>
          <a:lstStyle/>
          <a:p>
            <a:pPr marL="0" indent="0" algn="l">
              <a:lnSpc>
                <a:spcPts val="2472"/>
              </a:lnSpc>
              <a:buNone/>
            </a:pPr>
            <a:r>
              <a:rPr lang="en-US" sz="1545" dirty="0">
                <a:solidFill>
                  <a:srgbClr val="D9E1FF"/>
                </a:solidFill>
                <a:latin typeface="Martel Sans" pitchFamily="34" charset="0"/>
                <a:ea typeface="Martel Sans" pitchFamily="34" charset="-122"/>
                <a:cs typeface="Martel Sans" pitchFamily="34" charset="-120"/>
              </a:rPr>
              <a:t>Remove data from the database.</a:t>
            </a:r>
            <a:endParaRPr lang="en-US" sz="1545" dirty="0"/>
          </a:p>
        </p:txBody>
      </p:sp>
      <p:sp>
        <p:nvSpPr>
          <p:cNvPr id="24" name="Text 18"/>
          <p:cNvSpPr/>
          <p:nvPr/>
        </p:nvSpPr>
        <p:spPr>
          <a:xfrm>
            <a:off x="2929176" y="6435090"/>
            <a:ext cx="8772049" cy="1255395"/>
          </a:xfrm>
          <a:prstGeom prst="rect">
            <a:avLst/>
          </a:prstGeom>
          <a:noFill/>
          <a:ln/>
        </p:spPr>
        <p:txBody>
          <a:bodyPr wrap="square" rtlCol="0" anchor="t"/>
          <a:lstStyle/>
          <a:p>
            <a:pPr marL="0" indent="0">
              <a:lnSpc>
                <a:spcPts val="2472"/>
              </a:lnSpc>
              <a:buNone/>
            </a:pPr>
            <a:r>
              <a:rPr lang="en-US" sz="1545" dirty="0">
                <a:solidFill>
                  <a:srgbClr val="D9E1FF"/>
                </a:solidFill>
                <a:latin typeface="Martel Sans" pitchFamily="34" charset="0"/>
                <a:ea typeface="Martel Sans" pitchFamily="34" charset="-122"/>
                <a:cs typeface="Martel Sans" pitchFamily="34" charset="-120"/>
              </a:rPr>
              <a:t>The four fundamental operations in database management are known as CRUD - Create, Read, Update, and Delete. These operations form the backbone of any database application, allowing users to seamlessly interact with the data, add new information, modify existing records, and remove outdated or irrelevant data.</a:t>
            </a:r>
            <a:endParaRPr lang="en-US" sz="1545"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71C4E"/>
          </a:solidFill>
          <a:ln/>
        </p:spPr>
        <p:txBody>
          <a:bodyPr/>
          <a:lstStyle/>
          <a:p>
            <a:endParaRPr lang="en-US"/>
          </a:p>
        </p:txBody>
      </p:sp>
      <p:sp>
        <p:nvSpPr>
          <p:cNvPr id="3" name="Shape 1"/>
          <p:cNvSpPr/>
          <p:nvPr/>
        </p:nvSpPr>
        <p:spPr>
          <a:xfrm>
            <a:off x="0" y="0"/>
            <a:ext cx="14630400" cy="8229600"/>
          </a:xfrm>
          <a:prstGeom prst="rect">
            <a:avLst/>
          </a:prstGeom>
          <a:solidFill>
            <a:srgbClr val="100C35"/>
          </a:solidFill>
          <a:ln/>
        </p:spPr>
        <p:txBody>
          <a:bodyPr/>
          <a:lstStyle/>
          <a:p>
            <a:endParaRPr lang="en-US"/>
          </a:p>
        </p:txBody>
      </p:sp>
      <p:sp>
        <p:nvSpPr>
          <p:cNvPr id="4" name="Text 2"/>
          <p:cNvSpPr/>
          <p:nvPr/>
        </p:nvSpPr>
        <p:spPr>
          <a:xfrm>
            <a:off x="2348389" y="1691878"/>
            <a:ext cx="9933503" cy="1388745"/>
          </a:xfrm>
          <a:prstGeom prst="rect">
            <a:avLst/>
          </a:prstGeom>
          <a:noFill/>
          <a:ln/>
        </p:spPr>
        <p:txBody>
          <a:bodyPr wrap="square" rtlCol="0" anchor="t"/>
          <a:lstStyle/>
          <a:p>
            <a:pPr marL="0" indent="0">
              <a:lnSpc>
                <a:spcPts val="5468"/>
              </a:lnSpc>
              <a:buNone/>
            </a:pPr>
            <a:r>
              <a:rPr lang="en-US" sz="4374" dirty="0">
                <a:solidFill>
                  <a:srgbClr val="FFFFFF"/>
                </a:solidFill>
                <a:latin typeface="Kanit" pitchFamily="34" charset="0"/>
                <a:ea typeface="Kanit" pitchFamily="34" charset="-122"/>
                <a:cs typeface="Kanit" pitchFamily="34" charset="-120"/>
              </a:rPr>
              <a:t>Relational vs. Non-Relational Databases</a:t>
            </a:r>
            <a:endParaRPr lang="en-US" sz="4374" dirty="0"/>
          </a:p>
        </p:txBody>
      </p:sp>
      <p:sp>
        <p:nvSpPr>
          <p:cNvPr id="5" name="Text 3"/>
          <p:cNvSpPr/>
          <p:nvPr/>
        </p:nvSpPr>
        <p:spPr>
          <a:xfrm>
            <a:off x="2348389" y="3636050"/>
            <a:ext cx="2777490" cy="347186"/>
          </a:xfrm>
          <a:prstGeom prst="rect">
            <a:avLst/>
          </a:prstGeom>
          <a:noFill/>
          <a:ln/>
        </p:spPr>
        <p:txBody>
          <a:bodyPr wrap="none" rtlCol="0" anchor="t"/>
          <a:lstStyle/>
          <a:p>
            <a:pPr marL="0" indent="0">
              <a:lnSpc>
                <a:spcPts val="2734"/>
              </a:lnSpc>
              <a:buNone/>
            </a:pPr>
            <a:r>
              <a:rPr lang="en-US" sz="2187" dirty="0">
                <a:solidFill>
                  <a:srgbClr val="FFFFFF"/>
                </a:solidFill>
                <a:latin typeface="Kanit" pitchFamily="34" charset="0"/>
                <a:ea typeface="Kanit" pitchFamily="34" charset="-122"/>
                <a:cs typeface="Kanit" pitchFamily="34" charset="-120"/>
              </a:rPr>
              <a:t>Relational Databases</a:t>
            </a:r>
            <a:endParaRPr lang="en-US" sz="2187" dirty="0"/>
          </a:p>
        </p:txBody>
      </p:sp>
      <p:sp>
        <p:nvSpPr>
          <p:cNvPr id="6" name="Text 4"/>
          <p:cNvSpPr/>
          <p:nvPr/>
        </p:nvSpPr>
        <p:spPr>
          <a:xfrm>
            <a:off x="2348389" y="4205407"/>
            <a:ext cx="4695706" cy="2132409"/>
          </a:xfrm>
          <a:prstGeom prst="rect">
            <a:avLst/>
          </a:prstGeom>
          <a:noFill/>
          <a:ln/>
        </p:spPr>
        <p:txBody>
          <a:bodyPr wrap="square" rtlCol="0" anchor="t"/>
          <a:lstStyle/>
          <a:p>
            <a:pPr marL="0" indent="0">
              <a:lnSpc>
                <a:spcPts val="2799"/>
              </a:lnSpc>
              <a:buNone/>
            </a:pPr>
            <a:r>
              <a:rPr lang="en-US" sz="1750" dirty="0">
                <a:solidFill>
                  <a:srgbClr val="D9E1FF"/>
                </a:solidFill>
                <a:latin typeface="Martel Sans" pitchFamily="34" charset="0"/>
                <a:ea typeface="Martel Sans" pitchFamily="34" charset="-122"/>
                <a:cs typeface="Martel Sans" pitchFamily="34" charset="-120"/>
              </a:rPr>
              <a:t>RDBMS store data in interconnected tables with defined relationships, enabling powerful querying and data management. They follow a structured, tabular model with rows and columns, and use SQL as the standard language for data manipulation.</a:t>
            </a:r>
            <a:endParaRPr lang="en-US" sz="1750" dirty="0"/>
          </a:p>
        </p:txBody>
      </p:sp>
      <p:sp>
        <p:nvSpPr>
          <p:cNvPr id="7" name="Text 5"/>
          <p:cNvSpPr/>
          <p:nvPr/>
        </p:nvSpPr>
        <p:spPr>
          <a:xfrm>
            <a:off x="7593687" y="3636050"/>
            <a:ext cx="3264932" cy="347186"/>
          </a:xfrm>
          <a:prstGeom prst="rect">
            <a:avLst/>
          </a:prstGeom>
          <a:noFill/>
          <a:ln/>
        </p:spPr>
        <p:txBody>
          <a:bodyPr wrap="none" rtlCol="0" anchor="t"/>
          <a:lstStyle/>
          <a:p>
            <a:pPr marL="0" indent="0">
              <a:lnSpc>
                <a:spcPts val="2734"/>
              </a:lnSpc>
              <a:buNone/>
            </a:pPr>
            <a:r>
              <a:rPr lang="en-US" sz="2187" dirty="0">
                <a:solidFill>
                  <a:srgbClr val="FFFFFF"/>
                </a:solidFill>
                <a:latin typeface="Kanit" pitchFamily="34" charset="0"/>
                <a:ea typeface="Kanit" pitchFamily="34" charset="-122"/>
                <a:cs typeface="Kanit" pitchFamily="34" charset="-120"/>
              </a:rPr>
              <a:t>Non-Relational Databases</a:t>
            </a:r>
            <a:endParaRPr lang="en-US" sz="2187" dirty="0"/>
          </a:p>
        </p:txBody>
      </p:sp>
      <p:sp>
        <p:nvSpPr>
          <p:cNvPr id="8" name="Text 6"/>
          <p:cNvSpPr/>
          <p:nvPr/>
        </p:nvSpPr>
        <p:spPr>
          <a:xfrm>
            <a:off x="7593687" y="4205407"/>
            <a:ext cx="4695706" cy="2132409"/>
          </a:xfrm>
          <a:prstGeom prst="rect">
            <a:avLst/>
          </a:prstGeom>
          <a:noFill/>
          <a:ln/>
        </p:spPr>
        <p:txBody>
          <a:bodyPr wrap="square" rtlCol="0" anchor="t"/>
          <a:lstStyle/>
          <a:p>
            <a:pPr marL="0" indent="0">
              <a:lnSpc>
                <a:spcPts val="2799"/>
              </a:lnSpc>
              <a:buNone/>
            </a:pPr>
            <a:r>
              <a:rPr lang="en-US" sz="1750" dirty="0">
                <a:solidFill>
                  <a:srgbClr val="D9E1FF"/>
                </a:solidFill>
                <a:latin typeface="Martel Sans" pitchFamily="34" charset="0"/>
                <a:ea typeface="Martel Sans" pitchFamily="34" charset="-122"/>
                <a:cs typeface="Martel Sans" pitchFamily="34" charset="-120"/>
              </a:rPr>
              <a:t>Also known as NoSQL databases, these flexible, schema-less systems store data in a variety of formats, such as key-value pairs, documents, or graphs. They excel at handling large, unstructured data sets and provide high scalability and availability.</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71C4E"/>
          </a:solidFill>
          <a:ln/>
        </p:spPr>
        <p:txBody>
          <a:bodyPr/>
          <a:lstStyle/>
          <a:p>
            <a:endParaRPr lang="en-US"/>
          </a:p>
        </p:txBody>
      </p:sp>
      <p:sp>
        <p:nvSpPr>
          <p:cNvPr id="3" name="Shape 1"/>
          <p:cNvSpPr/>
          <p:nvPr/>
        </p:nvSpPr>
        <p:spPr>
          <a:xfrm>
            <a:off x="0" y="0"/>
            <a:ext cx="14630400" cy="8229600"/>
          </a:xfrm>
          <a:prstGeom prst="rect">
            <a:avLst/>
          </a:prstGeom>
          <a:solidFill>
            <a:srgbClr val="100C35"/>
          </a:solidFill>
          <a:ln/>
        </p:spPr>
        <p:txBody>
          <a:bodyPr/>
          <a:lstStyle/>
          <a:p>
            <a:endParaRPr lang="en-US"/>
          </a:p>
        </p:txBody>
      </p:sp>
      <p:sp>
        <p:nvSpPr>
          <p:cNvPr id="4" name="Text 2"/>
          <p:cNvSpPr/>
          <p:nvPr/>
        </p:nvSpPr>
        <p:spPr>
          <a:xfrm>
            <a:off x="2348389" y="1147643"/>
            <a:ext cx="9933503" cy="1388745"/>
          </a:xfrm>
          <a:prstGeom prst="rect">
            <a:avLst/>
          </a:prstGeom>
          <a:noFill/>
          <a:ln/>
        </p:spPr>
        <p:txBody>
          <a:bodyPr wrap="square" rtlCol="0" anchor="t"/>
          <a:lstStyle/>
          <a:p>
            <a:pPr marL="0" indent="0">
              <a:lnSpc>
                <a:spcPts val="5468"/>
              </a:lnSpc>
              <a:buNone/>
            </a:pPr>
            <a:r>
              <a:rPr lang="en-US" sz="4374" dirty="0">
                <a:solidFill>
                  <a:srgbClr val="FFFFFF"/>
                </a:solidFill>
                <a:latin typeface="Kanit" pitchFamily="34" charset="0"/>
                <a:ea typeface="Kanit" pitchFamily="34" charset="-122"/>
                <a:cs typeface="Kanit" pitchFamily="34" charset="-120"/>
              </a:rPr>
              <a:t>Database Keys: Primary, Surrogate, Natural, Foreign, Composite</a:t>
            </a:r>
            <a:endParaRPr lang="en-US" sz="4374" dirty="0"/>
          </a:p>
        </p:txBody>
      </p:sp>
      <p:pic>
        <p:nvPicPr>
          <p:cNvPr id="5" name="Image 0" descr="preencoded.png"/>
          <p:cNvPicPr>
            <a:picLocks noChangeAspect="1"/>
          </p:cNvPicPr>
          <p:nvPr/>
        </p:nvPicPr>
        <p:blipFill>
          <a:blip r:embed="rId3"/>
          <a:stretch>
            <a:fillRect/>
          </a:stretch>
        </p:blipFill>
        <p:spPr>
          <a:xfrm>
            <a:off x="2348389" y="2980730"/>
            <a:ext cx="555427" cy="555427"/>
          </a:xfrm>
          <a:prstGeom prst="rect">
            <a:avLst/>
          </a:prstGeom>
        </p:spPr>
      </p:pic>
      <p:sp>
        <p:nvSpPr>
          <p:cNvPr id="6" name="Text 3"/>
          <p:cNvSpPr/>
          <p:nvPr/>
        </p:nvSpPr>
        <p:spPr>
          <a:xfrm>
            <a:off x="2348389" y="3758327"/>
            <a:ext cx="2233374" cy="347186"/>
          </a:xfrm>
          <a:prstGeom prst="rect">
            <a:avLst/>
          </a:prstGeom>
          <a:noFill/>
          <a:ln/>
        </p:spPr>
        <p:txBody>
          <a:bodyPr wrap="none" rtlCol="0" anchor="t"/>
          <a:lstStyle/>
          <a:p>
            <a:pPr marL="0" indent="0" algn="l">
              <a:lnSpc>
                <a:spcPts val="2734"/>
              </a:lnSpc>
              <a:buNone/>
            </a:pPr>
            <a:r>
              <a:rPr lang="en-US" sz="2187" dirty="0">
                <a:solidFill>
                  <a:srgbClr val="FFFFFF"/>
                </a:solidFill>
                <a:latin typeface="Kanit" pitchFamily="34" charset="0"/>
                <a:ea typeface="Kanit" pitchFamily="34" charset="-122"/>
                <a:cs typeface="Kanit" pitchFamily="34" charset="-120"/>
              </a:rPr>
              <a:t>Primary Key</a:t>
            </a:r>
            <a:endParaRPr lang="en-US" sz="2187" dirty="0"/>
          </a:p>
        </p:txBody>
      </p:sp>
      <p:sp>
        <p:nvSpPr>
          <p:cNvPr id="7" name="Text 4"/>
          <p:cNvSpPr/>
          <p:nvPr/>
        </p:nvSpPr>
        <p:spPr>
          <a:xfrm>
            <a:off x="2348389" y="4238744"/>
            <a:ext cx="2233374" cy="2132409"/>
          </a:xfrm>
          <a:prstGeom prst="rect">
            <a:avLst/>
          </a:prstGeom>
          <a:noFill/>
          <a:ln/>
        </p:spPr>
        <p:txBody>
          <a:bodyPr wrap="square" rtlCol="0" anchor="t"/>
          <a:lstStyle/>
          <a:p>
            <a:pPr marL="0" indent="0" algn="l">
              <a:lnSpc>
                <a:spcPts val="2799"/>
              </a:lnSpc>
              <a:buNone/>
            </a:pPr>
            <a:r>
              <a:rPr lang="en-US" sz="1750" dirty="0">
                <a:solidFill>
                  <a:srgbClr val="D9E1FF"/>
                </a:solidFill>
                <a:latin typeface="Martel Sans" pitchFamily="34" charset="0"/>
                <a:ea typeface="Martel Sans" pitchFamily="34" charset="-122"/>
                <a:cs typeface="Martel Sans" pitchFamily="34" charset="-120"/>
              </a:rPr>
              <a:t>A unique identifier for each row in a table, ensuring data integrity and enabling efficient data retrieval.</a:t>
            </a:r>
            <a:endParaRPr lang="en-US" sz="1750" dirty="0"/>
          </a:p>
        </p:txBody>
      </p:sp>
      <p:pic>
        <p:nvPicPr>
          <p:cNvPr id="8" name="Image 1" descr="preencoded.png"/>
          <p:cNvPicPr>
            <a:picLocks noChangeAspect="1"/>
          </p:cNvPicPr>
          <p:nvPr/>
        </p:nvPicPr>
        <p:blipFill>
          <a:blip r:embed="rId4"/>
          <a:stretch>
            <a:fillRect/>
          </a:stretch>
        </p:blipFill>
        <p:spPr>
          <a:xfrm>
            <a:off x="4915019" y="2980730"/>
            <a:ext cx="555427" cy="555427"/>
          </a:xfrm>
          <a:prstGeom prst="rect">
            <a:avLst/>
          </a:prstGeom>
        </p:spPr>
      </p:pic>
      <p:sp>
        <p:nvSpPr>
          <p:cNvPr id="9" name="Text 5"/>
          <p:cNvSpPr/>
          <p:nvPr/>
        </p:nvSpPr>
        <p:spPr>
          <a:xfrm>
            <a:off x="4915019" y="3758327"/>
            <a:ext cx="2233493" cy="347186"/>
          </a:xfrm>
          <a:prstGeom prst="rect">
            <a:avLst/>
          </a:prstGeom>
          <a:noFill/>
          <a:ln/>
        </p:spPr>
        <p:txBody>
          <a:bodyPr wrap="none" rtlCol="0" anchor="t"/>
          <a:lstStyle/>
          <a:p>
            <a:pPr marL="0" indent="0" algn="l">
              <a:lnSpc>
                <a:spcPts val="2734"/>
              </a:lnSpc>
              <a:buNone/>
            </a:pPr>
            <a:r>
              <a:rPr lang="en-US" sz="2187" dirty="0">
                <a:solidFill>
                  <a:srgbClr val="FFFFFF"/>
                </a:solidFill>
                <a:latin typeface="Kanit" pitchFamily="34" charset="0"/>
                <a:ea typeface="Kanit" pitchFamily="34" charset="-122"/>
                <a:cs typeface="Kanit" pitchFamily="34" charset="-120"/>
              </a:rPr>
              <a:t>Surrogate Key</a:t>
            </a:r>
            <a:endParaRPr lang="en-US" sz="2187" dirty="0"/>
          </a:p>
        </p:txBody>
      </p:sp>
      <p:sp>
        <p:nvSpPr>
          <p:cNvPr id="10" name="Text 6"/>
          <p:cNvSpPr/>
          <p:nvPr/>
        </p:nvSpPr>
        <p:spPr>
          <a:xfrm>
            <a:off x="4915019" y="4238744"/>
            <a:ext cx="2233493" cy="2487811"/>
          </a:xfrm>
          <a:prstGeom prst="rect">
            <a:avLst/>
          </a:prstGeom>
          <a:noFill/>
          <a:ln/>
        </p:spPr>
        <p:txBody>
          <a:bodyPr wrap="square" rtlCol="0" anchor="t"/>
          <a:lstStyle/>
          <a:p>
            <a:pPr marL="0" indent="0" algn="l">
              <a:lnSpc>
                <a:spcPts val="2799"/>
              </a:lnSpc>
              <a:buNone/>
            </a:pPr>
            <a:r>
              <a:rPr lang="en-US" sz="1750" dirty="0">
                <a:solidFill>
                  <a:srgbClr val="D9E1FF"/>
                </a:solidFill>
                <a:latin typeface="Martel Sans" pitchFamily="34" charset="0"/>
                <a:ea typeface="Martel Sans" pitchFamily="34" charset="-122"/>
                <a:cs typeface="Martel Sans" pitchFamily="34" charset="-120"/>
              </a:rPr>
              <a:t>An artificial, auto-generated key used when a natural key does not exist or is impractical, providing a consistent identifier.</a:t>
            </a:r>
            <a:endParaRPr lang="en-US" sz="1750" dirty="0"/>
          </a:p>
        </p:txBody>
      </p:sp>
      <p:pic>
        <p:nvPicPr>
          <p:cNvPr id="11" name="Image 2" descr="preencoded.png"/>
          <p:cNvPicPr>
            <a:picLocks noChangeAspect="1"/>
          </p:cNvPicPr>
          <p:nvPr/>
        </p:nvPicPr>
        <p:blipFill>
          <a:blip r:embed="rId5"/>
          <a:stretch>
            <a:fillRect/>
          </a:stretch>
        </p:blipFill>
        <p:spPr>
          <a:xfrm>
            <a:off x="7481768" y="2980730"/>
            <a:ext cx="555427" cy="555427"/>
          </a:xfrm>
          <a:prstGeom prst="rect">
            <a:avLst/>
          </a:prstGeom>
        </p:spPr>
      </p:pic>
      <p:sp>
        <p:nvSpPr>
          <p:cNvPr id="12" name="Text 7"/>
          <p:cNvSpPr/>
          <p:nvPr/>
        </p:nvSpPr>
        <p:spPr>
          <a:xfrm>
            <a:off x="7481768" y="3758327"/>
            <a:ext cx="2233374" cy="347186"/>
          </a:xfrm>
          <a:prstGeom prst="rect">
            <a:avLst/>
          </a:prstGeom>
          <a:noFill/>
          <a:ln/>
        </p:spPr>
        <p:txBody>
          <a:bodyPr wrap="none" rtlCol="0" anchor="t"/>
          <a:lstStyle/>
          <a:p>
            <a:pPr marL="0" indent="0" algn="l">
              <a:lnSpc>
                <a:spcPts val="2734"/>
              </a:lnSpc>
              <a:buNone/>
            </a:pPr>
            <a:r>
              <a:rPr lang="en-US" sz="2187" dirty="0">
                <a:solidFill>
                  <a:srgbClr val="FFFFFF"/>
                </a:solidFill>
                <a:latin typeface="Kanit" pitchFamily="34" charset="0"/>
                <a:ea typeface="Kanit" pitchFamily="34" charset="-122"/>
                <a:cs typeface="Kanit" pitchFamily="34" charset="-120"/>
              </a:rPr>
              <a:t>Natural Key</a:t>
            </a:r>
            <a:endParaRPr lang="en-US" sz="2187" dirty="0"/>
          </a:p>
        </p:txBody>
      </p:sp>
      <p:sp>
        <p:nvSpPr>
          <p:cNvPr id="13" name="Text 8"/>
          <p:cNvSpPr/>
          <p:nvPr/>
        </p:nvSpPr>
        <p:spPr>
          <a:xfrm>
            <a:off x="7481768" y="4238744"/>
            <a:ext cx="2233374" cy="2843213"/>
          </a:xfrm>
          <a:prstGeom prst="rect">
            <a:avLst/>
          </a:prstGeom>
          <a:noFill/>
          <a:ln/>
        </p:spPr>
        <p:txBody>
          <a:bodyPr wrap="square" rtlCol="0" anchor="t"/>
          <a:lstStyle/>
          <a:p>
            <a:pPr marL="0" indent="0" algn="l">
              <a:lnSpc>
                <a:spcPts val="2799"/>
              </a:lnSpc>
              <a:buNone/>
            </a:pPr>
            <a:r>
              <a:rPr lang="en-US" sz="1750" dirty="0">
                <a:solidFill>
                  <a:srgbClr val="D9E1FF"/>
                </a:solidFill>
                <a:latin typeface="Martel Sans" pitchFamily="34" charset="0"/>
                <a:ea typeface="Martel Sans" pitchFamily="34" charset="-122"/>
                <a:cs typeface="Martel Sans" pitchFamily="34" charset="-120"/>
              </a:rPr>
              <a:t>A key derived from the actual data in the table, such as a Social Security number or email address, uniquely identifying each record.</a:t>
            </a:r>
            <a:endParaRPr lang="en-US" sz="1750" dirty="0"/>
          </a:p>
        </p:txBody>
      </p:sp>
      <p:pic>
        <p:nvPicPr>
          <p:cNvPr id="14" name="Image 3" descr="preencoded.png"/>
          <p:cNvPicPr>
            <a:picLocks noChangeAspect="1"/>
          </p:cNvPicPr>
          <p:nvPr/>
        </p:nvPicPr>
        <p:blipFill>
          <a:blip r:embed="rId6"/>
          <a:stretch>
            <a:fillRect/>
          </a:stretch>
        </p:blipFill>
        <p:spPr>
          <a:xfrm>
            <a:off x="10048399" y="2980730"/>
            <a:ext cx="555427" cy="555427"/>
          </a:xfrm>
          <a:prstGeom prst="rect">
            <a:avLst/>
          </a:prstGeom>
        </p:spPr>
      </p:pic>
      <p:sp>
        <p:nvSpPr>
          <p:cNvPr id="15" name="Text 9"/>
          <p:cNvSpPr/>
          <p:nvPr/>
        </p:nvSpPr>
        <p:spPr>
          <a:xfrm>
            <a:off x="10048399" y="3758327"/>
            <a:ext cx="2233493" cy="347186"/>
          </a:xfrm>
          <a:prstGeom prst="rect">
            <a:avLst/>
          </a:prstGeom>
          <a:noFill/>
          <a:ln/>
        </p:spPr>
        <p:txBody>
          <a:bodyPr wrap="none" rtlCol="0" anchor="t"/>
          <a:lstStyle/>
          <a:p>
            <a:pPr marL="0" indent="0" algn="l">
              <a:lnSpc>
                <a:spcPts val="2734"/>
              </a:lnSpc>
              <a:buNone/>
            </a:pPr>
            <a:r>
              <a:rPr lang="en-US" sz="2187" dirty="0">
                <a:solidFill>
                  <a:srgbClr val="FFFFFF"/>
                </a:solidFill>
                <a:latin typeface="Kanit" pitchFamily="34" charset="0"/>
                <a:ea typeface="Kanit" pitchFamily="34" charset="-122"/>
                <a:cs typeface="Kanit" pitchFamily="34" charset="-120"/>
              </a:rPr>
              <a:t>Foreign Key</a:t>
            </a:r>
            <a:endParaRPr lang="en-US" sz="2187" dirty="0"/>
          </a:p>
        </p:txBody>
      </p:sp>
      <p:sp>
        <p:nvSpPr>
          <p:cNvPr id="16" name="Text 10"/>
          <p:cNvSpPr/>
          <p:nvPr/>
        </p:nvSpPr>
        <p:spPr>
          <a:xfrm>
            <a:off x="10048399" y="4238744"/>
            <a:ext cx="2233493" cy="2843213"/>
          </a:xfrm>
          <a:prstGeom prst="rect">
            <a:avLst/>
          </a:prstGeom>
          <a:noFill/>
          <a:ln/>
        </p:spPr>
        <p:txBody>
          <a:bodyPr wrap="square" rtlCol="0" anchor="t"/>
          <a:lstStyle/>
          <a:p>
            <a:pPr marL="0" indent="0" algn="l">
              <a:lnSpc>
                <a:spcPts val="2799"/>
              </a:lnSpc>
              <a:buNone/>
            </a:pPr>
            <a:r>
              <a:rPr lang="en-US" sz="1750" dirty="0">
                <a:solidFill>
                  <a:srgbClr val="D9E1FF"/>
                </a:solidFill>
                <a:latin typeface="Martel Sans" pitchFamily="34" charset="0"/>
                <a:ea typeface="Martel Sans" pitchFamily="34" charset="-122"/>
                <a:cs typeface="Martel Sans" pitchFamily="34" charset="-120"/>
              </a:rPr>
              <a:t>A column that references the primary key of another table, establishing relationships and enabling data linking across the database.</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71C4E"/>
          </a:solidFill>
          <a:ln/>
        </p:spPr>
        <p:txBody>
          <a:bodyPr/>
          <a:lstStyle/>
          <a:p>
            <a:endParaRPr lang="en-US"/>
          </a:p>
        </p:txBody>
      </p:sp>
      <p:sp>
        <p:nvSpPr>
          <p:cNvPr id="3" name="Shape 1"/>
          <p:cNvSpPr/>
          <p:nvPr/>
        </p:nvSpPr>
        <p:spPr>
          <a:xfrm>
            <a:off x="0" y="25400"/>
            <a:ext cx="14630400" cy="8229600"/>
          </a:xfrm>
          <a:prstGeom prst="rect">
            <a:avLst/>
          </a:prstGeom>
          <a:solidFill>
            <a:srgbClr val="100C35"/>
          </a:solidFill>
          <a:ln/>
        </p:spPr>
        <p:txBody>
          <a:bodyPr/>
          <a:lstStyle/>
          <a:p>
            <a:endParaRPr lang="en-US"/>
          </a:p>
        </p:txBody>
      </p:sp>
      <p:sp>
        <p:nvSpPr>
          <p:cNvPr id="4" name="Text 2"/>
          <p:cNvSpPr/>
          <p:nvPr/>
        </p:nvSpPr>
        <p:spPr>
          <a:xfrm>
            <a:off x="2348389" y="1225510"/>
            <a:ext cx="9008983" cy="694373"/>
          </a:xfrm>
          <a:prstGeom prst="rect">
            <a:avLst/>
          </a:prstGeom>
          <a:noFill/>
          <a:ln/>
        </p:spPr>
        <p:txBody>
          <a:bodyPr wrap="none" rtlCol="0" anchor="t"/>
          <a:lstStyle/>
          <a:p>
            <a:pPr marL="0" indent="0">
              <a:lnSpc>
                <a:spcPts val="5468"/>
              </a:lnSpc>
              <a:buNone/>
            </a:pPr>
            <a:r>
              <a:rPr lang="en-US" sz="4374" dirty="0">
                <a:solidFill>
                  <a:srgbClr val="FFFFFF"/>
                </a:solidFill>
                <a:latin typeface="Kanit" pitchFamily="34" charset="0"/>
                <a:ea typeface="Kanit" pitchFamily="34" charset="-122"/>
                <a:cs typeface="Kanit" pitchFamily="34" charset="-120"/>
              </a:rPr>
              <a:t>Data Types: BLOB, Numeric, Text, etc.</a:t>
            </a:r>
            <a:endParaRPr lang="en-US" sz="4374" dirty="0"/>
          </a:p>
        </p:txBody>
      </p:sp>
      <p:sp>
        <p:nvSpPr>
          <p:cNvPr id="5" name="Shape 3"/>
          <p:cNvSpPr/>
          <p:nvPr/>
        </p:nvSpPr>
        <p:spPr>
          <a:xfrm>
            <a:off x="2348389" y="2537817"/>
            <a:ext cx="499943" cy="499943"/>
          </a:xfrm>
          <a:prstGeom prst="roundRect">
            <a:avLst>
              <a:gd name="adj" fmla="val 13333"/>
            </a:avLst>
          </a:prstGeom>
          <a:solidFill>
            <a:srgbClr val="221D4C"/>
          </a:solidFill>
          <a:ln/>
        </p:spPr>
        <p:txBody>
          <a:bodyPr/>
          <a:lstStyle/>
          <a:p>
            <a:endParaRPr lang="en-US"/>
          </a:p>
        </p:txBody>
      </p:sp>
      <p:sp>
        <p:nvSpPr>
          <p:cNvPr id="6" name="Text 4"/>
          <p:cNvSpPr/>
          <p:nvPr/>
        </p:nvSpPr>
        <p:spPr>
          <a:xfrm>
            <a:off x="2545199" y="2579489"/>
            <a:ext cx="106323" cy="416481"/>
          </a:xfrm>
          <a:prstGeom prst="rect">
            <a:avLst/>
          </a:prstGeom>
          <a:noFill/>
          <a:ln/>
        </p:spPr>
        <p:txBody>
          <a:bodyPr wrap="none" rtlCol="0" anchor="t"/>
          <a:lstStyle/>
          <a:p>
            <a:pPr marL="0" indent="0" algn="ctr">
              <a:lnSpc>
                <a:spcPts val="3281"/>
              </a:lnSpc>
              <a:buNone/>
            </a:pPr>
            <a:r>
              <a:rPr lang="en-US" sz="2624" dirty="0">
                <a:solidFill>
                  <a:srgbClr val="FFFFFF"/>
                </a:solidFill>
                <a:latin typeface="Kanit" pitchFamily="34" charset="0"/>
                <a:ea typeface="Kanit" pitchFamily="34" charset="-122"/>
                <a:cs typeface="Kanit" pitchFamily="34" charset="-120"/>
              </a:rPr>
              <a:t>1</a:t>
            </a:r>
            <a:endParaRPr lang="en-US" sz="2624" dirty="0"/>
          </a:p>
        </p:txBody>
      </p:sp>
      <p:sp>
        <p:nvSpPr>
          <p:cNvPr id="7" name="Text 5"/>
          <p:cNvSpPr/>
          <p:nvPr/>
        </p:nvSpPr>
        <p:spPr>
          <a:xfrm>
            <a:off x="3070503" y="2614136"/>
            <a:ext cx="2440900" cy="694373"/>
          </a:xfrm>
          <a:prstGeom prst="rect">
            <a:avLst/>
          </a:prstGeom>
          <a:noFill/>
          <a:ln/>
        </p:spPr>
        <p:txBody>
          <a:bodyPr wrap="square" rtlCol="0" anchor="t"/>
          <a:lstStyle/>
          <a:p>
            <a:pPr marL="0" indent="0">
              <a:lnSpc>
                <a:spcPts val="2734"/>
              </a:lnSpc>
              <a:buNone/>
            </a:pPr>
            <a:r>
              <a:rPr lang="en-US" sz="2187" dirty="0">
                <a:solidFill>
                  <a:srgbClr val="FFFFFF"/>
                </a:solidFill>
                <a:latin typeface="Kanit" pitchFamily="34" charset="0"/>
                <a:ea typeface="Kanit" pitchFamily="34" charset="-122"/>
                <a:cs typeface="Kanit" pitchFamily="34" charset="-120"/>
              </a:rPr>
              <a:t>Numeric Data Types</a:t>
            </a:r>
            <a:endParaRPr lang="en-US" sz="2187" dirty="0"/>
          </a:p>
        </p:txBody>
      </p:sp>
      <p:sp>
        <p:nvSpPr>
          <p:cNvPr id="8" name="Text 6"/>
          <p:cNvSpPr/>
          <p:nvPr/>
        </p:nvSpPr>
        <p:spPr>
          <a:xfrm>
            <a:off x="3070503" y="3441740"/>
            <a:ext cx="2440900" cy="3554016"/>
          </a:xfrm>
          <a:prstGeom prst="rect">
            <a:avLst/>
          </a:prstGeom>
          <a:noFill/>
          <a:ln/>
        </p:spPr>
        <p:txBody>
          <a:bodyPr wrap="square" rtlCol="0" anchor="t"/>
          <a:lstStyle/>
          <a:p>
            <a:pPr marL="0" indent="0">
              <a:lnSpc>
                <a:spcPts val="2799"/>
              </a:lnSpc>
              <a:buNone/>
            </a:pPr>
            <a:r>
              <a:rPr lang="en-US" sz="1750" dirty="0">
                <a:solidFill>
                  <a:srgbClr val="D9E1FF"/>
                </a:solidFill>
                <a:latin typeface="Martel Sans" pitchFamily="34" charset="0"/>
                <a:ea typeface="Martel Sans" pitchFamily="34" charset="-122"/>
                <a:cs typeface="Martel Sans" pitchFamily="34" charset="-120"/>
              </a:rPr>
              <a:t>SQL supports a variety of numeric data types, including integers, floating-point, and decimal numbers, enabling precise storage and manipulation of quantitative information.</a:t>
            </a:r>
            <a:endParaRPr lang="en-US" sz="1750" dirty="0"/>
          </a:p>
        </p:txBody>
      </p:sp>
      <p:sp>
        <p:nvSpPr>
          <p:cNvPr id="9" name="Shape 7"/>
          <p:cNvSpPr/>
          <p:nvPr/>
        </p:nvSpPr>
        <p:spPr>
          <a:xfrm>
            <a:off x="5733574" y="2537817"/>
            <a:ext cx="499943" cy="499943"/>
          </a:xfrm>
          <a:prstGeom prst="roundRect">
            <a:avLst>
              <a:gd name="adj" fmla="val 13333"/>
            </a:avLst>
          </a:prstGeom>
          <a:solidFill>
            <a:srgbClr val="221D4C"/>
          </a:solidFill>
          <a:ln/>
        </p:spPr>
        <p:txBody>
          <a:bodyPr/>
          <a:lstStyle/>
          <a:p>
            <a:endParaRPr lang="en-US"/>
          </a:p>
        </p:txBody>
      </p:sp>
      <p:sp>
        <p:nvSpPr>
          <p:cNvPr id="10" name="Text 8"/>
          <p:cNvSpPr/>
          <p:nvPr/>
        </p:nvSpPr>
        <p:spPr>
          <a:xfrm>
            <a:off x="5898713" y="2579489"/>
            <a:ext cx="169664" cy="416481"/>
          </a:xfrm>
          <a:prstGeom prst="rect">
            <a:avLst/>
          </a:prstGeom>
          <a:noFill/>
          <a:ln/>
        </p:spPr>
        <p:txBody>
          <a:bodyPr wrap="none" rtlCol="0" anchor="t"/>
          <a:lstStyle/>
          <a:p>
            <a:pPr marL="0" indent="0" algn="ctr">
              <a:lnSpc>
                <a:spcPts val="3281"/>
              </a:lnSpc>
              <a:buNone/>
            </a:pPr>
            <a:r>
              <a:rPr lang="en-US" sz="2624" dirty="0">
                <a:solidFill>
                  <a:srgbClr val="FFFFFF"/>
                </a:solidFill>
                <a:latin typeface="Kanit" pitchFamily="34" charset="0"/>
                <a:ea typeface="Kanit" pitchFamily="34" charset="-122"/>
                <a:cs typeface="Kanit" pitchFamily="34" charset="-120"/>
              </a:rPr>
              <a:t>2</a:t>
            </a:r>
            <a:endParaRPr lang="en-US" sz="2624" dirty="0"/>
          </a:p>
        </p:txBody>
      </p:sp>
      <p:sp>
        <p:nvSpPr>
          <p:cNvPr id="11" name="Text 9"/>
          <p:cNvSpPr/>
          <p:nvPr/>
        </p:nvSpPr>
        <p:spPr>
          <a:xfrm>
            <a:off x="6455688" y="2614136"/>
            <a:ext cx="2440900" cy="347186"/>
          </a:xfrm>
          <a:prstGeom prst="rect">
            <a:avLst/>
          </a:prstGeom>
          <a:noFill/>
          <a:ln/>
        </p:spPr>
        <p:txBody>
          <a:bodyPr wrap="none" rtlCol="0" anchor="t"/>
          <a:lstStyle/>
          <a:p>
            <a:pPr marL="0" indent="0">
              <a:lnSpc>
                <a:spcPts val="2734"/>
              </a:lnSpc>
              <a:buNone/>
            </a:pPr>
            <a:r>
              <a:rPr lang="en-US" sz="2187" dirty="0">
                <a:solidFill>
                  <a:srgbClr val="FFFFFF"/>
                </a:solidFill>
                <a:latin typeface="Kanit" pitchFamily="34" charset="0"/>
                <a:ea typeface="Kanit" pitchFamily="34" charset="-122"/>
                <a:cs typeface="Kanit" pitchFamily="34" charset="-120"/>
              </a:rPr>
              <a:t>Text Data Types</a:t>
            </a:r>
            <a:endParaRPr lang="en-US" sz="2187" dirty="0"/>
          </a:p>
        </p:txBody>
      </p:sp>
      <p:sp>
        <p:nvSpPr>
          <p:cNvPr id="12" name="Text 10"/>
          <p:cNvSpPr/>
          <p:nvPr/>
        </p:nvSpPr>
        <p:spPr>
          <a:xfrm>
            <a:off x="6455688" y="3094553"/>
            <a:ext cx="2440900" cy="3909417"/>
          </a:xfrm>
          <a:prstGeom prst="rect">
            <a:avLst/>
          </a:prstGeom>
          <a:noFill/>
          <a:ln/>
        </p:spPr>
        <p:txBody>
          <a:bodyPr wrap="square" rtlCol="0" anchor="t"/>
          <a:lstStyle/>
          <a:p>
            <a:pPr marL="0" indent="0">
              <a:lnSpc>
                <a:spcPts val="2799"/>
              </a:lnSpc>
              <a:buNone/>
            </a:pPr>
            <a:r>
              <a:rPr lang="en-US" sz="1750" dirty="0">
                <a:solidFill>
                  <a:srgbClr val="D9E1FF"/>
                </a:solidFill>
                <a:latin typeface="Martel Sans" pitchFamily="34" charset="0"/>
                <a:ea typeface="Martel Sans" pitchFamily="34" charset="-122"/>
                <a:cs typeface="Martel Sans" pitchFamily="34" charset="-120"/>
              </a:rPr>
              <a:t>String-based data types like CHAR, VARCHAR, and TEXT allow storage of alphanumeric characters, enabling representation of text-based information such as names, addresses, and descriptions.</a:t>
            </a:r>
            <a:endParaRPr lang="en-US" sz="1750" dirty="0"/>
          </a:p>
        </p:txBody>
      </p:sp>
      <p:sp>
        <p:nvSpPr>
          <p:cNvPr id="13" name="Shape 11"/>
          <p:cNvSpPr/>
          <p:nvPr/>
        </p:nvSpPr>
        <p:spPr>
          <a:xfrm>
            <a:off x="9118759" y="2537817"/>
            <a:ext cx="499943" cy="499943"/>
          </a:xfrm>
          <a:prstGeom prst="roundRect">
            <a:avLst>
              <a:gd name="adj" fmla="val 13333"/>
            </a:avLst>
          </a:prstGeom>
          <a:solidFill>
            <a:srgbClr val="221D4C"/>
          </a:solidFill>
          <a:ln/>
        </p:spPr>
        <p:txBody>
          <a:bodyPr/>
          <a:lstStyle/>
          <a:p>
            <a:endParaRPr lang="en-US"/>
          </a:p>
        </p:txBody>
      </p:sp>
      <p:sp>
        <p:nvSpPr>
          <p:cNvPr id="14" name="Text 12"/>
          <p:cNvSpPr/>
          <p:nvPr/>
        </p:nvSpPr>
        <p:spPr>
          <a:xfrm>
            <a:off x="9282232" y="2579489"/>
            <a:ext cx="172998" cy="416481"/>
          </a:xfrm>
          <a:prstGeom prst="rect">
            <a:avLst/>
          </a:prstGeom>
          <a:noFill/>
          <a:ln/>
        </p:spPr>
        <p:txBody>
          <a:bodyPr wrap="none" rtlCol="0" anchor="t"/>
          <a:lstStyle/>
          <a:p>
            <a:pPr marL="0" indent="0" algn="ctr">
              <a:lnSpc>
                <a:spcPts val="3281"/>
              </a:lnSpc>
              <a:buNone/>
            </a:pPr>
            <a:r>
              <a:rPr lang="en-US" sz="2624" dirty="0">
                <a:solidFill>
                  <a:srgbClr val="FFFFFF"/>
                </a:solidFill>
                <a:latin typeface="Kanit" pitchFamily="34" charset="0"/>
                <a:ea typeface="Kanit" pitchFamily="34" charset="-122"/>
                <a:cs typeface="Kanit" pitchFamily="34" charset="-120"/>
              </a:rPr>
              <a:t>3</a:t>
            </a:r>
            <a:endParaRPr lang="en-US" sz="2624" dirty="0"/>
          </a:p>
        </p:txBody>
      </p:sp>
      <p:sp>
        <p:nvSpPr>
          <p:cNvPr id="15" name="Text 13"/>
          <p:cNvSpPr/>
          <p:nvPr/>
        </p:nvSpPr>
        <p:spPr>
          <a:xfrm>
            <a:off x="9840873" y="2614136"/>
            <a:ext cx="2440900" cy="694373"/>
          </a:xfrm>
          <a:prstGeom prst="rect">
            <a:avLst/>
          </a:prstGeom>
          <a:noFill/>
          <a:ln/>
        </p:spPr>
        <p:txBody>
          <a:bodyPr wrap="square" rtlCol="0" anchor="t"/>
          <a:lstStyle/>
          <a:p>
            <a:pPr marL="0" indent="0">
              <a:lnSpc>
                <a:spcPts val="2734"/>
              </a:lnSpc>
              <a:buNone/>
            </a:pPr>
            <a:r>
              <a:rPr lang="en-US" sz="2187" dirty="0">
                <a:solidFill>
                  <a:srgbClr val="FFFFFF"/>
                </a:solidFill>
                <a:latin typeface="Kanit" pitchFamily="34" charset="0"/>
                <a:ea typeface="Kanit" pitchFamily="34" charset="-122"/>
                <a:cs typeface="Kanit" pitchFamily="34" charset="-120"/>
              </a:rPr>
              <a:t>Binary Large Object (BLOB)</a:t>
            </a:r>
            <a:endParaRPr lang="en-US" sz="2187" dirty="0"/>
          </a:p>
        </p:txBody>
      </p:sp>
      <p:sp>
        <p:nvSpPr>
          <p:cNvPr id="16" name="Text 14"/>
          <p:cNvSpPr/>
          <p:nvPr/>
        </p:nvSpPr>
        <p:spPr>
          <a:xfrm>
            <a:off x="9840873" y="3441740"/>
            <a:ext cx="2440900" cy="3198614"/>
          </a:xfrm>
          <a:prstGeom prst="rect">
            <a:avLst/>
          </a:prstGeom>
          <a:noFill/>
          <a:ln/>
        </p:spPr>
        <p:txBody>
          <a:bodyPr wrap="square" rtlCol="0" anchor="t"/>
          <a:lstStyle/>
          <a:p>
            <a:pPr marL="0" indent="0">
              <a:lnSpc>
                <a:spcPts val="2799"/>
              </a:lnSpc>
              <a:buNone/>
            </a:pPr>
            <a:r>
              <a:rPr lang="en-US" sz="1750" dirty="0">
                <a:solidFill>
                  <a:srgbClr val="D9E1FF"/>
                </a:solidFill>
                <a:latin typeface="Martel Sans" pitchFamily="34" charset="0"/>
                <a:ea typeface="Martel Sans" pitchFamily="34" charset="-122"/>
                <a:cs typeface="Martel Sans" pitchFamily="34" charset="-120"/>
              </a:rPr>
              <a:t>The BLOB data type is designed to store binary data, such as images, audio, or video files, directly within the database, providing a centralized and secure repository for multimedia content.</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71C4E"/>
          </a:solidFill>
          <a:ln/>
        </p:spPr>
        <p:txBody>
          <a:bodyPr/>
          <a:lstStyle/>
          <a:p>
            <a:endParaRPr lang="en-US"/>
          </a:p>
        </p:txBody>
      </p:sp>
      <p:sp>
        <p:nvSpPr>
          <p:cNvPr id="3" name="Shape 1"/>
          <p:cNvSpPr/>
          <p:nvPr/>
        </p:nvSpPr>
        <p:spPr>
          <a:xfrm>
            <a:off x="0" y="0"/>
            <a:ext cx="14630400" cy="8229600"/>
          </a:xfrm>
          <a:prstGeom prst="rect">
            <a:avLst/>
          </a:prstGeom>
          <a:solidFill>
            <a:srgbClr val="100C35"/>
          </a:solidFill>
          <a:ln/>
        </p:spPr>
        <p:txBody>
          <a:bodyPr/>
          <a:lstStyle/>
          <a:p>
            <a:endParaRPr lang="en-US"/>
          </a:p>
        </p:txBody>
      </p:sp>
      <p:sp>
        <p:nvSpPr>
          <p:cNvPr id="4" name="Text 2"/>
          <p:cNvSpPr/>
          <p:nvPr/>
        </p:nvSpPr>
        <p:spPr>
          <a:xfrm>
            <a:off x="2348389" y="1672471"/>
            <a:ext cx="9145191" cy="694373"/>
          </a:xfrm>
          <a:prstGeom prst="rect">
            <a:avLst/>
          </a:prstGeom>
          <a:noFill/>
          <a:ln/>
        </p:spPr>
        <p:txBody>
          <a:bodyPr wrap="none" rtlCol="0" anchor="t"/>
          <a:lstStyle/>
          <a:p>
            <a:pPr marL="0" indent="0">
              <a:lnSpc>
                <a:spcPts val="5468"/>
              </a:lnSpc>
              <a:buNone/>
            </a:pPr>
            <a:r>
              <a:rPr lang="en-US" sz="4374" dirty="0">
                <a:solidFill>
                  <a:srgbClr val="FFFFFF"/>
                </a:solidFill>
                <a:latin typeface="Kanit" pitchFamily="34" charset="0"/>
                <a:ea typeface="Kanit" pitchFamily="34" charset="-122"/>
                <a:cs typeface="Kanit" pitchFamily="34" charset="-120"/>
              </a:rPr>
              <a:t>SQL Operators, Joins, Nested Queries</a:t>
            </a:r>
            <a:endParaRPr lang="en-US" sz="4374" dirty="0"/>
          </a:p>
        </p:txBody>
      </p:sp>
      <p:pic>
        <p:nvPicPr>
          <p:cNvPr id="5" name="Image 0" descr="preencoded.png"/>
          <p:cNvPicPr>
            <a:picLocks noChangeAspect="1"/>
          </p:cNvPicPr>
          <p:nvPr/>
        </p:nvPicPr>
        <p:blipFill>
          <a:blip r:embed="rId3"/>
          <a:stretch>
            <a:fillRect/>
          </a:stretch>
        </p:blipFill>
        <p:spPr>
          <a:xfrm>
            <a:off x="2348389" y="2811185"/>
            <a:ext cx="555427" cy="555427"/>
          </a:xfrm>
          <a:prstGeom prst="rect">
            <a:avLst/>
          </a:prstGeom>
        </p:spPr>
      </p:pic>
      <p:sp>
        <p:nvSpPr>
          <p:cNvPr id="6" name="Text 3"/>
          <p:cNvSpPr/>
          <p:nvPr/>
        </p:nvSpPr>
        <p:spPr>
          <a:xfrm>
            <a:off x="2348389" y="3588782"/>
            <a:ext cx="2777490" cy="347186"/>
          </a:xfrm>
          <a:prstGeom prst="rect">
            <a:avLst/>
          </a:prstGeom>
          <a:noFill/>
          <a:ln/>
        </p:spPr>
        <p:txBody>
          <a:bodyPr wrap="none" rtlCol="0" anchor="t"/>
          <a:lstStyle/>
          <a:p>
            <a:pPr marL="0" indent="0" algn="l">
              <a:lnSpc>
                <a:spcPts val="2734"/>
              </a:lnSpc>
              <a:buNone/>
            </a:pPr>
            <a:r>
              <a:rPr lang="en-US" sz="2187" dirty="0">
                <a:solidFill>
                  <a:srgbClr val="FFFFFF"/>
                </a:solidFill>
                <a:latin typeface="Kanit" pitchFamily="34" charset="0"/>
                <a:ea typeface="Kanit" pitchFamily="34" charset="-122"/>
                <a:cs typeface="Kanit" pitchFamily="34" charset="-120"/>
              </a:rPr>
              <a:t>SQL Operators</a:t>
            </a:r>
            <a:endParaRPr lang="en-US" sz="2187" dirty="0"/>
          </a:p>
        </p:txBody>
      </p:sp>
      <p:sp>
        <p:nvSpPr>
          <p:cNvPr id="7" name="Text 4"/>
          <p:cNvSpPr/>
          <p:nvPr/>
        </p:nvSpPr>
        <p:spPr>
          <a:xfrm>
            <a:off x="2348389" y="4069199"/>
            <a:ext cx="3088958" cy="1777008"/>
          </a:xfrm>
          <a:prstGeom prst="rect">
            <a:avLst/>
          </a:prstGeom>
          <a:noFill/>
          <a:ln/>
        </p:spPr>
        <p:txBody>
          <a:bodyPr wrap="square" rtlCol="0" anchor="t"/>
          <a:lstStyle/>
          <a:p>
            <a:pPr marL="0" indent="0" algn="l">
              <a:lnSpc>
                <a:spcPts val="2799"/>
              </a:lnSpc>
              <a:buNone/>
            </a:pPr>
            <a:r>
              <a:rPr lang="en-US" sz="1750" dirty="0">
                <a:solidFill>
                  <a:srgbClr val="D9E1FF"/>
                </a:solidFill>
                <a:latin typeface="Martel Sans" pitchFamily="34" charset="0"/>
                <a:ea typeface="Martel Sans" pitchFamily="34" charset="-122"/>
                <a:cs typeface="Martel Sans" pitchFamily="34" charset="-120"/>
              </a:rPr>
              <a:t>SQL provides a rich set of operators to manipulate and filter data, including arithmetic, comparison, logical, and string operators. </a:t>
            </a:r>
            <a:endParaRPr lang="en-US" sz="1750" dirty="0"/>
          </a:p>
        </p:txBody>
      </p:sp>
      <p:pic>
        <p:nvPicPr>
          <p:cNvPr id="8" name="Image 1" descr="preencoded.png"/>
          <p:cNvPicPr>
            <a:picLocks noChangeAspect="1"/>
          </p:cNvPicPr>
          <p:nvPr/>
        </p:nvPicPr>
        <p:blipFill>
          <a:blip r:embed="rId4"/>
          <a:stretch>
            <a:fillRect/>
          </a:stretch>
        </p:blipFill>
        <p:spPr>
          <a:xfrm>
            <a:off x="5770602" y="2811185"/>
            <a:ext cx="555427" cy="555427"/>
          </a:xfrm>
          <a:prstGeom prst="rect">
            <a:avLst/>
          </a:prstGeom>
        </p:spPr>
      </p:pic>
      <p:sp>
        <p:nvSpPr>
          <p:cNvPr id="9" name="Text 5"/>
          <p:cNvSpPr/>
          <p:nvPr/>
        </p:nvSpPr>
        <p:spPr>
          <a:xfrm>
            <a:off x="5770602" y="3588782"/>
            <a:ext cx="2777490" cy="347186"/>
          </a:xfrm>
          <a:prstGeom prst="rect">
            <a:avLst/>
          </a:prstGeom>
          <a:noFill/>
          <a:ln/>
        </p:spPr>
        <p:txBody>
          <a:bodyPr wrap="none" rtlCol="0" anchor="t"/>
          <a:lstStyle/>
          <a:p>
            <a:pPr marL="0" indent="0" algn="l">
              <a:lnSpc>
                <a:spcPts val="2734"/>
              </a:lnSpc>
              <a:buNone/>
            </a:pPr>
            <a:r>
              <a:rPr lang="en-US" sz="2187" dirty="0">
                <a:solidFill>
                  <a:srgbClr val="FFFFFF"/>
                </a:solidFill>
                <a:latin typeface="Kanit" pitchFamily="34" charset="0"/>
                <a:ea typeface="Kanit" pitchFamily="34" charset="-122"/>
                <a:cs typeface="Kanit" pitchFamily="34" charset="-120"/>
              </a:rPr>
              <a:t>Database Joins</a:t>
            </a:r>
            <a:endParaRPr lang="en-US" sz="2187" dirty="0"/>
          </a:p>
        </p:txBody>
      </p:sp>
      <p:sp>
        <p:nvSpPr>
          <p:cNvPr id="10" name="Text 6"/>
          <p:cNvSpPr/>
          <p:nvPr/>
        </p:nvSpPr>
        <p:spPr>
          <a:xfrm>
            <a:off x="5770602" y="4069199"/>
            <a:ext cx="3088958" cy="1777008"/>
          </a:xfrm>
          <a:prstGeom prst="rect">
            <a:avLst/>
          </a:prstGeom>
          <a:noFill/>
          <a:ln/>
        </p:spPr>
        <p:txBody>
          <a:bodyPr wrap="square" rtlCol="0" anchor="t"/>
          <a:lstStyle/>
          <a:p>
            <a:pPr marL="0" indent="0" algn="l">
              <a:lnSpc>
                <a:spcPts val="2799"/>
              </a:lnSpc>
              <a:buNone/>
            </a:pPr>
            <a:r>
              <a:rPr lang="en-US" sz="1750" dirty="0">
                <a:solidFill>
                  <a:srgbClr val="D9E1FF"/>
                </a:solidFill>
                <a:latin typeface="Martel Sans" pitchFamily="34" charset="0"/>
                <a:ea typeface="Martel Sans" pitchFamily="34" charset="-122"/>
                <a:cs typeface="Martel Sans" pitchFamily="34" charset="-120"/>
              </a:rPr>
              <a:t>Joins allow you to combine data from multiple tables based on related columns, enabling sophisticated data analysis and reporting.</a:t>
            </a:r>
            <a:endParaRPr lang="en-US" sz="1750" dirty="0"/>
          </a:p>
        </p:txBody>
      </p:sp>
      <p:pic>
        <p:nvPicPr>
          <p:cNvPr id="11" name="Image 2" descr="preencoded.png"/>
          <p:cNvPicPr>
            <a:picLocks noChangeAspect="1"/>
          </p:cNvPicPr>
          <p:nvPr/>
        </p:nvPicPr>
        <p:blipFill>
          <a:blip r:embed="rId5"/>
          <a:stretch>
            <a:fillRect/>
          </a:stretch>
        </p:blipFill>
        <p:spPr>
          <a:xfrm>
            <a:off x="9192816" y="2811185"/>
            <a:ext cx="555427" cy="555427"/>
          </a:xfrm>
          <a:prstGeom prst="rect">
            <a:avLst/>
          </a:prstGeom>
        </p:spPr>
      </p:pic>
      <p:sp>
        <p:nvSpPr>
          <p:cNvPr id="12" name="Text 7"/>
          <p:cNvSpPr/>
          <p:nvPr/>
        </p:nvSpPr>
        <p:spPr>
          <a:xfrm>
            <a:off x="9192816" y="3588782"/>
            <a:ext cx="2777490" cy="347186"/>
          </a:xfrm>
          <a:prstGeom prst="rect">
            <a:avLst/>
          </a:prstGeom>
          <a:noFill/>
          <a:ln/>
        </p:spPr>
        <p:txBody>
          <a:bodyPr wrap="none" rtlCol="0" anchor="t"/>
          <a:lstStyle/>
          <a:p>
            <a:pPr marL="0" indent="0" algn="l">
              <a:lnSpc>
                <a:spcPts val="2734"/>
              </a:lnSpc>
              <a:buNone/>
            </a:pPr>
            <a:r>
              <a:rPr lang="en-US" sz="2187" dirty="0">
                <a:solidFill>
                  <a:srgbClr val="FFFFFF"/>
                </a:solidFill>
                <a:latin typeface="Kanit" pitchFamily="34" charset="0"/>
                <a:ea typeface="Kanit" pitchFamily="34" charset="-122"/>
                <a:cs typeface="Kanit" pitchFamily="34" charset="-120"/>
              </a:rPr>
              <a:t>Nested Queries</a:t>
            </a:r>
            <a:endParaRPr lang="en-US" sz="2187" dirty="0"/>
          </a:p>
        </p:txBody>
      </p:sp>
      <p:sp>
        <p:nvSpPr>
          <p:cNvPr id="13" name="Text 8"/>
          <p:cNvSpPr/>
          <p:nvPr/>
        </p:nvSpPr>
        <p:spPr>
          <a:xfrm>
            <a:off x="9192816" y="4069199"/>
            <a:ext cx="3089077" cy="2487811"/>
          </a:xfrm>
          <a:prstGeom prst="rect">
            <a:avLst/>
          </a:prstGeom>
          <a:noFill/>
          <a:ln/>
        </p:spPr>
        <p:txBody>
          <a:bodyPr wrap="square" rtlCol="0" anchor="t"/>
          <a:lstStyle/>
          <a:p>
            <a:pPr marL="0" indent="0" algn="l">
              <a:lnSpc>
                <a:spcPts val="2799"/>
              </a:lnSpc>
              <a:buNone/>
            </a:pPr>
            <a:r>
              <a:rPr lang="en-US" sz="1750" dirty="0">
                <a:solidFill>
                  <a:srgbClr val="D9E1FF"/>
                </a:solidFill>
                <a:latin typeface="Martel Sans" pitchFamily="34" charset="0"/>
                <a:ea typeface="Martel Sans" pitchFamily="34" charset="-122"/>
                <a:cs typeface="Martel Sans" pitchFamily="34" charset="-120"/>
              </a:rPr>
              <a:t>Nested queries, or subqueries, enable you to use the results of one query as input to another, unlocking powerful data exploration and transformation capabilities.</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656</TotalTime>
  <Words>917</Words>
  <Application>Microsoft Macintosh PowerPoint</Application>
  <PresentationFormat>Custom</PresentationFormat>
  <Paragraphs>80</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Kanit</vt:lpstr>
      <vt:lpstr>Martel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Karnati, Gagan</cp:lastModifiedBy>
  <cp:revision>4</cp:revision>
  <dcterms:created xsi:type="dcterms:W3CDTF">2024-05-29T15:00:46Z</dcterms:created>
  <dcterms:modified xsi:type="dcterms:W3CDTF">2024-05-30T01:57:46Z</dcterms:modified>
</cp:coreProperties>
</file>