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1E2-15CB-4CE8-ADAF-2D7AB036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82651-C35F-4E11-B4E9-553ECE58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17C8-9DB5-41D2-83CB-651058D8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9A3C-4556-449C-B3D9-74991291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8AC7-F8B0-4EBE-B5C8-C75B57A5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B737-48D9-465E-B7BD-86A71413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4B6F5-BE7C-4EF1-8BE3-27843267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28BC-6375-405F-9509-6CF340EC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7A87-FE17-471E-BD47-CEE71342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9F11-7C2F-4105-BDE9-A59AEFC2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7B4AE-A525-42B8-89B4-82678018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B244-61BB-4C8F-8488-FD76857E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9145-88BC-487E-BCEC-9D1458BC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8FB4-9B1F-47D2-AD52-83C139C1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2C8-ACFF-4BDF-999C-C833DBEC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4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6141-DBDA-476B-8B0F-B3595102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CA86-2E2C-43EF-8F24-951E0AC8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9D01-BD8F-49CF-82BD-ECF0129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7183-6782-4023-9069-60A84159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3F72-9E01-433C-ABA6-F1FA0489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9781-2667-4F66-9EA5-1FC8BAF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38DE-B7A1-4599-90BE-8D02E7BB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C129-CD85-4D6E-A3FC-3E319755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3C76-FD34-454C-AA80-E0E12E5B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70A5-C81D-4ABB-B5FC-2367633F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E841-E691-40CC-9D59-CC68F723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BFAF-4577-419A-B322-85ADF9B3D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AAE1-0B89-46DF-AAFC-8B993E14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9AC4-3584-4C70-8311-7D3DAA99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FB6A3-A298-4AA5-85F5-70681D7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7779-5408-4CA2-9479-814F709B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4B39-5C96-493A-B95F-8FF81B99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4E9B-36E1-4F9C-A759-161C0668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6BE36-987C-471D-B56B-970DA2AB1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5940C-D74C-4C6D-A852-4F44575D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5AAA8-F5DA-4C48-846A-6BFBB689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6C5DF-2DBD-431A-B0A3-4BACB56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0F8C3-ED57-48D9-950D-77C59CBB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72133-E1AF-46BC-869A-9758299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273-2BB4-42E8-B645-60AE7334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618C3-B465-4063-B71C-4AAC193E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0729-4390-43FE-BBCA-352196D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38977-83E5-41BC-893C-51254D46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3B547-6EAD-4565-A3F7-488AD465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85367-1549-49A7-8058-DBBB4BAD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3ABD-518A-4FED-97D2-A58ABD0A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ADC6-CFDF-4AD4-9F73-BF9F44DE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1D99-2A46-451C-BF4A-DA71E02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D3C27-2BC8-4230-8239-4ABB7030F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84ECC-F8BA-4AB0-ADA8-9004CC18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C317-3887-4A76-812C-856C0C8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8E3D-E960-4E41-A88C-0A50AB03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E5DC-EC05-4A54-8233-986856B9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0EA9C-9013-42A4-85FB-D24BB77A1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F43ED-F174-4E6D-AA4B-90618E36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CF3E-422A-49E9-809C-315E2D6C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E5AFE-D741-4AB7-A0EC-04108C0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5375A-0051-4033-83FB-F4CF297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781FB-6EC4-40CE-BEC7-22DE3AAF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DB0E-FCBA-4104-98DF-19A1287B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68B0-348E-451C-A916-64DA575C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BA69-9620-4060-95AA-70E1D43C4F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5A758-11C7-4F8E-8998-A4A0D91A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DB6D-2E42-42DD-A1FF-545D70723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4C6F-1A5C-4E2F-95CB-72961DD8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ic_tra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ic_trading#cite_note-22" TargetMode="External"/><Relationship Id="rId7" Type="http://schemas.openxmlformats.org/officeDocument/2006/relationships/hyperlink" Target="https://en.wikipedia.org/wiki/2010_Flash_Crash" TargetMode="External"/><Relationship Id="rId2" Type="http://schemas.openxmlformats.org/officeDocument/2006/relationships/hyperlink" Target="https://en.wikipedia.org/wiki/Virtu_Financ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dity_Futures_Trading_Commission" TargetMode="External"/><Relationship Id="rId5" Type="http://schemas.openxmlformats.org/officeDocument/2006/relationships/hyperlink" Target="https://en.wikipedia.org/wiki/U.S._Securities_and_Exchange_Commission" TargetMode="External"/><Relationship Id="rId4" Type="http://schemas.openxmlformats.org/officeDocument/2006/relationships/hyperlink" Target="https://en.wikipedia.org/wiki/Algorithmic_trading#cite_note-2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at-finger_error" TargetMode="External"/><Relationship Id="rId3" Type="http://schemas.openxmlformats.org/officeDocument/2006/relationships/hyperlink" Target="https://en.wikipedia.org/wiki/Financial_Services_Authority" TargetMode="External"/><Relationship Id="rId7" Type="http://schemas.openxmlformats.org/officeDocument/2006/relationships/hyperlink" Target="https://en.wikipedia.org/wiki/Algorithmic_trading#cite_note-80" TargetMode="External"/><Relationship Id="rId2" Type="http://schemas.openxmlformats.org/officeDocument/2006/relationships/hyperlink" Target="https://en.wikipedia.org/wiki/Black_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gorithmic_trading#cite_note-77" TargetMode="External"/><Relationship Id="rId5" Type="http://schemas.openxmlformats.org/officeDocument/2006/relationships/hyperlink" Target="https://en.wikipedia.org/wiki/Lord_Myners" TargetMode="External"/><Relationship Id="rId4" Type="http://schemas.openxmlformats.org/officeDocument/2006/relationships/hyperlink" Target="https://en.wikipedia.org/wiki/Algorithmic_trading#cite_note-7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C65C-81CE-481C-8EF6-A02968A79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D2445-E4BB-41DE-9338-DD7E21282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A7E9-377A-462F-AF19-6C2A663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8" y="325368"/>
            <a:ext cx="10515600" cy="1325563"/>
          </a:xfrm>
        </p:spPr>
        <p:txBody>
          <a:bodyPr/>
          <a:lstStyle/>
          <a:p>
            <a:r>
              <a:rPr lang="en-US" dirty="0"/>
              <a:t>Next steps for two weeks: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46C-CAFE-4D3A-84EE-D08F58A8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– Code repository choice? = </a:t>
            </a:r>
            <a:r>
              <a:rPr lang="en-US" dirty="0" err="1"/>
              <a:t>Karn</a:t>
            </a:r>
            <a:endParaRPr lang="en-US" dirty="0"/>
          </a:p>
          <a:p>
            <a:r>
              <a:rPr lang="en-US" dirty="0"/>
              <a:t>API Vendor choice and strategy – Analysis - Kapil</a:t>
            </a:r>
          </a:p>
          <a:p>
            <a:r>
              <a:rPr lang="en-US" dirty="0"/>
              <a:t>Algorithms documentation – Kapil/</a:t>
            </a:r>
            <a:r>
              <a:rPr lang="en-US" dirty="0" err="1"/>
              <a:t>Karn</a:t>
            </a:r>
            <a:r>
              <a:rPr lang="en-US" dirty="0"/>
              <a:t>. Store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a prototype to call API/Scrapper package (scrappy - python) </a:t>
            </a:r>
          </a:p>
          <a:p>
            <a:r>
              <a:rPr lang="en-US" dirty="0"/>
              <a:t>Database and storage strategy – </a:t>
            </a:r>
            <a:r>
              <a:rPr lang="en-US" dirty="0" err="1"/>
              <a:t>StorageGateway</a:t>
            </a:r>
            <a:r>
              <a:rPr lang="en-US" dirty="0"/>
              <a:t>?, 3</a:t>
            </a:r>
            <a:r>
              <a:rPr lang="en-US" baseline="30000" dirty="0"/>
              <a:t>rd</a:t>
            </a:r>
            <a:r>
              <a:rPr lang="en-US" dirty="0"/>
              <a:t> Party storage solutions. Can data be stored as excel file? </a:t>
            </a:r>
          </a:p>
          <a:p>
            <a:r>
              <a:rPr lang="en-US" dirty="0"/>
              <a:t>Class Design/Systems diagram at a high level – </a:t>
            </a:r>
            <a:r>
              <a:rPr lang="en-US" dirty="0" err="1"/>
              <a:t>Karn</a:t>
            </a:r>
            <a:endParaRPr lang="en-US" dirty="0"/>
          </a:p>
          <a:p>
            <a:r>
              <a:rPr lang="en-US" dirty="0"/>
              <a:t>Wednesday/Sunday sync ups – Sunday @ 3 – 4 pm</a:t>
            </a:r>
            <a:r>
              <a:rPr lang="en-US"/>
              <a:t>, Wednesday – 5-6 PM?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B89-8590-4BB2-8677-AC88192F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AE12-2102-4755-8EAE-79DA5897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https://en.wikipedia.org/wiki/Algorithmic_trading</a:t>
            </a:r>
            <a:endParaRPr lang="en-US" dirty="0"/>
          </a:p>
          <a:p>
            <a:r>
              <a:rPr lang="en-US" sz="2400" dirty="0"/>
              <a:t>Book - </a:t>
            </a:r>
            <a:r>
              <a:rPr lang="en-US" sz="2400" b="1" dirty="0">
                <a:solidFill>
                  <a:srgbClr val="444444"/>
                </a:solidFill>
                <a:effectLst/>
                <a:latin typeface="Roboto"/>
              </a:rPr>
              <a:t>Algorithmic Trading: Winning Strategies and Their Rationale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794-2834-409C-8926-1E2BBAA7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33DB-DED2-48A9-A733-9E3F124D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Algorithm Trading Benefits</a:t>
            </a:r>
          </a:p>
          <a:p>
            <a:r>
              <a:rPr lang="en-US" dirty="0"/>
              <a:t>API Vendors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9480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4933-7C7D-4CB0-95BB-C9D5E455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-158750"/>
            <a:ext cx="10515600" cy="1325563"/>
          </a:xfrm>
        </p:spPr>
        <p:txBody>
          <a:bodyPr/>
          <a:lstStyle/>
          <a:p>
            <a:r>
              <a:rPr lang="en-US" sz="2800" dirty="0"/>
              <a:t>Definition (AKA Automated Trading - ATS, High Frequency Trading - HFT)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8FE3-1EA9-44D1-9E7A-C5CD06FD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066801"/>
            <a:ext cx="11782425" cy="564832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Algorithmic trading is a method of executing orders using automated pre-programmed trading instructions accounting for variables such as time, price, and volume.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This type of trading was developed to make use of the speed and data processing advantages that computers have over human traders.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Popular "algos" include Percentage of Volume, Pegged, VWAP, TWAP, Implementation shortfall and Target close.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In the twenty-first century, algorithmic trading has been gaining traction with both retail and institutional traders.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It is widely used by investment banks, pension funds, mutual funds, and hedge funds that may need to spread out the execution of a larger order or perform trades too fast for human traders to react to.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A study in 2016 showed that over 80% of trading in the FOREX market was performed by trading algorithms rather than humans.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1FF3-803E-474E-9007-886C8CF5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31762"/>
            <a:ext cx="10515600" cy="1325563"/>
          </a:xfrm>
        </p:spPr>
        <p:txBody>
          <a:bodyPr/>
          <a:lstStyle/>
          <a:p>
            <a:r>
              <a:rPr lang="en-US" dirty="0"/>
              <a:t>Emblematic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FD61-7A51-4FDC-8882-1B6A6759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219200"/>
            <a:ext cx="11134725" cy="4957763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March 2014,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Virtu Financial"/>
              </a:rPr>
              <a:t>Virtu Financial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 high-frequency trading firm, reported that during five years the firm as a whole was profitable on 1,277 out of 1,278 trading days,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[22]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losing money just one day, demonstrating the possible benefit of trading thousands to millions of trades every trading day.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third of all European Union and United States stock trades in 2006 were driven by automatic programs, or algorithms.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[25]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of 2009, studies suggested HFT firms accounted for 60–73% of all US equity trading volume, with that number falling to approximately 50% in 2012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Algorithmic trading and HFT have been the subject of much public debate since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U.S. Securities and Exchange Commission"/>
              </a:rPr>
              <a:t>U.S. Securities and Exchange Commission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mmodity Futures Trading Commission"/>
              </a:rPr>
              <a:t>Commodity Futures Trading Commission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said in reports that an algorithmic trade entered by a mutual fund company triggered a wave of selling that led to the </a:t>
            </a:r>
            <a:r>
              <a:rPr lang="en-US" b="0" i="0" u="sng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2010 Flash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146-2D32-4CF0-ABF5-D6F58873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perspectives – Losses can also be high very quickly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43BD4-7D0C-4A85-BEBC-53CCF11BE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50" y="1938048"/>
            <a:ext cx="5272294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downside with these systems is their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Black box"/>
              </a:rPr>
              <a:t>black 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-ness," Mr. Williams said. 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"Traders have intuitive senses of how the world works.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Financial Services Authority"/>
              </a:rPr>
              <a:t>Financial Services Authority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 its annual report the regulator remarked on the great benefits of efficiency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that new technology is bringing to the market. But it also pointed out that 'greater reliance on sophisticated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technology and modelling brings with it a greater risk that systems failure can result in business interruption'."</a:t>
            </a:r>
            <a:r>
              <a:rPr kumimoji="0" lang="en-US" altLang="en-US" sz="800" b="0" i="0" u="none" strike="noStrike" cap="none" normalizeH="0" baseline="3000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[75]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 Treasury minister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Lord Myners"/>
              </a:rPr>
              <a:t>Lord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Lord Myners"/>
              </a:rPr>
              <a:t>Myners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has warned that companies could become the "playthings" of speculators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because of automatic high-frequency trading. Lord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said the process risked destroying the relationship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between an investor and a company.</a:t>
            </a:r>
            <a:r>
              <a:rPr kumimoji="0" lang="en-US" altLang="en-US" sz="800" b="0" i="0" u="none" strike="noStrike" cap="none" normalizeH="0" baseline="3000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[76]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"Goldman spends tens of millions of dollars on this stuff. They have more people working in their technology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area than people on the trading desk...The nature of the markets has changed dramatically."</a:t>
            </a:r>
            <a:r>
              <a:rPr kumimoji="0" lang="en-US" altLang="en-US" sz="800" b="0" i="0" u="none" strike="noStrike" cap="none" normalizeH="0" baseline="3000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[79]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issue was related to Knight's installation of trading software and resulted in Knight sending numerous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Fat-finger error"/>
              </a:rPr>
              <a:t>erroneous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orders in NYSE-listed securities into the market. This software has been removed from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/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company's systems</a:t>
            </a:r>
            <a:r>
              <a:rPr lang="en-US" altLang="en-US" sz="1800" dirty="0"/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has resulted in a realized pre-tax loss of approximately $440 million.</a:t>
            </a:r>
          </a:p>
        </p:txBody>
      </p:sp>
    </p:spTree>
    <p:extLst>
      <p:ext uri="{BB962C8B-B14F-4D97-AF65-F5344CB8AC3E}">
        <p14:creationId xmlns:p14="http://schemas.microsoft.com/office/powerpoint/2010/main" val="85005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4CD-F929-4EE6-AC9D-6C2FF8A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785-8870-4C89-BCAB-97532635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reaction to stock markets within milliseconds</a:t>
            </a:r>
          </a:p>
          <a:p>
            <a:r>
              <a:rPr lang="en-US" dirty="0"/>
              <a:t>Risk spread - A large order can be executed over many small orders to spread the risk</a:t>
            </a:r>
          </a:p>
          <a:p>
            <a:r>
              <a:rPr lang="en-US" dirty="0"/>
              <a:t>Scalable reaction to many stocks instead of few stocks humanly possible on one’s watch list</a:t>
            </a:r>
          </a:p>
          <a:p>
            <a:r>
              <a:rPr lang="en-US" dirty="0"/>
              <a:t>Possible to continuously apply new human strategies through algorithms.</a:t>
            </a:r>
          </a:p>
          <a:p>
            <a:r>
              <a:rPr lang="en-US" dirty="0"/>
              <a:t>Eliminates human bias and stress of trading volatility</a:t>
            </a:r>
          </a:p>
          <a:p>
            <a:r>
              <a:rPr lang="en-US" dirty="0"/>
              <a:t>Don’t forget Intellectual Satisfaction of Algorithmic Trading!!!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EB7B-6ECC-4234-8F72-31F7D4F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vendors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0BB9A4-52F5-4C83-8CC7-74F1C9DAD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17174"/>
              </p:ext>
            </p:extLst>
          </p:nvPr>
        </p:nvGraphicFramePr>
        <p:xfrm>
          <a:off x="3076075" y="1480720"/>
          <a:ext cx="3525252" cy="476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5252">
                  <a:extLst>
                    <a:ext uri="{9D8B030D-6E8A-4147-A177-3AD203B41FA5}">
                      <a16:colId xmlns:a16="http://schemas.microsoft.com/office/drawing/2014/main" val="4203601560"/>
                    </a:ext>
                  </a:extLst>
                </a:gridCol>
              </a:tblGrid>
              <a:tr h="51956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>
                          <a:effectLst/>
                        </a:rPr>
                        <a:t>Marketstack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1943069699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Finnhub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3856764414"/>
                  </a:ext>
                </a:extLst>
              </a:tr>
              <a:tr h="584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>
                          <a:effectLst/>
                        </a:rPr>
                        <a:t>Barchart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2551408859"/>
                  </a:ext>
                </a:extLst>
              </a:tr>
              <a:tr h="3896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sngStrike">
                          <a:effectLst/>
                        </a:rPr>
                        <a:t>EOD Historical Data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1555863287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sngStrike">
                          <a:effectLst/>
                        </a:rPr>
                        <a:t>Alpha Vantage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35750534"/>
                  </a:ext>
                </a:extLst>
              </a:tr>
              <a:tr h="584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Tiingo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2019609898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Intrinio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3454023785"/>
                  </a:ext>
                </a:extLst>
              </a:tr>
              <a:tr h="129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Quandl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3020449055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Polygon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3338147769"/>
                  </a:ext>
                </a:extLst>
              </a:tr>
              <a:tr h="3896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Alpaca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47" marR="3247" marT="3247" marB="0" anchor="b"/>
                </a:tc>
                <a:extLst>
                  <a:ext uri="{0D108BD9-81ED-4DB2-BD59-A6C34878D82A}">
                    <a16:rowId xmlns:a16="http://schemas.microsoft.com/office/drawing/2014/main" val="50945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3E61-54D1-4988-85E8-F54920AB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an individual investor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1EF4-BB0A-4C3C-87AD-FA69A2B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quickly to market sentiment and increase profits/reduce losses</a:t>
            </a:r>
          </a:p>
          <a:p>
            <a:r>
              <a:rPr lang="en-US" dirty="0"/>
              <a:t>Create an alternate source of income</a:t>
            </a:r>
          </a:p>
          <a:p>
            <a:r>
              <a:rPr lang="en-US" dirty="0"/>
              <a:t>Avoid paying hefty fees if funds are given to fund managers</a:t>
            </a:r>
          </a:p>
          <a:p>
            <a:r>
              <a:rPr lang="en-US" dirty="0"/>
              <a:t>Diversify existing investments and change with market capitalization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2C1C-D584-4B6A-90FA-82F47ED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C925-4112-4F91-AF89-DDE7E4B1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more on algorithms</a:t>
            </a:r>
          </a:p>
          <a:p>
            <a:r>
              <a:rPr lang="en-US" dirty="0"/>
              <a:t>Build a prototype into one of the stock APIs to fetch data per minute for all the stock moves under NASDAQ</a:t>
            </a:r>
          </a:p>
          <a:p>
            <a:r>
              <a:rPr lang="en-US" dirty="0"/>
              <a:t>Build simple recommendation algorithms based on no-money non-zero portfolio to recommend –Hold/Buy/Sell with quantity/</a:t>
            </a:r>
            <a:r>
              <a:rPr lang="en-US" dirty="0" err="1"/>
              <a:t>timehorizon</a:t>
            </a:r>
            <a:r>
              <a:rPr lang="en-US" dirty="0"/>
              <a:t> to learn.</a:t>
            </a:r>
          </a:p>
          <a:p>
            <a:r>
              <a:rPr lang="en-US" dirty="0"/>
              <a:t>Apply Human overrides</a:t>
            </a:r>
          </a:p>
          <a:p>
            <a:r>
              <a:rPr lang="en-US" dirty="0"/>
              <a:t>Establish success metrics</a:t>
            </a:r>
          </a:p>
          <a:p>
            <a:r>
              <a:rPr lang="en-US" dirty="0"/>
              <a:t>At some point, connect with real money</a:t>
            </a:r>
          </a:p>
        </p:txBody>
      </p:sp>
    </p:spTree>
    <p:extLst>
      <p:ext uri="{BB962C8B-B14F-4D97-AF65-F5344CB8AC3E}">
        <p14:creationId xmlns:p14="http://schemas.microsoft.com/office/powerpoint/2010/main" val="177229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884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Algorithmic Trading</vt:lpstr>
      <vt:lpstr>Discussion Points</vt:lpstr>
      <vt:lpstr>Definition (AKA Automated Trading - ATS, High Frequency Trading - HFT)</vt:lpstr>
      <vt:lpstr>Emblematic examples</vt:lpstr>
      <vt:lpstr>Other perspectives – Losses can also be high very quickly</vt:lpstr>
      <vt:lpstr>Benefits</vt:lpstr>
      <vt:lpstr>API vendors</vt:lpstr>
      <vt:lpstr>Why should an individual investor do it?</vt:lpstr>
      <vt:lpstr>Next steps</vt:lpstr>
      <vt:lpstr>Next steps for two weeks: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</dc:title>
  <dc:creator>Kapil Bhatia</dc:creator>
  <cp:lastModifiedBy>Kapil Bhatia</cp:lastModifiedBy>
  <cp:revision>5</cp:revision>
  <dcterms:created xsi:type="dcterms:W3CDTF">2020-09-20T15:14:38Z</dcterms:created>
  <dcterms:modified xsi:type="dcterms:W3CDTF">2020-09-20T22:56:56Z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2020-09-20T15:14:36Z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39517c41-91dd-4afc-90ca-0dc4953b6495</vt:lpwstr>
  </property>
  <property fmtid="{D5CDD505-2E9C-101B-9397-08002B2CF9AE}" pid="8" name="MSIP_Label_f42aa342-8706-4288-bd11-ebb85995028c_ContentBits">
    <vt:lpwstr>0</vt:lpwstr>
  </property>
</Properties>
</file>