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8" r:id="rId1"/>
  </p:sldMasterIdLst>
  <p:sldIdLst>
    <p:sldId id="256" r:id="rId2"/>
    <p:sldId id="257" r:id="rId3"/>
    <p:sldId id="258" r:id="rId4"/>
    <p:sldId id="259" r:id="rId5"/>
    <p:sldId id="260" r:id="rId6"/>
    <p:sldId id="261" r:id="rId7"/>
    <p:sldId id="262" r:id="rId8"/>
    <p:sldId id="263" r:id="rId9"/>
    <p:sldId id="266" r:id="rId10"/>
    <p:sldId id="265" r:id="rId11"/>
    <p:sldId id="286" r:id="rId12"/>
    <p:sldId id="287" r:id="rId13"/>
    <p:sldId id="268" r:id="rId14"/>
    <p:sldId id="269" r:id="rId15"/>
    <p:sldId id="271" r:id="rId16"/>
    <p:sldId id="274" r:id="rId17"/>
    <p:sldId id="275" r:id="rId18"/>
    <p:sldId id="276"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3741" autoAdjust="0"/>
  </p:normalViewPr>
  <p:slideViewPr>
    <p:cSldViewPr snapToGrid="0">
      <p:cViewPr varScale="1">
        <p:scale>
          <a:sx n="66" d="100"/>
          <a:sy n="66" d="100"/>
        </p:scale>
        <p:origin x="512" y="44"/>
      </p:cViewPr>
      <p:guideLst/>
    </p:cSldViewPr>
  </p:slideViewPr>
  <p:notesTextViewPr>
    <p:cViewPr>
      <p:scale>
        <a:sx n="1" d="1"/>
        <a:sy n="1" d="1"/>
      </p:scale>
      <p:origin x="0" y="0"/>
    </p:cViewPr>
  </p:notesTextViewPr>
  <p:sorterViewPr>
    <p:cViewPr>
      <p:scale>
        <a:sx n="100" d="100"/>
        <a:sy n="100" d="100"/>
      </p:scale>
      <p:origin x="0" y="-13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31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950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191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500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63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8107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2935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859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909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1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8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22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059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1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55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05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00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8/10/2022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7354266"/>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feature-selection-correlation-and-p-value-da8921bfb3cf" TargetMode="External"/><Relationship Id="rId2" Type="http://schemas.openxmlformats.org/officeDocument/2006/relationships/hyperlink" Target="https://medium.com/swlh/top-five-methods-to-identify-outliers-in-data-2777a87dd7f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ltimorecity.gov/datasets/environmental-citations/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2E3E-F9C3-41BB-9A78-D1BBD115CDBA}"/>
              </a:ext>
            </a:extLst>
          </p:cNvPr>
          <p:cNvSpPr>
            <a:spLocks noGrp="1"/>
          </p:cNvSpPr>
          <p:nvPr>
            <p:ph type="ctrTitle"/>
          </p:nvPr>
        </p:nvSpPr>
        <p:spPr/>
        <p:txBody>
          <a:bodyPr>
            <a:normAutofit fontScale="90000"/>
          </a:bodyPr>
          <a:lstStyle/>
          <a:p>
            <a:r>
              <a:rPr lang="en-US" dirty="0">
                <a:latin typeface="Algerian" panose="04020705040A02060702" pitchFamily="82" charset="0"/>
              </a:rPr>
              <a:t>DATA 606-capstone project</a:t>
            </a:r>
            <a:br>
              <a:rPr lang="en-US" dirty="0">
                <a:latin typeface="Algerian" panose="04020705040A02060702" pitchFamily="82" charset="0"/>
              </a:rPr>
            </a:b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A5059F5F-ADBD-4626-9FB8-87472CCFBDCE}"/>
              </a:ext>
            </a:extLst>
          </p:cNvPr>
          <p:cNvSpPr>
            <a:spLocks noGrp="1"/>
          </p:cNvSpPr>
          <p:nvPr>
            <p:ph type="subTitle" idx="1"/>
          </p:nvPr>
        </p:nvSpPr>
        <p:spPr/>
        <p:txBody>
          <a:bodyPr>
            <a:normAutofit/>
          </a:bodyPr>
          <a:lstStyle/>
          <a:p>
            <a:r>
              <a:rPr lang="en-US" dirty="0"/>
              <a:t>                                                               DONE BY:</a:t>
            </a:r>
          </a:p>
          <a:p>
            <a:r>
              <a:rPr lang="en-US" dirty="0"/>
              <a:t>                                                               RAHUL KARNATI </a:t>
            </a:r>
          </a:p>
        </p:txBody>
      </p:sp>
    </p:spTree>
    <p:extLst>
      <p:ext uri="{BB962C8B-B14F-4D97-AF65-F5344CB8AC3E}">
        <p14:creationId xmlns:p14="http://schemas.microsoft.com/office/powerpoint/2010/main" val="90154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548-FBAA-4B2C-A0F3-20D132B308DD}"/>
              </a:ext>
            </a:extLst>
          </p:cNvPr>
          <p:cNvSpPr>
            <a:spLocks noGrp="1"/>
          </p:cNvSpPr>
          <p:nvPr>
            <p:ph type="title"/>
          </p:nvPr>
        </p:nvSpPr>
        <p:spPr>
          <a:xfrm>
            <a:off x="-326473" y="211758"/>
            <a:ext cx="8450196" cy="760396"/>
          </a:xfrm>
        </p:spPr>
        <p:txBody>
          <a:bodyPr>
            <a:normAutofit/>
          </a:bodyPr>
          <a:lstStyle/>
          <a:p>
            <a:r>
              <a:rPr lang="en-US" sz="2400" dirty="0">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7D897B57-0615-4C88-A1C4-E6AA2EE2FE99}"/>
              </a:ext>
            </a:extLst>
          </p:cNvPr>
          <p:cNvSpPr>
            <a:spLocks noGrp="1"/>
          </p:cNvSpPr>
          <p:nvPr>
            <p:ph idx="1"/>
          </p:nvPr>
        </p:nvSpPr>
        <p:spPr>
          <a:xfrm>
            <a:off x="1299411" y="818149"/>
            <a:ext cx="8450196" cy="1118535"/>
          </a:xfrm>
        </p:spPr>
        <p:txBody>
          <a:bodyPr>
            <a:normAutofit/>
          </a:bodyPr>
          <a:lstStyle/>
          <a:p>
            <a:r>
              <a:rPr lang="en-US" sz="2000" b="0" i="0" dirty="0">
                <a:solidFill>
                  <a:srgbClr val="202124"/>
                </a:solidFill>
                <a:effectLst/>
                <a:latin typeface="Calibri" panose="020F0502020204030204" pitchFamily="34" charset="0"/>
                <a:cs typeface="Calibri" panose="020F0502020204030204" pitchFamily="34" charset="0"/>
              </a:rPr>
              <a:t>Exploratory Data Analysis (EDA) is </a:t>
            </a:r>
            <a:r>
              <a:rPr lang="en-US" sz="2000" b="1" i="0" dirty="0">
                <a:solidFill>
                  <a:srgbClr val="202124"/>
                </a:solidFill>
                <a:effectLst/>
                <a:latin typeface="Calibri" panose="020F0502020204030204" pitchFamily="34" charset="0"/>
                <a:cs typeface="Calibri" panose="020F0502020204030204" pitchFamily="34" charset="0"/>
              </a:rPr>
              <a:t>an approach to analyzing datasets to summarize their main characteristics, often with visual methods</a:t>
            </a:r>
            <a:r>
              <a:rPr lang="en-US" sz="2000" b="0" i="0" dirty="0">
                <a:solidFill>
                  <a:srgbClr val="202124"/>
                </a:solidFill>
                <a:effectLst/>
                <a:latin typeface="Calibri" panose="020F0502020204030204" pitchFamily="34" charset="0"/>
                <a:cs typeface="Calibri" panose="020F0502020204030204" pitchFamily="34" charset="0"/>
              </a:rPr>
              <a:t>. EDA is used for seeing what the data can tell us before the modeling task.</a:t>
            </a:r>
            <a:endParaRPr lang="en-US" sz="2000"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2452D612-3627-6134-CA50-32DBC8D612D4}"/>
              </a:ext>
            </a:extLst>
          </p:cNvPr>
          <p:cNvPicPr>
            <a:picLocks noChangeAspect="1"/>
          </p:cNvPicPr>
          <p:nvPr/>
        </p:nvPicPr>
        <p:blipFill>
          <a:blip r:embed="rId2"/>
          <a:stretch>
            <a:fillRect/>
          </a:stretch>
        </p:blipFill>
        <p:spPr>
          <a:xfrm>
            <a:off x="4240049" y="1848050"/>
            <a:ext cx="3947844" cy="2762450"/>
          </a:xfrm>
          <a:prstGeom prst="rect">
            <a:avLst/>
          </a:prstGeom>
        </p:spPr>
      </p:pic>
      <p:pic>
        <p:nvPicPr>
          <p:cNvPr id="17" name="Picture 16">
            <a:extLst>
              <a:ext uri="{FF2B5EF4-FFF2-40B4-BE49-F238E27FC236}">
                <a16:creationId xmlns:a16="http://schemas.microsoft.com/office/drawing/2014/main" id="{E8B5A23A-6242-9A4E-78B3-6A7653666552}"/>
              </a:ext>
            </a:extLst>
          </p:cNvPr>
          <p:cNvPicPr>
            <a:picLocks noChangeAspect="1"/>
          </p:cNvPicPr>
          <p:nvPr/>
        </p:nvPicPr>
        <p:blipFill>
          <a:blip r:embed="rId3"/>
          <a:stretch>
            <a:fillRect/>
          </a:stretch>
        </p:blipFill>
        <p:spPr>
          <a:xfrm>
            <a:off x="182880" y="1901992"/>
            <a:ext cx="3821229" cy="2762450"/>
          </a:xfrm>
          <a:prstGeom prst="rect">
            <a:avLst/>
          </a:prstGeom>
        </p:spPr>
      </p:pic>
      <p:pic>
        <p:nvPicPr>
          <p:cNvPr id="19" name="Picture 18">
            <a:extLst>
              <a:ext uri="{FF2B5EF4-FFF2-40B4-BE49-F238E27FC236}">
                <a16:creationId xmlns:a16="http://schemas.microsoft.com/office/drawing/2014/main" id="{52971DEA-273F-A6DD-5D26-60987C657010}"/>
              </a:ext>
            </a:extLst>
          </p:cNvPr>
          <p:cNvPicPr>
            <a:picLocks noChangeAspect="1"/>
          </p:cNvPicPr>
          <p:nvPr/>
        </p:nvPicPr>
        <p:blipFill>
          <a:blip r:embed="rId4"/>
          <a:stretch>
            <a:fillRect/>
          </a:stretch>
        </p:blipFill>
        <p:spPr>
          <a:xfrm>
            <a:off x="8498146" y="1582081"/>
            <a:ext cx="3693854" cy="3028419"/>
          </a:xfrm>
          <a:prstGeom prst="rect">
            <a:avLst/>
          </a:prstGeom>
        </p:spPr>
      </p:pic>
      <p:sp>
        <p:nvSpPr>
          <p:cNvPr id="4" name="TextBox 3">
            <a:extLst>
              <a:ext uri="{FF2B5EF4-FFF2-40B4-BE49-F238E27FC236}">
                <a16:creationId xmlns:a16="http://schemas.microsoft.com/office/drawing/2014/main" id="{14592030-9EBF-E809-8415-7BD2DC7F9979}"/>
              </a:ext>
            </a:extLst>
          </p:cNvPr>
          <p:cNvSpPr txBox="1"/>
          <p:nvPr/>
        </p:nvSpPr>
        <p:spPr>
          <a:xfrm>
            <a:off x="644893" y="4921318"/>
            <a:ext cx="11107554" cy="2031325"/>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1)This plot shows the information of distribution of lien code from the figure we can observe that lien code type n has the highest number of records when compared to the other type.</a:t>
            </a:r>
          </a:p>
          <a:p>
            <a:r>
              <a:rPr lang="en-US" dirty="0">
                <a:solidFill>
                  <a:srgbClr val="212121"/>
                </a:solidFill>
                <a:latin typeface="Roboto" panose="02000000000000000000" pitchFamily="2" charset="0"/>
              </a:rPr>
              <a:t>2)</a:t>
            </a:r>
            <a:r>
              <a:rPr lang="en-US" b="0" i="0" dirty="0">
                <a:solidFill>
                  <a:srgbClr val="212121"/>
                </a:solidFill>
                <a:effectLst/>
                <a:latin typeface="Roboto" panose="02000000000000000000" pitchFamily="2" charset="0"/>
              </a:rPr>
              <a:t> This plot shows the information of distribution of agency. From the figure we can observe that the department of housing and community development type has the highest number of records when compared to the other type.</a:t>
            </a:r>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3)</a:t>
            </a:r>
            <a:r>
              <a:rPr lang="en-US" b="0" i="0" dirty="0">
                <a:solidFill>
                  <a:srgbClr val="212121"/>
                </a:solidFill>
                <a:effectLst/>
                <a:latin typeface="Roboto" panose="02000000000000000000" pitchFamily="2" charset="0"/>
              </a:rPr>
              <a:t> This plot shows the information of distribution of </a:t>
            </a:r>
            <a:r>
              <a:rPr lang="en-US" b="0" i="0" dirty="0" err="1">
                <a:solidFill>
                  <a:srgbClr val="212121"/>
                </a:solidFill>
                <a:effectLst/>
                <a:latin typeface="Roboto" panose="02000000000000000000" pitchFamily="2" charset="0"/>
              </a:rPr>
              <a:t>citationstatus.From</a:t>
            </a:r>
            <a:r>
              <a:rPr lang="en-US" b="0" i="0" dirty="0">
                <a:solidFill>
                  <a:srgbClr val="212121"/>
                </a:solidFill>
                <a:effectLst/>
                <a:latin typeface="Roboto" panose="02000000000000000000" pitchFamily="2" charset="0"/>
              </a:rPr>
              <a:t> the figure we can observe that the type </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(o) has the highest number of records when compared to the other type.</a:t>
            </a:r>
            <a:endParaRPr lang="en-US" dirty="0"/>
          </a:p>
        </p:txBody>
      </p:sp>
    </p:spTree>
    <p:extLst>
      <p:ext uri="{BB962C8B-B14F-4D97-AF65-F5344CB8AC3E}">
        <p14:creationId xmlns:p14="http://schemas.microsoft.com/office/powerpoint/2010/main" val="38989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8ABE-2DE4-95C4-B02C-8A79874CA92C}"/>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A7EDAEE1-A96D-7D28-6284-A8A8DD5475AA}"/>
              </a:ext>
            </a:extLst>
          </p:cNvPr>
          <p:cNvPicPr>
            <a:picLocks noGrp="1" noChangeAspect="1"/>
          </p:cNvPicPr>
          <p:nvPr>
            <p:ph idx="1"/>
          </p:nvPr>
        </p:nvPicPr>
        <p:blipFill>
          <a:blip r:embed="rId2"/>
          <a:stretch>
            <a:fillRect/>
          </a:stretch>
        </p:blipFill>
        <p:spPr>
          <a:xfrm>
            <a:off x="0" y="1"/>
            <a:ext cx="5765533" cy="3866426"/>
          </a:xfrm>
        </p:spPr>
      </p:pic>
      <p:pic>
        <p:nvPicPr>
          <p:cNvPr id="13" name="Picture 12">
            <a:extLst>
              <a:ext uri="{FF2B5EF4-FFF2-40B4-BE49-F238E27FC236}">
                <a16:creationId xmlns:a16="http://schemas.microsoft.com/office/drawing/2014/main" id="{C49439B6-264A-5E5E-CF20-19122CBE34F8}"/>
              </a:ext>
            </a:extLst>
          </p:cNvPr>
          <p:cNvPicPr>
            <a:picLocks noChangeAspect="1"/>
          </p:cNvPicPr>
          <p:nvPr/>
        </p:nvPicPr>
        <p:blipFill>
          <a:blip r:embed="rId3"/>
          <a:stretch>
            <a:fillRect/>
          </a:stretch>
        </p:blipFill>
        <p:spPr>
          <a:xfrm>
            <a:off x="5765533" y="0"/>
            <a:ext cx="6426467" cy="3895303"/>
          </a:xfrm>
          <a:prstGeom prst="rect">
            <a:avLst/>
          </a:prstGeom>
        </p:spPr>
      </p:pic>
      <p:sp>
        <p:nvSpPr>
          <p:cNvPr id="14" name="TextBox 13">
            <a:extLst>
              <a:ext uri="{FF2B5EF4-FFF2-40B4-BE49-F238E27FC236}">
                <a16:creationId xmlns:a16="http://schemas.microsoft.com/office/drawing/2014/main" id="{26911582-6944-53B2-568C-038AFC08250A}"/>
              </a:ext>
            </a:extLst>
          </p:cNvPr>
          <p:cNvSpPr txBox="1"/>
          <p:nvPr/>
        </p:nvSpPr>
        <p:spPr>
          <a:xfrm>
            <a:off x="356134" y="4404811"/>
            <a:ext cx="11184556"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Distribution of violation code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p>
          <a:p>
            <a:endParaRPr lang="en-US" dirty="0">
              <a:solidFill>
                <a:srgbClr val="212121"/>
              </a:solidFill>
              <a:latin typeface="Calibri" panose="020F0502020204030204" pitchFamily="34" charset="0"/>
              <a:cs typeface="Calibri" panose="020F0502020204030204" pitchFamily="34" charset="0"/>
            </a:endParaRPr>
          </a:p>
          <a:p>
            <a:r>
              <a:rPr lang="en-US" dirty="0">
                <a:solidFill>
                  <a:srgbClr val="212121"/>
                </a:solidFill>
                <a:latin typeface="Calibri" panose="020F0502020204030204" pitchFamily="34" charset="0"/>
                <a:cs typeface="Calibri" panose="020F0502020204030204" pitchFamily="34" charset="0"/>
              </a:rPr>
              <a:t>Distribution of officer presence requested: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5F58-F3A4-0FB9-246A-1D7DA50EEB9D}"/>
              </a:ext>
            </a:extLst>
          </p:cNvPr>
          <p:cNvSpPr>
            <a:spLocks noGrp="1"/>
          </p:cNvSpPr>
          <p:nvPr>
            <p:ph type="title"/>
          </p:nvPr>
        </p:nvSpPr>
        <p:spPr>
          <a:xfrm>
            <a:off x="6362298" y="642594"/>
            <a:ext cx="4762901" cy="1371600"/>
          </a:xfrm>
        </p:spPr>
        <p:txBody>
          <a:bodyPr>
            <a:noAutofit/>
          </a:bodyPr>
          <a:lstStyle/>
          <a:p>
            <a:r>
              <a:rPr lang="en-US" sz="2000" b="0" i="0" dirty="0">
                <a:solidFill>
                  <a:srgbClr val="212121"/>
                </a:solidFill>
                <a:effectLst/>
                <a:latin typeface="Calibri" panose="020F0502020204030204" pitchFamily="34" charset="0"/>
                <a:cs typeface="Calibri" panose="020F0502020204030204" pitchFamily="34" charset="0"/>
              </a:rPr>
              <a:t>This </a:t>
            </a:r>
            <a:r>
              <a:rPr lang="en-US" sz="2000" dirty="0" err="1">
                <a:solidFill>
                  <a:srgbClr val="212121"/>
                </a:solidFill>
                <a:latin typeface="Calibri" panose="020F0502020204030204" pitchFamily="34" charset="0"/>
                <a:cs typeface="Calibri" panose="020F0502020204030204" pitchFamily="34" charset="0"/>
              </a:rPr>
              <a:t>D</a:t>
            </a:r>
            <a:r>
              <a:rPr lang="en-US" sz="2000" b="0" i="0" dirty="0" err="1">
                <a:solidFill>
                  <a:srgbClr val="212121"/>
                </a:solidFill>
                <a:effectLst/>
                <a:latin typeface="Calibri" panose="020F0502020204030204" pitchFamily="34" charset="0"/>
                <a:cs typeface="Calibri" panose="020F0502020204030204" pitchFamily="34" charset="0"/>
              </a:rPr>
              <a:t>ist</a:t>
            </a:r>
            <a:r>
              <a:rPr lang="en-US" sz="2000" b="0" i="0" dirty="0">
                <a:solidFill>
                  <a:srgbClr val="212121"/>
                </a:solidFill>
                <a:effectLst/>
                <a:latin typeface="Calibri" panose="020F0502020204030204" pitchFamily="34" charset="0"/>
                <a:cs typeface="Calibri" panose="020F0502020204030204" pitchFamily="34" charset="0"/>
              </a:rPr>
              <a:t>-plot shows the information of distribution of fine amount.it can be observed that most people paid a fine amount in between 0 to 1000.the highest fine amount would be 800.</a:t>
            </a:r>
            <a:endParaRPr lang="en-US"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B82D0F6-3CF5-062D-5246-298225B5668A}"/>
              </a:ext>
            </a:extLst>
          </p:cNvPr>
          <p:cNvPicPr>
            <a:picLocks noGrp="1" noChangeAspect="1"/>
          </p:cNvPicPr>
          <p:nvPr>
            <p:ph idx="1"/>
          </p:nvPr>
        </p:nvPicPr>
        <p:blipFill>
          <a:blip r:embed="rId2"/>
          <a:stretch>
            <a:fillRect/>
          </a:stretch>
        </p:blipFill>
        <p:spPr>
          <a:xfrm>
            <a:off x="229675" y="236137"/>
            <a:ext cx="6055622" cy="3392587"/>
          </a:xfrm>
        </p:spPr>
      </p:pic>
      <p:pic>
        <p:nvPicPr>
          <p:cNvPr id="7" name="Picture 6">
            <a:extLst>
              <a:ext uri="{FF2B5EF4-FFF2-40B4-BE49-F238E27FC236}">
                <a16:creationId xmlns:a16="http://schemas.microsoft.com/office/drawing/2014/main" id="{18E98C85-DE3C-DD55-6E1A-AD34347788D8}"/>
              </a:ext>
            </a:extLst>
          </p:cNvPr>
          <p:cNvPicPr>
            <a:picLocks noChangeAspect="1"/>
          </p:cNvPicPr>
          <p:nvPr/>
        </p:nvPicPr>
        <p:blipFill>
          <a:blip r:embed="rId3"/>
          <a:stretch>
            <a:fillRect/>
          </a:stretch>
        </p:blipFill>
        <p:spPr>
          <a:xfrm>
            <a:off x="229675" y="3765751"/>
            <a:ext cx="6055622" cy="2856112"/>
          </a:xfrm>
          <a:prstGeom prst="rect">
            <a:avLst/>
          </a:prstGeom>
        </p:spPr>
      </p:pic>
      <p:sp>
        <p:nvSpPr>
          <p:cNvPr id="8" name="TextBox 7">
            <a:extLst>
              <a:ext uri="{FF2B5EF4-FFF2-40B4-BE49-F238E27FC236}">
                <a16:creationId xmlns:a16="http://schemas.microsoft.com/office/drawing/2014/main" id="{5BC0CE25-4273-B818-29F2-530AD00F1F66}"/>
              </a:ext>
            </a:extLst>
          </p:cNvPr>
          <p:cNvSpPr txBox="1"/>
          <p:nvPr/>
        </p:nvSpPr>
        <p:spPr>
          <a:xfrm>
            <a:off x="6448925" y="4244741"/>
            <a:ext cx="5428649" cy="1323439"/>
          </a:xfrm>
          <a:prstGeom prst="rect">
            <a:avLst/>
          </a:prstGeom>
          <a:noFill/>
        </p:spPr>
        <p:txBody>
          <a:bodyPr wrap="square" rtlCol="0">
            <a:spAutoFit/>
          </a:bodyPr>
          <a:lstStyle/>
          <a:p>
            <a:r>
              <a:rPr lang="en-US" sz="2000" b="0" i="0" dirty="0">
                <a:solidFill>
                  <a:srgbClr val="212121"/>
                </a:solidFill>
                <a:effectLst/>
                <a:latin typeface="Calibri" panose="020F0502020204030204" pitchFamily="34" charset="0"/>
                <a:cs typeface="Calibri" panose="020F0502020204030204" pitchFamily="34" charset="0"/>
              </a:rPr>
              <a:t>The pie plot is for citation status it can be observed that the citation status is  </a:t>
            </a:r>
            <a:r>
              <a:rPr lang="en-US" sz="2000" dirty="0" err="1">
                <a:solidFill>
                  <a:srgbClr val="212121"/>
                </a:solidFill>
                <a:latin typeface="Calibri" panose="020F0502020204030204" pitchFamily="34" charset="0"/>
                <a:cs typeface="Calibri" panose="020F0502020204030204" pitchFamily="34" charset="0"/>
              </a:rPr>
              <a:t>O</a:t>
            </a:r>
            <a:r>
              <a:rPr lang="en-US" sz="2000" b="0" i="0" dirty="0" err="1">
                <a:solidFill>
                  <a:srgbClr val="212121"/>
                </a:solidFill>
                <a:effectLst/>
                <a:latin typeface="Calibri" panose="020F0502020204030204" pitchFamily="34" charset="0"/>
                <a:cs typeface="Calibri" panose="020F0502020204030204" pitchFamily="34" charset="0"/>
              </a:rPr>
              <a:t>ccured</a:t>
            </a:r>
            <a:r>
              <a:rPr lang="en-US" sz="2000" b="0" i="0" dirty="0">
                <a:solidFill>
                  <a:srgbClr val="212121"/>
                </a:solidFill>
                <a:effectLst/>
                <a:latin typeface="Calibri" panose="020F0502020204030204" pitchFamily="34" charset="0"/>
                <a:cs typeface="Calibri" panose="020F0502020204030204" pitchFamily="34" charset="0"/>
              </a:rPr>
              <a:t> for almost all the </a:t>
            </a:r>
            <a:r>
              <a:rPr lang="en-US" sz="2000" dirty="0">
                <a:solidFill>
                  <a:srgbClr val="212121"/>
                </a:solidFill>
                <a:latin typeface="Calibri" panose="020F0502020204030204" pitchFamily="34" charset="0"/>
                <a:cs typeface="Calibri" panose="020F0502020204030204" pitchFamily="34" charset="0"/>
              </a:rPr>
              <a:t>C</a:t>
            </a:r>
            <a:r>
              <a:rPr lang="en-US" sz="2000" b="0" i="0" dirty="0">
                <a:solidFill>
                  <a:srgbClr val="212121"/>
                </a:solidFill>
                <a:effectLst/>
                <a:latin typeface="Calibri" panose="020F0502020204030204" pitchFamily="34" charset="0"/>
                <a:cs typeface="Calibri" panose="020F0502020204030204" pitchFamily="34" charset="0"/>
              </a:rPr>
              <a:t>itations. Where o stands for-</a:t>
            </a:r>
            <a:r>
              <a:rPr lang="en-US" sz="2000" dirty="0" err="1">
                <a:solidFill>
                  <a:srgbClr val="212121"/>
                </a:solidFill>
                <a:latin typeface="Calibri" panose="020F0502020204030204" pitchFamily="34" charset="0"/>
                <a:cs typeface="Calibri" panose="020F0502020204030204" pitchFamily="34" charset="0"/>
              </a:rPr>
              <a:t>O</a:t>
            </a:r>
            <a:r>
              <a:rPr lang="en-US" sz="2000" b="0" i="0" dirty="0" err="1">
                <a:solidFill>
                  <a:srgbClr val="212121"/>
                </a:solidFill>
                <a:effectLst/>
                <a:latin typeface="Calibri" panose="020F0502020204030204" pitchFamily="34" charset="0"/>
                <a:cs typeface="Calibri" panose="020F0502020204030204" pitchFamily="34" charset="0"/>
              </a:rPr>
              <a:t>ccured</a:t>
            </a:r>
            <a:r>
              <a:rPr lang="en-US" sz="2000" b="0" i="0" dirty="0">
                <a:solidFill>
                  <a:srgbClr val="212121"/>
                </a:solidFill>
                <a:effectLst/>
                <a:latin typeface="Calibri" panose="020F0502020204030204" pitchFamily="34" charset="0"/>
                <a:cs typeface="Calibri" panose="020F0502020204030204" pitchFamily="34" charset="0"/>
              </a:rPr>
              <a:t> p-passed v-violated a-abscond</a:t>
            </a:r>
            <a:r>
              <a:rPr lang="en-US" b="0" i="0" dirty="0">
                <a:solidFill>
                  <a:srgbClr val="212121"/>
                </a:solidFill>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22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423D-FED7-4EA9-81FD-5F5F552518FF}"/>
              </a:ext>
            </a:extLst>
          </p:cNvPr>
          <p:cNvSpPr>
            <a:spLocks noGrp="1"/>
          </p:cNvSpPr>
          <p:nvPr>
            <p:ph type="title"/>
          </p:nvPr>
        </p:nvSpPr>
        <p:spPr>
          <a:xfrm>
            <a:off x="1" y="244929"/>
            <a:ext cx="2849335" cy="677635"/>
          </a:xfrm>
        </p:spPr>
        <p:txBody>
          <a:bodyPr>
            <a:normAutofit/>
          </a:bodyPr>
          <a:lstStyle/>
          <a:p>
            <a:r>
              <a:rPr lang="en-US" sz="1800" dirty="0">
                <a:latin typeface="Algerian" panose="04020705040A02060702" pitchFamily="82" charset="0"/>
              </a:rPr>
              <a:t>    FUTURE ENGINEERING:</a:t>
            </a:r>
          </a:p>
        </p:txBody>
      </p:sp>
      <p:pic>
        <p:nvPicPr>
          <p:cNvPr id="11" name="Content Placeholder 10">
            <a:extLst>
              <a:ext uri="{FF2B5EF4-FFF2-40B4-BE49-F238E27FC236}">
                <a16:creationId xmlns:a16="http://schemas.microsoft.com/office/drawing/2014/main" id="{928AB5E2-CCF5-4B5D-8AE0-D1833564C844}"/>
              </a:ext>
            </a:extLst>
          </p:cNvPr>
          <p:cNvPicPr>
            <a:picLocks noGrp="1" noChangeAspect="1"/>
          </p:cNvPicPr>
          <p:nvPr>
            <p:ph idx="1"/>
          </p:nvPr>
        </p:nvPicPr>
        <p:blipFill>
          <a:blip r:embed="rId2"/>
          <a:stretch>
            <a:fillRect/>
          </a:stretch>
        </p:blipFill>
        <p:spPr>
          <a:xfrm>
            <a:off x="178215" y="3882762"/>
            <a:ext cx="8607667" cy="2411186"/>
          </a:xfrm>
        </p:spPr>
      </p:pic>
      <p:pic>
        <p:nvPicPr>
          <p:cNvPr id="19" name="Picture 18">
            <a:extLst>
              <a:ext uri="{FF2B5EF4-FFF2-40B4-BE49-F238E27FC236}">
                <a16:creationId xmlns:a16="http://schemas.microsoft.com/office/drawing/2014/main" id="{B0FE5158-8F54-4A85-A6E5-36B672FA43A5}"/>
              </a:ext>
            </a:extLst>
          </p:cNvPr>
          <p:cNvPicPr>
            <a:picLocks noChangeAspect="1"/>
          </p:cNvPicPr>
          <p:nvPr/>
        </p:nvPicPr>
        <p:blipFill>
          <a:blip r:embed="rId3"/>
          <a:stretch>
            <a:fillRect/>
          </a:stretch>
        </p:blipFill>
        <p:spPr>
          <a:xfrm>
            <a:off x="280088" y="793796"/>
            <a:ext cx="5138496" cy="2933700"/>
          </a:xfrm>
          <a:prstGeom prst="rect">
            <a:avLst/>
          </a:prstGeom>
        </p:spPr>
      </p:pic>
      <p:sp>
        <p:nvSpPr>
          <p:cNvPr id="3" name="TextBox 2">
            <a:extLst>
              <a:ext uri="{FF2B5EF4-FFF2-40B4-BE49-F238E27FC236}">
                <a16:creationId xmlns:a16="http://schemas.microsoft.com/office/drawing/2014/main" id="{90AEE22A-0FA3-599E-7CB5-CBCCABB2EE72}"/>
              </a:ext>
            </a:extLst>
          </p:cNvPr>
          <p:cNvSpPr txBox="1"/>
          <p:nvPr/>
        </p:nvSpPr>
        <p:spPr>
          <a:xfrm>
            <a:off x="6333424" y="1135780"/>
            <a:ext cx="4283242" cy="163121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Finding the percentage of missing values and handling them by removing the rows where there are missing values as the percentage of missing values is very less.</a:t>
            </a:r>
          </a:p>
        </p:txBody>
      </p:sp>
    </p:spTree>
    <p:extLst>
      <p:ext uri="{BB962C8B-B14F-4D97-AF65-F5344CB8AC3E}">
        <p14:creationId xmlns:p14="http://schemas.microsoft.com/office/powerpoint/2010/main" val="21865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C18-BA51-4670-A65D-24EDD334C59D}"/>
              </a:ext>
            </a:extLst>
          </p:cNvPr>
          <p:cNvSpPr>
            <a:spLocks noGrp="1"/>
          </p:cNvSpPr>
          <p:nvPr>
            <p:ph type="title"/>
          </p:nvPr>
        </p:nvSpPr>
        <p:spPr>
          <a:xfrm>
            <a:off x="288758" y="-19250"/>
            <a:ext cx="2707536" cy="1404257"/>
          </a:xfrm>
        </p:spPr>
        <p:txBody>
          <a:bodyPr>
            <a:normAutofit/>
          </a:bodyPr>
          <a:lstStyle/>
          <a:p>
            <a:r>
              <a:rPr lang="en-US" sz="2000" dirty="0">
                <a:latin typeface="Algerian" panose="04020705040A02060702" pitchFamily="82" charset="0"/>
              </a:rPr>
              <a:t>HANDLING OUTLIERS:</a:t>
            </a:r>
          </a:p>
        </p:txBody>
      </p:sp>
      <p:sp>
        <p:nvSpPr>
          <p:cNvPr id="3" name="Content Placeholder 2">
            <a:extLst>
              <a:ext uri="{FF2B5EF4-FFF2-40B4-BE49-F238E27FC236}">
                <a16:creationId xmlns:a16="http://schemas.microsoft.com/office/drawing/2014/main" id="{83D911CE-5991-4457-8EC6-07A8B1B8C7DF}"/>
              </a:ext>
            </a:extLst>
          </p:cNvPr>
          <p:cNvSpPr>
            <a:spLocks noGrp="1"/>
          </p:cNvSpPr>
          <p:nvPr>
            <p:ph idx="1"/>
          </p:nvPr>
        </p:nvSpPr>
        <p:spPr>
          <a:xfrm>
            <a:off x="1058778" y="1001028"/>
            <a:ext cx="8921835" cy="925744"/>
          </a:xfrm>
        </p:spPr>
        <p:txBody>
          <a:bodyPr>
            <a:normAutofit/>
          </a:bodyPr>
          <a:lstStyle/>
          <a:p>
            <a:r>
              <a:rPr lang="en-US" sz="1600" dirty="0">
                <a:latin typeface="Times New Roman" panose="02020603050405020304" pitchFamily="18" charset="0"/>
                <a:cs typeface="Times New Roman" panose="02020603050405020304" pitchFamily="18" charset="0"/>
              </a:rPr>
              <a:t>Finding outliers through different methods and getting rid of them by </a:t>
            </a:r>
            <a:r>
              <a:rPr lang="en-US" sz="1600" b="0" i="0" dirty="0">
                <a:solidFill>
                  <a:srgbClr val="212121"/>
                </a:solidFill>
                <a:effectLst/>
                <a:latin typeface="Roboto" panose="02000000000000000000" pitchFamily="2" charset="0"/>
              </a:rPr>
              <a:t>Using the Isolation Forest algorithm to finalize on the outliers</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51A24-BE25-42A7-A651-939C2A55E111}"/>
              </a:ext>
            </a:extLst>
          </p:cNvPr>
          <p:cNvPicPr>
            <a:picLocks noChangeAspect="1"/>
          </p:cNvPicPr>
          <p:nvPr/>
        </p:nvPicPr>
        <p:blipFill>
          <a:blip r:embed="rId2"/>
          <a:stretch>
            <a:fillRect/>
          </a:stretch>
        </p:blipFill>
        <p:spPr>
          <a:xfrm>
            <a:off x="73481" y="1926772"/>
            <a:ext cx="4193692" cy="2734951"/>
          </a:xfrm>
          <a:prstGeom prst="rect">
            <a:avLst/>
          </a:prstGeom>
        </p:spPr>
      </p:pic>
      <p:pic>
        <p:nvPicPr>
          <p:cNvPr id="7" name="Picture 6">
            <a:extLst>
              <a:ext uri="{FF2B5EF4-FFF2-40B4-BE49-F238E27FC236}">
                <a16:creationId xmlns:a16="http://schemas.microsoft.com/office/drawing/2014/main" id="{E2658AE9-094C-4DEF-9428-0900F67BDF6C}"/>
              </a:ext>
            </a:extLst>
          </p:cNvPr>
          <p:cNvPicPr>
            <a:picLocks noChangeAspect="1"/>
          </p:cNvPicPr>
          <p:nvPr/>
        </p:nvPicPr>
        <p:blipFill>
          <a:blip r:embed="rId3"/>
          <a:stretch>
            <a:fillRect/>
          </a:stretch>
        </p:blipFill>
        <p:spPr>
          <a:xfrm>
            <a:off x="4844244" y="1740367"/>
            <a:ext cx="6121667" cy="2865667"/>
          </a:xfrm>
          <a:prstGeom prst="rect">
            <a:avLst/>
          </a:prstGeom>
        </p:spPr>
      </p:pic>
      <p:pic>
        <p:nvPicPr>
          <p:cNvPr id="9" name="Picture 8">
            <a:extLst>
              <a:ext uri="{FF2B5EF4-FFF2-40B4-BE49-F238E27FC236}">
                <a16:creationId xmlns:a16="http://schemas.microsoft.com/office/drawing/2014/main" id="{CD984936-1B1E-4A16-8191-EBDE541770EB}"/>
              </a:ext>
            </a:extLst>
          </p:cNvPr>
          <p:cNvPicPr>
            <a:picLocks noChangeAspect="1"/>
          </p:cNvPicPr>
          <p:nvPr/>
        </p:nvPicPr>
        <p:blipFill>
          <a:blip r:embed="rId4"/>
          <a:stretch>
            <a:fillRect/>
          </a:stretch>
        </p:blipFill>
        <p:spPr>
          <a:xfrm>
            <a:off x="73480" y="4865012"/>
            <a:ext cx="4193693" cy="1983920"/>
          </a:xfrm>
          <a:prstGeom prst="rect">
            <a:avLst/>
          </a:prstGeom>
        </p:spPr>
      </p:pic>
      <p:sp>
        <p:nvSpPr>
          <p:cNvPr id="4" name="TextBox 3">
            <a:extLst>
              <a:ext uri="{FF2B5EF4-FFF2-40B4-BE49-F238E27FC236}">
                <a16:creationId xmlns:a16="http://schemas.microsoft.com/office/drawing/2014/main" id="{74FD172D-C7B7-47E9-6B0C-EADE06A2209F}"/>
              </a:ext>
            </a:extLst>
          </p:cNvPr>
          <p:cNvSpPr txBox="1"/>
          <p:nvPr/>
        </p:nvSpPr>
        <p:spPr>
          <a:xfrm>
            <a:off x="4606681" y="4931230"/>
            <a:ext cx="5083037"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-After outlier removal using the Isolation Forest.</a:t>
            </a:r>
            <a:endParaRPr lang="en-US" dirty="0"/>
          </a:p>
        </p:txBody>
      </p:sp>
    </p:spTree>
    <p:extLst>
      <p:ext uri="{BB962C8B-B14F-4D97-AF65-F5344CB8AC3E}">
        <p14:creationId xmlns:p14="http://schemas.microsoft.com/office/powerpoint/2010/main" val="299595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3336-0F2B-494B-8E2B-C95B85C3312E}"/>
              </a:ext>
            </a:extLst>
          </p:cNvPr>
          <p:cNvSpPr>
            <a:spLocks noGrp="1"/>
          </p:cNvSpPr>
          <p:nvPr>
            <p:ph type="title"/>
          </p:nvPr>
        </p:nvSpPr>
        <p:spPr>
          <a:xfrm>
            <a:off x="179615" y="618518"/>
            <a:ext cx="11033817" cy="546140"/>
          </a:xfrm>
        </p:spPr>
        <p:txBody>
          <a:bodyPr>
            <a:normAutofit fontScale="90000"/>
          </a:bodyPr>
          <a:lstStyle/>
          <a:p>
            <a:r>
              <a:rPr lang="en-US" sz="2800" dirty="0">
                <a:latin typeface="Algerian" panose="04020705040A02060702" pitchFamily="82" charset="0"/>
              </a:rPr>
              <a:t>   </a:t>
            </a:r>
            <a:r>
              <a:rPr lang="en-US" sz="2800" b="0" i="0" dirty="0">
                <a:solidFill>
                  <a:srgbClr val="212121"/>
                </a:solidFill>
                <a:effectLst/>
                <a:latin typeface="Algerian" panose="04020705040A02060702" pitchFamily="82" charset="0"/>
                <a:cs typeface="Calibri" panose="020F0502020204030204" pitchFamily="34" charset="0"/>
              </a:rPr>
              <a:t>Handling the object/categorical type of columns</a:t>
            </a:r>
            <a:br>
              <a:rPr lang="en-US" sz="2800" b="0" i="0" dirty="0">
                <a:solidFill>
                  <a:srgbClr val="212121"/>
                </a:solidFill>
                <a:effectLst/>
                <a:latin typeface="Algerian" panose="04020705040A02060702" pitchFamily="82" charset="0"/>
                <a:cs typeface="Calibri" panose="020F0502020204030204" pitchFamily="34" charset="0"/>
              </a:rPr>
            </a:br>
            <a:r>
              <a:rPr lang="en-US" sz="2800" dirty="0">
                <a:latin typeface="Algerian" panose="04020705040A02060702" pitchFamily="82" charset="0"/>
              </a:rPr>
              <a:t>Eda on the processed dataset:</a:t>
            </a:r>
          </a:p>
        </p:txBody>
      </p:sp>
      <p:pic>
        <p:nvPicPr>
          <p:cNvPr id="5" name="Content Placeholder 4">
            <a:extLst>
              <a:ext uri="{FF2B5EF4-FFF2-40B4-BE49-F238E27FC236}">
                <a16:creationId xmlns:a16="http://schemas.microsoft.com/office/drawing/2014/main" id="{D16E0213-3E04-4DB2-A821-BCEE6BC742C6}"/>
              </a:ext>
            </a:extLst>
          </p:cNvPr>
          <p:cNvPicPr>
            <a:picLocks noGrp="1" noChangeAspect="1"/>
          </p:cNvPicPr>
          <p:nvPr>
            <p:ph idx="1"/>
          </p:nvPr>
        </p:nvPicPr>
        <p:blipFill>
          <a:blip r:embed="rId2"/>
          <a:stretch>
            <a:fillRect/>
          </a:stretch>
        </p:blipFill>
        <p:spPr>
          <a:xfrm>
            <a:off x="179615" y="1260027"/>
            <a:ext cx="5785393" cy="2451100"/>
          </a:xfrm>
        </p:spPr>
      </p:pic>
      <p:pic>
        <p:nvPicPr>
          <p:cNvPr id="7" name="Picture 6">
            <a:extLst>
              <a:ext uri="{FF2B5EF4-FFF2-40B4-BE49-F238E27FC236}">
                <a16:creationId xmlns:a16="http://schemas.microsoft.com/office/drawing/2014/main" id="{B7B682DE-6066-41EB-99DD-B97D7B9C4ED2}"/>
              </a:ext>
            </a:extLst>
          </p:cNvPr>
          <p:cNvPicPr>
            <a:picLocks noChangeAspect="1"/>
          </p:cNvPicPr>
          <p:nvPr/>
        </p:nvPicPr>
        <p:blipFill>
          <a:blip r:embed="rId3"/>
          <a:stretch>
            <a:fillRect/>
          </a:stretch>
        </p:blipFill>
        <p:spPr>
          <a:xfrm>
            <a:off x="86904" y="3825751"/>
            <a:ext cx="5970814" cy="3032249"/>
          </a:xfrm>
          <a:prstGeom prst="rect">
            <a:avLst/>
          </a:prstGeom>
        </p:spPr>
      </p:pic>
      <p:sp>
        <p:nvSpPr>
          <p:cNvPr id="3" name="TextBox 2">
            <a:extLst>
              <a:ext uri="{FF2B5EF4-FFF2-40B4-BE49-F238E27FC236}">
                <a16:creationId xmlns:a16="http://schemas.microsoft.com/office/drawing/2014/main" id="{E966E5C1-DCD1-AAF5-411D-9BE0EF69A7BB}"/>
              </a:ext>
            </a:extLst>
          </p:cNvPr>
          <p:cNvSpPr txBox="1"/>
          <p:nvPr/>
        </p:nvSpPr>
        <p:spPr>
          <a:xfrm>
            <a:off x="6593304" y="1695190"/>
            <a:ext cx="5159198" cy="5262979"/>
          </a:xfrm>
          <a:prstGeom prst="rect">
            <a:avLst/>
          </a:prstGeom>
          <a:noFill/>
        </p:spPr>
        <p:txBody>
          <a:bodyPr wrap="square" rtlCol="0">
            <a:spAutoFit/>
          </a:bodyPr>
          <a:lstStyle/>
          <a:p>
            <a:pPr algn="l"/>
            <a:endParaRPr lang="en-US" sz="2000" dirty="0">
              <a:solidFill>
                <a:srgbClr val="212121"/>
              </a:solidFill>
              <a:latin typeface="Calibri" panose="020F0502020204030204" pitchFamily="34" charset="0"/>
              <a:cs typeface="Calibri" panose="020F0502020204030204" pitchFamily="34" charset="0"/>
            </a:endParaRPr>
          </a:p>
          <a:p>
            <a:pPr algn="l"/>
            <a:endParaRPr lang="en-US" sz="2000" b="0" i="0" dirty="0">
              <a:solidFill>
                <a:srgbClr val="212121"/>
              </a:solidFill>
              <a:effectLst/>
              <a:latin typeface="Calibri" panose="020F0502020204030204" pitchFamily="34" charset="0"/>
              <a:cs typeface="Calibri" panose="020F0502020204030204" pitchFamily="34" charset="0"/>
            </a:endParaRPr>
          </a:p>
          <a:p>
            <a:pPr algn="l"/>
            <a:endParaRPr lang="en-US" sz="2000" dirty="0">
              <a:solidFill>
                <a:srgbClr val="212121"/>
              </a:solidFill>
              <a:latin typeface="Calibri" panose="020F0502020204030204" pitchFamily="34" charset="0"/>
              <a:cs typeface="Calibri" panose="020F0502020204030204" pitchFamily="34" charset="0"/>
            </a:endParaRPr>
          </a:p>
          <a:p>
            <a:pPr algn="l"/>
            <a:r>
              <a:rPr lang="en-US" sz="2000" b="0" i="0" dirty="0">
                <a:solidFill>
                  <a:srgbClr val="212121"/>
                </a:solidFill>
                <a:effectLst/>
                <a:latin typeface="Calibri" panose="020F0502020204030204" pitchFamily="34" charset="0"/>
                <a:cs typeface="Calibri" panose="020F0502020204030204" pitchFamily="34" charset="0"/>
              </a:rPr>
              <a:t>Setting the Features and Labels:</a:t>
            </a:r>
          </a:p>
          <a:p>
            <a:r>
              <a:rPr lang="en-US" sz="2000" dirty="0">
                <a:latin typeface="Calibri" panose="020F0502020204030204" pitchFamily="34" charset="0"/>
                <a:cs typeface="Calibri" panose="020F0502020204030204" pitchFamily="34" charset="0"/>
              </a:rPr>
              <a:t>1)S</a:t>
            </a:r>
            <a:r>
              <a:rPr lang="en-US" sz="2000" b="0" dirty="0">
                <a:effectLst/>
                <a:latin typeface="Calibri" panose="020F0502020204030204" pitchFamily="34" charset="0"/>
                <a:cs typeface="Calibri" panose="020F0502020204030204" pitchFamily="34" charset="0"/>
              </a:rPr>
              <a:t>electing the Hearing-Status as labels </a:t>
            </a:r>
          </a:p>
          <a:p>
            <a:r>
              <a:rPr lang="en-US" sz="2000" b="0" dirty="0">
                <a:effectLst/>
                <a:latin typeface="Calibri" panose="020F0502020204030204" pitchFamily="34" charset="0"/>
                <a:cs typeface="Calibri" panose="020F0502020204030204" pitchFamily="34" charset="0"/>
              </a:rPr>
              <a:t>2)So as to predict in which instance people can got to that extent for violation charges</a:t>
            </a:r>
          </a:p>
          <a:p>
            <a:r>
              <a:rPr lang="en-US" sz="2000" dirty="0">
                <a:latin typeface="Calibri" panose="020F0502020204030204" pitchFamily="34" charset="0"/>
                <a:cs typeface="Calibri" panose="020F0502020204030204" pitchFamily="34" charset="0"/>
              </a:rPr>
              <a:t>3)I</a:t>
            </a:r>
            <a:r>
              <a:rPr lang="en-US" sz="2000" b="0" dirty="0">
                <a:effectLst/>
                <a:latin typeface="Calibri" panose="020F0502020204030204" pitchFamily="34" charset="0"/>
                <a:cs typeface="Calibri" panose="020F0502020204030204" pitchFamily="34" charset="0"/>
              </a:rPr>
              <a:t>f a citation has Hearing or not is only considered.</a:t>
            </a:r>
          </a:p>
          <a:p>
            <a:endParaRPr lang="en-US" sz="2000" dirty="0">
              <a:latin typeface="Calibri" panose="020F0502020204030204" pitchFamily="34" charset="0"/>
              <a:cs typeface="Calibri" panose="020F0502020204030204" pitchFamily="34" charset="0"/>
            </a:endParaRPr>
          </a:p>
          <a:p>
            <a:endParaRPr lang="en-US" sz="2000" b="0" dirty="0">
              <a:effectLst/>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In the correlation matrix I have used a high correlation filter and removed all the values with high correlation values.</a:t>
            </a:r>
            <a:endParaRPr lang="en-US" sz="2000" b="0" dirty="0">
              <a:effectLst/>
              <a:latin typeface="Calibri" panose="020F0502020204030204" pitchFamily="34" charset="0"/>
              <a:cs typeface="Calibri" panose="020F0502020204030204" pitchFamily="34" charset="0"/>
            </a:endParaRPr>
          </a:p>
          <a:p>
            <a:endParaRPr lang="en-US" sz="2000" b="0" dirty="0">
              <a:effectLst/>
              <a:latin typeface="Calibri" panose="020F0502020204030204" pitchFamily="34" charset="0"/>
              <a:cs typeface="Calibri" panose="020F0502020204030204" pitchFamily="34" charset="0"/>
            </a:endParaRPr>
          </a:p>
          <a:p>
            <a:pPr algn="l"/>
            <a:endParaRPr lang="en-US" b="0" i="0" dirty="0">
              <a:solidFill>
                <a:srgbClr val="212121"/>
              </a:solidFill>
              <a:effectLst/>
              <a:latin typeface="var(--colab-chrome-font-family)"/>
            </a:endParaRPr>
          </a:p>
          <a:p>
            <a:endParaRPr lang="en-US" dirty="0"/>
          </a:p>
        </p:txBody>
      </p:sp>
    </p:spTree>
    <p:extLst>
      <p:ext uri="{BB962C8B-B14F-4D97-AF65-F5344CB8AC3E}">
        <p14:creationId xmlns:p14="http://schemas.microsoft.com/office/powerpoint/2010/main" val="385140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336-BB91-4AFF-8BC1-8E7A66216C27}"/>
              </a:ext>
            </a:extLst>
          </p:cNvPr>
          <p:cNvSpPr>
            <a:spLocks noGrp="1"/>
          </p:cNvSpPr>
          <p:nvPr>
            <p:ph type="title"/>
          </p:nvPr>
        </p:nvSpPr>
        <p:spPr>
          <a:xfrm>
            <a:off x="1511166" y="-1270535"/>
            <a:ext cx="10680834" cy="9086248"/>
          </a:xfrm>
        </p:spPr>
        <p:txBody>
          <a:bodyPr>
            <a:normAutofit/>
          </a:bodyPr>
          <a:lstStyle/>
          <a:p>
            <a:pPr marL="457200" indent="-457200" algn="l">
              <a:buFont typeface="Arial" panose="020B0604020202020204" pitchFamily="34" charset="0"/>
              <a:buChar char="•"/>
            </a:pPr>
            <a:r>
              <a:rPr lang="en-US" sz="2700" dirty="0">
                <a:latin typeface="Algerian" panose="04020705040A02060702" pitchFamily="82" charset="0"/>
              </a:rPr>
              <a:t>Data partitioning</a:t>
            </a:r>
            <a:r>
              <a:rPr lang="en-US" dirty="0">
                <a:latin typeface="Algerian" panose="04020705040A02060702" pitchFamily="82" charset="0"/>
              </a:rPr>
              <a:t>:</a:t>
            </a:r>
            <a:r>
              <a:rPr lang="en-US" b="0" i="0" dirty="0">
                <a:solidFill>
                  <a:srgbClr val="212121"/>
                </a:solidFill>
                <a:effectLst/>
                <a:latin typeface="Roboto" panose="02000000000000000000" pitchFamily="2" charset="0"/>
              </a:rPr>
              <a:t> </a:t>
            </a:r>
            <a:br>
              <a:rPr lang="en-US" b="0" i="0" dirty="0">
                <a:solidFill>
                  <a:srgbClr val="212121"/>
                </a:solidFill>
                <a:effectLst/>
                <a:latin typeface="Roboto" panose="02000000000000000000" pitchFamily="2" charset="0"/>
              </a:rPr>
            </a:br>
            <a:r>
              <a:rPr lang="en-US" sz="2000" b="0" i="0" dirty="0">
                <a:solidFill>
                  <a:srgbClr val="212121"/>
                </a:solidFill>
                <a:effectLst/>
                <a:latin typeface="Calibri" panose="020F0502020204030204" pitchFamily="34" charset="0"/>
                <a:cs typeface="Calibri" panose="020F0502020204030204" pitchFamily="34" charset="0"/>
              </a:rPr>
              <a:t>As dataset is large. so, we are going with random samples for Training and Testing going with random state '7' as it has more instances in minority class</a:t>
            </a:r>
            <a:br>
              <a:rPr lang="en-US" b="0" i="0" dirty="0">
                <a:solidFill>
                  <a:srgbClr val="212121"/>
                </a:solidFill>
                <a:effectLst/>
                <a:latin typeface="Calibri" panose="020F0502020204030204" pitchFamily="34" charset="0"/>
                <a:cs typeface="Calibri" panose="020F0502020204030204" pitchFamily="34" charset="0"/>
              </a:rPr>
            </a:br>
            <a:br>
              <a:rPr lang="en-US"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We are going with random samples for Training and Testing sets.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As in population, we have very less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93.49377704420752%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6.506222955792479%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when random state '7' was used for splitting, it has more instances in minority class i.e. more positive values which helps in testing more on minority class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In training set, we are having</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93.61251289486158%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6.387487105138429%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In testing set, we are having</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93.0188468830155% negative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6.9811531169844985% positive values</a:t>
            </a:r>
            <a:br>
              <a:rPr lang="en-US" sz="1800" b="0" i="0" dirty="0">
                <a:solidFill>
                  <a:srgbClr val="212121"/>
                </a:solidFill>
                <a:effectLst/>
                <a:latin typeface="Calibri" panose="020F0502020204030204" pitchFamily="34" charset="0"/>
                <a:cs typeface="Calibri" panose="020F0502020204030204" pitchFamily="34" charset="0"/>
              </a:rPr>
            </a:br>
            <a:r>
              <a:rPr lang="en-US" sz="1800" b="0" i="0" dirty="0">
                <a:solidFill>
                  <a:srgbClr val="212121"/>
                </a:solidFill>
                <a:effectLst/>
                <a:latin typeface="Calibri" panose="020F0502020204030204" pitchFamily="34" charset="0"/>
                <a:cs typeface="Calibri" panose="020F0502020204030204" pitchFamily="34" charset="0"/>
              </a:rPr>
              <a:t>it is observed that both the training and testing set are following the ratios of the population.</a:t>
            </a:r>
            <a:br>
              <a:rPr lang="en-US" b="0" i="0" dirty="0">
                <a:solidFill>
                  <a:srgbClr val="212121"/>
                </a:solidFill>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246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B19DDA-10A7-4667-B8D5-E2AD842CE00E}"/>
              </a:ext>
            </a:extLst>
          </p:cNvPr>
          <p:cNvPicPr>
            <a:picLocks noGrp="1" noChangeAspect="1"/>
          </p:cNvPicPr>
          <p:nvPr>
            <p:ph idx="1"/>
          </p:nvPr>
        </p:nvPicPr>
        <p:blipFill>
          <a:blip r:embed="rId2"/>
          <a:stretch>
            <a:fillRect/>
          </a:stretch>
        </p:blipFill>
        <p:spPr>
          <a:xfrm>
            <a:off x="0" y="200497"/>
            <a:ext cx="11945073" cy="2649477"/>
          </a:xfrm>
        </p:spPr>
      </p:pic>
      <p:pic>
        <p:nvPicPr>
          <p:cNvPr id="7" name="Picture 6">
            <a:extLst>
              <a:ext uri="{FF2B5EF4-FFF2-40B4-BE49-F238E27FC236}">
                <a16:creationId xmlns:a16="http://schemas.microsoft.com/office/drawing/2014/main" id="{51EE5516-4F18-42B5-BDAE-563AFD2D3452}"/>
              </a:ext>
            </a:extLst>
          </p:cNvPr>
          <p:cNvPicPr>
            <a:picLocks noChangeAspect="1"/>
          </p:cNvPicPr>
          <p:nvPr/>
        </p:nvPicPr>
        <p:blipFill>
          <a:blip r:embed="rId3"/>
          <a:stretch>
            <a:fillRect/>
          </a:stretch>
        </p:blipFill>
        <p:spPr>
          <a:xfrm>
            <a:off x="0" y="3441700"/>
            <a:ext cx="5127585" cy="3416300"/>
          </a:xfrm>
          <a:prstGeom prst="rect">
            <a:avLst/>
          </a:prstGeom>
        </p:spPr>
      </p:pic>
      <p:pic>
        <p:nvPicPr>
          <p:cNvPr id="9" name="Picture 8">
            <a:extLst>
              <a:ext uri="{FF2B5EF4-FFF2-40B4-BE49-F238E27FC236}">
                <a16:creationId xmlns:a16="http://schemas.microsoft.com/office/drawing/2014/main" id="{478F114C-869D-46C0-8E24-AC8969B5F3CB}"/>
              </a:ext>
            </a:extLst>
          </p:cNvPr>
          <p:cNvPicPr>
            <a:picLocks noChangeAspect="1"/>
          </p:cNvPicPr>
          <p:nvPr/>
        </p:nvPicPr>
        <p:blipFill>
          <a:blip r:embed="rId4"/>
          <a:stretch>
            <a:fillRect/>
          </a:stretch>
        </p:blipFill>
        <p:spPr>
          <a:xfrm>
            <a:off x="5127585" y="3441700"/>
            <a:ext cx="6944810" cy="3403600"/>
          </a:xfrm>
          <a:prstGeom prst="rect">
            <a:avLst/>
          </a:prstGeom>
        </p:spPr>
      </p:pic>
      <p:sp>
        <p:nvSpPr>
          <p:cNvPr id="10" name="TextBox 9">
            <a:extLst>
              <a:ext uri="{FF2B5EF4-FFF2-40B4-BE49-F238E27FC236}">
                <a16:creationId xmlns:a16="http://schemas.microsoft.com/office/drawing/2014/main" id="{6725DBED-6621-4D95-838E-CBBF6F1BDC16}"/>
              </a:ext>
            </a:extLst>
          </p:cNvPr>
          <p:cNvSpPr txBox="1"/>
          <p:nvPr/>
        </p:nvSpPr>
        <p:spPr>
          <a:xfrm>
            <a:off x="308008" y="2961171"/>
            <a:ext cx="3402957" cy="369332"/>
          </a:xfrm>
          <a:prstGeom prst="rect">
            <a:avLst/>
          </a:prstGeom>
          <a:noFill/>
        </p:spPr>
        <p:txBody>
          <a:bodyPr wrap="square" rtlCol="0">
            <a:spAutoFit/>
          </a:bodyPr>
          <a:lstStyle/>
          <a:p>
            <a:r>
              <a:rPr lang="en-US" dirty="0">
                <a:latin typeface="Algerian" panose="04020705040A02060702" pitchFamily="82" charset="0"/>
              </a:rPr>
              <a:t>Decision tree classifier</a:t>
            </a:r>
            <a:r>
              <a:rPr lang="en-US" dirty="0"/>
              <a:t>:</a:t>
            </a:r>
          </a:p>
        </p:txBody>
      </p:sp>
    </p:spTree>
    <p:extLst>
      <p:ext uri="{BB962C8B-B14F-4D97-AF65-F5344CB8AC3E}">
        <p14:creationId xmlns:p14="http://schemas.microsoft.com/office/powerpoint/2010/main" val="216265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AA66FE-0313-4B1A-898A-13C1FB0EF921}"/>
              </a:ext>
            </a:extLst>
          </p:cNvPr>
          <p:cNvPicPr>
            <a:picLocks noGrp="1" noChangeAspect="1"/>
          </p:cNvPicPr>
          <p:nvPr>
            <p:ph idx="1"/>
          </p:nvPr>
        </p:nvPicPr>
        <p:blipFill>
          <a:blip r:embed="rId2"/>
          <a:stretch>
            <a:fillRect/>
          </a:stretch>
        </p:blipFill>
        <p:spPr>
          <a:xfrm>
            <a:off x="240632" y="230783"/>
            <a:ext cx="6871274" cy="3416300"/>
          </a:xfrm>
        </p:spPr>
      </p:pic>
      <p:pic>
        <p:nvPicPr>
          <p:cNvPr id="7" name="Picture 6">
            <a:extLst>
              <a:ext uri="{FF2B5EF4-FFF2-40B4-BE49-F238E27FC236}">
                <a16:creationId xmlns:a16="http://schemas.microsoft.com/office/drawing/2014/main" id="{2D5BFBF0-279B-4A88-BEEC-2DEB20AFE61B}"/>
              </a:ext>
            </a:extLst>
          </p:cNvPr>
          <p:cNvPicPr>
            <a:picLocks noChangeAspect="1"/>
          </p:cNvPicPr>
          <p:nvPr/>
        </p:nvPicPr>
        <p:blipFill>
          <a:blip r:embed="rId3"/>
          <a:stretch>
            <a:fillRect/>
          </a:stretch>
        </p:blipFill>
        <p:spPr>
          <a:xfrm>
            <a:off x="240632" y="4016415"/>
            <a:ext cx="6871274" cy="2610802"/>
          </a:xfrm>
          <a:prstGeom prst="rect">
            <a:avLst/>
          </a:prstGeom>
        </p:spPr>
      </p:pic>
      <p:sp>
        <p:nvSpPr>
          <p:cNvPr id="10" name="TextBox 9">
            <a:extLst>
              <a:ext uri="{FF2B5EF4-FFF2-40B4-BE49-F238E27FC236}">
                <a16:creationId xmlns:a16="http://schemas.microsoft.com/office/drawing/2014/main" id="{3C298ADC-C994-4A30-81CA-37F1ABD494B0}"/>
              </a:ext>
            </a:extLst>
          </p:cNvPr>
          <p:cNvSpPr txBox="1"/>
          <p:nvPr/>
        </p:nvSpPr>
        <p:spPr>
          <a:xfrm>
            <a:off x="394636" y="3647083"/>
            <a:ext cx="4263992" cy="369332"/>
          </a:xfrm>
          <a:prstGeom prst="rect">
            <a:avLst/>
          </a:prstGeom>
          <a:noFill/>
        </p:spPr>
        <p:txBody>
          <a:bodyPr wrap="square" rtlCol="0">
            <a:spAutoFit/>
          </a:bodyPr>
          <a:lstStyle/>
          <a:p>
            <a:r>
              <a:rPr lang="en-US" dirty="0"/>
              <a:t>RANDOM FOREST CLASSIFIER:</a:t>
            </a:r>
          </a:p>
        </p:txBody>
      </p:sp>
    </p:spTree>
    <p:extLst>
      <p:ext uri="{BB962C8B-B14F-4D97-AF65-F5344CB8AC3E}">
        <p14:creationId xmlns:p14="http://schemas.microsoft.com/office/powerpoint/2010/main" val="157119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C9A3-8403-44D4-A862-BE766B247A43}"/>
              </a:ext>
            </a:extLst>
          </p:cNvPr>
          <p:cNvSpPr>
            <a:spLocks noGrp="1"/>
          </p:cNvSpPr>
          <p:nvPr>
            <p:ph type="title"/>
          </p:nvPr>
        </p:nvSpPr>
        <p:spPr>
          <a:xfrm>
            <a:off x="231006" y="163629"/>
            <a:ext cx="3901781" cy="723037"/>
          </a:xfrm>
        </p:spPr>
        <p:txBody>
          <a:bodyPr>
            <a:normAutofit fontScale="90000"/>
          </a:bodyPr>
          <a:lstStyle/>
          <a:p>
            <a:r>
              <a:rPr lang="en-US" sz="2400" dirty="0">
                <a:latin typeface="Algerian" panose="04020705040A02060702" pitchFamily="82" charset="0"/>
              </a:rPr>
              <a:t>SUPPORT VECTOR MACHINE:</a:t>
            </a:r>
          </a:p>
        </p:txBody>
      </p:sp>
      <p:pic>
        <p:nvPicPr>
          <p:cNvPr id="17" name="Content Placeholder 16">
            <a:extLst>
              <a:ext uri="{FF2B5EF4-FFF2-40B4-BE49-F238E27FC236}">
                <a16:creationId xmlns:a16="http://schemas.microsoft.com/office/drawing/2014/main" id="{A4113C39-7DCE-7A46-4591-A4A01E71FA05}"/>
              </a:ext>
            </a:extLst>
          </p:cNvPr>
          <p:cNvPicPr>
            <a:picLocks noGrp="1" noChangeAspect="1"/>
          </p:cNvPicPr>
          <p:nvPr>
            <p:ph idx="1"/>
          </p:nvPr>
        </p:nvPicPr>
        <p:blipFill>
          <a:blip r:embed="rId2"/>
          <a:stretch>
            <a:fillRect/>
          </a:stretch>
        </p:blipFill>
        <p:spPr>
          <a:xfrm>
            <a:off x="231006" y="886666"/>
            <a:ext cx="5044761" cy="3124200"/>
          </a:xfrm>
        </p:spPr>
      </p:pic>
      <p:pic>
        <p:nvPicPr>
          <p:cNvPr id="19" name="Picture 18">
            <a:extLst>
              <a:ext uri="{FF2B5EF4-FFF2-40B4-BE49-F238E27FC236}">
                <a16:creationId xmlns:a16="http://schemas.microsoft.com/office/drawing/2014/main" id="{46A89659-2AC5-F664-8EA1-4A06C3A34725}"/>
              </a:ext>
            </a:extLst>
          </p:cNvPr>
          <p:cNvPicPr>
            <a:picLocks noChangeAspect="1"/>
          </p:cNvPicPr>
          <p:nvPr/>
        </p:nvPicPr>
        <p:blipFill>
          <a:blip r:embed="rId3"/>
          <a:stretch>
            <a:fillRect/>
          </a:stretch>
        </p:blipFill>
        <p:spPr>
          <a:xfrm>
            <a:off x="5894956" y="886666"/>
            <a:ext cx="5626484" cy="3124200"/>
          </a:xfrm>
          <a:prstGeom prst="rect">
            <a:avLst/>
          </a:prstGeom>
        </p:spPr>
      </p:pic>
      <p:pic>
        <p:nvPicPr>
          <p:cNvPr id="21" name="Picture 20">
            <a:extLst>
              <a:ext uri="{FF2B5EF4-FFF2-40B4-BE49-F238E27FC236}">
                <a16:creationId xmlns:a16="http://schemas.microsoft.com/office/drawing/2014/main" id="{87A6B0BF-7E80-F87F-9CC7-D0929C099983}"/>
              </a:ext>
            </a:extLst>
          </p:cNvPr>
          <p:cNvPicPr>
            <a:picLocks noChangeAspect="1"/>
          </p:cNvPicPr>
          <p:nvPr/>
        </p:nvPicPr>
        <p:blipFill>
          <a:blip r:embed="rId4"/>
          <a:stretch>
            <a:fillRect/>
          </a:stretch>
        </p:blipFill>
        <p:spPr>
          <a:xfrm>
            <a:off x="231006" y="4292868"/>
            <a:ext cx="5044761" cy="2477358"/>
          </a:xfrm>
          <a:prstGeom prst="rect">
            <a:avLst/>
          </a:prstGeom>
        </p:spPr>
      </p:pic>
    </p:spTree>
    <p:extLst>
      <p:ext uri="{BB962C8B-B14F-4D97-AF65-F5344CB8AC3E}">
        <p14:creationId xmlns:p14="http://schemas.microsoft.com/office/powerpoint/2010/main" val="34332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6A6-EE1B-4AF5-80CA-654ADB2F96BE}"/>
              </a:ext>
            </a:extLst>
          </p:cNvPr>
          <p:cNvSpPr>
            <a:spLocks noGrp="1"/>
          </p:cNvSpPr>
          <p:nvPr>
            <p:ph type="title"/>
          </p:nvPr>
        </p:nvSpPr>
        <p:spPr>
          <a:xfrm>
            <a:off x="1010653" y="86627"/>
            <a:ext cx="6044665" cy="856649"/>
          </a:xfrm>
        </p:spPr>
        <p:txBody>
          <a:bodyPr/>
          <a:lstStyle/>
          <a:p>
            <a:r>
              <a:rPr lang="en-US" dirty="0">
                <a:latin typeface="Algerian" panose="04020705040A02060702" pitchFamily="82" charset="0"/>
              </a:rPr>
              <a:t>PROBLEM OVERVIEW</a:t>
            </a:r>
            <a:r>
              <a:rPr lang="en-US" dirty="0"/>
              <a:t>:</a:t>
            </a:r>
          </a:p>
        </p:txBody>
      </p:sp>
      <p:sp>
        <p:nvSpPr>
          <p:cNvPr id="3" name="Content Placeholder 2">
            <a:extLst>
              <a:ext uri="{FF2B5EF4-FFF2-40B4-BE49-F238E27FC236}">
                <a16:creationId xmlns:a16="http://schemas.microsoft.com/office/drawing/2014/main" id="{A723C3F2-2FCD-46A9-9A72-6FF1CB198D2D}"/>
              </a:ext>
            </a:extLst>
          </p:cNvPr>
          <p:cNvSpPr>
            <a:spLocks noGrp="1"/>
          </p:cNvSpPr>
          <p:nvPr>
            <p:ph idx="1"/>
          </p:nvPr>
        </p:nvSpPr>
        <p:spPr>
          <a:xfrm>
            <a:off x="1280161" y="818148"/>
            <a:ext cx="10911839" cy="4648198"/>
          </a:xfrm>
        </p:spPr>
        <p:txBody>
          <a:bodyPr>
            <a:normAutofit/>
          </a:bodyPr>
          <a:lstStyle/>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dataset considered, this situation deals with violation of laws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the features related to citations in court from different areas for different people. Most of the times when there is violation of law, the authorities settle it using charges. Few times there are cases where people are charged without committing any violations or there are cases where people resist the charges</a:t>
            </a:r>
            <a:r>
              <a:rPr lang="en-US" dirty="0">
                <a:solidFill>
                  <a:schemeClr val="tx1">
                    <a:lumMod val="8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an inevitable reason. so in this work, for a citation, we are going to find if the hearing Status is issued or not meaning we are trying to understand how features of citations are affecting people who face any hearing status and people who don't have one. This helps us to know better about the current mindset of people and the mistakes made by them and in-turn provide an analysis for jurisdiction for easy flow of their work.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pic>
        <p:nvPicPr>
          <p:cNvPr id="7" name="Picture 6">
            <a:extLst>
              <a:ext uri="{FF2B5EF4-FFF2-40B4-BE49-F238E27FC236}">
                <a16:creationId xmlns:a16="http://schemas.microsoft.com/office/drawing/2014/main" id="{33B64C8C-FFE3-3B6A-2210-44FED0EA5E3E}"/>
              </a:ext>
            </a:extLst>
          </p:cNvPr>
          <p:cNvPicPr>
            <a:picLocks noChangeAspect="1"/>
          </p:cNvPicPr>
          <p:nvPr/>
        </p:nvPicPr>
        <p:blipFill>
          <a:blip r:embed="rId2"/>
          <a:stretch>
            <a:fillRect/>
          </a:stretch>
        </p:blipFill>
        <p:spPr>
          <a:xfrm>
            <a:off x="8261376" y="4096273"/>
            <a:ext cx="3407959" cy="2487407"/>
          </a:xfrm>
          <a:prstGeom prst="rect">
            <a:avLst/>
          </a:prstGeom>
        </p:spPr>
      </p:pic>
    </p:spTree>
    <p:extLst>
      <p:ext uri="{BB962C8B-B14F-4D97-AF65-F5344CB8AC3E}">
        <p14:creationId xmlns:p14="http://schemas.microsoft.com/office/powerpoint/2010/main" val="42333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A80-CA97-4E94-AE95-F807E3051A53}"/>
              </a:ext>
            </a:extLst>
          </p:cNvPr>
          <p:cNvSpPr>
            <a:spLocks noGrp="1"/>
          </p:cNvSpPr>
          <p:nvPr>
            <p:ph type="title"/>
          </p:nvPr>
        </p:nvSpPr>
        <p:spPr>
          <a:xfrm>
            <a:off x="-81647" y="-238009"/>
            <a:ext cx="5789428" cy="1596177"/>
          </a:xfrm>
        </p:spPr>
        <p:txBody>
          <a:bodyPr>
            <a:normAutofit/>
          </a:bodyPr>
          <a:lstStyle/>
          <a:p>
            <a:r>
              <a:rPr lang="en-US" sz="2400" dirty="0">
                <a:latin typeface="Algerian" panose="04020705040A02060702" pitchFamily="82" charset="0"/>
              </a:rPr>
              <a:t>Grid search RANDOM FOREST:</a:t>
            </a:r>
          </a:p>
        </p:txBody>
      </p:sp>
      <p:pic>
        <p:nvPicPr>
          <p:cNvPr id="8" name="Picture 7">
            <a:extLst>
              <a:ext uri="{FF2B5EF4-FFF2-40B4-BE49-F238E27FC236}">
                <a16:creationId xmlns:a16="http://schemas.microsoft.com/office/drawing/2014/main" id="{C76B57AA-2D73-2334-70B7-EBD9EF9903A7}"/>
              </a:ext>
            </a:extLst>
          </p:cNvPr>
          <p:cNvPicPr>
            <a:picLocks noChangeAspect="1"/>
          </p:cNvPicPr>
          <p:nvPr/>
        </p:nvPicPr>
        <p:blipFill>
          <a:blip r:embed="rId2"/>
          <a:stretch>
            <a:fillRect/>
          </a:stretch>
        </p:blipFill>
        <p:spPr>
          <a:xfrm>
            <a:off x="5971167" y="1020278"/>
            <a:ext cx="5789428" cy="3632587"/>
          </a:xfrm>
          <a:prstGeom prst="rect">
            <a:avLst/>
          </a:prstGeom>
        </p:spPr>
      </p:pic>
      <p:pic>
        <p:nvPicPr>
          <p:cNvPr id="14" name="Content Placeholder 13">
            <a:extLst>
              <a:ext uri="{FF2B5EF4-FFF2-40B4-BE49-F238E27FC236}">
                <a16:creationId xmlns:a16="http://schemas.microsoft.com/office/drawing/2014/main" id="{4D1801D9-7E6A-EBE4-D35D-B061D26CBCD8}"/>
              </a:ext>
            </a:extLst>
          </p:cNvPr>
          <p:cNvPicPr>
            <a:picLocks noGrp="1" noChangeAspect="1"/>
          </p:cNvPicPr>
          <p:nvPr>
            <p:ph idx="1"/>
          </p:nvPr>
        </p:nvPicPr>
        <p:blipFill>
          <a:blip r:embed="rId3"/>
          <a:stretch>
            <a:fillRect/>
          </a:stretch>
        </p:blipFill>
        <p:spPr>
          <a:xfrm>
            <a:off x="0" y="1020277"/>
            <a:ext cx="5417291" cy="3632587"/>
          </a:xfrm>
        </p:spPr>
      </p:pic>
    </p:spTree>
    <p:extLst>
      <p:ext uri="{BB962C8B-B14F-4D97-AF65-F5344CB8AC3E}">
        <p14:creationId xmlns:p14="http://schemas.microsoft.com/office/powerpoint/2010/main" val="282563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4E3B-5AF4-4F0D-B555-4C76904BF2E0}"/>
              </a:ext>
            </a:extLst>
          </p:cNvPr>
          <p:cNvSpPr>
            <a:spLocks noGrp="1"/>
          </p:cNvSpPr>
          <p:nvPr>
            <p:ph type="title"/>
          </p:nvPr>
        </p:nvSpPr>
        <p:spPr>
          <a:xfrm>
            <a:off x="182880" y="0"/>
            <a:ext cx="4167738" cy="990364"/>
          </a:xfrm>
        </p:spPr>
        <p:txBody>
          <a:bodyPr>
            <a:normAutofit/>
          </a:bodyPr>
          <a:lstStyle/>
          <a:p>
            <a:r>
              <a:rPr lang="en-US" sz="2800" dirty="0">
                <a:latin typeface="Algerian" panose="04020705040A02060702" pitchFamily="82" charset="0"/>
              </a:rPr>
              <a:t>Logistic regression:</a:t>
            </a:r>
          </a:p>
        </p:txBody>
      </p:sp>
      <p:pic>
        <p:nvPicPr>
          <p:cNvPr id="8" name="Content Placeholder 7">
            <a:extLst>
              <a:ext uri="{FF2B5EF4-FFF2-40B4-BE49-F238E27FC236}">
                <a16:creationId xmlns:a16="http://schemas.microsoft.com/office/drawing/2014/main" id="{3190EECD-23F4-C623-6830-0227C0783850}"/>
              </a:ext>
            </a:extLst>
          </p:cNvPr>
          <p:cNvPicPr>
            <a:picLocks noGrp="1" noChangeAspect="1"/>
          </p:cNvPicPr>
          <p:nvPr>
            <p:ph idx="1"/>
          </p:nvPr>
        </p:nvPicPr>
        <p:blipFill>
          <a:blip r:embed="rId2"/>
          <a:stretch>
            <a:fillRect/>
          </a:stretch>
        </p:blipFill>
        <p:spPr>
          <a:xfrm>
            <a:off x="696428" y="1444591"/>
            <a:ext cx="4491038" cy="3124200"/>
          </a:xfrm>
        </p:spPr>
      </p:pic>
      <p:pic>
        <p:nvPicPr>
          <p:cNvPr id="11" name="Picture 10">
            <a:extLst>
              <a:ext uri="{FF2B5EF4-FFF2-40B4-BE49-F238E27FC236}">
                <a16:creationId xmlns:a16="http://schemas.microsoft.com/office/drawing/2014/main" id="{24DA0D2A-929C-B5B8-FEF7-AFBD01290AC7}"/>
              </a:ext>
            </a:extLst>
          </p:cNvPr>
          <p:cNvPicPr>
            <a:picLocks noChangeAspect="1"/>
          </p:cNvPicPr>
          <p:nvPr/>
        </p:nvPicPr>
        <p:blipFill>
          <a:blip r:embed="rId3"/>
          <a:stretch>
            <a:fillRect/>
          </a:stretch>
        </p:blipFill>
        <p:spPr>
          <a:xfrm>
            <a:off x="5563402" y="1395663"/>
            <a:ext cx="5861785" cy="3173128"/>
          </a:xfrm>
          <a:prstGeom prst="rect">
            <a:avLst/>
          </a:prstGeom>
        </p:spPr>
      </p:pic>
    </p:spTree>
    <p:extLst>
      <p:ext uri="{BB962C8B-B14F-4D97-AF65-F5344CB8AC3E}">
        <p14:creationId xmlns:p14="http://schemas.microsoft.com/office/powerpoint/2010/main" val="162447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AC3-5443-4836-9A32-68B4AFB7C39C}"/>
              </a:ext>
            </a:extLst>
          </p:cNvPr>
          <p:cNvSpPr>
            <a:spLocks noGrp="1"/>
          </p:cNvSpPr>
          <p:nvPr>
            <p:ph type="title"/>
          </p:nvPr>
        </p:nvSpPr>
        <p:spPr>
          <a:xfrm>
            <a:off x="1607419" y="702644"/>
            <a:ext cx="9142589" cy="4620127"/>
          </a:xfrm>
        </p:spPr>
        <p:txBody>
          <a:bodyPr>
            <a:normAutofit fontScale="90000"/>
          </a:bodyPr>
          <a:lstStyle/>
          <a:p>
            <a:pPr algn="l"/>
            <a:r>
              <a:rPr lang="en-US" b="0" i="0" dirty="0">
                <a:solidFill>
                  <a:srgbClr val="212121"/>
                </a:solidFill>
                <a:effectLst/>
                <a:latin typeface="Algerian" panose="04020705040A02060702" pitchFamily="82" charset="0"/>
              </a:rPr>
              <a:t>selected metric system:</a:t>
            </a:r>
            <a:br>
              <a:rPr lang="en-US" b="0" i="0" dirty="0">
                <a:solidFill>
                  <a:srgbClr val="212121"/>
                </a:solidFill>
                <a:effectLst/>
                <a:latin typeface="Roboto" panose="02000000000000000000" pitchFamily="2" charset="0"/>
              </a:rPr>
            </a:br>
            <a:r>
              <a:rPr lang="en-US" sz="2200" b="0" i="0" dirty="0">
                <a:solidFill>
                  <a:srgbClr val="212121"/>
                </a:solidFill>
                <a:effectLst/>
                <a:latin typeface="Times New Roman" panose="02020603050405020304" pitchFamily="18" charset="0"/>
                <a:cs typeface="Times New Roman" panose="02020603050405020304" pitchFamily="18" charset="0"/>
              </a:rPr>
              <a:t>Accuracy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Precision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Recall</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f1-Score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Confusion Matrix</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ROC curve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dirty="0"/>
          </a:p>
        </p:txBody>
      </p:sp>
    </p:spTree>
    <p:extLst>
      <p:ext uri="{BB962C8B-B14F-4D97-AF65-F5344CB8AC3E}">
        <p14:creationId xmlns:p14="http://schemas.microsoft.com/office/powerpoint/2010/main" val="328127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476-1376-41A3-91B7-DD7FB9E2DE75}"/>
              </a:ext>
            </a:extLst>
          </p:cNvPr>
          <p:cNvSpPr>
            <a:spLocks noGrp="1"/>
          </p:cNvSpPr>
          <p:nvPr>
            <p:ph type="title"/>
          </p:nvPr>
        </p:nvSpPr>
        <p:spPr>
          <a:xfrm>
            <a:off x="1270535" y="753228"/>
            <a:ext cx="9023647" cy="2240229"/>
          </a:xfrm>
        </p:spPr>
        <p:txBody>
          <a:bodyPr>
            <a:normAutofit fontScale="90000"/>
          </a:bodyPr>
          <a:lstStyle/>
          <a:p>
            <a:r>
              <a:rPr lang="en-US" b="0" i="0" dirty="0">
                <a:solidFill>
                  <a:srgbClr val="212121"/>
                </a:solidFill>
                <a:effectLst/>
                <a:latin typeface="Algerian" panose="04020705040A02060702" pitchFamily="82" charset="0"/>
              </a:rPr>
              <a:t>Results</a:t>
            </a:r>
            <a:br>
              <a:rPr lang="en-US" b="0" i="0" dirty="0">
                <a:solidFill>
                  <a:srgbClr val="212121"/>
                </a:solidFill>
                <a:effectLst/>
                <a:latin typeface="Roboto" panose="02000000000000000000" pitchFamily="2" charset="0"/>
              </a:rPr>
            </a:br>
            <a:r>
              <a:rPr lang="en-US" sz="2000" b="0" i="0" dirty="0">
                <a:solidFill>
                  <a:srgbClr val="212121"/>
                </a:solidFill>
                <a:effectLst/>
                <a:latin typeface="Times New Roman" panose="02020603050405020304" pitchFamily="18" charset="0"/>
                <a:cs typeface="Times New Roman" panose="02020603050405020304" pitchFamily="18" charset="0"/>
              </a:rPr>
              <a:t>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a:t>
            </a:r>
            <a:br>
              <a:rPr lang="en-US" sz="2000" b="0" i="0" dirty="0">
                <a:solidFill>
                  <a:srgbClr val="212121"/>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427AC5-08AC-40AE-81AE-8230EB5D30B4}"/>
              </a:ext>
            </a:extLst>
          </p:cNvPr>
          <p:cNvSpPr txBox="1"/>
          <p:nvPr/>
        </p:nvSpPr>
        <p:spPr>
          <a:xfrm>
            <a:off x="913775" y="2796647"/>
            <a:ext cx="7979968" cy="2862322"/>
          </a:xfrm>
          <a:prstGeom prst="rect">
            <a:avLst/>
          </a:prstGeom>
          <a:noFill/>
        </p:spPr>
        <p:txBody>
          <a:bodyPr wrap="square">
            <a:spAutoFit/>
          </a:bodyPr>
          <a:lstStyle/>
          <a:p>
            <a:pPr algn="l"/>
            <a:r>
              <a:rPr lang="en-US" b="0" i="0" dirty="0">
                <a:solidFill>
                  <a:srgbClr val="212121"/>
                </a:solidFill>
                <a:effectLst/>
                <a:latin typeface="Algerian" panose="04020705040A02060702" pitchFamily="82" charset="0"/>
              </a:rPr>
              <a:t>Next steps:</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we have only considered a sample data from the population. for the complete data the procedure for data pre-processing may change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all the outliers were not removed, few were left in the dataset. further understanding of the data in better way is possible.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much better algorithms can be researched on that can handle the outliers like voting classifier.</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research can be done in finding a better representative sample. for training, validation and testing purposes by understanding the distributions of different random sample. And etc.</a:t>
            </a:r>
          </a:p>
        </p:txBody>
      </p:sp>
    </p:spTree>
    <p:extLst>
      <p:ext uri="{BB962C8B-B14F-4D97-AF65-F5344CB8AC3E}">
        <p14:creationId xmlns:p14="http://schemas.microsoft.com/office/powerpoint/2010/main" val="63826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1904-487C-42FC-A3B4-17116A9C6242}"/>
              </a:ext>
            </a:extLst>
          </p:cNvPr>
          <p:cNvSpPr>
            <a:spLocks noGrp="1"/>
          </p:cNvSpPr>
          <p:nvPr>
            <p:ph type="title"/>
          </p:nvPr>
        </p:nvSpPr>
        <p:spPr>
          <a:xfrm>
            <a:off x="288742" y="0"/>
            <a:ext cx="10364451" cy="1596177"/>
          </a:xfrm>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F28AFDF-1169-49B6-944E-73847AC86A08}"/>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1. </a:t>
            </a:r>
            <a:r>
              <a:rPr lang="en-US" b="0" i="0" dirty="0">
                <a:solidFill>
                  <a:srgbClr val="212121"/>
                </a:solidFill>
                <a:effectLst/>
                <a:latin typeface="Roboto" panose="02000000000000000000" pitchFamily="2" charset="0"/>
                <a:hlinkClick r:id="rId2"/>
              </a:rPr>
              <a:t>https://medium.com/swlh/top-five-methods-to-identify-outliers-in-data-2777a87dd7fe</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2. </a:t>
            </a:r>
            <a:r>
              <a:rPr lang="en-US" b="0" i="0" dirty="0">
                <a:solidFill>
                  <a:srgbClr val="212121"/>
                </a:solidFill>
                <a:effectLst/>
                <a:latin typeface="Roboto" panose="02000000000000000000" pitchFamily="2" charset="0"/>
                <a:hlinkClick r:id="rId3"/>
              </a:rPr>
              <a:t>https://towardsdatascience.com/feature-selection-correlation-and-p-value-da8921bfb3cf</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8260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7B13-FCF0-44FC-8BDE-9EF1E77A3F39}"/>
              </a:ext>
            </a:extLst>
          </p:cNvPr>
          <p:cNvSpPr>
            <a:spLocks noGrp="1"/>
          </p:cNvSpPr>
          <p:nvPr>
            <p:ph type="title"/>
          </p:nvPr>
        </p:nvSpPr>
        <p:spPr>
          <a:xfrm>
            <a:off x="385557" y="40111"/>
            <a:ext cx="10364451" cy="1596177"/>
          </a:xfrm>
        </p:spPr>
        <p:txBody>
          <a:bodyPr/>
          <a:lstStyle/>
          <a:p>
            <a:r>
              <a:rPr lang="en-US" dirty="0">
                <a:latin typeface="Algerian" panose="04020705040A02060702" pitchFamily="82" charset="0"/>
              </a:rPr>
              <a:t>THANKYOU</a:t>
            </a:r>
          </a:p>
        </p:txBody>
      </p:sp>
      <p:pic>
        <p:nvPicPr>
          <p:cNvPr id="5" name="Content Placeholder 4">
            <a:extLst>
              <a:ext uri="{FF2B5EF4-FFF2-40B4-BE49-F238E27FC236}">
                <a16:creationId xmlns:a16="http://schemas.microsoft.com/office/drawing/2014/main" id="{0579AFE4-31A9-45EE-8E6A-E57911775F6B}"/>
              </a:ext>
            </a:extLst>
          </p:cNvPr>
          <p:cNvPicPr>
            <a:picLocks noGrp="1" noChangeAspect="1"/>
          </p:cNvPicPr>
          <p:nvPr>
            <p:ph idx="1"/>
          </p:nvPr>
        </p:nvPicPr>
        <p:blipFill>
          <a:blip r:embed="rId2"/>
          <a:stretch>
            <a:fillRect/>
          </a:stretch>
        </p:blipFill>
        <p:spPr>
          <a:xfrm>
            <a:off x="8380071" y="1421691"/>
            <a:ext cx="2877969" cy="3091287"/>
          </a:xfrm>
        </p:spPr>
      </p:pic>
      <p:sp>
        <p:nvSpPr>
          <p:cNvPr id="9" name="Rectangle 8">
            <a:extLst>
              <a:ext uri="{FF2B5EF4-FFF2-40B4-BE49-F238E27FC236}">
                <a16:creationId xmlns:a16="http://schemas.microsoft.com/office/drawing/2014/main" id="{262AE549-5AEB-4F85-93BB-BAE82C9C870B}"/>
              </a:ext>
            </a:extLst>
          </p:cNvPr>
          <p:cNvSpPr/>
          <p:nvPr/>
        </p:nvSpPr>
        <p:spPr>
          <a:xfrm>
            <a:off x="1469985" y="2967335"/>
            <a:ext cx="6697864" cy="923330"/>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ANY QUESTIONS?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5915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1EE2-CBB8-4B81-9CB4-8050E4E688AD}"/>
              </a:ext>
            </a:extLst>
          </p:cNvPr>
          <p:cNvSpPr>
            <a:spLocks noGrp="1"/>
          </p:cNvSpPr>
          <p:nvPr>
            <p:ph type="title"/>
          </p:nvPr>
        </p:nvSpPr>
        <p:spPr>
          <a:xfrm>
            <a:off x="-3436220" y="0"/>
            <a:ext cx="15949061" cy="606393"/>
          </a:xfrm>
        </p:spPr>
        <p:txBody>
          <a:bodyPr>
            <a:normAutofit fontScale="90000"/>
          </a:bodyPr>
          <a:lstStyle/>
          <a:p>
            <a:r>
              <a:rPr lang="en-US" dirty="0">
                <a:latin typeface="Algerian" panose="04020705040A02060702" pitchFamily="82" charset="0"/>
              </a:rPr>
              <a:t>DATASET FOR THIS PROJECT:</a:t>
            </a:r>
          </a:p>
        </p:txBody>
      </p:sp>
      <p:sp>
        <p:nvSpPr>
          <p:cNvPr id="3" name="Content Placeholder 2">
            <a:extLst>
              <a:ext uri="{FF2B5EF4-FFF2-40B4-BE49-F238E27FC236}">
                <a16:creationId xmlns:a16="http://schemas.microsoft.com/office/drawing/2014/main" id="{B1479B52-E468-4989-B4B3-8F0AF935A840}"/>
              </a:ext>
            </a:extLst>
          </p:cNvPr>
          <p:cNvSpPr>
            <a:spLocks noGrp="1"/>
          </p:cNvSpPr>
          <p:nvPr>
            <p:ph idx="1"/>
          </p:nvPr>
        </p:nvSpPr>
        <p:spPr>
          <a:xfrm>
            <a:off x="644893" y="606393"/>
            <a:ext cx="9683014" cy="1347536"/>
          </a:xfrm>
        </p:spPr>
        <p:txBody>
          <a:bodyPr/>
          <a:lstStyle/>
          <a:p>
            <a:r>
              <a:rPr lang="en-US" dirty="0">
                <a:hlinkClick r:id="rId2"/>
              </a:rPr>
              <a:t>https://data.baltimorecity.gov/datasets/environmental-citations/explore</a:t>
            </a:r>
            <a:endParaRPr lang="en-US" dirty="0"/>
          </a:p>
          <a:p>
            <a:endParaRPr lang="en-US" dirty="0"/>
          </a:p>
          <a:p>
            <a:endParaRPr lang="en-US" dirty="0"/>
          </a:p>
        </p:txBody>
      </p:sp>
      <p:sp>
        <p:nvSpPr>
          <p:cNvPr id="4" name="TextBox 3">
            <a:extLst>
              <a:ext uri="{FF2B5EF4-FFF2-40B4-BE49-F238E27FC236}">
                <a16:creationId xmlns:a16="http://schemas.microsoft.com/office/drawing/2014/main" id="{7D007BD6-D9F4-E653-3B4E-44F5A739121B}"/>
              </a:ext>
            </a:extLst>
          </p:cNvPr>
          <p:cNvSpPr txBox="1"/>
          <p:nvPr/>
        </p:nvSpPr>
        <p:spPr>
          <a:xfrm>
            <a:off x="1357162" y="875900"/>
            <a:ext cx="9095874" cy="6186309"/>
          </a:xfrm>
          <a:prstGeom prst="rect">
            <a:avLst/>
          </a:prstGeom>
          <a:noFill/>
        </p:spPr>
        <p:txBody>
          <a:bodyPr wrap="square" rtlCol="0">
            <a:spAutoFit/>
          </a:bodyPr>
          <a:lstStyle/>
          <a:p>
            <a:pPr algn="l">
              <a:buFont typeface="+mj-lt"/>
              <a:buAutoNum type="arabicPeriod"/>
            </a:pPr>
            <a:r>
              <a:rPr lang="en-US" sz="1400" b="1" i="0" dirty="0" err="1">
                <a:solidFill>
                  <a:srgbClr val="24292F"/>
                </a:solidFill>
                <a:effectLst/>
                <a:latin typeface="Calibri" panose="020F0502020204030204" pitchFamily="34" charset="0"/>
                <a:cs typeface="Calibri" panose="020F0502020204030204" pitchFamily="34" charset="0"/>
              </a:rPr>
              <a:t>CitationNo</a:t>
            </a:r>
            <a:r>
              <a:rPr lang="en-US" sz="1400" b="0" i="0" dirty="0">
                <a:solidFill>
                  <a:srgbClr val="24292F"/>
                </a:solidFill>
                <a:effectLst/>
                <a:latin typeface="Calibri" panose="020F0502020204030204" pitchFamily="34" charset="0"/>
                <a:cs typeface="Calibri" panose="020F0502020204030204" pitchFamily="34" charset="0"/>
              </a:rPr>
              <a:t>: citation number of a given case,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2)</a:t>
            </a:r>
            <a:r>
              <a:rPr lang="en-US" sz="1400" b="1" i="0" dirty="0" err="1">
                <a:solidFill>
                  <a:srgbClr val="24292F"/>
                </a:solidFill>
                <a:effectLst/>
                <a:latin typeface="Calibri" panose="020F0502020204030204" pitchFamily="34" charset="0"/>
                <a:cs typeface="Calibri" panose="020F0502020204030204" pitchFamily="34" charset="0"/>
              </a:rPr>
              <a:t>LienCode</a:t>
            </a:r>
            <a:r>
              <a:rPr lang="en-US" sz="1400" b="0" i="0" dirty="0">
                <a:solidFill>
                  <a:srgbClr val="24292F"/>
                </a:solidFill>
                <a:effectLst/>
                <a:latin typeface="Calibri" panose="020F0502020204030204" pitchFamily="34" charset="0"/>
                <a:cs typeface="Calibri" panose="020F0502020204030204" pitchFamily="34" charset="0"/>
              </a:rPr>
              <a:t>: gives lien code for the case,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3)</a:t>
            </a:r>
            <a:r>
              <a:rPr lang="en-US" sz="1400" b="1" i="0" dirty="0" err="1">
                <a:solidFill>
                  <a:srgbClr val="24292F"/>
                </a:solidFill>
                <a:effectLst/>
                <a:latin typeface="Calibri" panose="020F0502020204030204" pitchFamily="34" charset="0"/>
                <a:cs typeface="Calibri" panose="020F0502020204030204" pitchFamily="34" charset="0"/>
              </a:rPr>
              <a:t>ViolationDate</a:t>
            </a:r>
            <a:r>
              <a:rPr lang="en-US" sz="1400" b="0" i="0" dirty="0">
                <a:solidFill>
                  <a:srgbClr val="24292F"/>
                </a:solidFill>
                <a:effectLst/>
                <a:latin typeface="Calibri" panose="020F0502020204030204" pitchFamily="34" charset="0"/>
                <a:cs typeface="Calibri" panose="020F0502020204030204" pitchFamily="34" charset="0"/>
              </a:rPr>
              <a:t>: date on which the violation took place,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4)</a:t>
            </a:r>
            <a:r>
              <a:rPr lang="en-US" sz="1400" b="1" i="0" dirty="0" err="1">
                <a:solidFill>
                  <a:srgbClr val="24292F"/>
                </a:solidFill>
                <a:effectLst/>
                <a:latin typeface="Calibri" panose="020F0502020204030204" pitchFamily="34" charset="0"/>
                <a:cs typeface="Calibri" panose="020F0502020204030204" pitchFamily="34" charset="0"/>
              </a:rPr>
              <a:t>DueDate</a:t>
            </a:r>
            <a:r>
              <a:rPr lang="en-US" sz="1400" b="0" i="0" dirty="0">
                <a:solidFill>
                  <a:srgbClr val="24292F"/>
                </a:solidFill>
                <a:effectLst/>
                <a:latin typeface="Calibri" panose="020F0502020204030204" pitchFamily="34" charset="0"/>
                <a:cs typeface="Calibri" panose="020F0502020204030204" pitchFamily="34" charset="0"/>
              </a:rPr>
              <a:t>: due date on which the amount is to be paid,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5)</a:t>
            </a:r>
            <a:r>
              <a:rPr lang="en-US" sz="1400" b="1" i="0" dirty="0">
                <a:solidFill>
                  <a:srgbClr val="24292F"/>
                </a:solidFill>
                <a:effectLst/>
                <a:latin typeface="Calibri" panose="020F0502020204030204" pitchFamily="34" charset="0"/>
                <a:cs typeface="Calibri" panose="020F0502020204030204" pitchFamily="34" charset="0"/>
              </a:rPr>
              <a:t>Agency</a:t>
            </a:r>
            <a:r>
              <a:rPr lang="en-US" sz="1400" b="0" i="0" dirty="0">
                <a:solidFill>
                  <a:srgbClr val="24292F"/>
                </a:solidFill>
                <a:effectLst/>
                <a:latin typeface="Calibri" panose="020F0502020204030204" pitchFamily="34" charset="0"/>
                <a:cs typeface="Calibri" panose="020F0502020204030204" pitchFamily="34" charset="0"/>
              </a:rPr>
              <a:t>: department in which the violation took place, Data </a:t>
            </a:r>
            <a:r>
              <a:rPr lang="en-US" sz="1400" b="0" i="0" dirty="0" err="1">
                <a:solidFill>
                  <a:srgbClr val="24292F"/>
                </a:solidFill>
                <a:effectLst/>
                <a:latin typeface="Calibri" panose="020F0502020204030204" pitchFamily="34" charset="0"/>
                <a:cs typeface="Calibri" panose="020F0502020204030204" pitchFamily="34" charset="0"/>
              </a:rPr>
              <a:t>type:categorical</a:t>
            </a:r>
            <a:r>
              <a:rPr lang="en-US" sz="1400" b="0" i="0" dirty="0">
                <a:solidFill>
                  <a:srgbClr val="24292F"/>
                </a:solidFill>
                <a:effectLst/>
                <a:latin typeface="Calibri" panose="020F0502020204030204" pitchFamily="34" charset="0"/>
                <a:cs typeface="Calibri" panose="020F0502020204030204" pitchFamily="34" charset="0"/>
              </a:rPr>
              <a:t> (</a:t>
            </a:r>
            <a:r>
              <a:rPr lang="en-US" sz="1400" b="0" i="0" dirty="0" err="1">
                <a:solidFill>
                  <a:srgbClr val="24292F"/>
                </a:solidFill>
                <a:effectLst/>
                <a:latin typeface="Calibri" panose="020F0502020204030204" pitchFamily="34" charset="0"/>
                <a:cs typeface="Calibri" panose="020F0502020204030204" pitchFamily="34" charset="0"/>
              </a:rPr>
              <a:t>health,police,public</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6)</a:t>
            </a:r>
            <a:r>
              <a:rPr lang="en-US" sz="1400" b="1" i="0" dirty="0" err="1">
                <a:solidFill>
                  <a:srgbClr val="24292F"/>
                </a:solidFill>
                <a:effectLst/>
                <a:latin typeface="Calibri" panose="020F0502020204030204" pitchFamily="34" charset="0"/>
                <a:cs typeface="Calibri" panose="020F0502020204030204" pitchFamily="34" charset="0"/>
              </a:rPr>
              <a:t>FineAmount</a:t>
            </a:r>
            <a:r>
              <a:rPr lang="en-US" sz="1400" b="0" i="0" dirty="0">
                <a:solidFill>
                  <a:srgbClr val="24292F"/>
                </a:solidFill>
                <a:effectLst/>
                <a:latin typeface="Calibri" panose="020F0502020204030204" pitchFamily="34" charset="0"/>
                <a:cs typeface="Calibri" panose="020F0502020204030204" pitchFamily="34" charset="0"/>
              </a:rPr>
              <a:t>: fine amount to be paid,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7)</a:t>
            </a:r>
            <a:r>
              <a:rPr lang="en-US" sz="1400" b="1" i="0" dirty="0">
                <a:solidFill>
                  <a:srgbClr val="24292F"/>
                </a:solidFill>
                <a:effectLst/>
                <a:latin typeface="Calibri" panose="020F0502020204030204" pitchFamily="34" charset="0"/>
                <a:cs typeface="Calibri" panose="020F0502020204030204" pitchFamily="34" charset="0"/>
              </a:rPr>
              <a:t>Description</a:t>
            </a:r>
            <a:r>
              <a:rPr lang="en-US" sz="1400" b="0" i="0" dirty="0">
                <a:solidFill>
                  <a:srgbClr val="24292F"/>
                </a:solidFill>
                <a:effectLst/>
                <a:latin typeface="Calibri" panose="020F0502020204030204" pitchFamily="34" charset="0"/>
                <a:cs typeface="Calibri" panose="020F0502020204030204" pitchFamily="34" charset="0"/>
              </a:rPr>
              <a:t>: description of the violation,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8)</a:t>
            </a:r>
            <a:r>
              <a:rPr lang="en-US" sz="1400" b="1" i="0" dirty="0" err="1">
                <a:solidFill>
                  <a:srgbClr val="24292F"/>
                </a:solidFill>
                <a:effectLst/>
                <a:latin typeface="Calibri" panose="020F0502020204030204" pitchFamily="34" charset="0"/>
                <a:cs typeface="Calibri" panose="020F0502020204030204" pitchFamily="34" charset="0"/>
              </a:rPr>
              <a:t>Balance</a:t>
            </a:r>
            <a:r>
              <a:rPr lang="en-US" sz="1400" b="0" i="0" dirty="0" err="1">
                <a:solidFill>
                  <a:srgbClr val="24292F"/>
                </a:solidFill>
                <a:effectLst/>
                <a:latin typeface="Calibri" panose="020F0502020204030204" pitchFamily="34" charset="0"/>
                <a:cs typeface="Calibri" panose="020F0502020204030204" pitchFamily="34" charset="0"/>
              </a:rPr>
              <a:t>:balance</a:t>
            </a:r>
            <a:r>
              <a:rPr lang="en-US" sz="1400" b="0" i="0" dirty="0">
                <a:solidFill>
                  <a:srgbClr val="24292F"/>
                </a:solidFill>
                <a:effectLst/>
                <a:latin typeface="Calibri" panose="020F0502020204030204" pitchFamily="34" charset="0"/>
                <a:cs typeface="Calibri" panose="020F0502020204030204" pitchFamily="34" charset="0"/>
              </a:rPr>
              <a:t> amount to be paid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9)</a:t>
            </a:r>
            <a:r>
              <a:rPr lang="en-US" sz="1400" b="1" i="0" dirty="0" err="1">
                <a:solidFill>
                  <a:srgbClr val="24292F"/>
                </a:solidFill>
                <a:effectLst/>
                <a:latin typeface="Calibri" panose="020F0502020204030204" pitchFamily="34" charset="0"/>
                <a:cs typeface="Calibri" panose="020F0502020204030204" pitchFamily="34" charset="0"/>
              </a:rPr>
              <a:t>LastPaidDate</a:t>
            </a:r>
            <a:r>
              <a:rPr lang="en-US" sz="1400" b="0" i="0" dirty="0">
                <a:solidFill>
                  <a:srgbClr val="24292F"/>
                </a:solidFill>
                <a:effectLst/>
                <a:latin typeface="Calibri" panose="020F0502020204030204" pitchFamily="34" charset="0"/>
                <a:cs typeface="Calibri" panose="020F0502020204030204" pitchFamily="34" charset="0"/>
              </a:rPr>
              <a:t>: last date of fine paid for violation.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10)</a:t>
            </a:r>
            <a:r>
              <a:rPr lang="en-US" sz="1400" b="1" i="0" dirty="0" err="1">
                <a:solidFill>
                  <a:srgbClr val="24292F"/>
                </a:solidFill>
                <a:effectLst/>
                <a:latin typeface="Calibri" panose="020F0502020204030204" pitchFamily="34" charset="0"/>
                <a:cs typeface="Calibri" panose="020F0502020204030204" pitchFamily="34" charset="0"/>
              </a:rPr>
              <a:t>LastPaidAmount</a:t>
            </a:r>
            <a:r>
              <a:rPr lang="en-US" sz="1400" b="0" i="0" dirty="0">
                <a:solidFill>
                  <a:srgbClr val="24292F"/>
                </a:solidFill>
                <a:effectLst/>
                <a:latin typeface="Calibri" panose="020F0502020204030204" pitchFamily="34" charset="0"/>
                <a:cs typeface="Calibri" panose="020F0502020204030204" pitchFamily="34" charset="0"/>
              </a:rPr>
              <a:t>: the last paid fine amount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11)</a:t>
            </a:r>
            <a:r>
              <a:rPr lang="en-US" sz="1400" b="1" i="0" dirty="0" err="1">
                <a:solidFill>
                  <a:srgbClr val="24292F"/>
                </a:solidFill>
                <a:effectLst/>
                <a:latin typeface="Calibri" panose="020F0502020204030204" pitchFamily="34" charset="0"/>
                <a:cs typeface="Calibri" panose="020F0502020204030204" pitchFamily="34" charset="0"/>
              </a:rPr>
              <a:t>HearingDate</a:t>
            </a:r>
            <a:r>
              <a:rPr lang="en-US" sz="1400" b="0" i="0" dirty="0">
                <a:solidFill>
                  <a:srgbClr val="24292F"/>
                </a:solidFill>
                <a:effectLst/>
                <a:latin typeface="Calibri" panose="020F0502020204030204" pitchFamily="34" charset="0"/>
                <a:cs typeface="Calibri" panose="020F0502020204030204" pitchFamily="34" charset="0"/>
              </a:rPr>
              <a:t>: date on which court hears the case.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12)</a:t>
            </a:r>
            <a:r>
              <a:rPr lang="en-US" sz="1400" b="1" i="0" dirty="0" err="1">
                <a:solidFill>
                  <a:srgbClr val="24292F"/>
                </a:solidFill>
                <a:effectLst/>
                <a:latin typeface="Calibri" panose="020F0502020204030204" pitchFamily="34" charset="0"/>
                <a:cs typeface="Calibri" panose="020F0502020204030204" pitchFamily="34" charset="0"/>
              </a:rPr>
              <a:t>HearingRequestReceivedDate</a:t>
            </a:r>
            <a:r>
              <a:rPr lang="en-US" sz="1400" b="0" i="0" dirty="0">
                <a:solidFill>
                  <a:srgbClr val="24292F"/>
                </a:solidFill>
                <a:effectLst/>
                <a:latin typeface="Calibri" panose="020F0502020204030204" pitchFamily="34" charset="0"/>
                <a:cs typeface="Calibri" panose="020F0502020204030204" pitchFamily="34" charset="0"/>
              </a:rPr>
              <a:t>: date on which hearing request is received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Calibri" panose="020F0502020204030204" pitchFamily="34" charset="0"/>
                <a:cs typeface="Calibri" panose="020F0502020204030204" pitchFamily="34" charset="0"/>
              </a:rPr>
              <a:t>13)</a:t>
            </a:r>
            <a:r>
              <a:rPr lang="en-US" sz="1400" b="1" i="0" dirty="0" err="1">
                <a:solidFill>
                  <a:srgbClr val="24292F"/>
                </a:solidFill>
                <a:effectLst/>
                <a:latin typeface="Calibri" panose="020F0502020204030204" pitchFamily="34" charset="0"/>
                <a:cs typeface="Calibri" panose="020F0502020204030204" pitchFamily="34" charset="0"/>
              </a:rPr>
              <a:t>CitationStatus</a:t>
            </a:r>
            <a:r>
              <a:rPr lang="en-US" sz="1400" b="0" i="0" dirty="0">
                <a:solidFill>
                  <a:srgbClr val="24292F"/>
                </a:solidFill>
                <a:effectLst/>
                <a:latin typeface="Calibri" panose="020F0502020204030204" pitchFamily="34" charset="0"/>
                <a:cs typeface="Calibri" panose="020F0502020204030204" pitchFamily="34" charset="0"/>
              </a:rPr>
              <a:t>: shows the status of the citation , Data type: text</a:t>
            </a:r>
          </a:p>
          <a:p>
            <a:pPr algn="l"/>
            <a:r>
              <a:rPr lang="en-US" sz="1400" b="0" i="0" dirty="0">
                <a:solidFill>
                  <a:srgbClr val="24292F"/>
                </a:solidFill>
                <a:effectLst/>
                <a:latin typeface="Calibri" panose="020F0502020204030204" pitchFamily="34" charset="0"/>
                <a:cs typeface="Calibri" panose="020F0502020204030204" pitchFamily="34" charset="0"/>
              </a:rPr>
              <a:t>14)</a:t>
            </a:r>
            <a:r>
              <a:rPr lang="en-US" sz="1400" b="1" i="0" dirty="0" err="1">
                <a:solidFill>
                  <a:srgbClr val="24292F"/>
                </a:solidFill>
                <a:effectLst/>
                <a:latin typeface="Calibri" panose="020F0502020204030204" pitchFamily="34" charset="0"/>
                <a:cs typeface="Calibri" panose="020F0502020204030204" pitchFamily="34" charset="0"/>
              </a:rPr>
              <a:t>ViolationCodeArticle</a:t>
            </a:r>
            <a:r>
              <a:rPr lang="en-US" sz="1400" b="0" i="0" dirty="0">
                <a:solidFill>
                  <a:srgbClr val="24292F"/>
                </a:solidFill>
                <a:effectLst/>
                <a:latin typeface="Calibri" panose="020F0502020204030204" pitchFamily="34" charset="0"/>
                <a:cs typeface="Calibri" panose="020F0502020204030204" pitchFamily="34" charset="0"/>
              </a:rPr>
              <a:t>: code article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15)</a:t>
            </a:r>
            <a:r>
              <a:rPr lang="en-US" sz="1400" b="1" i="0" dirty="0" err="1">
                <a:solidFill>
                  <a:srgbClr val="24292F"/>
                </a:solidFill>
                <a:effectLst/>
                <a:latin typeface="Calibri" panose="020F0502020204030204" pitchFamily="34" charset="0"/>
                <a:cs typeface="Calibri" panose="020F0502020204030204" pitchFamily="34" charset="0"/>
              </a:rPr>
              <a:t>ViolationCodeSection</a:t>
            </a:r>
            <a:r>
              <a:rPr lang="en-US" sz="1400" b="0" i="0" dirty="0">
                <a:solidFill>
                  <a:srgbClr val="24292F"/>
                </a:solidFill>
                <a:effectLst/>
                <a:latin typeface="Calibri" panose="020F0502020204030204" pitchFamily="34" charset="0"/>
                <a:cs typeface="Calibri" panose="020F0502020204030204" pitchFamily="34" charset="0"/>
              </a:rPr>
              <a:t>: code section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16)</a:t>
            </a:r>
            <a:r>
              <a:rPr lang="en-US" sz="1400" b="1" i="0" dirty="0" err="1">
                <a:solidFill>
                  <a:srgbClr val="24292F"/>
                </a:solidFill>
                <a:effectLst/>
                <a:latin typeface="Calibri" panose="020F0502020204030204" pitchFamily="34" charset="0"/>
                <a:cs typeface="Calibri" panose="020F0502020204030204" pitchFamily="34" charset="0"/>
              </a:rPr>
              <a:t>ViolationLocation</a:t>
            </a:r>
            <a:r>
              <a:rPr lang="en-US" sz="1400" b="0" i="0" dirty="0" err="1">
                <a:solidFill>
                  <a:srgbClr val="24292F"/>
                </a:solidFill>
                <a:effectLst/>
                <a:latin typeface="Calibri" panose="020F0502020204030204" pitchFamily="34" charset="0"/>
                <a:cs typeface="Calibri" panose="020F0502020204030204" pitchFamily="34" charset="0"/>
              </a:rPr>
              <a:t>:violation</a:t>
            </a:r>
            <a:r>
              <a:rPr lang="en-US" sz="1400" b="0" i="0" dirty="0">
                <a:solidFill>
                  <a:srgbClr val="24292F"/>
                </a:solidFill>
                <a:effectLst/>
                <a:latin typeface="Calibri" panose="020F0502020204030204" pitchFamily="34" charset="0"/>
                <a:cs typeface="Calibri" panose="020F0502020204030204" pitchFamily="34" charset="0"/>
              </a:rPr>
              <a:t> location , Data type: categorical(</a:t>
            </a:r>
            <a:r>
              <a:rPr lang="en-US" sz="1400" b="0" i="0" dirty="0" err="1">
                <a:solidFill>
                  <a:srgbClr val="24292F"/>
                </a:solidFill>
                <a:effectLst/>
                <a:latin typeface="Calibri" panose="020F0502020204030204" pitchFamily="34" charset="0"/>
                <a:cs typeface="Calibri" panose="020F0502020204030204" pitchFamily="34" charset="0"/>
              </a:rPr>
              <a:t>east,west,north,south</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17)</a:t>
            </a:r>
            <a:r>
              <a:rPr lang="en-US" sz="1400" b="1" i="0" dirty="0" err="1">
                <a:solidFill>
                  <a:srgbClr val="24292F"/>
                </a:solidFill>
                <a:effectLst/>
                <a:latin typeface="Calibri" panose="020F0502020204030204" pitchFamily="34" charset="0"/>
                <a:cs typeface="Calibri" panose="020F0502020204030204" pitchFamily="34" charset="0"/>
              </a:rPr>
              <a:t>OfficerID</a:t>
            </a:r>
            <a:r>
              <a:rPr lang="en-US" sz="1400" b="0" i="0" dirty="0">
                <a:solidFill>
                  <a:srgbClr val="24292F"/>
                </a:solidFill>
                <a:effectLst/>
                <a:latin typeface="Calibri" panose="020F0502020204030204" pitchFamily="34" charset="0"/>
                <a:cs typeface="Calibri" panose="020F0502020204030204" pitchFamily="34" charset="0"/>
              </a:rPr>
              <a:t>: the id of the officer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18)</a:t>
            </a:r>
            <a:r>
              <a:rPr lang="en-US" sz="1400" b="1" i="0" dirty="0" err="1">
                <a:solidFill>
                  <a:srgbClr val="24292F"/>
                </a:solidFill>
                <a:effectLst/>
                <a:latin typeface="Calibri" panose="020F0502020204030204" pitchFamily="34" charset="0"/>
                <a:cs typeface="Calibri" panose="020F0502020204030204" pitchFamily="34" charset="0"/>
              </a:rPr>
              <a:t>OfficerPresenceRequested</a:t>
            </a:r>
            <a:r>
              <a:rPr lang="en-US" sz="1400" b="0" i="0" dirty="0">
                <a:solidFill>
                  <a:srgbClr val="24292F"/>
                </a:solidFill>
                <a:effectLst/>
                <a:latin typeface="Calibri" panose="020F0502020204030204" pitchFamily="34" charset="0"/>
                <a:cs typeface="Calibri" panose="020F0502020204030204" pitchFamily="34" charset="0"/>
              </a:rPr>
              <a:t>: if the presence of the officer is required. , Data </a:t>
            </a:r>
            <a:r>
              <a:rPr lang="en-US" sz="1400" b="0" i="0" dirty="0" err="1">
                <a:solidFill>
                  <a:srgbClr val="24292F"/>
                </a:solidFill>
                <a:effectLst/>
                <a:latin typeface="Calibri" panose="020F0502020204030204" pitchFamily="34" charset="0"/>
                <a:cs typeface="Calibri" panose="020F0502020204030204" pitchFamily="34" charset="0"/>
              </a:rPr>
              <a:t>type:categorical</a:t>
            </a:r>
            <a:r>
              <a:rPr lang="en-US" sz="1400" b="0" i="0" dirty="0">
                <a:solidFill>
                  <a:srgbClr val="24292F"/>
                </a:solidFill>
                <a:effectLst/>
                <a:latin typeface="Calibri" panose="020F0502020204030204" pitchFamily="34" charset="0"/>
                <a:cs typeface="Calibri" panose="020F0502020204030204" pitchFamily="34" charset="0"/>
              </a:rPr>
              <a:t>(</a:t>
            </a:r>
            <a:r>
              <a:rPr lang="en-US" sz="1400" b="0" i="0" dirty="0" err="1">
                <a:solidFill>
                  <a:srgbClr val="24292F"/>
                </a:solidFill>
                <a:effectLst/>
                <a:latin typeface="Calibri" panose="020F0502020204030204" pitchFamily="34" charset="0"/>
                <a:cs typeface="Calibri" panose="020F0502020204030204" pitchFamily="34" charset="0"/>
              </a:rPr>
              <a:t>yes,no</a:t>
            </a:r>
            <a:r>
              <a:rPr lang="en-US" sz="1400" b="0" i="0" dirty="0">
                <a:solidFill>
                  <a:srgbClr val="24292F"/>
                </a:solidFill>
                <a:effectLst/>
                <a:latin typeface="Calibri" panose="020F0502020204030204" pitchFamily="34" charset="0"/>
                <a:cs typeface="Calibri" panose="020F0502020204030204" pitchFamily="34" charset="0"/>
              </a:rPr>
              <a:t>)</a:t>
            </a:r>
          </a:p>
          <a:p>
            <a:pPr algn="l"/>
            <a:r>
              <a:rPr lang="en-US" sz="1400" b="0" i="0" dirty="0">
                <a:solidFill>
                  <a:srgbClr val="24292F"/>
                </a:solidFill>
                <a:effectLst/>
                <a:latin typeface="Calibri" panose="020F0502020204030204" pitchFamily="34" charset="0"/>
                <a:cs typeface="Calibri" panose="020F0502020204030204" pitchFamily="34" charset="0"/>
              </a:rPr>
              <a:t>19)</a:t>
            </a:r>
            <a:r>
              <a:rPr lang="en-US" sz="1400" b="1" i="0" dirty="0" err="1">
                <a:solidFill>
                  <a:srgbClr val="24292F"/>
                </a:solidFill>
                <a:effectLst/>
                <a:latin typeface="Calibri" panose="020F0502020204030204" pitchFamily="34" charset="0"/>
                <a:cs typeface="Calibri" panose="020F0502020204030204" pitchFamily="34" charset="0"/>
              </a:rPr>
              <a:t>HearingStatus</a:t>
            </a:r>
            <a:r>
              <a:rPr lang="en-US" sz="1400" b="0" i="0" dirty="0">
                <a:solidFill>
                  <a:srgbClr val="24292F"/>
                </a:solidFill>
                <a:effectLst/>
                <a:latin typeface="Calibri" panose="020F0502020204030204" pitchFamily="34" charset="0"/>
                <a:cs typeface="Calibri" panose="020F0502020204030204" pitchFamily="34" charset="0"/>
              </a:rPr>
              <a:t>: status of the hearing. , Data type: categorical(</a:t>
            </a:r>
            <a:r>
              <a:rPr lang="en-US" sz="1400" b="0" i="0" dirty="0" err="1">
                <a:solidFill>
                  <a:srgbClr val="24292F"/>
                </a:solidFill>
                <a:effectLst/>
                <a:latin typeface="Calibri" panose="020F0502020204030204" pitchFamily="34" charset="0"/>
                <a:cs typeface="Calibri" panose="020F0502020204030204" pitchFamily="34" charset="0"/>
              </a:rPr>
              <a:t>yes,no,not</a:t>
            </a:r>
            <a:r>
              <a:rPr lang="en-US" sz="1400" b="0" i="0" dirty="0">
                <a:solidFill>
                  <a:srgbClr val="24292F"/>
                </a:solidFill>
                <a:effectLst/>
                <a:latin typeface="Calibri" panose="020F0502020204030204" pitchFamily="34" charset="0"/>
                <a:cs typeface="Calibri" panose="020F0502020204030204" pitchFamily="34" charset="0"/>
              </a:rPr>
              <a:t> issued)</a:t>
            </a:r>
          </a:p>
          <a:p>
            <a:pPr algn="l"/>
            <a:r>
              <a:rPr lang="en-US" sz="1400" b="0" i="0" dirty="0">
                <a:solidFill>
                  <a:srgbClr val="24292F"/>
                </a:solidFill>
                <a:effectLst/>
                <a:latin typeface="Calibri" panose="020F0502020204030204" pitchFamily="34" charset="0"/>
                <a:cs typeface="Calibri" panose="020F0502020204030204" pitchFamily="34" charset="0"/>
              </a:rPr>
              <a:t>20)</a:t>
            </a:r>
            <a:r>
              <a:rPr lang="en-US" sz="1400" b="1" i="0" dirty="0" err="1">
                <a:solidFill>
                  <a:srgbClr val="24292F"/>
                </a:solidFill>
                <a:effectLst/>
                <a:latin typeface="Calibri" panose="020F0502020204030204" pitchFamily="34" charset="0"/>
                <a:cs typeface="Calibri" panose="020F0502020204030204" pitchFamily="34" charset="0"/>
              </a:rPr>
              <a:t>HearTime</a:t>
            </a:r>
            <a:r>
              <a:rPr lang="en-US" sz="1400" b="0" i="0" dirty="0">
                <a:solidFill>
                  <a:srgbClr val="24292F"/>
                </a:solidFill>
                <a:effectLst/>
                <a:latin typeface="Calibri" panose="020F0502020204030204" pitchFamily="34" charset="0"/>
                <a:cs typeface="Calibri" panose="020F0502020204030204" pitchFamily="34" charset="0"/>
              </a:rPr>
              <a:t>: hearing time , Data type: Numerical</a:t>
            </a:r>
          </a:p>
          <a:p>
            <a:pPr algn="l"/>
            <a:r>
              <a:rPr lang="en-US" sz="1400" b="0" i="0" dirty="0">
                <a:solidFill>
                  <a:srgbClr val="24292F"/>
                </a:solidFill>
                <a:effectLst/>
                <a:latin typeface="Calibri" panose="020F0502020204030204" pitchFamily="34" charset="0"/>
                <a:cs typeface="Calibri" panose="020F0502020204030204" pitchFamily="34" charset="0"/>
              </a:rPr>
              <a:t>21)</a:t>
            </a:r>
            <a:r>
              <a:rPr lang="en-US" sz="1400" b="1" i="0" dirty="0" err="1">
                <a:solidFill>
                  <a:srgbClr val="24292F"/>
                </a:solidFill>
                <a:effectLst/>
                <a:latin typeface="Calibri" panose="020F0502020204030204" pitchFamily="34" charset="0"/>
                <a:cs typeface="Calibri" panose="020F0502020204030204" pitchFamily="34" charset="0"/>
              </a:rPr>
              <a:t>TotalPaid</a:t>
            </a:r>
            <a:r>
              <a:rPr lang="en-US" sz="1400" b="0" i="0" dirty="0">
                <a:solidFill>
                  <a:srgbClr val="24292F"/>
                </a:solidFill>
                <a:effectLst/>
                <a:latin typeface="Calibri" panose="020F0502020204030204" pitchFamily="34" charset="0"/>
                <a:cs typeface="Calibri" panose="020F0502020204030204" pitchFamily="34" charset="0"/>
              </a:rPr>
              <a:t>: total amount paid for violations , Data </a:t>
            </a:r>
            <a:r>
              <a:rPr lang="en-US" sz="1400" b="0" i="0" dirty="0" err="1">
                <a:solidFill>
                  <a:srgbClr val="24292F"/>
                </a:solidFill>
                <a:effectLst/>
                <a:latin typeface="Calibri" panose="020F0502020204030204" pitchFamily="34" charset="0"/>
                <a:cs typeface="Calibri" panose="020F0502020204030204" pitchFamily="34" charset="0"/>
              </a:rPr>
              <a:t>type:numerical</a:t>
            </a:r>
            <a:endParaRPr lang="en-US" sz="1400" b="0" i="0" dirty="0">
              <a:solidFill>
                <a:srgbClr val="24292F"/>
              </a:solidFill>
              <a:effectLst/>
              <a:latin typeface="Calibri" panose="020F0502020204030204" pitchFamily="34" charset="0"/>
              <a:cs typeface="Calibri" panose="020F0502020204030204" pitchFamily="34" charset="0"/>
            </a:endParaRPr>
          </a:p>
          <a:p>
            <a:pPr algn="l"/>
            <a:r>
              <a:rPr lang="en-US" sz="1400" b="0" i="0" dirty="0">
                <a:solidFill>
                  <a:srgbClr val="24292F"/>
                </a:solidFill>
                <a:effectLst/>
                <a:latin typeface="-apple-system"/>
              </a:rPr>
              <a:t>22)</a:t>
            </a:r>
            <a:r>
              <a:rPr lang="en-US" sz="1400" b="1" i="0" dirty="0" err="1">
                <a:solidFill>
                  <a:srgbClr val="24292F"/>
                </a:solidFill>
                <a:effectLst/>
                <a:latin typeface="-apple-system"/>
              </a:rPr>
              <a:t>TotalAbated</a:t>
            </a:r>
            <a:r>
              <a:rPr lang="en-US" sz="1400" b="0" i="0" dirty="0">
                <a:solidFill>
                  <a:srgbClr val="24292F"/>
                </a:solidFill>
                <a:effectLst/>
                <a:latin typeface="-apple-system"/>
              </a:rPr>
              <a:t>: total amount being abated ,Data type: numerical</a:t>
            </a:r>
          </a:p>
          <a:p>
            <a:pPr algn="l"/>
            <a:r>
              <a:rPr lang="en-US" sz="1400" b="0" i="0" dirty="0">
                <a:solidFill>
                  <a:srgbClr val="24292F"/>
                </a:solidFill>
                <a:effectLst/>
                <a:latin typeface="-apple-system"/>
              </a:rPr>
              <a:t>23)</a:t>
            </a:r>
            <a:r>
              <a:rPr lang="en-US" sz="1400" b="1" i="0" dirty="0" err="1">
                <a:solidFill>
                  <a:srgbClr val="24292F"/>
                </a:solidFill>
                <a:effectLst/>
                <a:latin typeface="-apple-system"/>
              </a:rPr>
              <a:t>TotalVoided</a:t>
            </a:r>
            <a:r>
              <a:rPr lang="en-US" sz="1400" b="0" i="0" dirty="0">
                <a:solidFill>
                  <a:srgbClr val="24292F"/>
                </a:solidFill>
                <a:effectLst/>
                <a:latin typeface="-apple-system"/>
              </a:rPr>
              <a:t>: total amount being voided, Data </a:t>
            </a:r>
            <a:r>
              <a:rPr lang="en-US" sz="1400" b="0" i="0" dirty="0" err="1">
                <a:solidFill>
                  <a:srgbClr val="24292F"/>
                </a:solidFill>
                <a:effectLst/>
                <a:latin typeface="-apple-system"/>
              </a:rPr>
              <a:t>type:numerical</a:t>
            </a:r>
            <a:endParaRPr lang="en-US" sz="1400" b="0" i="0" dirty="0">
              <a:solidFill>
                <a:srgbClr val="24292F"/>
              </a:solidFill>
              <a:effectLst/>
              <a:latin typeface="-apple-system"/>
            </a:endParaRPr>
          </a:p>
          <a:p>
            <a:pPr algn="l"/>
            <a:r>
              <a:rPr lang="en-US" sz="1400" b="0" i="0" dirty="0">
                <a:solidFill>
                  <a:srgbClr val="24292F"/>
                </a:solidFill>
                <a:effectLst/>
                <a:latin typeface="-apple-system"/>
              </a:rPr>
              <a:t>24)</a:t>
            </a:r>
            <a:r>
              <a:rPr lang="en-US" sz="1400" b="1" i="0" dirty="0">
                <a:solidFill>
                  <a:srgbClr val="24292F"/>
                </a:solidFill>
                <a:effectLst/>
                <a:latin typeface="-apple-system"/>
              </a:rPr>
              <a:t>Neighborhood</a:t>
            </a:r>
            <a:r>
              <a:rPr lang="en-US" sz="1400" b="0" i="0" dirty="0">
                <a:solidFill>
                  <a:srgbClr val="24292F"/>
                </a:solidFill>
                <a:effectLst/>
                <a:latin typeface="-apple-system"/>
              </a:rPr>
              <a:t>: neighborhood area,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pPr algn="l"/>
            <a:r>
              <a:rPr lang="en-US" sz="1400" b="0" i="0" dirty="0">
                <a:solidFill>
                  <a:srgbClr val="24292F"/>
                </a:solidFill>
                <a:effectLst/>
                <a:latin typeface="-apple-system"/>
              </a:rPr>
              <a:t>25)</a:t>
            </a:r>
            <a:r>
              <a:rPr lang="en-US" sz="1400" b="1" i="0" dirty="0" err="1">
                <a:solidFill>
                  <a:srgbClr val="24292F"/>
                </a:solidFill>
                <a:effectLst/>
                <a:latin typeface="-apple-system"/>
              </a:rPr>
              <a:t>PoliceDistrict</a:t>
            </a:r>
            <a:r>
              <a:rPr lang="en-US" sz="1400" b="0" i="0" dirty="0">
                <a:solidFill>
                  <a:srgbClr val="24292F"/>
                </a:solidFill>
                <a:effectLst/>
                <a:latin typeface="-apple-system"/>
              </a:rPr>
              <a:t>: police district of the violation,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 (</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pPr algn="l"/>
            <a:r>
              <a:rPr lang="en-US" sz="1400" b="0" i="0" dirty="0">
                <a:solidFill>
                  <a:srgbClr val="24292F"/>
                </a:solidFill>
                <a:effectLst/>
                <a:latin typeface="-apple-system"/>
              </a:rPr>
              <a:t>26)</a:t>
            </a:r>
            <a:r>
              <a:rPr lang="en-US" sz="1400" b="1" i="0" dirty="0" err="1">
                <a:solidFill>
                  <a:srgbClr val="24292F"/>
                </a:solidFill>
                <a:effectLst/>
                <a:latin typeface="-apple-system"/>
              </a:rPr>
              <a:t>CouncilDistrict</a:t>
            </a:r>
            <a:r>
              <a:rPr lang="en-US" sz="1400" b="0" i="0" dirty="0">
                <a:solidFill>
                  <a:srgbClr val="24292F"/>
                </a:solidFill>
                <a:effectLst/>
                <a:latin typeface="-apple-system"/>
              </a:rPr>
              <a:t>: council district of the violation, Data </a:t>
            </a:r>
            <a:r>
              <a:rPr lang="en-US" sz="1400" b="0" i="0" dirty="0" err="1">
                <a:solidFill>
                  <a:srgbClr val="24292F"/>
                </a:solidFill>
                <a:effectLst/>
                <a:latin typeface="-apple-system"/>
              </a:rPr>
              <a:t>type:numerical</a:t>
            </a:r>
            <a:endParaRPr lang="en-US" sz="1400" b="0" i="0" dirty="0">
              <a:solidFill>
                <a:srgbClr val="24292F"/>
              </a:solidFill>
              <a:effectLst/>
              <a:latin typeface="-apple-system"/>
            </a:endParaRPr>
          </a:p>
          <a:p>
            <a:pPr algn="l"/>
            <a:r>
              <a:rPr lang="en-US" sz="1400" b="0" i="0" dirty="0">
                <a:solidFill>
                  <a:srgbClr val="24292F"/>
                </a:solidFill>
                <a:effectLst/>
                <a:latin typeface="-apple-system"/>
              </a:rPr>
              <a:t>27)</a:t>
            </a:r>
            <a:r>
              <a:rPr lang="en-US" sz="1400" b="1" i="0" dirty="0" err="1">
                <a:solidFill>
                  <a:srgbClr val="24292F"/>
                </a:solidFill>
                <a:effectLst/>
                <a:latin typeface="-apple-system"/>
              </a:rPr>
              <a:t>Location</a:t>
            </a:r>
            <a:r>
              <a:rPr lang="en-US" sz="1400" b="0" i="0" dirty="0" err="1">
                <a:solidFill>
                  <a:srgbClr val="24292F"/>
                </a:solidFill>
                <a:effectLst/>
                <a:latin typeface="-apple-system"/>
              </a:rPr>
              <a:t>:location</a:t>
            </a:r>
            <a:r>
              <a:rPr lang="en-US" sz="1400" b="0" i="0" dirty="0">
                <a:solidFill>
                  <a:srgbClr val="24292F"/>
                </a:solidFill>
                <a:effectLst/>
                <a:latin typeface="-apple-system"/>
              </a:rPr>
              <a:t> in which the violation took place, Data </a:t>
            </a:r>
            <a:r>
              <a:rPr lang="en-US" sz="1400" b="0" i="0" dirty="0" err="1">
                <a:solidFill>
                  <a:srgbClr val="24292F"/>
                </a:solidFill>
                <a:effectLst/>
                <a:latin typeface="-apple-system"/>
              </a:rPr>
              <a:t>type:categorical</a:t>
            </a:r>
            <a:r>
              <a:rPr lang="en-US" sz="1400" b="0" i="0" dirty="0">
                <a:solidFill>
                  <a:srgbClr val="24292F"/>
                </a:solidFill>
                <a:effectLst/>
                <a:latin typeface="-apple-system"/>
              </a:rPr>
              <a:t>(</a:t>
            </a:r>
            <a:r>
              <a:rPr lang="en-US" sz="1400" b="0" i="0" dirty="0" err="1">
                <a:solidFill>
                  <a:srgbClr val="24292F"/>
                </a:solidFill>
                <a:effectLst/>
                <a:latin typeface="-apple-system"/>
              </a:rPr>
              <a:t>east,west,north,south</a:t>
            </a:r>
            <a:r>
              <a:rPr lang="en-US" sz="1400" b="0" i="0" dirty="0">
                <a:solidFill>
                  <a:srgbClr val="24292F"/>
                </a:solidFill>
                <a:effectLst/>
                <a:latin typeface="-apple-system"/>
              </a:rPr>
              <a:t>)</a:t>
            </a:r>
          </a:p>
          <a:p>
            <a:endParaRPr lang="en-US" dirty="0"/>
          </a:p>
        </p:txBody>
      </p:sp>
    </p:spTree>
    <p:extLst>
      <p:ext uri="{BB962C8B-B14F-4D97-AF65-F5344CB8AC3E}">
        <p14:creationId xmlns:p14="http://schemas.microsoft.com/office/powerpoint/2010/main" val="16360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7414-974B-46C5-9B60-4FEA6B968CEB}"/>
              </a:ext>
            </a:extLst>
          </p:cNvPr>
          <p:cNvSpPr>
            <a:spLocks noGrp="1"/>
          </p:cNvSpPr>
          <p:nvPr>
            <p:ph type="title"/>
          </p:nvPr>
        </p:nvSpPr>
        <p:spPr>
          <a:xfrm>
            <a:off x="760397" y="685801"/>
            <a:ext cx="10742628" cy="883118"/>
          </a:xfrm>
        </p:spPr>
        <p:txBody>
          <a:bodyPr>
            <a:normAutofit/>
          </a:bodyPr>
          <a:lstStyle/>
          <a:p>
            <a:r>
              <a:rPr lang="en-US" dirty="0">
                <a:latin typeface="Algerian" panose="04020705040A02060702" pitchFamily="82" charset="0"/>
              </a:rPr>
              <a:t>Proposed work AND STEPS INVOLVED</a:t>
            </a:r>
            <a:r>
              <a:rPr lang="en-US" dirty="0"/>
              <a:t>:</a:t>
            </a:r>
          </a:p>
        </p:txBody>
      </p:sp>
      <p:sp>
        <p:nvSpPr>
          <p:cNvPr id="3" name="Content Placeholder 2">
            <a:extLst>
              <a:ext uri="{FF2B5EF4-FFF2-40B4-BE49-F238E27FC236}">
                <a16:creationId xmlns:a16="http://schemas.microsoft.com/office/drawing/2014/main" id="{46489CD9-FD37-49EE-B98F-AB86FC102C67}"/>
              </a:ext>
            </a:extLst>
          </p:cNvPr>
          <p:cNvSpPr>
            <a:spLocks noGrp="1"/>
          </p:cNvSpPr>
          <p:nvPr>
            <p:ph idx="1"/>
          </p:nvPr>
        </p:nvSpPr>
        <p:spPr>
          <a:xfrm>
            <a:off x="1451579" y="2015732"/>
            <a:ext cx="9603275" cy="4037749"/>
          </a:xfrm>
        </p:spPr>
        <p:txBody>
          <a:bodyPr>
            <a:normAutofit fontScale="92500" lnSpcReduction="20000"/>
          </a:bodyPr>
          <a:lstStyle/>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Trying to produce an intelligent, analytic solution for above discussed problem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techniques.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STEPS INVOLVED</a:t>
            </a:r>
            <a:r>
              <a:rPr lang="en-US" dirty="0">
                <a:latin typeface="Times New Roman" panose="02020603050405020304" pitchFamily="18" charset="0"/>
                <a:cs typeface="Times New Roman" panose="02020603050405020304" pitchFamily="18" charset="0"/>
              </a:rPr>
              <a:t>:</a:t>
            </a:r>
          </a:p>
          <a:p>
            <a:r>
              <a:rPr lang="en-US" b="0" i="0" dirty="0">
                <a:solidFill>
                  <a:srgbClr val="212121"/>
                </a:solidFill>
                <a:effectLst/>
                <a:latin typeface="Times New Roman" panose="02020603050405020304" pitchFamily="18" charset="0"/>
                <a:cs typeface="Times New Roman" panose="02020603050405020304" pitchFamily="18" charset="0"/>
              </a:rPr>
              <a:t>Data Acquisition</a:t>
            </a:r>
          </a:p>
          <a:p>
            <a:r>
              <a:rPr lang="en-US" b="0" i="0" dirty="0">
                <a:solidFill>
                  <a:srgbClr val="212121"/>
                </a:solidFill>
                <a:effectLst/>
                <a:latin typeface="Times New Roman" panose="02020603050405020304" pitchFamily="18" charset="0"/>
                <a:cs typeface="Times New Roman" panose="02020603050405020304" pitchFamily="18" charset="0"/>
              </a:rPr>
              <a:t>Data Analysis and Pre-Processing</a:t>
            </a:r>
          </a:p>
          <a:p>
            <a:r>
              <a:rPr lang="en-US" dirty="0">
                <a:solidFill>
                  <a:srgbClr val="212121"/>
                </a:solidFill>
                <a:latin typeface="Times New Roman" panose="02020603050405020304" pitchFamily="18" charset="0"/>
                <a:cs typeface="Times New Roman" panose="02020603050405020304" pitchFamily="18" charset="0"/>
              </a:rPr>
              <a:t>R</a:t>
            </a:r>
            <a:r>
              <a:rPr lang="en-US" b="0" i="0" dirty="0">
                <a:solidFill>
                  <a:srgbClr val="212121"/>
                </a:solidFill>
                <a:effectLst/>
                <a:latin typeface="Times New Roman" panose="02020603050405020304" pitchFamily="18" charset="0"/>
                <a:cs typeface="Times New Roman" panose="02020603050405020304" pitchFamily="18" charset="0"/>
              </a:rPr>
              <a:t>emoving the columns which are insignificant</a:t>
            </a:r>
          </a:p>
          <a:p>
            <a:r>
              <a:rPr lang="en-US" dirty="0">
                <a:solidFill>
                  <a:srgbClr val="212121"/>
                </a:solidFill>
                <a:latin typeface="Times New Roman" panose="02020603050405020304" pitchFamily="18" charset="0"/>
                <a:cs typeface="Times New Roman" panose="02020603050405020304" pitchFamily="18" charset="0"/>
              </a:rPr>
              <a:t>Exploratory data analysis</a:t>
            </a:r>
          </a:p>
          <a:p>
            <a:r>
              <a:rPr lang="en-US" b="0" i="0" dirty="0">
                <a:solidFill>
                  <a:srgbClr val="212121"/>
                </a:solidFill>
                <a:effectLst/>
                <a:latin typeface="Times New Roman" panose="02020603050405020304" pitchFamily="18" charset="0"/>
                <a:cs typeface="Times New Roman" panose="02020603050405020304" pitchFamily="18" charset="0"/>
              </a:rPr>
              <a:t>Fu</a:t>
            </a:r>
            <a:r>
              <a:rPr lang="en-US" dirty="0">
                <a:solidFill>
                  <a:srgbClr val="212121"/>
                </a:solidFill>
                <a:latin typeface="Times New Roman" panose="02020603050405020304" pitchFamily="18" charset="0"/>
                <a:cs typeface="Times New Roman" panose="02020603050405020304" pitchFamily="18" charset="0"/>
              </a:rPr>
              <a:t>ture Engineering</a:t>
            </a:r>
          </a:p>
          <a:p>
            <a:r>
              <a:rPr lang="en-US" b="0" i="0" dirty="0">
                <a:solidFill>
                  <a:srgbClr val="212121"/>
                </a:solidFill>
                <a:effectLst/>
                <a:latin typeface="Times New Roman" panose="02020603050405020304" pitchFamily="18" charset="0"/>
                <a:cs typeface="Times New Roman" panose="02020603050405020304" pitchFamily="18" charset="0"/>
              </a:rPr>
              <a:t>Data Partitioning </a:t>
            </a:r>
          </a:p>
          <a:p>
            <a:r>
              <a:rPr lang="en-US" dirty="0">
                <a:solidFill>
                  <a:srgbClr val="212121"/>
                </a:solidFill>
                <a:latin typeface="Times New Roman" panose="02020603050405020304" pitchFamily="18" charset="0"/>
                <a:cs typeface="Times New Roman" panose="02020603050405020304" pitchFamily="18" charset="0"/>
              </a:rPr>
              <a:t>Modelling</a:t>
            </a:r>
            <a:endParaRPr lang="en-US"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72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C441E8C-D86C-451A-9070-261BAFD48D63}"/>
              </a:ext>
            </a:extLst>
          </p:cNvPr>
          <p:cNvSpPr>
            <a:spLocks noGrp="1"/>
          </p:cNvSpPr>
          <p:nvPr>
            <p:ph idx="1"/>
          </p:nvPr>
        </p:nvSpPr>
        <p:spPr>
          <a:xfrm>
            <a:off x="829341" y="847022"/>
            <a:ext cx="10225514" cy="644893"/>
          </a:xfrm>
        </p:spPr>
        <p:txBody>
          <a:bodyPr/>
          <a:lstStyle/>
          <a:p>
            <a:r>
              <a:rPr lang="en-US" dirty="0">
                <a:latin typeface="Algerian" panose="04020705040A02060702" pitchFamily="82" charset="0"/>
              </a:rPr>
              <a:t>BLOCK DIAGRAM:</a:t>
            </a:r>
          </a:p>
        </p:txBody>
      </p:sp>
      <p:pic>
        <p:nvPicPr>
          <p:cNvPr id="3" name="Picture 2">
            <a:extLst>
              <a:ext uri="{FF2B5EF4-FFF2-40B4-BE49-F238E27FC236}">
                <a16:creationId xmlns:a16="http://schemas.microsoft.com/office/drawing/2014/main" id="{76F45389-4DED-A468-F2F2-973E3CAE6FEA}"/>
              </a:ext>
            </a:extLst>
          </p:cNvPr>
          <p:cNvPicPr>
            <a:picLocks noChangeAspect="1"/>
          </p:cNvPicPr>
          <p:nvPr/>
        </p:nvPicPr>
        <p:blipFill>
          <a:blip r:embed="rId2"/>
          <a:stretch>
            <a:fillRect/>
          </a:stretch>
        </p:blipFill>
        <p:spPr>
          <a:xfrm>
            <a:off x="2800951" y="1491915"/>
            <a:ext cx="5082139" cy="4175118"/>
          </a:xfrm>
          <a:prstGeom prst="rect">
            <a:avLst/>
          </a:prstGeom>
        </p:spPr>
      </p:pic>
    </p:spTree>
    <p:extLst>
      <p:ext uri="{BB962C8B-B14F-4D97-AF65-F5344CB8AC3E}">
        <p14:creationId xmlns:p14="http://schemas.microsoft.com/office/powerpoint/2010/main" val="52042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A5FF-84FA-43C3-97D6-A5B36D4E4B76}"/>
              </a:ext>
            </a:extLst>
          </p:cNvPr>
          <p:cNvSpPr>
            <a:spLocks noGrp="1"/>
          </p:cNvSpPr>
          <p:nvPr>
            <p:ph type="title"/>
          </p:nvPr>
        </p:nvSpPr>
        <p:spPr>
          <a:xfrm>
            <a:off x="548640" y="1244008"/>
            <a:ext cx="5929162" cy="541051"/>
          </a:xfrm>
        </p:spPr>
        <p:txBody>
          <a:bodyPr>
            <a:normAutofit fontScale="90000"/>
          </a:bodyPr>
          <a:lstStyle/>
          <a:p>
            <a:r>
              <a:rPr lang="en-US" sz="2200" b="0" i="0" dirty="0">
                <a:solidFill>
                  <a:srgbClr val="212121"/>
                </a:solidFill>
                <a:effectLst/>
                <a:latin typeface="Algerian" panose="04020705040A02060702" pitchFamily="82" charset="0"/>
              </a:rPr>
              <a:t>Importing libraries required:</a:t>
            </a:r>
            <a:br>
              <a:rPr lang="en-US" sz="1800" b="0" i="0" dirty="0">
                <a:solidFill>
                  <a:srgbClr val="000000"/>
                </a:solidFill>
                <a:latin typeface="Arial" panose="020B0604020202020204" pitchFamily="34" charset="0"/>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10" name="Content Placeholder 9">
            <a:extLst>
              <a:ext uri="{FF2B5EF4-FFF2-40B4-BE49-F238E27FC236}">
                <a16:creationId xmlns:a16="http://schemas.microsoft.com/office/drawing/2014/main" id="{DCAFC474-1642-4584-8919-E09528CC683B}"/>
              </a:ext>
            </a:extLst>
          </p:cNvPr>
          <p:cNvPicPr>
            <a:picLocks noGrp="1" noChangeAspect="1"/>
          </p:cNvPicPr>
          <p:nvPr>
            <p:ph idx="1"/>
          </p:nvPr>
        </p:nvPicPr>
        <p:blipFill>
          <a:blip r:embed="rId2"/>
          <a:stretch>
            <a:fillRect/>
          </a:stretch>
        </p:blipFill>
        <p:spPr>
          <a:xfrm>
            <a:off x="1578543" y="1514533"/>
            <a:ext cx="8523452" cy="4340192"/>
          </a:xfrm>
        </p:spPr>
      </p:pic>
    </p:spTree>
    <p:extLst>
      <p:ext uri="{BB962C8B-B14F-4D97-AF65-F5344CB8AC3E}">
        <p14:creationId xmlns:p14="http://schemas.microsoft.com/office/powerpoint/2010/main" val="20592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6E9F-EBA1-435E-BF83-F9F21C5304FB}"/>
              </a:ext>
            </a:extLst>
          </p:cNvPr>
          <p:cNvSpPr>
            <a:spLocks noGrp="1"/>
          </p:cNvSpPr>
          <p:nvPr>
            <p:ph type="title"/>
          </p:nvPr>
        </p:nvSpPr>
        <p:spPr>
          <a:xfrm>
            <a:off x="741146" y="125128"/>
            <a:ext cx="11450854" cy="1135781"/>
          </a:xfrm>
        </p:spPr>
        <p:txBody>
          <a:bodyPr>
            <a:normAutofit fontScale="90000"/>
          </a:bodyPr>
          <a:lstStyle/>
          <a:p>
            <a:r>
              <a:rPr lang="en-US" sz="2200" b="0" i="0" dirty="0">
                <a:solidFill>
                  <a:srgbClr val="212121"/>
                </a:solidFill>
                <a:effectLst/>
                <a:latin typeface="Algerian" panose="04020705040A02060702" pitchFamily="82" charset="0"/>
              </a:rPr>
              <a:t>Data Acquisition:</a:t>
            </a:r>
            <a:br>
              <a:rPr lang="en-US" sz="2200" b="0" i="0" dirty="0">
                <a:solidFill>
                  <a:srgbClr val="212121"/>
                </a:solidFill>
                <a:effectLst/>
                <a:latin typeface="Algerian" panose="04020705040A02060702" pitchFamily="82" charset="0"/>
              </a:rPr>
            </a:b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converting the normal data like csv file into python understandable data such as array object of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umpy</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Data Frame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 of pandas.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br>
              <a:rPr lang="en-US" sz="1800" b="0" i="0" dirty="0">
                <a:solidFill>
                  <a:srgbClr val="212121"/>
                </a:solidFill>
                <a:effectLst/>
                <a:latin typeface="Roboto" panose="02000000000000000000" pitchFamily="2" charset="0"/>
              </a:rPr>
            </a:br>
            <a:endParaRPr lang="en-US" sz="1800" dirty="0"/>
          </a:p>
        </p:txBody>
      </p:sp>
      <p:pic>
        <p:nvPicPr>
          <p:cNvPr id="5" name="Content Placeholder 4">
            <a:extLst>
              <a:ext uri="{FF2B5EF4-FFF2-40B4-BE49-F238E27FC236}">
                <a16:creationId xmlns:a16="http://schemas.microsoft.com/office/drawing/2014/main" id="{543E1A61-275C-4FD0-812D-81B78584F9DE}"/>
              </a:ext>
            </a:extLst>
          </p:cNvPr>
          <p:cNvPicPr>
            <a:picLocks noGrp="1" noChangeAspect="1"/>
          </p:cNvPicPr>
          <p:nvPr>
            <p:ph idx="1"/>
          </p:nvPr>
        </p:nvPicPr>
        <p:blipFill>
          <a:blip r:embed="rId2"/>
          <a:stretch>
            <a:fillRect/>
          </a:stretch>
        </p:blipFill>
        <p:spPr>
          <a:xfrm>
            <a:off x="0" y="903768"/>
            <a:ext cx="12192000" cy="3285460"/>
          </a:xfrm>
        </p:spPr>
      </p:pic>
      <p:pic>
        <p:nvPicPr>
          <p:cNvPr id="11" name="Picture 10">
            <a:extLst>
              <a:ext uri="{FF2B5EF4-FFF2-40B4-BE49-F238E27FC236}">
                <a16:creationId xmlns:a16="http://schemas.microsoft.com/office/drawing/2014/main" id="{35E2DAEF-F1BB-47AC-9AF6-A8987034C82B}"/>
              </a:ext>
            </a:extLst>
          </p:cNvPr>
          <p:cNvPicPr>
            <a:picLocks noChangeAspect="1"/>
          </p:cNvPicPr>
          <p:nvPr/>
        </p:nvPicPr>
        <p:blipFill>
          <a:blip r:embed="rId3"/>
          <a:stretch>
            <a:fillRect/>
          </a:stretch>
        </p:blipFill>
        <p:spPr>
          <a:xfrm>
            <a:off x="14177" y="4189228"/>
            <a:ext cx="12192000" cy="3019646"/>
          </a:xfrm>
          <a:prstGeom prst="rect">
            <a:avLst/>
          </a:prstGeom>
        </p:spPr>
      </p:pic>
    </p:spTree>
    <p:extLst>
      <p:ext uri="{BB962C8B-B14F-4D97-AF65-F5344CB8AC3E}">
        <p14:creationId xmlns:p14="http://schemas.microsoft.com/office/powerpoint/2010/main" val="5302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F9DA-BB54-4F0E-8A29-2FFFA8639596}"/>
              </a:ext>
            </a:extLst>
          </p:cNvPr>
          <p:cNvSpPr>
            <a:spLocks noGrp="1"/>
          </p:cNvSpPr>
          <p:nvPr>
            <p:ph type="title"/>
          </p:nvPr>
        </p:nvSpPr>
        <p:spPr>
          <a:xfrm>
            <a:off x="1482291" y="539015"/>
            <a:ext cx="10373012" cy="2165684"/>
          </a:xfrm>
        </p:spPr>
        <p:txBody>
          <a:bodyPr>
            <a:normAutofit fontScale="90000"/>
          </a:bodyPr>
          <a:lstStyle/>
          <a:p>
            <a:pPr marL="0" marR="0" algn="l" fontAlgn="base">
              <a:spcBef>
                <a:spcPts val="0"/>
              </a:spcBef>
              <a:spcAft>
                <a:spcPts val="0"/>
              </a:spcAft>
            </a:pPr>
            <a:r>
              <a:rPr lang="en-US" sz="2000" dirty="0">
                <a:solidFill>
                  <a:srgbClr val="000000"/>
                </a:solidFill>
                <a:latin typeface="Algerian" panose="04020705040A02060702" pitchFamily="82" charset="0"/>
                <a:ea typeface="Calibri" panose="020F0502020204030204" pitchFamily="34" charset="0"/>
              </a:rPr>
              <a:t>DATA-ANALYSIS: </a:t>
            </a:r>
            <a:br>
              <a:rPr lang="en-US" sz="20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the basics of the data loaded. To have knowledge of number of columns, number of rows, their statistics, correlations etc. So that we can perform Data pre-processing STEP.</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in this process it is found that the data has columns like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liencode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violationdate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duedate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agency,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observed that the violation code section column has got around 190 unique values, The column block has got around 3412 unique values, The columns lot and neighborhood has got around 818,249 unique values respectively.</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latin typeface="Algerian" panose="04020705040A02060702" pitchFamily="82" charset="0"/>
                <a:ea typeface="Calibri" panose="020F0502020204030204" pitchFamily="34" charset="0"/>
              </a:rPr>
              <a:t> DATAPREPROCESSING:</a:t>
            </a:r>
            <a:br>
              <a:rPr lang="en-US" sz="18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 the data like removing the empty values, removing insignificant columns, removing outliers, encoding the data or filtering high correlation. preparing the data for giving it as input to the</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etc.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IN" sz="1800" dirty="0">
                <a:effectLst/>
                <a:latin typeface="Arial" panose="020B0604020202020204" pitchFamily="34"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9847BA-85B5-4359-BA12-621EC3F21F2D}"/>
              </a:ext>
            </a:extLst>
          </p:cNvPr>
          <p:cNvPicPr>
            <a:picLocks noGrp="1" noChangeAspect="1"/>
          </p:cNvPicPr>
          <p:nvPr>
            <p:ph idx="1"/>
          </p:nvPr>
        </p:nvPicPr>
        <p:blipFill>
          <a:blip r:embed="rId2"/>
          <a:stretch>
            <a:fillRect/>
          </a:stretch>
        </p:blipFill>
        <p:spPr>
          <a:xfrm>
            <a:off x="0" y="2943483"/>
            <a:ext cx="7680139" cy="3375502"/>
          </a:xfrm>
        </p:spPr>
      </p:pic>
      <p:pic>
        <p:nvPicPr>
          <p:cNvPr id="9" name="Picture 8">
            <a:extLst>
              <a:ext uri="{FF2B5EF4-FFF2-40B4-BE49-F238E27FC236}">
                <a16:creationId xmlns:a16="http://schemas.microsoft.com/office/drawing/2014/main" id="{E3C0EE96-9B97-4875-8134-CECBCF5A3836}"/>
              </a:ext>
            </a:extLst>
          </p:cNvPr>
          <p:cNvPicPr>
            <a:picLocks noChangeAspect="1"/>
          </p:cNvPicPr>
          <p:nvPr/>
        </p:nvPicPr>
        <p:blipFill>
          <a:blip r:embed="rId3"/>
          <a:stretch>
            <a:fillRect/>
          </a:stretch>
        </p:blipFill>
        <p:spPr>
          <a:xfrm>
            <a:off x="5539843" y="2914300"/>
            <a:ext cx="6652157" cy="3433867"/>
          </a:xfrm>
          <a:prstGeom prst="rect">
            <a:avLst/>
          </a:prstGeom>
        </p:spPr>
      </p:pic>
    </p:spTree>
    <p:extLst>
      <p:ext uri="{BB962C8B-B14F-4D97-AF65-F5344CB8AC3E}">
        <p14:creationId xmlns:p14="http://schemas.microsoft.com/office/powerpoint/2010/main" val="17227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2DAF-68C3-43C7-9F0A-42C246C69E30}"/>
              </a:ext>
            </a:extLst>
          </p:cNvPr>
          <p:cNvSpPr>
            <a:spLocks noGrp="1"/>
          </p:cNvSpPr>
          <p:nvPr>
            <p:ph type="title"/>
          </p:nvPr>
        </p:nvSpPr>
        <p:spPr>
          <a:xfrm>
            <a:off x="423511" y="-28876"/>
            <a:ext cx="10854715" cy="1684421"/>
          </a:xfrm>
        </p:spPr>
        <p:txBody>
          <a:bodyPr>
            <a:normAutofit/>
          </a:bodyPr>
          <a:lstStyle/>
          <a:p>
            <a:r>
              <a:rPr lang="en-US" sz="2400" dirty="0">
                <a:latin typeface="Algerian" panose="04020705040A02060702" pitchFamily="82" charset="0"/>
              </a:rPr>
              <a:t>SUMMARY OF DATA ANALYSIS AND PREPROCESSING:</a:t>
            </a:r>
          </a:p>
        </p:txBody>
      </p:sp>
      <p:sp>
        <p:nvSpPr>
          <p:cNvPr id="3" name="Content Placeholder 2">
            <a:extLst>
              <a:ext uri="{FF2B5EF4-FFF2-40B4-BE49-F238E27FC236}">
                <a16:creationId xmlns:a16="http://schemas.microsoft.com/office/drawing/2014/main" id="{D03BD047-100D-49C9-8445-E1986D178E69}"/>
              </a:ext>
            </a:extLst>
          </p:cNvPr>
          <p:cNvSpPr>
            <a:spLocks noGrp="1"/>
          </p:cNvSpPr>
          <p:nvPr>
            <p:ph idx="1"/>
          </p:nvPr>
        </p:nvSpPr>
        <p:spPr>
          <a:xfrm>
            <a:off x="1058702" y="1328286"/>
            <a:ext cx="10953626" cy="5611529"/>
          </a:xfrm>
        </p:spPr>
        <p:txBody>
          <a:bodyPr>
            <a:normAutofit lnSpcReduction="100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The original dataset has </a:t>
            </a:r>
            <a:r>
              <a:rPr lang="en-IN" sz="1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204161 rows and 30 columns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We are considering only first 50000 rows and 30 columns as population for the research.</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As the population has many columns, missing values and outliers. We will  be processing the population with many different dimensionality reduction steps as follows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First removal of the columns with large number of categorical values as both one-hot encoding or label encoding will not reduce the dimension or will add bias to data.</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Second handling the missing values, as in the population we have missing values in only 2 columns and they are only 0.0044%  of the total data. So we will remove the rows with missing values.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In few columns with continuous data, there were outliers which are being removed using Isolation Forest algorithm.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Now object type of data has to be vectorized. Here we are using label encoder to handle columns with moderately high columns </a:t>
            </a:r>
          </a:p>
          <a:p>
            <a:pPr marL="342900" marR="0" lvl="0" indent="-342900">
              <a:spcBef>
                <a:spcPts val="0"/>
              </a:spcBef>
              <a:spcAft>
                <a:spcPts val="0"/>
              </a:spcAft>
              <a:buFont typeface="+mj-lt"/>
              <a:buAutoNum type="alphaLcPeriod"/>
            </a:pPr>
            <a:endParaRPr lang="en-IN" sz="1900" dirty="0">
              <a:latin typeface="Calibri" panose="020F0502020204030204" pitchFamily="34" charset="0"/>
              <a:ea typeface="Calibri" panose="020F0502020204030204" pitchFamily="34" charset="0"/>
              <a:cs typeface="Calibri" panose="020F0502020204030204" pitchFamily="34" charset="0"/>
            </a:endParaRPr>
          </a:p>
          <a:p>
            <a:pPr algn="l"/>
            <a:r>
              <a:rPr lang="en-US" sz="1900" b="0" i="0" dirty="0">
                <a:solidFill>
                  <a:srgbClr val="212121"/>
                </a:solidFill>
                <a:effectLst/>
                <a:latin typeface="Roboto" panose="02000000000000000000" pitchFamily="2" charset="0"/>
              </a:rPr>
              <a:t>The process of </a:t>
            </a:r>
            <a:r>
              <a:rPr lang="en-US" sz="1900" dirty="0">
                <a:solidFill>
                  <a:srgbClr val="212121"/>
                </a:solidFill>
                <a:latin typeface="Roboto" panose="02000000000000000000" pitchFamily="2" charset="0"/>
              </a:rPr>
              <a:t>data analysis involved, </a:t>
            </a:r>
            <a:r>
              <a:rPr lang="en-US" sz="1900" b="0" i="0" dirty="0">
                <a:solidFill>
                  <a:srgbClr val="212121"/>
                </a:solidFill>
                <a:effectLst/>
                <a:latin typeface="Roboto" panose="02000000000000000000" pitchFamily="2" charset="0"/>
              </a:rPr>
              <a:t>removing the columns which are insignificant</a:t>
            </a:r>
          </a:p>
          <a:p>
            <a:pPr algn="l">
              <a:buFont typeface="+mj-lt"/>
              <a:buAutoNum type="arabicPeriod"/>
            </a:pPr>
            <a:r>
              <a:rPr lang="en-US" sz="1900" b="0" i="0" dirty="0">
                <a:solidFill>
                  <a:srgbClr val="212121"/>
                </a:solidFill>
                <a:effectLst/>
                <a:latin typeface="Roboto" panose="02000000000000000000" pitchFamily="2" charset="0"/>
              </a:rPr>
              <a:t>columns with large number of unique values</a:t>
            </a:r>
          </a:p>
          <a:p>
            <a:pPr algn="l">
              <a:buFont typeface="+mj-lt"/>
              <a:buAutoNum type="arabicPeriod"/>
            </a:pPr>
            <a:r>
              <a:rPr lang="en-US" sz="1900" b="0" i="0" dirty="0" err="1">
                <a:solidFill>
                  <a:srgbClr val="212121"/>
                </a:solidFill>
                <a:effectLst/>
                <a:latin typeface="Roboto" panose="02000000000000000000" pitchFamily="2" charset="0"/>
              </a:rPr>
              <a:t>i</a:t>
            </a:r>
            <a:r>
              <a:rPr lang="en-US" sz="1900" b="0" i="0" dirty="0">
                <a:solidFill>
                  <a:srgbClr val="212121"/>
                </a:solidFill>
                <a:effectLst/>
                <a:latin typeface="Roboto" panose="02000000000000000000" pitchFamily="2" charset="0"/>
              </a:rPr>
              <a:t> am not performing time series analysis.as it is difficult to obtain appropriate measures, and there are problems with accurately identifying the correct model to represent the data. so, removing the columns with time related data.</a:t>
            </a:r>
          </a:p>
          <a:p>
            <a:pPr marL="0" marR="0" lvl="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733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9426</TotalTime>
  <Words>1986</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-apple-system</vt:lpstr>
      <vt:lpstr>Arial</vt:lpstr>
      <vt:lpstr>Calibri</vt:lpstr>
      <vt:lpstr>Corbel</vt:lpstr>
      <vt:lpstr>Roboto</vt:lpstr>
      <vt:lpstr>Times New Roman</vt:lpstr>
      <vt:lpstr>var(--colab-chrome-font-family)</vt:lpstr>
      <vt:lpstr>Parallax</vt:lpstr>
      <vt:lpstr>DATA 606-capstone project </vt:lpstr>
      <vt:lpstr>PROBLEM OVERVIEW:</vt:lpstr>
      <vt:lpstr>DATASET FOR THIS PROJECT:</vt:lpstr>
      <vt:lpstr>Proposed work AND STEPS INVOLVED:</vt:lpstr>
      <vt:lpstr>PowerPoint Presentation</vt:lpstr>
      <vt:lpstr>Importing libraries required:    </vt:lpstr>
      <vt:lpstr>Data Acquisition: converting the normal data like csv file into python understandable data such as array object of Numpy or Data Frame object of pandas.   </vt:lpstr>
      <vt:lpstr>DATA-ANALYSIS:  understanding the basics of the data loaded. To have knowledge of number of columns, number of rows, their statistics, correlations etc. So that we can perform Data pre-processing STEP. Here in this process it is found that the data has columns like liencode, violationdate, duedate, agency, etc.It is observed that the violation code section column has got around 190 unique values, The column block has got around 3412 unique values, The columns lot and neighborhood has got around 818,249 unique values respectively.   DATAPREPROCESSING: cleaning the data like removing the empty values, removing insignificant columns, removing outliers, encoding the data or filtering high correlation. preparing the data for giving it as input to the algorithm etc.      </vt:lpstr>
      <vt:lpstr>SUMMARY OF DATA ANALYSIS AND PREPROCESSING:</vt:lpstr>
      <vt:lpstr>EXPLORATORY DATA ANALYSIS:</vt:lpstr>
      <vt:lpstr>PowerPoint Presentation</vt:lpstr>
      <vt:lpstr>This Dist-plot shows the information of distribution of fine amount.it can be observed that most people paid a fine amount in between 0 to 1000.the highest fine amount would be 800.</vt:lpstr>
      <vt:lpstr>    FUTURE ENGINEERING:</vt:lpstr>
      <vt:lpstr>HANDLING OUTLIERS:</vt:lpstr>
      <vt:lpstr>   Handling the object/categorical type of columns Eda on the processed dataset:</vt:lpstr>
      <vt:lpstr>Data partitioning:  As dataset is large. so, we are going with random samples for Training and Testing going with random state '7' as it has more instances in minority class  We are going with random samples for Training and Testing sets. As in population, we have very less positive values 93.49377704420752% negative values 6.506222955792479% positive values when random state '7' was used for splitting, it has more instances in minority class i.e. more positive values which helps in testing more on minority class In training set, we are having 93.61251289486158% negative values 6.387487105138429% positive values In testing set, we are having 93.0188468830155% negative values 6.9811531169844985% positive values it is observed that both the training and testing set are following the ratios of the population. </vt:lpstr>
      <vt:lpstr>PowerPoint Presentation</vt:lpstr>
      <vt:lpstr>PowerPoint Presentation</vt:lpstr>
      <vt:lpstr>SUPPORT VECTOR MACHINE:</vt:lpstr>
      <vt:lpstr>Grid search RANDOM FOREST:</vt:lpstr>
      <vt:lpstr>Logistic regression:</vt:lpstr>
      <vt:lpstr>selected metric system: Accuracy Score Precision Score Recall f1-Score Confusion Matrix ROC curve 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 </vt:lpstr>
      <vt:lpstr>Results 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 </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602-MACHINE LEARNING AND ANALYSIS</dc:title>
  <dc:creator>karnati rahul</dc:creator>
  <cp:lastModifiedBy>karnati rahul</cp:lastModifiedBy>
  <cp:revision>15</cp:revision>
  <dcterms:created xsi:type="dcterms:W3CDTF">2021-12-14T06:52:48Z</dcterms:created>
  <dcterms:modified xsi:type="dcterms:W3CDTF">2022-08-10T05:00:16Z</dcterms:modified>
</cp:coreProperties>
</file>