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60"/>
  </p:notesMasterIdLst>
  <p:sldIdLst>
    <p:sldId id="334" r:id="rId2"/>
    <p:sldId id="327" r:id="rId3"/>
    <p:sldId id="358" r:id="rId4"/>
    <p:sldId id="275" r:id="rId5"/>
    <p:sldId id="276" r:id="rId6"/>
    <p:sldId id="279" r:id="rId7"/>
    <p:sldId id="290" r:id="rId8"/>
    <p:sldId id="322" r:id="rId9"/>
    <p:sldId id="302" r:id="rId10"/>
    <p:sldId id="304" r:id="rId11"/>
    <p:sldId id="319" r:id="rId12"/>
    <p:sldId id="281" r:id="rId13"/>
    <p:sldId id="305" r:id="rId14"/>
    <p:sldId id="306" r:id="rId15"/>
    <p:sldId id="307" r:id="rId16"/>
    <p:sldId id="308" r:id="rId17"/>
    <p:sldId id="287" r:id="rId18"/>
    <p:sldId id="318" r:id="rId19"/>
    <p:sldId id="333" r:id="rId20"/>
    <p:sldId id="332" r:id="rId21"/>
    <p:sldId id="331" r:id="rId22"/>
    <p:sldId id="309" r:id="rId23"/>
    <p:sldId id="282" r:id="rId24"/>
    <p:sldId id="324" r:id="rId25"/>
    <p:sldId id="323" r:id="rId26"/>
    <p:sldId id="326" r:id="rId27"/>
    <p:sldId id="311" r:id="rId28"/>
    <p:sldId id="312" r:id="rId29"/>
    <p:sldId id="283" r:id="rId30"/>
    <p:sldId id="293" r:id="rId31"/>
    <p:sldId id="314" r:id="rId32"/>
    <p:sldId id="284" r:id="rId33"/>
    <p:sldId id="294" r:id="rId34"/>
    <p:sldId id="313" r:id="rId35"/>
    <p:sldId id="285" r:id="rId36"/>
    <p:sldId id="296" r:id="rId37"/>
    <p:sldId id="335" r:id="rId38"/>
    <p:sldId id="336" r:id="rId39"/>
    <p:sldId id="338" r:id="rId40"/>
    <p:sldId id="339" r:id="rId41"/>
    <p:sldId id="341" r:id="rId42"/>
    <p:sldId id="342" r:id="rId43"/>
    <p:sldId id="343" r:id="rId44"/>
    <p:sldId id="344" r:id="rId45"/>
    <p:sldId id="340" r:id="rId46"/>
    <p:sldId id="345" r:id="rId47"/>
    <p:sldId id="355" r:id="rId48"/>
    <p:sldId id="354" r:id="rId49"/>
    <p:sldId id="352" r:id="rId50"/>
    <p:sldId id="353" r:id="rId51"/>
    <p:sldId id="346" r:id="rId52"/>
    <p:sldId id="347" r:id="rId53"/>
    <p:sldId id="348" r:id="rId54"/>
    <p:sldId id="349" r:id="rId55"/>
    <p:sldId id="350" r:id="rId56"/>
    <p:sldId id="337" r:id="rId57"/>
    <p:sldId id="356" r:id="rId58"/>
    <p:sldId id="35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8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p:cViewPr varScale="1">
        <p:scale>
          <a:sx n="89" d="100"/>
          <a:sy n="89" d="100"/>
        </p:scale>
        <p:origin x="13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Desktop\AES-and-Modified-AES-main\avalanchetestcases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Desktop\AES-and-Modified-AES-main\avalanchetestcases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evathi\Downloads\avalanche_all1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evathi\Downloads\avalanche_all1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p\Desktop\test4\performanc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p\Desktop\test4\perform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a:t>Avalanche</a:t>
            </a:r>
            <a:r>
              <a:rPr lang="en-US" sz="1600" baseline="0"/>
              <a:t>  Effect for 1bit change in plaintext</a:t>
            </a:r>
            <a:endParaRPr lang="en-US" sz="1600"/>
          </a:p>
        </c:rich>
      </c:tx>
      <c:layout>
        <c:manualLayout>
          <c:xMode val="edge"/>
          <c:yMode val="edge"/>
          <c:x val="0.17425699912510936"/>
          <c:y val="4.6296296296296294E-2"/>
        </c:manualLayout>
      </c:layout>
      <c:overlay val="0"/>
    </c:title>
    <c:autoTitleDeleted val="0"/>
    <c:plotArea>
      <c:layout/>
      <c:lineChart>
        <c:grouping val="standard"/>
        <c:varyColors val="0"/>
        <c:ser>
          <c:idx val="0"/>
          <c:order val="0"/>
          <c:tx>
            <c:v>ORIGINAL AES</c:v>
          </c:tx>
          <c:spPr>
            <a:ln>
              <a:solidFill>
                <a:srgbClr val="0070C0"/>
              </a:solidFill>
            </a:ln>
          </c:spPr>
          <c:marker>
            <c:symbol val="none"/>
          </c:marker>
          <c:val>
            <c:numRef>
              <c:f>Sheet1!$G$3:$G$22</c:f>
              <c:numCache>
                <c:formatCode>General</c:formatCode>
                <c:ptCount val="20"/>
                <c:pt idx="0">
                  <c:v>48.4375</c:v>
                </c:pt>
                <c:pt idx="1">
                  <c:v>49.21875</c:v>
                </c:pt>
                <c:pt idx="2">
                  <c:v>46.09375</c:v>
                </c:pt>
                <c:pt idx="3">
                  <c:v>46.09375</c:v>
                </c:pt>
                <c:pt idx="4">
                  <c:v>43.75</c:v>
                </c:pt>
                <c:pt idx="5">
                  <c:v>46.875</c:v>
                </c:pt>
                <c:pt idx="6">
                  <c:v>47.65625</c:v>
                </c:pt>
                <c:pt idx="7">
                  <c:v>52.34375</c:v>
                </c:pt>
                <c:pt idx="8">
                  <c:v>42.1875</c:v>
                </c:pt>
                <c:pt idx="9">
                  <c:v>46.09375</c:v>
                </c:pt>
                <c:pt idx="10">
                  <c:v>49.21875</c:v>
                </c:pt>
                <c:pt idx="11">
                  <c:v>43.75</c:v>
                </c:pt>
                <c:pt idx="12">
                  <c:v>46.09375</c:v>
                </c:pt>
                <c:pt idx="13">
                  <c:v>45.3125</c:v>
                </c:pt>
                <c:pt idx="14">
                  <c:v>52.34375</c:v>
                </c:pt>
                <c:pt idx="15">
                  <c:v>41.40625</c:v>
                </c:pt>
                <c:pt idx="16">
                  <c:v>47.65625</c:v>
                </c:pt>
                <c:pt idx="17">
                  <c:v>45.3125</c:v>
                </c:pt>
                <c:pt idx="18">
                  <c:v>49.21875</c:v>
                </c:pt>
                <c:pt idx="19">
                  <c:v>45.3125</c:v>
                </c:pt>
              </c:numCache>
            </c:numRef>
          </c:val>
          <c:smooth val="0"/>
          <c:extLst>
            <c:ext xmlns:c16="http://schemas.microsoft.com/office/drawing/2014/chart" uri="{C3380CC4-5D6E-409C-BE32-E72D297353CC}">
              <c16:uniqueId val="{00000000-D5AB-4892-A79F-41045E8E786B}"/>
            </c:ext>
          </c:extLst>
        </c:ser>
        <c:ser>
          <c:idx val="1"/>
          <c:order val="1"/>
          <c:tx>
            <c:v>MODIFIED AES</c:v>
          </c:tx>
          <c:spPr>
            <a:ln>
              <a:solidFill>
                <a:srgbClr val="FF0000"/>
              </a:solidFill>
            </a:ln>
          </c:spPr>
          <c:marker>
            <c:symbol val="none"/>
          </c:marker>
          <c:val>
            <c:numRef>
              <c:f>Sheet1!$L$3:$L$22</c:f>
              <c:numCache>
                <c:formatCode>General</c:formatCode>
                <c:ptCount val="20"/>
                <c:pt idx="0">
                  <c:v>59.375</c:v>
                </c:pt>
                <c:pt idx="1">
                  <c:v>51.5625</c:v>
                </c:pt>
                <c:pt idx="2">
                  <c:v>55.46875</c:v>
                </c:pt>
                <c:pt idx="3">
                  <c:v>47.65625</c:v>
                </c:pt>
                <c:pt idx="4">
                  <c:v>45.3125</c:v>
                </c:pt>
                <c:pt idx="5">
                  <c:v>50</c:v>
                </c:pt>
                <c:pt idx="6">
                  <c:v>54.6875</c:v>
                </c:pt>
                <c:pt idx="7">
                  <c:v>55.46875</c:v>
                </c:pt>
                <c:pt idx="8">
                  <c:v>46.875</c:v>
                </c:pt>
                <c:pt idx="9">
                  <c:v>47.65625</c:v>
                </c:pt>
                <c:pt idx="10">
                  <c:v>58.59375</c:v>
                </c:pt>
                <c:pt idx="11">
                  <c:v>53.125</c:v>
                </c:pt>
                <c:pt idx="12">
                  <c:v>51.5625</c:v>
                </c:pt>
                <c:pt idx="13">
                  <c:v>46.09375</c:v>
                </c:pt>
                <c:pt idx="14">
                  <c:v>54.6875</c:v>
                </c:pt>
                <c:pt idx="15">
                  <c:v>50</c:v>
                </c:pt>
                <c:pt idx="16">
                  <c:v>55.46875</c:v>
                </c:pt>
                <c:pt idx="17">
                  <c:v>50</c:v>
                </c:pt>
                <c:pt idx="18">
                  <c:v>52.34375</c:v>
                </c:pt>
                <c:pt idx="19">
                  <c:v>46.875</c:v>
                </c:pt>
              </c:numCache>
            </c:numRef>
          </c:val>
          <c:smooth val="0"/>
          <c:extLst>
            <c:ext xmlns:c16="http://schemas.microsoft.com/office/drawing/2014/chart" uri="{C3380CC4-5D6E-409C-BE32-E72D297353CC}">
              <c16:uniqueId val="{00000001-D5AB-4892-A79F-41045E8E786B}"/>
            </c:ext>
          </c:extLst>
        </c:ser>
        <c:dLbls>
          <c:showLegendKey val="0"/>
          <c:showVal val="0"/>
          <c:showCatName val="0"/>
          <c:showSerName val="0"/>
          <c:showPercent val="0"/>
          <c:showBubbleSize val="0"/>
        </c:dLbls>
        <c:smooth val="0"/>
        <c:axId val="138820992"/>
        <c:axId val="139306112"/>
      </c:lineChart>
      <c:catAx>
        <c:axId val="138820992"/>
        <c:scaling>
          <c:orientation val="minMax"/>
        </c:scaling>
        <c:delete val="0"/>
        <c:axPos val="b"/>
        <c:majorTickMark val="none"/>
        <c:minorTickMark val="none"/>
        <c:tickLblPos val="nextTo"/>
        <c:crossAx val="139306112"/>
        <c:crosses val="autoZero"/>
        <c:auto val="1"/>
        <c:lblAlgn val="ctr"/>
        <c:lblOffset val="100"/>
        <c:noMultiLvlLbl val="0"/>
      </c:catAx>
      <c:valAx>
        <c:axId val="139306112"/>
        <c:scaling>
          <c:orientation val="minMax"/>
        </c:scaling>
        <c:delete val="0"/>
        <c:axPos val="l"/>
        <c:title>
          <c:tx>
            <c:rich>
              <a:bodyPr rot="-5400000" vert="horz"/>
              <a:lstStyle/>
              <a:p>
                <a:pPr>
                  <a:defRPr/>
                </a:pPr>
                <a:r>
                  <a:rPr lang="en-US"/>
                  <a:t>AVALANCHE</a:t>
                </a:r>
                <a:r>
                  <a:rPr lang="en-US" baseline="0"/>
                  <a:t>  EFFECT %</a:t>
                </a:r>
                <a:endParaRPr lang="en-US"/>
              </a:p>
            </c:rich>
          </c:tx>
          <c:overlay val="0"/>
        </c:title>
        <c:numFmt formatCode="General" sourceLinked="1"/>
        <c:majorTickMark val="none"/>
        <c:minorTickMark val="none"/>
        <c:tickLblPos val="nextTo"/>
        <c:crossAx val="138820992"/>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a:latin typeface="Times New Roman" panose="02020603050405020304" pitchFamily="18" charset="0"/>
                <a:cs typeface="Times New Roman" panose="02020603050405020304" pitchFamily="18" charset="0"/>
              </a:rPr>
              <a:t>Avalanche</a:t>
            </a:r>
            <a:r>
              <a:rPr lang="en-US" sz="1600" baseline="0" dirty="0">
                <a:latin typeface="Times New Roman" panose="02020603050405020304" pitchFamily="18" charset="0"/>
                <a:cs typeface="Times New Roman" panose="02020603050405020304" pitchFamily="18" charset="0"/>
              </a:rPr>
              <a:t>  Effect for 1bit change in plaintext</a:t>
            </a:r>
            <a:endParaRPr lang="en-US" sz="1600" dirty="0">
              <a:latin typeface="Times New Roman" panose="02020603050405020304" pitchFamily="18" charset="0"/>
              <a:cs typeface="Times New Roman" panose="02020603050405020304" pitchFamily="18" charset="0"/>
            </a:endParaRPr>
          </a:p>
        </c:rich>
      </c:tx>
      <c:layout>
        <c:manualLayout>
          <c:xMode val="edge"/>
          <c:yMode val="edge"/>
          <c:x val="0.17425699912510936"/>
          <c:y val="4.6296296296296294E-2"/>
        </c:manualLayout>
      </c:layout>
      <c:overlay val="0"/>
    </c:title>
    <c:autoTitleDeleted val="0"/>
    <c:plotArea>
      <c:layout/>
      <c:lineChart>
        <c:grouping val="standard"/>
        <c:varyColors val="0"/>
        <c:ser>
          <c:idx val="0"/>
          <c:order val="0"/>
          <c:tx>
            <c:v>ORIGINAL AES</c:v>
          </c:tx>
          <c:spPr>
            <a:ln>
              <a:solidFill>
                <a:srgbClr val="0070C0"/>
              </a:solidFill>
            </a:ln>
          </c:spPr>
          <c:marker>
            <c:symbol val="none"/>
          </c:marker>
          <c:val>
            <c:numRef>
              <c:f>Sheet1!$H$3:$H$22</c:f>
              <c:numCache>
                <c:formatCode>General</c:formatCode>
                <c:ptCount val="20"/>
                <c:pt idx="0">
                  <c:v>44.53125</c:v>
                </c:pt>
                <c:pt idx="1">
                  <c:v>42.96875</c:v>
                </c:pt>
                <c:pt idx="2">
                  <c:v>46.875</c:v>
                </c:pt>
                <c:pt idx="3">
                  <c:v>51.5625</c:v>
                </c:pt>
                <c:pt idx="4">
                  <c:v>50</c:v>
                </c:pt>
                <c:pt idx="5">
                  <c:v>46.09375</c:v>
                </c:pt>
                <c:pt idx="6">
                  <c:v>45.3125</c:v>
                </c:pt>
                <c:pt idx="7">
                  <c:v>42.96875</c:v>
                </c:pt>
                <c:pt idx="8">
                  <c:v>43.75</c:v>
                </c:pt>
                <c:pt idx="9">
                  <c:v>43.75</c:v>
                </c:pt>
                <c:pt idx="10">
                  <c:v>38.28125</c:v>
                </c:pt>
                <c:pt idx="11">
                  <c:v>46.09375</c:v>
                </c:pt>
                <c:pt idx="12">
                  <c:v>47.65625</c:v>
                </c:pt>
                <c:pt idx="13">
                  <c:v>51.5625</c:v>
                </c:pt>
                <c:pt idx="14">
                  <c:v>44.53125</c:v>
                </c:pt>
                <c:pt idx="15">
                  <c:v>46.09375</c:v>
                </c:pt>
                <c:pt idx="16">
                  <c:v>46.875</c:v>
                </c:pt>
                <c:pt idx="17">
                  <c:v>45.3125</c:v>
                </c:pt>
                <c:pt idx="18">
                  <c:v>49.21875</c:v>
                </c:pt>
                <c:pt idx="19">
                  <c:v>43.75</c:v>
                </c:pt>
              </c:numCache>
            </c:numRef>
          </c:val>
          <c:smooth val="0"/>
          <c:extLst>
            <c:ext xmlns:c16="http://schemas.microsoft.com/office/drawing/2014/chart" uri="{C3380CC4-5D6E-409C-BE32-E72D297353CC}">
              <c16:uniqueId val="{00000000-EC66-4173-B6FD-106576AAFCF9}"/>
            </c:ext>
          </c:extLst>
        </c:ser>
        <c:ser>
          <c:idx val="1"/>
          <c:order val="1"/>
          <c:tx>
            <c:v>MODIFIED AES</c:v>
          </c:tx>
          <c:spPr>
            <a:ln>
              <a:solidFill>
                <a:srgbClr val="FF0000"/>
              </a:solidFill>
            </a:ln>
          </c:spPr>
          <c:marker>
            <c:symbol val="none"/>
          </c:marker>
          <c:val>
            <c:numRef>
              <c:f>Sheet1!$M$3:$M$22</c:f>
              <c:numCache>
                <c:formatCode>General</c:formatCode>
                <c:ptCount val="20"/>
                <c:pt idx="0">
                  <c:v>53.90625</c:v>
                </c:pt>
                <c:pt idx="1">
                  <c:v>46.875</c:v>
                </c:pt>
                <c:pt idx="2">
                  <c:v>53.125</c:v>
                </c:pt>
                <c:pt idx="3">
                  <c:v>53.125</c:v>
                </c:pt>
                <c:pt idx="4">
                  <c:v>51.5625</c:v>
                </c:pt>
                <c:pt idx="5">
                  <c:v>51.5625</c:v>
                </c:pt>
                <c:pt idx="6">
                  <c:v>50</c:v>
                </c:pt>
                <c:pt idx="7">
                  <c:v>50</c:v>
                </c:pt>
                <c:pt idx="8">
                  <c:v>46.875</c:v>
                </c:pt>
                <c:pt idx="9">
                  <c:v>46.875</c:v>
                </c:pt>
                <c:pt idx="10">
                  <c:v>53.125</c:v>
                </c:pt>
                <c:pt idx="11">
                  <c:v>51.5625</c:v>
                </c:pt>
                <c:pt idx="12">
                  <c:v>48.4375</c:v>
                </c:pt>
                <c:pt idx="13">
                  <c:v>54.6875</c:v>
                </c:pt>
                <c:pt idx="14">
                  <c:v>53.90625</c:v>
                </c:pt>
                <c:pt idx="15">
                  <c:v>54.6875</c:v>
                </c:pt>
                <c:pt idx="16">
                  <c:v>47.65625</c:v>
                </c:pt>
                <c:pt idx="17">
                  <c:v>50</c:v>
                </c:pt>
                <c:pt idx="18">
                  <c:v>51.5625</c:v>
                </c:pt>
                <c:pt idx="19">
                  <c:v>46.09375</c:v>
                </c:pt>
              </c:numCache>
            </c:numRef>
          </c:val>
          <c:smooth val="0"/>
          <c:extLst>
            <c:ext xmlns:c16="http://schemas.microsoft.com/office/drawing/2014/chart" uri="{C3380CC4-5D6E-409C-BE32-E72D297353CC}">
              <c16:uniqueId val="{00000001-EC66-4173-B6FD-106576AAFCF9}"/>
            </c:ext>
          </c:extLst>
        </c:ser>
        <c:dLbls>
          <c:showLegendKey val="0"/>
          <c:showVal val="0"/>
          <c:showCatName val="0"/>
          <c:showSerName val="0"/>
          <c:showPercent val="0"/>
          <c:showBubbleSize val="0"/>
        </c:dLbls>
        <c:smooth val="0"/>
        <c:axId val="138820992"/>
        <c:axId val="139306112"/>
      </c:lineChart>
      <c:catAx>
        <c:axId val="138820992"/>
        <c:scaling>
          <c:orientation val="minMax"/>
        </c:scaling>
        <c:delete val="0"/>
        <c:axPos val="b"/>
        <c:majorTickMark val="none"/>
        <c:minorTickMark val="none"/>
        <c:tickLblPos val="nextTo"/>
        <c:crossAx val="139306112"/>
        <c:crosses val="autoZero"/>
        <c:auto val="1"/>
        <c:lblAlgn val="ctr"/>
        <c:lblOffset val="100"/>
        <c:noMultiLvlLbl val="0"/>
      </c:catAx>
      <c:valAx>
        <c:axId val="139306112"/>
        <c:scaling>
          <c:orientation val="minMax"/>
        </c:scaling>
        <c:delete val="0"/>
        <c:axPos val="l"/>
        <c:title>
          <c:tx>
            <c:rich>
              <a:bodyPr rot="-5400000" vert="horz"/>
              <a:lstStyle/>
              <a:p>
                <a:pPr>
                  <a:defRPr/>
                </a:pPr>
                <a:r>
                  <a:rPr lang="en-US" dirty="0"/>
                  <a:t>AVALANCHE</a:t>
                </a:r>
                <a:r>
                  <a:rPr lang="en-US" baseline="0" dirty="0"/>
                  <a:t>  EFFECT %</a:t>
                </a:r>
                <a:endParaRPr lang="en-US" dirty="0"/>
              </a:p>
            </c:rich>
          </c:tx>
          <c:overlay val="0"/>
        </c:title>
        <c:numFmt formatCode="General" sourceLinked="1"/>
        <c:majorTickMark val="none"/>
        <c:minorTickMark val="none"/>
        <c:tickLblPos val="nextTo"/>
        <c:crossAx val="138820992"/>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a:latin typeface="Times New Roman" panose="02020603050405020304" pitchFamily="18" charset="0"/>
                <a:cs typeface="Times New Roman" panose="02020603050405020304" pitchFamily="18" charset="0"/>
              </a:rPr>
              <a:t>Avalanche</a:t>
            </a:r>
            <a:r>
              <a:rPr lang="en-US" sz="1600" baseline="0" dirty="0">
                <a:latin typeface="Times New Roman" panose="02020603050405020304" pitchFamily="18" charset="0"/>
                <a:cs typeface="Times New Roman" panose="02020603050405020304" pitchFamily="18" charset="0"/>
              </a:rPr>
              <a:t>  Effect for n random bit change in key</a:t>
            </a:r>
            <a:endParaRPr lang="en-US" sz="1600" dirty="0">
              <a:latin typeface="Times New Roman" panose="02020603050405020304" pitchFamily="18" charset="0"/>
              <a:cs typeface="Times New Roman" panose="02020603050405020304" pitchFamily="18" charset="0"/>
            </a:endParaRPr>
          </a:p>
        </c:rich>
      </c:tx>
      <c:layout>
        <c:manualLayout>
          <c:xMode val="edge"/>
          <c:yMode val="edge"/>
          <c:x val="0.17425699912510936"/>
          <c:y val="4.6296296296296294E-2"/>
        </c:manualLayout>
      </c:layout>
      <c:overlay val="0"/>
    </c:title>
    <c:autoTitleDeleted val="0"/>
    <c:plotArea>
      <c:layout/>
      <c:lineChart>
        <c:grouping val="standard"/>
        <c:varyColors val="0"/>
        <c:ser>
          <c:idx val="0"/>
          <c:order val="0"/>
          <c:tx>
            <c:v>ORIGINAL AES</c:v>
          </c:tx>
          <c:spPr>
            <a:ln>
              <a:solidFill>
                <a:srgbClr val="0070C0"/>
              </a:solidFill>
            </a:ln>
          </c:spPr>
          <c:marker>
            <c:symbol val="none"/>
          </c:marker>
          <c:cat>
            <c:numRef>
              <c:f>Sheet1!$B$23:$B$40</c:f>
              <c:numCache>
                <c:formatCode>General</c:formatCode>
                <c:ptCount val="18"/>
                <c:pt idx="0">
                  <c:v>3</c:v>
                </c:pt>
                <c:pt idx="1">
                  <c:v>5</c:v>
                </c:pt>
                <c:pt idx="2">
                  <c:v>7</c:v>
                </c:pt>
                <c:pt idx="3">
                  <c:v>9</c:v>
                </c:pt>
                <c:pt idx="4">
                  <c:v>11</c:v>
                </c:pt>
                <c:pt idx="5">
                  <c:v>13</c:v>
                </c:pt>
                <c:pt idx="6">
                  <c:v>15</c:v>
                </c:pt>
                <c:pt idx="7">
                  <c:v>17</c:v>
                </c:pt>
                <c:pt idx="8">
                  <c:v>19</c:v>
                </c:pt>
                <c:pt idx="9">
                  <c:v>21</c:v>
                </c:pt>
                <c:pt idx="10">
                  <c:v>23</c:v>
                </c:pt>
                <c:pt idx="11">
                  <c:v>25</c:v>
                </c:pt>
                <c:pt idx="12">
                  <c:v>27</c:v>
                </c:pt>
                <c:pt idx="13">
                  <c:v>29</c:v>
                </c:pt>
                <c:pt idx="14">
                  <c:v>31</c:v>
                </c:pt>
                <c:pt idx="15">
                  <c:v>33</c:v>
                </c:pt>
                <c:pt idx="16">
                  <c:v>35</c:v>
                </c:pt>
                <c:pt idx="17">
                  <c:v>37</c:v>
                </c:pt>
              </c:numCache>
            </c:numRef>
          </c:cat>
          <c:val>
            <c:numRef>
              <c:f>Sheet1!$E$23:$E$40</c:f>
              <c:numCache>
                <c:formatCode>General</c:formatCode>
                <c:ptCount val="18"/>
                <c:pt idx="0">
                  <c:v>50.78125</c:v>
                </c:pt>
                <c:pt idx="1">
                  <c:v>42.1875</c:v>
                </c:pt>
                <c:pt idx="2">
                  <c:v>45.3125</c:v>
                </c:pt>
                <c:pt idx="3">
                  <c:v>45.3125</c:v>
                </c:pt>
                <c:pt idx="4">
                  <c:v>50</c:v>
                </c:pt>
                <c:pt idx="5">
                  <c:v>47.65625</c:v>
                </c:pt>
                <c:pt idx="6">
                  <c:v>54.6875</c:v>
                </c:pt>
                <c:pt idx="7">
                  <c:v>50.78125</c:v>
                </c:pt>
                <c:pt idx="8">
                  <c:v>57.03125</c:v>
                </c:pt>
                <c:pt idx="9">
                  <c:v>43.75</c:v>
                </c:pt>
                <c:pt idx="10">
                  <c:v>52.34375</c:v>
                </c:pt>
                <c:pt idx="11">
                  <c:v>51.5625</c:v>
                </c:pt>
                <c:pt idx="12">
                  <c:v>50.78125</c:v>
                </c:pt>
                <c:pt idx="13">
                  <c:v>52.34375</c:v>
                </c:pt>
                <c:pt idx="14">
                  <c:v>43.75</c:v>
                </c:pt>
                <c:pt idx="15">
                  <c:v>48.4375</c:v>
                </c:pt>
                <c:pt idx="16">
                  <c:v>46.875</c:v>
                </c:pt>
                <c:pt idx="17">
                  <c:v>46.875</c:v>
                </c:pt>
              </c:numCache>
            </c:numRef>
          </c:val>
          <c:smooth val="0"/>
          <c:extLst>
            <c:ext xmlns:c16="http://schemas.microsoft.com/office/drawing/2014/chart" uri="{C3380CC4-5D6E-409C-BE32-E72D297353CC}">
              <c16:uniqueId val="{00000000-9FB5-4FEC-8DE9-EB1507D3171A}"/>
            </c:ext>
          </c:extLst>
        </c:ser>
        <c:ser>
          <c:idx val="1"/>
          <c:order val="1"/>
          <c:tx>
            <c:v>MODIFIED AES</c:v>
          </c:tx>
          <c:spPr>
            <a:ln>
              <a:solidFill>
                <a:srgbClr val="FF0000"/>
              </a:solidFill>
            </a:ln>
          </c:spPr>
          <c:marker>
            <c:symbol val="none"/>
          </c:marker>
          <c:cat>
            <c:numRef>
              <c:f>Sheet1!$B$23:$B$40</c:f>
              <c:numCache>
                <c:formatCode>General</c:formatCode>
                <c:ptCount val="18"/>
                <c:pt idx="0">
                  <c:v>3</c:v>
                </c:pt>
                <c:pt idx="1">
                  <c:v>5</c:v>
                </c:pt>
                <c:pt idx="2">
                  <c:v>7</c:v>
                </c:pt>
                <c:pt idx="3">
                  <c:v>9</c:v>
                </c:pt>
                <c:pt idx="4">
                  <c:v>11</c:v>
                </c:pt>
                <c:pt idx="5">
                  <c:v>13</c:v>
                </c:pt>
                <c:pt idx="6">
                  <c:v>15</c:v>
                </c:pt>
                <c:pt idx="7">
                  <c:v>17</c:v>
                </c:pt>
                <c:pt idx="8">
                  <c:v>19</c:v>
                </c:pt>
                <c:pt idx="9">
                  <c:v>21</c:v>
                </c:pt>
                <c:pt idx="10">
                  <c:v>23</c:v>
                </c:pt>
                <c:pt idx="11">
                  <c:v>25</c:v>
                </c:pt>
                <c:pt idx="12">
                  <c:v>27</c:v>
                </c:pt>
                <c:pt idx="13">
                  <c:v>29</c:v>
                </c:pt>
                <c:pt idx="14">
                  <c:v>31</c:v>
                </c:pt>
                <c:pt idx="15">
                  <c:v>33</c:v>
                </c:pt>
                <c:pt idx="16">
                  <c:v>35</c:v>
                </c:pt>
                <c:pt idx="17">
                  <c:v>37</c:v>
                </c:pt>
              </c:numCache>
            </c:numRef>
          </c:cat>
          <c:val>
            <c:numRef>
              <c:f>Sheet1!$C$23:$C$40</c:f>
              <c:numCache>
                <c:formatCode>General</c:formatCode>
                <c:ptCount val="18"/>
                <c:pt idx="0">
                  <c:v>54.6875</c:v>
                </c:pt>
                <c:pt idx="1">
                  <c:v>48.4375</c:v>
                </c:pt>
                <c:pt idx="2">
                  <c:v>42.96875</c:v>
                </c:pt>
                <c:pt idx="3">
                  <c:v>57.03125</c:v>
                </c:pt>
                <c:pt idx="4">
                  <c:v>43.75</c:v>
                </c:pt>
                <c:pt idx="5">
                  <c:v>51.5625</c:v>
                </c:pt>
                <c:pt idx="6">
                  <c:v>53.125</c:v>
                </c:pt>
                <c:pt idx="7">
                  <c:v>52.34375</c:v>
                </c:pt>
                <c:pt idx="8">
                  <c:v>47.65625</c:v>
                </c:pt>
                <c:pt idx="9">
                  <c:v>42.96875</c:v>
                </c:pt>
                <c:pt idx="10">
                  <c:v>47.65625</c:v>
                </c:pt>
                <c:pt idx="11">
                  <c:v>56.25</c:v>
                </c:pt>
                <c:pt idx="12">
                  <c:v>55.46875</c:v>
                </c:pt>
                <c:pt idx="13">
                  <c:v>45.3125</c:v>
                </c:pt>
                <c:pt idx="14">
                  <c:v>43.75</c:v>
                </c:pt>
                <c:pt idx="15">
                  <c:v>50</c:v>
                </c:pt>
                <c:pt idx="16">
                  <c:v>50</c:v>
                </c:pt>
                <c:pt idx="17">
                  <c:v>58.59375</c:v>
                </c:pt>
              </c:numCache>
            </c:numRef>
          </c:val>
          <c:smooth val="0"/>
          <c:extLst>
            <c:ext xmlns:c16="http://schemas.microsoft.com/office/drawing/2014/chart" uri="{C3380CC4-5D6E-409C-BE32-E72D297353CC}">
              <c16:uniqueId val="{00000001-9FB5-4FEC-8DE9-EB1507D3171A}"/>
            </c:ext>
          </c:extLst>
        </c:ser>
        <c:dLbls>
          <c:showLegendKey val="0"/>
          <c:showVal val="0"/>
          <c:showCatName val="0"/>
          <c:showSerName val="0"/>
          <c:showPercent val="0"/>
          <c:showBubbleSize val="0"/>
        </c:dLbls>
        <c:smooth val="0"/>
        <c:axId val="138820992"/>
        <c:axId val="139306112"/>
      </c:lineChart>
      <c:catAx>
        <c:axId val="138820992"/>
        <c:scaling>
          <c:orientation val="minMax"/>
        </c:scaling>
        <c:delete val="0"/>
        <c:axPos val="b"/>
        <c:title>
          <c:tx>
            <c:rich>
              <a:bodyPr/>
              <a:lstStyle/>
              <a:p>
                <a:pPr>
                  <a:defRPr/>
                </a:pPr>
                <a:r>
                  <a:rPr lang="en-IN" sz="1000" dirty="0"/>
                  <a:t>NUMBER</a:t>
                </a:r>
                <a:r>
                  <a:rPr lang="en-IN" sz="1000" baseline="0" dirty="0"/>
                  <a:t> OF BITS CHANGED</a:t>
                </a:r>
                <a:endParaRPr lang="en-IN" sz="1000" dirty="0"/>
              </a:p>
            </c:rich>
          </c:tx>
          <c:layout>
            <c:manualLayout>
              <c:xMode val="edge"/>
              <c:yMode val="edge"/>
              <c:x val="0.31812877686362728"/>
              <c:y val="0.90909127380908294"/>
            </c:manualLayout>
          </c:layout>
          <c:overlay val="0"/>
        </c:title>
        <c:numFmt formatCode="General" sourceLinked="1"/>
        <c:majorTickMark val="none"/>
        <c:minorTickMark val="none"/>
        <c:tickLblPos val="nextTo"/>
        <c:crossAx val="139306112"/>
        <c:crosses val="autoZero"/>
        <c:auto val="1"/>
        <c:lblAlgn val="ctr"/>
        <c:lblOffset val="100"/>
        <c:noMultiLvlLbl val="0"/>
      </c:catAx>
      <c:valAx>
        <c:axId val="139306112"/>
        <c:scaling>
          <c:orientation val="minMax"/>
        </c:scaling>
        <c:delete val="0"/>
        <c:axPos val="l"/>
        <c:title>
          <c:tx>
            <c:rich>
              <a:bodyPr rot="-5400000" vert="horz"/>
              <a:lstStyle/>
              <a:p>
                <a:pPr>
                  <a:defRPr/>
                </a:pPr>
                <a:r>
                  <a:rPr lang="en-US" dirty="0"/>
                  <a:t>AVALANCHE</a:t>
                </a:r>
                <a:r>
                  <a:rPr lang="en-US" baseline="0" dirty="0"/>
                  <a:t>  EFFECT %</a:t>
                </a:r>
                <a:endParaRPr lang="en-US" dirty="0"/>
              </a:p>
            </c:rich>
          </c:tx>
          <c:overlay val="0"/>
        </c:title>
        <c:numFmt formatCode="General" sourceLinked="1"/>
        <c:majorTickMark val="none"/>
        <c:minorTickMark val="none"/>
        <c:tickLblPos val="nextTo"/>
        <c:crossAx val="138820992"/>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a:latin typeface="Times New Roman" panose="02020603050405020304" pitchFamily="18" charset="0"/>
                <a:cs typeface="Times New Roman" panose="02020603050405020304" pitchFamily="18" charset="0"/>
              </a:rPr>
              <a:t>Avalanche</a:t>
            </a:r>
            <a:r>
              <a:rPr lang="en-US" sz="1600" baseline="0" dirty="0">
                <a:latin typeface="Times New Roman" panose="02020603050405020304" pitchFamily="18" charset="0"/>
                <a:cs typeface="Times New Roman" panose="02020603050405020304" pitchFamily="18" charset="0"/>
              </a:rPr>
              <a:t>  Effect for n random bit change in plaintext</a:t>
            </a:r>
            <a:endParaRPr lang="en-US" sz="1600" dirty="0">
              <a:latin typeface="Times New Roman" panose="02020603050405020304" pitchFamily="18" charset="0"/>
              <a:cs typeface="Times New Roman" panose="02020603050405020304" pitchFamily="18" charset="0"/>
            </a:endParaRPr>
          </a:p>
        </c:rich>
      </c:tx>
      <c:layout>
        <c:manualLayout>
          <c:xMode val="edge"/>
          <c:yMode val="edge"/>
          <c:x val="0.17425699912510936"/>
          <c:y val="4.6296296296296294E-2"/>
        </c:manualLayout>
      </c:layout>
      <c:overlay val="0"/>
    </c:title>
    <c:autoTitleDeleted val="0"/>
    <c:plotArea>
      <c:layout/>
      <c:lineChart>
        <c:grouping val="standard"/>
        <c:varyColors val="0"/>
        <c:ser>
          <c:idx val="0"/>
          <c:order val="0"/>
          <c:tx>
            <c:v>ORIGINAL AES</c:v>
          </c:tx>
          <c:spPr>
            <a:ln>
              <a:solidFill>
                <a:srgbClr val="0070C0"/>
              </a:solidFill>
            </a:ln>
          </c:spPr>
          <c:marker>
            <c:symbol val="none"/>
          </c:marker>
          <c:cat>
            <c:numRef>
              <c:f>Sheet1!$B$23:$B$40</c:f>
              <c:numCache>
                <c:formatCode>General</c:formatCode>
                <c:ptCount val="18"/>
                <c:pt idx="0">
                  <c:v>3</c:v>
                </c:pt>
                <c:pt idx="1">
                  <c:v>5</c:v>
                </c:pt>
                <c:pt idx="2">
                  <c:v>7</c:v>
                </c:pt>
                <c:pt idx="3">
                  <c:v>9</c:v>
                </c:pt>
                <c:pt idx="4">
                  <c:v>11</c:v>
                </c:pt>
                <c:pt idx="5">
                  <c:v>13</c:v>
                </c:pt>
                <c:pt idx="6">
                  <c:v>15</c:v>
                </c:pt>
                <c:pt idx="7">
                  <c:v>17</c:v>
                </c:pt>
                <c:pt idx="8">
                  <c:v>19</c:v>
                </c:pt>
                <c:pt idx="9">
                  <c:v>21</c:v>
                </c:pt>
                <c:pt idx="10">
                  <c:v>23</c:v>
                </c:pt>
                <c:pt idx="11">
                  <c:v>25</c:v>
                </c:pt>
                <c:pt idx="12">
                  <c:v>27</c:v>
                </c:pt>
                <c:pt idx="13">
                  <c:v>29</c:v>
                </c:pt>
                <c:pt idx="14">
                  <c:v>31</c:v>
                </c:pt>
                <c:pt idx="15">
                  <c:v>33</c:v>
                </c:pt>
                <c:pt idx="16">
                  <c:v>35</c:v>
                </c:pt>
                <c:pt idx="17">
                  <c:v>37</c:v>
                </c:pt>
              </c:numCache>
            </c:numRef>
          </c:cat>
          <c:val>
            <c:numRef>
              <c:f>Sheet1!$F$23:$F$40</c:f>
              <c:numCache>
                <c:formatCode>General</c:formatCode>
                <c:ptCount val="18"/>
                <c:pt idx="0">
                  <c:v>53.125</c:v>
                </c:pt>
                <c:pt idx="1">
                  <c:v>48.4375</c:v>
                </c:pt>
                <c:pt idx="2">
                  <c:v>49.21875</c:v>
                </c:pt>
                <c:pt idx="3">
                  <c:v>43.75</c:v>
                </c:pt>
                <c:pt idx="4">
                  <c:v>58.59375</c:v>
                </c:pt>
                <c:pt idx="5">
                  <c:v>50.78125</c:v>
                </c:pt>
                <c:pt idx="6">
                  <c:v>54.6875</c:v>
                </c:pt>
                <c:pt idx="7">
                  <c:v>53.90625</c:v>
                </c:pt>
                <c:pt idx="8">
                  <c:v>50</c:v>
                </c:pt>
                <c:pt idx="9">
                  <c:v>39.84375</c:v>
                </c:pt>
                <c:pt idx="10">
                  <c:v>48.4375</c:v>
                </c:pt>
                <c:pt idx="11">
                  <c:v>51.5625</c:v>
                </c:pt>
                <c:pt idx="12">
                  <c:v>50</c:v>
                </c:pt>
                <c:pt idx="13">
                  <c:v>52.34375</c:v>
                </c:pt>
                <c:pt idx="14">
                  <c:v>53.90625</c:v>
                </c:pt>
                <c:pt idx="15">
                  <c:v>49.21875</c:v>
                </c:pt>
                <c:pt idx="16">
                  <c:v>49.21875</c:v>
                </c:pt>
                <c:pt idx="17">
                  <c:v>52.34375</c:v>
                </c:pt>
              </c:numCache>
            </c:numRef>
          </c:val>
          <c:smooth val="0"/>
          <c:extLst>
            <c:ext xmlns:c16="http://schemas.microsoft.com/office/drawing/2014/chart" uri="{C3380CC4-5D6E-409C-BE32-E72D297353CC}">
              <c16:uniqueId val="{00000000-88A4-49CD-8FF6-0E5C5D34C86F}"/>
            </c:ext>
          </c:extLst>
        </c:ser>
        <c:ser>
          <c:idx val="1"/>
          <c:order val="1"/>
          <c:tx>
            <c:v>MODIFIED AES</c:v>
          </c:tx>
          <c:spPr>
            <a:ln>
              <a:solidFill>
                <a:srgbClr val="FF0000"/>
              </a:solidFill>
            </a:ln>
          </c:spPr>
          <c:marker>
            <c:symbol val="none"/>
          </c:marker>
          <c:cat>
            <c:numRef>
              <c:f>Sheet1!$B$23:$B$40</c:f>
              <c:numCache>
                <c:formatCode>General</c:formatCode>
                <c:ptCount val="18"/>
                <c:pt idx="0">
                  <c:v>3</c:v>
                </c:pt>
                <c:pt idx="1">
                  <c:v>5</c:v>
                </c:pt>
                <c:pt idx="2">
                  <c:v>7</c:v>
                </c:pt>
                <c:pt idx="3">
                  <c:v>9</c:v>
                </c:pt>
                <c:pt idx="4">
                  <c:v>11</c:v>
                </c:pt>
                <c:pt idx="5">
                  <c:v>13</c:v>
                </c:pt>
                <c:pt idx="6">
                  <c:v>15</c:v>
                </c:pt>
                <c:pt idx="7">
                  <c:v>17</c:v>
                </c:pt>
                <c:pt idx="8">
                  <c:v>19</c:v>
                </c:pt>
                <c:pt idx="9">
                  <c:v>21</c:v>
                </c:pt>
                <c:pt idx="10">
                  <c:v>23</c:v>
                </c:pt>
                <c:pt idx="11">
                  <c:v>25</c:v>
                </c:pt>
                <c:pt idx="12">
                  <c:v>27</c:v>
                </c:pt>
                <c:pt idx="13">
                  <c:v>29</c:v>
                </c:pt>
                <c:pt idx="14">
                  <c:v>31</c:v>
                </c:pt>
                <c:pt idx="15">
                  <c:v>33</c:v>
                </c:pt>
                <c:pt idx="16">
                  <c:v>35</c:v>
                </c:pt>
                <c:pt idx="17">
                  <c:v>37</c:v>
                </c:pt>
              </c:numCache>
            </c:numRef>
          </c:cat>
          <c:val>
            <c:numRef>
              <c:f>Sheet1!$D$23:$D$40</c:f>
              <c:numCache>
                <c:formatCode>General</c:formatCode>
                <c:ptCount val="18"/>
                <c:pt idx="0">
                  <c:v>56.25</c:v>
                </c:pt>
                <c:pt idx="1">
                  <c:v>57.8125</c:v>
                </c:pt>
                <c:pt idx="2">
                  <c:v>51.5625</c:v>
                </c:pt>
                <c:pt idx="3">
                  <c:v>42.96875</c:v>
                </c:pt>
                <c:pt idx="4">
                  <c:v>48.4375</c:v>
                </c:pt>
                <c:pt idx="5">
                  <c:v>46.09375</c:v>
                </c:pt>
                <c:pt idx="6">
                  <c:v>54.6875</c:v>
                </c:pt>
                <c:pt idx="7">
                  <c:v>47.65625</c:v>
                </c:pt>
                <c:pt idx="8">
                  <c:v>53.90625</c:v>
                </c:pt>
                <c:pt idx="9">
                  <c:v>44.53125</c:v>
                </c:pt>
                <c:pt idx="10">
                  <c:v>53.125</c:v>
                </c:pt>
                <c:pt idx="11">
                  <c:v>47.65625</c:v>
                </c:pt>
                <c:pt idx="12">
                  <c:v>52.34375</c:v>
                </c:pt>
                <c:pt idx="13">
                  <c:v>46.875</c:v>
                </c:pt>
                <c:pt idx="14">
                  <c:v>50</c:v>
                </c:pt>
                <c:pt idx="15">
                  <c:v>50</c:v>
                </c:pt>
                <c:pt idx="16">
                  <c:v>50</c:v>
                </c:pt>
                <c:pt idx="17">
                  <c:v>42.96875</c:v>
                </c:pt>
              </c:numCache>
            </c:numRef>
          </c:val>
          <c:smooth val="0"/>
          <c:extLst>
            <c:ext xmlns:c16="http://schemas.microsoft.com/office/drawing/2014/chart" uri="{C3380CC4-5D6E-409C-BE32-E72D297353CC}">
              <c16:uniqueId val="{00000001-88A4-49CD-8FF6-0E5C5D34C86F}"/>
            </c:ext>
          </c:extLst>
        </c:ser>
        <c:dLbls>
          <c:showLegendKey val="0"/>
          <c:showVal val="0"/>
          <c:showCatName val="0"/>
          <c:showSerName val="0"/>
          <c:showPercent val="0"/>
          <c:showBubbleSize val="0"/>
        </c:dLbls>
        <c:smooth val="0"/>
        <c:axId val="138820992"/>
        <c:axId val="139306112"/>
      </c:lineChart>
      <c:catAx>
        <c:axId val="138820992"/>
        <c:scaling>
          <c:orientation val="minMax"/>
        </c:scaling>
        <c:delete val="0"/>
        <c:axPos val="b"/>
        <c:title>
          <c:tx>
            <c:rich>
              <a:bodyPr/>
              <a:lstStyle/>
              <a:p>
                <a:pPr>
                  <a:defRPr/>
                </a:pPr>
                <a:r>
                  <a:rPr lang="en-IN" sz="1050"/>
                  <a:t>number</a:t>
                </a:r>
                <a:r>
                  <a:rPr lang="en-IN" sz="1050" baseline="0"/>
                  <a:t> of bits changed</a:t>
                </a:r>
                <a:endParaRPr lang="en-IN" sz="1050"/>
              </a:p>
            </c:rich>
          </c:tx>
          <c:overlay val="0"/>
        </c:title>
        <c:numFmt formatCode="General" sourceLinked="1"/>
        <c:majorTickMark val="none"/>
        <c:minorTickMark val="none"/>
        <c:tickLblPos val="nextTo"/>
        <c:crossAx val="139306112"/>
        <c:crosses val="autoZero"/>
        <c:auto val="1"/>
        <c:lblAlgn val="ctr"/>
        <c:lblOffset val="100"/>
        <c:noMultiLvlLbl val="0"/>
      </c:catAx>
      <c:valAx>
        <c:axId val="139306112"/>
        <c:scaling>
          <c:orientation val="minMax"/>
        </c:scaling>
        <c:delete val="0"/>
        <c:axPos val="l"/>
        <c:title>
          <c:tx>
            <c:rich>
              <a:bodyPr rot="-5400000" vert="horz"/>
              <a:lstStyle/>
              <a:p>
                <a:pPr>
                  <a:defRPr/>
                </a:pPr>
                <a:r>
                  <a:rPr lang="en-US" dirty="0"/>
                  <a:t>AVALANCHE</a:t>
                </a:r>
                <a:r>
                  <a:rPr lang="en-US" baseline="0" dirty="0"/>
                  <a:t>  EFFECT %</a:t>
                </a:r>
                <a:endParaRPr lang="en-US" dirty="0"/>
              </a:p>
            </c:rich>
          </c:tx>
          <c:overlay val="0"/>
        </c:title>
        <c:numFmt formatCode="General" sourceLinked="1"/>
        <c:majorTickMark val="none"/>
        <c:minorTickMark val="none"/>
        <c:tickLblPos val="nextTo"/>
        <c:crossAx val="138820992"/>
        <c:crosses val="autoZero"/>
        <c:crossBetween val="between"/>
      </c:valAx>
    </c:plotArea>
    <c:legend>
      <c:legendPos val="r"/>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ENCRYPTION</a:t>
            </a:r>
            <a:r>
              <a:rPr lang="en-US" baseline="0"/>
              <a:t> TIME</a:t>
            </a:r>
            <a:endParaRPr lang="en-US"/>
          </a:p>
        </c:rich>
      </c:tx>
      <c:overlay val="0"/>
    </c:title>
    <c:autoTitleDeleted val="0"/>
    <c:plotArea>
      <c:layout/>
      <c:lineChart>
        <c:grouping val="standard"/>
        <c:varyColors val="0"/>
        <c:ser>
          <c:idx val="0"/>
          <c:order val="0"/>
          <c:tx>
            <c:v>OAES ENC</c:v>
          </c:tx>
          <c:spPr>
            <a:ln>
              <a:solidFill>
                <a:srgbClr val="0070C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Sheet1!$C$2:$C$26</c:f>
              <c:numCache>
                <c:formatCode>General</c:formatCode>
                <c:ptCount val="25"/>
                <c:pt idx="0">
                  <c:v>3.7999868392944343E-2</c:v>
                </c:pt>
                <c:pt idx="1">
                  <c:v>8.9905977249145508E-2</c:v>
                </c:pt>
                <c:pt idx="2">
                  <c:v>0.1193954944610596</c:v>
                </c:pt>
                <c:pt idx="3">
                  <c:v>0.14109683036804199</c:v>
                </c:pt>
                <c:pt idx="4">
                  <c:v>0.18266463279724121</c:v>
                </c:pt>
                <c:pt idx="5">
                  <c:v>0.20021963119506839</c:v>
                </c:pt>
                <c:pt idx="6">
                  <c:v>0.24616098403930661</c:v>
                </c:pt>
                <c:pt idx="7">
                  <c:v>0.27888703346252441</c:v>
                </c:pt>
                <c:pt idx="8">
                  <c:v>0.32111573219299322</c:v>
                </c:pt>
                <c:pt idx="9">
                  <c:v>0.34705042839050287</c:v>
                </c:pt>
                <c:pt idx="10">
                  <c:v>0.38916707038879389</c:v>
                </c:pt>
                <c:pt idx="11">
                  <c:v>0.41831111907958979</c:v>
                </c:pt>
                <c:pt idx="12">
                  <c:v>0.4562993049621582</c:v>
                </c:pt>
                <c:pt idx="13">
                  <c:v>0.50716018676757813</c:v>
                </c:pt>
                <c:pt idx="14">
                  <c:v>0.53955626487731934</c:v>
                </c:pt>
                <c:pt idx="15">
                  <c:v>0.5758967399597168</c:v>
                </c:pt>
                <c:pt idx="16">
                  <c:v>0.59569859504699707</c:v>
                </c:pt>
                <c:pt idx="17">
                  <c:v>0.64300942420959473</c:v>
                </c:pt>
                <c:pt idx="18">
                  <c:v>0.6790010929107666</c:v>
                </c:pt>
                <c:pt idx="19">
                  <c:v>0.72349429130554199</c:v>
                </c:pt>
                <c:pt idx="20">
                  <c:v>0.77745532989501953</c:v>
                </c:pt>
                <c:pt idx="21">
                  <c:v>0.7866675853729248</c:v>
                </c:pt>
                <c:pt idx="22">
                  <c:v>0.84577655792236328</c:v>
                </c:pt>
                <c:pt idx="23">
                  <c:v>0.88202857971191406</c:v>
                </c:pt>
                <c:pt idx="24">
                  <c:v>0.91268777847290039</c:v>
                </c:pt>
              </c:numCache>
            </c:numRef>
          </c:val>
          <c:smooth val="0"/>
          <c:extLst>
            <c:ext xmlns:c16="http://schemas.microsoft.com/office/drawing/2014/chart" uri="{C3380CC4-5D6E-409C-BE32-E72D297353CC}">
              <c16:uniqueId val="{00000000-D29E-4A03-B099-4A08D4B84FC5}"/>
            </c:ext>
          </c:extLst>
        </c:ser>
        <c:ser>
          <c:idx val="1"/>
          <c:order val="1"/>
          <c:tx>
            <c:v>MAES ENC</c:v>
          </c:tx>
          <c:spPr>
            <a:ln>
              <a:solidFill>
                <a:srgbClr val="FF000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Sheet1!$E$2:$E$26</c:f>
              <c:numCache>
                <c:formatCode>General</c:formatCode>
                <c:ptCount val="25"/>
                <c:pt idx="0">
                  <c:v>4.1017770767211907E-2</c:v>
                </c:pt>
                <c:pt idx="1">
                  <c:v>7.9507827758789063E-2</c:v>
                </c:pt>
                <c:pt idx="2">
                  <c:v>0.12567234039306641</c:v>
                </c:pt>
                <c:pt idx="3">
                  <c:v>0.1588699817657471</c:v>
                </c:pt>
                <c:pt idx="4">
                  <c:v>0.18629312515258789</c:v>
                </c:pt>
                <c:pt idx="5">
                  <c:v>0.21906304359436041</c:v>
                </c:pt>
                <c:pt idx="6">
                  <c:v>0.28173446655273438</c:v>
                </c:pt>
                <c:pt idx="7">
                  <c:v>0.29517674446105963</c:v>
                </c:pt>
                <c:pt idx="8">
                  <c:v>0.34243631362915039</c:v>
                </c:pt>
                <c:pt idx="9">
                  <c:v>0.37366175651550287</c:v>
                </c:pt>
                <c:pt idx="10">
                  <c:v>0.40738677978515619</c:v>
                </c:pt>
                <c:pt idx="11">
                  <c:v>0.45269560813903809</c:v>
                </c:pt>
                <c:pt idx="12">
                  <c:v>0.51852774620056152</c:v>
                </c:pt>
                <c:pt idx="13">
                  <c:v>0.54555583000183105</c:v>
                </c:pt>
                <c:pt idx="14">
                  <c:v>0.58719706535339355</c:v>
                </c:pt>
                <c:pt idx="15">
                  <c:v>0.61285734176635742</c:v>
                </c:pt>
                <c:pt idx="16">
                  <c:v>0.66002655029296875</c:v>
                </c:pt>
                <c:pt idx="17">
                  <c:v>0.70347738265991211</c:v>
                </c:pt>
                <c:pt idx="18">
                  <c:v>0.72456741333007813</c:v>
                </c:pt>
                <c:pt idx="19">
                  <c:v>0.77062416076660156</c:v>
                </c:pt>
                <c:pt idx="20">
                  <c:v>0.83283615112304688</c:v>
                </c:pt>
                <c:pt idx="21">
                  <c:v>0.85348892211914063</c:v>
                </c:pt>
                <c:pt idx="22">
                  <c:v>0.89352583885192871</c:v>
                </c:pt>
                <c:pt idx="23">
                  <c:v>0.93465256690979004</c:v>
                </c:pt>
                <c:pt idx="24">
                  <c:v>0.98789167404174805</c:v>
                </c:pt>
              </c:numCache>
            </c:numRef>
          </c:val>
          <c:smooth val="0"/>
          <c:extLst>
            <c:ext xmlns:c16="http://schemas.microsoft.com/office/drawing/2014/chart" uri="{C3380CC4-5D6E-409C-BE32-E72D297353CC}">
              <c16:uniqueId val="{00000001-D29E-4A03-B099-4A08D4B84FC5}"/>
            </c:ext>
          </c:extLst>
        </c:ser>
        <c:dLbls>
          <c:showLegendKey val="0"/>
          <c:showVal val="0"/>
          <c:showCatName val="0"/>
          <c:showSerName val="0"/>
          <c:showPercent val="0"/>
          <c:showBubbleSize val="0"/>
        </c:dLbls>
        <c:smooth val="0"/>
        <c:axId val="139033600"/>
        <c:axId val="139035392"/>
      </c:lineChart>
      <c:catAx>
        <c:axId val="139033600"/>
        <c:scaling>
          <c:orientation val="minMax"/>
        </c:scaling>
        <c:delete val="0"/>
        <c:axPos val="b"/>
        <c:title>
          <c:tx>
            <c:rich>
              <a:bodyPr/>
              <a:lstStyle/>
              <a:p>
                <a:pPr>
                  <a:defRPr/>
                </a:pPr>
                <a:r>
                  <a:rPr lang="en-US"/>
                  <a:t>Block</a:t>
                </a:r>
                <a:r>
                  <a:rPr lang="en-US" baseline="0"/>
                  <a:t> Size(1block=16bytes)</a:t>
                </a:r>
                <a:endParaRPr lang="en-US"/>
              </a:p>
            </c:rich>
          </c:tx>
          <c:overlay val="0"/>
        </c:title>
        <c:numFmt formatCode="General" sourceLinked="1"/>
        <c:majorTickMark val="out"/>
        <c:minorTickMark val="none"/>
        <c:tickLblPos val="nextTo"/>
        <c:crossAx val="139035392"/>
        <c:crosses val="autoZero"/>
        <c:auto val="1"/>
        <c:lblAlgn val="ctr"/>
        <c:lblOffset val="100"/>
        <c:noMultiLvlLbl val="0"/>
      </c:catAx>
      <c:valAx>
        <c:axId val="139035392"/>
        <c:scaling>
          <c:orientation val="minMax"/>
        </c:scaling>
        <c:delete val="0"/>
        <c:axPos val="l"/>
        <c:majorGridlines/>
        <c:title>
          <c:tx>
            <c:rich>
              <a:bodyPr rot="-5400000" vert="horz"/>
              <a:lstStyle/>
              <a:p>
                <a:pPr>
                  <a:defRPr/>
                </a:pPr>
                <a:r>
                  <a:rPr lang="en-US"/>
                  <a:t>Time</a:t>
                </a:r>
                <a:r>
                  <a:rPr lang="en-US" baseline="0"/>
                  <a:t> in Sec</a:t>
                </a:r>
                <a:endParaRPr lang="en-US"/>
              </a:p>
            </c:rich>
          </c:tx>
          <c:overlay val="0"/>
        </c:title>
        <c:numFmt formatCode="General" sourceLinked="1"/>
        <c:majorTickMark val="out"/>
        <c:minorTickMark val="none"/>
        <c:tickLblPos val="nextTo"/>
        <c:crossAx val="139033600"/>
        <c:crosses val="autoZero"/>
        <c:crossBetween val="between"/>
      </c:valAx>
    </c:plotArea>
    <c:legend>
      <c:legendPos val="r"/>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a:t>DECRYPTION TIME</a:t>
            </a:r>
            <a:endParaRPr lang="en-US"/>
          </a:p>
        </c:rich>
      </c:tx>
      <c:overlay val="0"/>
    </c:title>
    <c:autoTitleDeleted val="0"/>
    <c:plotArea>
      <c:layout/>
      <c:lineChart>
        <c:grouping val="standard"/>
        <c:varyColors val="0"/>
        <c:ser>
          <c:idx val="0"/>
          <c:order val="0"/>
          <c:tx>
            <c:v>OAES ENC</c:v>
          </c:tx>
          <c:spPr>
            <a:ln>
              <a:solidFill>
                <a:srgbClr val="0070C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Sheet1!$D$2:$D$26</c:f>
              <c:numCache>
                <c:formatCode>General</c:formatCode>
                <c:ptCount val="25"/>
                <c:pt idx="0">
                  <c:v>6.315922737121582E-2</c:v>
                </c:pt>
                <c:pt idx="1">
                  <c:v>0.1092445850372314</c:v>
                </c:pt>
                <c:pt idx="2">
                  <c:v>0.1742854118347168</c:v>
                </c:pt>
                <c:pt idx="3">
                  <c:v>0.22659158706665039</c:v>
                </c:pt>
                <c:pt idx="4">
                  <c:v>0.29668927192687988</c:v>
                </c:pt>
                <c:pt idx="5">
                  <c:v>0.34907770156860352</c:v>
                </c:pt>
                <c:pt idx="6">
                  <c:v>0.41543769836425781</c:v>
                </c:pt>
                <c:pt idx="7">
                  <c:v>0.47584176063537598</c:v>
                </c:pt>
                <c:pt idx="8">
                  <c:v>0.53378129005432129</c:v>
                </c:pt>
                <c:pt idx="9">
                  <c:v>0.5944974422454834</c:v>
                </c:pt>
                <c:pt idx="10">
                  <c:v>0.66094374656677246</c:v>
                </c:pt>
                <c:pt idx="11">
                  <c:v>0.7034449577331543</c:v>
                </c:pt>
                <c:pt idx="12">
                  <c:v>0.78104376792907715</c:v>
                </c:pt>
                <c:pt idx="13">
                  <c:v>0.85629391670227051</c:v>
                </c:pt>
                <c:pt idx="14">
                  <c:v>0.91511869430541992</c:v>
                </c:pt>
                <c:pt idx="15">
                  <c:v>0.97197127342224121</c:v>
                </c:pt>
                <c:pt idx="16">
                  <c:v>1.0459227561950679</c:v>
                </c:pt>
                <c:pt idx="17">
                  <c:v>1.0978174209594731</c:v>
                </c:pt>
                <c:pt idx="18">
                  <c:v>1.1528563499450679</c:v>
                </c:pt>
                <c:pt idx="19">
                  <c:v>1.234484195709229</c:v>
                </c:pt>
                <c:pt idx="20">
                  <c:v>1.3036050796508789</c:v>
                </c:pt>
                <c:pt idx="21">
                  <c:v>1.375729560852051</c:v>
                </c:pt>
                <c:pt idx="22">
                  <c:v>1.4184587001800539</c:v>
                </c:pt>
                <c:pt idx="23">
                  <c:v>1.488318204879761</c:v>
                </c:pt>
                <c:pt idx="24">
                  <c:v>1.554430484771729</c:v>
                </c:pt>
              </c:numCache>
            </c:numRef>
          </c:val>
          <c:smooth val="0"/>
          <c:extLst>
            <c:ext xmlns:c16="http://schemas.microsoft.com/office/drawing/2014/chart" uri="{C3380CC4-5D6E-409C-BE32-E72D297353CC}">
              <c16:uniqueId val="{00000000-5981-4C73-9645-BE5B4F1BE0F2}"/>
            </c:ext>
          </c:extLst>
        </c:ser>
        <c:ser>
          <c:idx val="1"/>
          <c:order val="1"/>
          <c:tx>
            <c:v>MAES ENC</c:v>
          </c:tx>
          <c:spPr>
            <a:ln>
              <a:solidFill>
                <a:srgbClr val="FF000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Sheet1!$F$2:$F$26</c:f>
              <c:numCache>
                <c:formatCode>General</c:formatCode>
                <c:ptCount val="25"/>
                <c:pt idx="0">
                  <c:v>6.6949844360351563E-2</c:v>
                </c:pt>
                <c:pt idx="1">
                  <c:v>0.1219997406005859</c:v>
                </c:pt>
                <c:pt idx="2">
                  <c:v>0.20768976211547849</c:v>
                </c:pt>
                <c:pt idx="3">
                  <c:v>0.25115466117858892</c:v>
                </c:pt>
                <c:pt idx="4">
                  <c:v>0.30939412117004389</c:v>
                </c:pt>
                <c:pt idx="5">
                  <c:v>0.38261246681213379</c:v>
                </c:pt>
                <c:pt idx="6">
                  <c:v>0.42584896087646479</c:v>
                </c:pt>
                <c:pt idx="7">
                  <c:v>0.50203323364257813</c:v>
                </c:pt>
                <c:pt idx="8">
                  <c:v>0.56413912773132324</c:v>
                </c:pt>
                <c:pt idx="9">
                  <c:v>0.62192153930664063</c:v>
                </c:pt>
                <c:pt idx="10">
                  <c:v>0.69215035438537598</c:v>
                </c:pt>
                <c:pt idx="11">
                  <c:v>0.80219244956970215</c:v>
                </c:pt>
                <c:pt idx="12">
                  <c:v>0.82988452911376953</c:v>
                </c:pt>
                <c:pt idx="13">
                  <c:v>0.86959075927734375</c:v>
                </c:pt>
                <c:pt idx="14">
                  <c:v>0.9646763801574707</c:v>
                </c:pt>
                <c:pt idx="15">
                  <c:v>1.0219202041625981</c:v>
                </c:pt>
                <c:pt idx="16">
                  <c:v>1.07371997833252</c:v>
                </c:pt>
                <c:pt idx="17">
                  <c:v>1.141682624816895</c:v>
                </c:pt>
                <c:pt idx="18">
                  <c:v>1.2306802272796631</c:v>
                </c:pt>
                <c:pt idx="19">
                  <c:v>1.291918277740479</c:v>
                </c:pt>
                <c:pt idx="20">
                  <c:v>1.353319406509399</c:v>
                </c:pt>
                <c:pt idx="21">
                  <c:v>1.451261043548584</c:v>
                </c:pt>
                <c:pt idx="22">
                  <c:v>1.5051965713500981</c:v>
                </c:pt>
                <c:pt idx="23">
                  <c:v>1.5650641918182371</c:v>
                </c:pt>
                <c:pt idx="24">
                  <c:v>1.6284201145172119</c:v>
                </c:pt>
              </c:numCache>
            </c:numRef>
          </c:val>
          <c:smooth val="0"/>
          <c:extLst>
            <c:ext xmlns:c16="http://schemas.microsoft.com/office/drawing/2014/chart" uri="{C3380CC4-5D6E-409C-BE32-E72D297353CC}">
              <c16:uniqueId val="{00000001-5981-4C73-9645-BE5B4F1BE0F2}"/>
            </c:ext>
          </c:extLst>
        </c:ser>
        <c:dLbls>
          <c:showLegendKey val="0"/>
          <c:showVal val="0"/>
          <c:showCatName val="0"/>
          <c:showSerName val="0"/>
          <c:showPercent val="0"/>
          <c:showBubbleSize val="0"/>
        </c:dLbls>
        <c:smooth val="0"/>
        <c:axId val="139033600"/>
        <c:axId val="139035392"/>
      </c:lineChart>
      <c:catAx>
        <c:axId val="139033600"/>
        <c:scaling>
          <c:orientation val="minMax"/>
        </c:scaling>
        <c:delete val="0"/>
        <c:axPos val="b"/>
        <c:title>
          <c:tx>
            <c:rich>
              <a:bodyPr/>
              <a:lstStyle/>
              <a:p>
                <a:pPr>
                  <a:defRPr/>
                </a:pPr>
                <a:r>
                  <a:rPr lang="en-US"/>
                  <a:t>Block</a:t>
                </a:r>
                <a:r>
                  <a:rPr lang="en-US" baseline="0"/>
                  <a:t> Size(1block=16bytes)</a:t>
                </a:r>
                <a:endParaRPr lang="en-US"/>
              </a:p>
            </c:rich>
          </c:tx>
          <c:overlay val="0"/>
        </c:title>
        <c:numFmt formatCode="General" sourceLinked="1"/>
        <c:majorTickMark val="out"/>
        <c:minorTickMark val="none"/>
        <c:tickLblPos val="nextTo"/>
        <c:crossAx val="139035392"/>
        <c:crosses val="autoZero"/>
        <c:auto val="1"/>
        <c:lblAlgn val="ctr"/>
        <c:lblOffset val="100"/>
        <c:noMultiLvlLbl val="0"/>
      </c:catAx>
      <c:valAx>
        <c:axId val="139035392"/>
        <c:scaling>
          <c:orientation val="minMax"/>
        </c:scaling>
        <c:delete val="0"/>
        <c:axPos val="l"/>
        <c:majorGridlines/>
        <c:title>
          <c:tx>
            <c:rich>
              <a:bodyPr rot="-5400000" vert="horz"/>
              <a:lstStyle/>
              <a:p>
                <a:pPr>
                  <a:defRPr/>
                </a:pPr>
                <a:r>
                  <a:rPr lang="en-US"/>
                  <a:t>Time</a:t>
                </a:r>
                <a:r>
                  <a:rPr lang="en-US" baseline="0"/>
                  <a:t> in Sec</a:t>
                </a:r>
                <a:endParaRPr lang="en-US"/>
              </a:p>
            </c:rich>
          </c:tx>
          <c:overlay val="0"/>
        </c:title>
        <c:numFmt formatCode="General" sourceLinked="1"/>
        <c:majorTickMark val="out"/>
        <c:minorTickMark val="none"/>
        <c:tickLblPos val="nextTo"/>
        <c:crossAx val="139033600"/>
        <c:crosses val="autoZero"/>
        <c:crossBetween val="between"/>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E10F3-3ED5-4F47-ADC9-333CDFB2279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776DC763-D2AF-AA47-931A-D6239285C69D}">
      <dgm:prSet phldrT="[Text]" custT="1"/>
      <dgm:spPr/>
      <dgm:t>
        <a:bodyPr/>
        <a:lstStyle/>
        <a:p>
          <a:r>
            <a:rPr lang="en-US" sz="2800" dirty="0"/>
            <a:t>Key Expansion</a:t>
          </a:r>
          <a:endParaRPr lang="en-US" sz="3300" dirty="0"/>
        </a:p>
      </dgm:t>
    </dgm:pt>
    <dgm:pt modelId="{F21200CE-DD84-7D49-A3E0-B8DDF92BEF6C}" type="parTrans" cxnId="{0AF8AB9F-32D7-7E44-BAA3-E0DC05B37652}">
      <dgm:prSet/>
      <dgm:spPr/>
      <dgm:t>
        <a:bodyPr/>
        <a:lstStyle/>
        <a:p>
          <a:endParaRPr lang="en-US"/>
        </a:p>
      </dgm:t>
    </dgm:pt>
    <dgm:pt modelId="{5B9BFEE1-1CC0-1841-BFF2-84F6220946EE}" type="sibTrans" cxnId="{0AF8AB9F-32D7-7E44-BAA3-E0DC05B37652}">
      <dgm:prSet/>
      <dgm:spPr/>
      <dgm:t>
        <a:bodyPr/>
        <a:lstStyle/>
        <a:p>
          <a:endParaRPr lang="en-US"/>
        </a:p>
      </dgm:t>
    </dgm:pt>
    <dgm:pt modelId="{E659CE1B-BD00-2E4D-A3E7-33AC6A082320}">
      <dgm:prSet phldrT="[Text]" custT="1"/>
      <dgm:spPr/>
      <dgm:t>
        <a:bodyPr/>
        <a:lstStyle/>
        <a:p>
          <a:r>
            <a:rPr lang="en-US" sz="1800" dirty="0">
              <a:solidFill>
                <a:srgbClr val="404040"/>
              </a:solidFill>
              <a:latin typeface="Times New Roman" panose="02020603050405020304" pitchFamily="18" charset="0"/>
              <a:cs typeface="Times New Roman" panose="02020603050405020304" pitchFamily="18" charset="0"/>
            </a:rPr>
            <a:t>Round keys are derived from the cipher key using </a:t>
          </a:r>
          <a:r>
            <a:rPr lang="en-US" sz="1800" dirty="0" err="1">
              <a:solidFill>
                <a:srgbClr val="404040"/>
              </a:solidFill>
              <a:latin typeface="Times New Roman" panose="02020603050405020304" pitchFamily="18" charset="0"/>
              <a:cs typeface="Times New Roman" panose="02020603050405020304" pitchFamily="18" charset="0"/>
            </a:rPr>
            <a:t>Rijndael's</a:t>
          </a:r>
          <a:r>
            <a:rPr lang="en-US" sz="1800" dirty="0">
              <a:solidFill>
                <a:srgbClr val="404040"/>
              </a:solidFill>
              <a:latin typeface="Times New Roman" panose="02020603050405020304" pitchFamily="18" charset="0"/>
              <a:cs typeface="Times New Roman" panose="02020603050405020304" pitchFamily="18" charset="0"/>
            </a:rPr>
            <a:t> key schedule</a:t>
          </a:r>
          <a:endParaRPr lang="en-US" sz="1800" dirty="0">
            <a:latin typeface="Times New Roman" panose="02020603050405020304" pitchFamily="18" charset="0"/>
            <a:cs typeface="Times New Roman" panose="02020603050405020304" pitchFamily="18" charset="0"/>
          </a:endParaRPr>
        </a:p>
      </dgm:t>
    </dgm:pt>
    <dgm:pt modelId="{8C3802C1-DE94-724C-9198-6A7FCD817D78}" type="parTrans" cxnId="{8A09B685-43E2-CB4D-B763-DAB5B95A2859}">
      <dgm:prSet/>
      <dgm:spPr/>
      <dgm:t>
        <a:bodyPr/>
        <a:lstStyle/>
        <a:p>
          <a:endParaRPr lang="en-US"/>
        </a:p>
      </dgm:t>
    </dgm:pt>
    <dgm:pt modelId="{99AC88F4-0616-0A4F-A1A4-7A27E2074B05}" type="sibTrans" cxnId="{8A09B685-43E2-CB4D-B763-DAB5B95A2859}">
      <dgm:prSet/>
      <dgm:spPr/>
      <dgm:t>
        <a:bodyPr/>
        <a:lstStyle/>
        <a:p>
          <a:endParaRPr lang="en-US"/>
        </a:p>
      </dgm:t>
    </dgm:pt>
    <dgm:pt modelId="{3A052B4C-1E56-974D-B6DF-DF3933D88910}">
      <dgm:prSet phldrT="[Text]" custT="1"/>
      <dgm:spPr/>
      <dgm:t>
        <a:bodyPr/>
        <a:lstStyle/>
        <a:p>
          <a:r>
            <a:rPr lang="en-US" sz="2800" dirty="0"/>
            <a:t>Initial Round</a:t>
          </a:r>
        </a:p>
      </dgm:t>
    </dgm:pt>
    <dgm:pt modelId="{7E566721-1D77-5749-993F-3E1E734118DF}" type="parTrans" cxnId="{1A33C03C-30CA-4A45-A95A-3DBB21C46AD3}">
      <dgm:prSet/>
      <dgm:spPr/>
      <dgm:t>
        <a:bodyPr/>
        <a:lstStyle/>
        <a:p>
          <a:endParaRPr lang="en-US"/>
        </a:p>
      </dgm:t>
    </dgm:pt>
    <dgm:pt modelId="{C9F2C130-371A-6640-B39F-739C27663786}" type="sibTrans" cxnId="{1A33C03C-30CA-4A45-A95A-3DBB21C46AD3}">
      <dgm:prSet/>
      <dgm:spPr/>
      <dgm:t>
        <a:bodyPr/>
        <a:lstStyle/>
        <a:p>
          <a:endParaRPr lang="en-US"/>
        </a:p>
      </dgm:t>
    </dgm:pt>
    <dgm:pt modelId="{E2500FEB-452A-494A-9EB1-357E5A4F4AE6}">
      <dgm:prSet phldrT="[Tex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r>
            <a:rPr lang="en-US" sz="1800" dirty="0">
              <a:solidFill>
                <a:srgbClr val="404040"/>
              </a:solidFill>
              <a:latin typeface="Times New Roman" panose="02020603050405020304" pitchFamily="18" charset="0"/>
              <a:cs typeface="Times New Roman" panose="02020603050405020304" pitchFamily="18" charset="0"/>
            </a:rPr>
            <a:t>  : Each byte of the state is combined with the round key using bitwise </a:t>
          </a:r>
          <a:r>
            <a:rPr lang="en-US" sz="1800" dirty="0" err="1">
              <a:solidFill>
                <a:srgbClr val="404040"/>
              </a:solidFill>
              <a:latin typeface="Times New Roman" panose="02020603050405020304" pitchFamily="18" charset="0"/>
              <a:cs typeface="Times New Roman" panose="02020603050405020304" pitchFamily="18" charset="0"/>
            </a:rPr>
            <a:t>xor</a:t>
          </a:r>
          <a:endParaRPr lang="en-US" sz="1800" dirty="0">
            <a:latin typeface="Times New Roman" panose="02020603050405020304" pitchFamily="18" charset="0"/>
            <a:cs typeface="Times New Roman" panose="02020603050405020304" pitchFamily="18" charset="0"/>
          </a:endParaRPr>
        </a:p>
      </dgm:t>
    </dgm:pt>
    <dgm:pt modelId="{980F3664-768C-0B42-9374-64A72B393F34}" type="parTrans" cxnId="{3ED0240A-E5C1-7C47-BAF7-3E57A6F5EA73}">
      <dgm:prSet/>
      <dgm:spPr/>
      <dgm:t>
        <a:bodyPr/>
        <a:lstStyle/>
        <a:p>
          <a:endParaRPr lang="en-US"/>
        </a:p>
      </dgm:t>
    </dgm:pt>
    <dgm:pt modelId="{E66465B4-475B-B24A-826A-4FCA6763E628}" type="sibTrans" cxnId="{3ED0240A-E5C1-7C47-BAF7-3E57A6F5EA73}">
      <dgm:prSet/>
      <dgm:spPr/>
      <dgm:t>
        <a:bodyPr/>
        <a:lstStyle/>
        <a:p>
          <a:endParaRPr lang="en-US"/>
        </a:p>
      </dgm:t>
    </dgm:pt>
    <dgm:pt modelId="{43DA3420-9FF9-F946-9970-3B569FE2FA8B}">
      <dgm:prSet phldrT="[Text]" custT="1"/>
      <dgm:spPr/>
      <dgm:t>
        <a:bodyPr/>
        <a:lstStyle/>
        <a:p>
          <a:r>
            <a:rPr lang="en-US" sz="2800" dirty="0"/>
            <a:t>Rounds</a:t>
          </a:r>
        </a:p>
      </dgm:t>
    </dgm:pt>
    <dgm:pt modelId="{114EDB66-231E-CC46-B257-E2332ED7EC19}" type="parTrans" cxnId="{02247603-7270-A54D-8613-FEEA7D6B1D0D}">
      <dgm:prSet/>
      <dgm:spPr/>
      <dgm:t>
        <a:bodyPr/>
        <a:lstStyle/>
        <a:p>
          <a:endParaRPr lang="en-US"/>
        </a:p>
      </dgm:t>
    </dgm:pt>
    <dgm:pt modelId="{3BE61141-7304-8F46-9381-9BA56FCB31F6}" type="sibTrans" cxnId="{02247603-7270-A54D-8613-FEEA7D6B1D0D}">
      <dgm:prSet/>
      <dgm:spPr/>
      <dgm:t>
        <a:bodyPr/>
        <a:lstStyle/>
        <a:p>
          <a:endParaRPr lang="en-US"/>
        </a:p>
      </dgm:t>
    </dgm:pt>
    <dgm:pt modelId="{FBAA78D7-11A0-3248-85BC-A9A7402A90B8}">
      <dgm:prSet phldrT="[Tex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SubBytes</a:t>
          </a:r>
          <a:r>
            <a:rPr lang="en-US" sz="1800" dirty="0">
              <a:solidFill>
                <a:srgbClr val="404040"/>
              </a:solidFill>
              <a:latin typeface="Times New Roman" panose="02020603050405020304" pitchFamily="18" charset="0"/>
              <a:cs typeface="Times New Roman" panose="02020603050405020304" pitchFamily="18" charset="0"/>
            </a:rPr>
            <a:t>         : non-linear substitution step</a:t>
          </a:r>
          <a:endParaRPr lang="en-US" sz="1800" dirty="0">
            <a:latin typeface="Times New Roman" panose="02020603050405020304" pitchFamily="18" charset="0"/>
            <a:cs typeface="Times New Roman" panose="02020603050405020304" pitchFamily="18" charset="0"/>
          </a:endParaRPr>
        </a:p>
      </dgm:t>
    </dgm:pt>
    <dgm:pt modelId="{A7A00120-D283-7044-A10D-9D9639E35E11}" type="parTrans" cxnId="{28A72EA2-813C-3C4D-B287-3316B1938D68}">
      <dgm:prSet/>
      <dgm:spPr/>
      <dgm:t>
        <a:bodyPr/>
        <a:lstStyle/>
        <a:p>
          <a:endParaRPr lang="en-US"/>
        </a:p>
      </dgm:t>
    </dgm:pt>
    <dgm:pt modelId="{F1BDC17C-F5A9-D24F-8CC6-F783156A9D31}" type="sibTrans" cxnId="{28A72EA2-813C-3C4D-B287-3316B1938D68}">
      <dgm:prSet/>
      <dgm:spPr/>
      <dgm:t>
        <a:bodyPr/>
        <a:lstStyle/>
        <a:p>
          <a:endParaRPr lang="en-US"/>
        </a:p>
      </dgm:t>
    </dgm:pt>
    <dgm:pt modelId="{46C9C5C1-825C-DB46-B191-6C178E316FDE}">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ShiftRows</a:t>
          </a:r>
          <a:r>
            <a:rPr lang="en-US" sz="1800" dirty="0">
              <a:solidFill>
                <a:srgbClr val="404040"/>
              </a:solidFill>
              <a:latin typeface="Times New Roman" panose="02020603050405020304" pitchFamily="18" charset="0"/>
              <a:cs typeface="Times New Roman" panose="02020603050405020304" pitchFamily="18" charset="0"/>
            </a:rPr>
            <a:t>        : transposition step</a:t>
          </a:r>
        </a:p>
      </dgm:t>
    </dgm:pt>
    <dgm:pt modelId="{C700F1B4-F0B1-1149-AE85-9D2C2F047F1C}" type="parTrans" cxnId="{324E8B28-EADC-7C4D-B4D9-728F19786DDD}">
      <dgm:prSet/>
      <dgm:spPr/>
      <dgm:t>
        <a:bodyPr/>
        <a:lstStyle/>
        <a:p>
          <a:endParaRPr lang="en-US"/>
        </a:p>
      </dgm:t>
    </dgm:pt>
    <dgm:pt modelId="{6602AD4B-BDD8-3548-8026-0B08EC1563FB}" type="sibTrans" cxnId="{324E8B28-EADC-7C4D-B4D9-728F19786DDD}">
      <dgm:prSet/>
      <dgm:spPr/>
      <dgm:t>
        <a:bodyPr/>
        <a:lstStyle/>
        <a:p>
          <a:endParaRPr lang="en-US"/>
        </a:p>
      </dgm:t>
    </dgm:pt>
    <dgm:pt modelId="{7990491D-F717-F743-A8D7-FE9BA885297E}">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MixColumns</a:t>
          </a:r>
          <a:r>
            <a:rPr lang="en-US" sz="1800" dirty="0">
              <a:solidFill>
                <a:srgbClr val="404040"/>
              </a:solidFill>
              <a:latin typeface="Times New Roman" panose="02020603050405020304" pitchFamily="18" charset="0"/>
              <a:cs typeface="Times New Roman" panose="02020603050405020304" pitchFamily="18" charset="0"/>
            </a:rPr>
            <a:t>    : mixing operation of each column.</a:t>
          </a:r>
        </a:p>
      </dgm:t>
    </dgm:pt>
    <dgm:pt modelId="{C7CC43A1-D8F9-6146-9B78-961FAF03CF1F}" type="parTrans" cxnId="{32C57EE4-4F92-8E48-853B-E60EDE37032F}">
      <dgm:prSet/>
      <dgm:spPr/>
      <dgm:t>
        <a:bodyPr/>
        <a:lstStyle/>
        <a:p>
          <a:endParaRPr lang="en-US"/>
        </a:p>
      </dgm:t>
    </dgm:pt>
    <dgm:pt modelId="{C54FFDBD-69BB-2C4A-9DCF-5D9FF60B5906}" type="sibTrans" cxnId="{32C57EE4-4F92-8E48-853B-E60EDE37032F}">
      <dgm:prSet/>
      <dgm:spPr/>
      <dgm:t>
        <a:bodyPr/>
        <a:lstStyle/>
        <a:p>
          <a:endParaRPr lang="en-US"/>
        </a:p>
      </dgm:t>
    </dgm:pt>
    <dgm:pt modelId="{42C803D9-866E-B048-AB9B-724F1F59AEC1}">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r>
            <a:rPr lang="en-US" sz="1800" dirty="0">
              <a:solidFill>
                <a:srgbClr val="404040"/>
              </a:solidFill>
            </a:rPr>
            <a:t> </a:t>
          </a:r>
        </a:p>
      </dgm:t>
    </dgm:pt>
    <dgm:pt modelId="{98E490AD-3523-4E4B-9A5F-1E09DBA5EBC4}" type="parTrans" cxnId="{BFF03EF1-8ED0-7746-ADCF-C7C9D963C4CB}">
      <dgm:prSet/>
      <dgm:spPr/>
      <dgm:t>
        <a:bodyPr/>
        <a:lstStyle/>
        <a:p>
          <a:endParaRPr lang="en-US"/>
        </a:p>
      </dgm:t>
    </dgm:pt>
    <dgm:pt modelId="{63E8874C-66B9-6141-A325-0CB30CD409F7}" type="sibTrans" cxnId="{BFF03EF1-8ED0-7746-ADCF-C7C9D963C4CB}">
      <dgm:prSet/>
      <dgm:spPr/>
      <dgm:t>
        <a:bodyPr/>
        <a:lstStyle/>
        <a:p>
          <a:endParaRPr lang="en-US"/>
        </a:p>
      </dgm:t>
    </dgm:pt>
    <dgm:pt modelId="{80F1058A-AF76-6242-A9C4-A7CC3D6542AB}">
      <dgm:prSet custT="1"/>
      <dgm:spPr/>
      <dgm:t>
        <a:bodyPr/>
        <a:lstStyle/>
        <a:p>
          <a:r>
            <a:rPr lang="en-US" sz="2800" dirty="0"/>
            <a:t>Final Round</a:t>
          </a:r>
        </a:p>
      </dgm:t>
    </dgm:pt>
    <dgm:pt modelId="{C21A5F4A-C262-EF45-A67B-19E8BD3230AC}" type="parTrans" cxnId="{215E1DAB-658F-5A42-9F53-E6C1F14A46CF}">
      <dgm:prSet/>
      <dgm:spPr/>
      <dgm:t>
        <a:bodyPr/>
        <a:lstStyle/>
        <a:p>
          <a:endParaRPr lang="en-US"/>
        </a:p>
      </dgm:t>
    </dgm:pt>
    <dgm:pt modelId="{C4238235-33A5-5C4C-BE4C-993BE78A1CB3}" type="sibTrans" cxnId="{215E1DAB-658F-5A42-9F53-E6C1F14A46CF}">
      <dgm:prSet/>
      <dgm:spPr/>
      <dgm:t>
        <a:bodyPr/>
        <a:lstStyle/>
        <a:p>
          <a:endParaRPr lang="en-US"/>
        </a:p>
      </dgm:t>
    </dgm:pt>
    <dgm:pt modelId="{B72E3A53-2EC8-A140-86B4-3EFC9F09B9FA}">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SubBytes</a:t>
          </a:r>
          <a:endParaRPr lang="en-US" sz="1800" dirty="0">
            <a:latin typeface="Times New Roman" panose="02020603050405020304" pitchFamily="18" charset="0"/>
            <a:cs typeface="Times New Roman" panose="02020603050405020304" pitchFamily="18" charset="0"/>
          </a:endParaRPr>
        </a:p>
      </dgm:t>
    </dgm:pt>
    <dgm:pt modelId="{B217101A-D162-C443-B0F2-606688068E33}" type="parTrans" cxnId="{E8D2E1BA-BB76-A749-9EC1-46D859288224}">
      <dgm:prSet/>
      <dgm:spPr/>
      <dgm:t>
        <a:bodyPr/>
        <a:lstStyle/>
        <a:p>
          <a:endParaRPr lang="en-US"/>
        </a:p>
      </dgm:t>
    </dgm:pt>
    <dgm:pt modelId="{F7BD0D7C-579D-ED41-B49A-249BCED288BF}" type="sibTrans" cxnId="{E8D2E1BA-BB76-A749-9EC1-46D859288224}">
      <dgm:prSet/>
      <dgm:spPr/>
      <dgm:t>
        <a:bodyPr/>
        <a:lstStyle/>
        <a:p>
          <a:endParaRPr lang="en-US"/>
        </a:p>
      </dgm:t>
    </dgm:pt>
    <dgm:pt modelId="{6739E927-48DB-7E44-AD9F-7447C00F6825}">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ShiftRows</a:t>
          </a:r>
          <a:endParaRPr lang="en-US" sz="1800" dirty="0">
            <a:solidFill>
              <a:srgbClr val="404040"/>
            </a:solidFill>
            <a:latin typeface="Times New Roman" panose="02020603050405020304" pitchFamily="18" charset="0"/>
            <a:cs typeface="Times New Roman" panose="02020603050405020304" pitchFamily="18" charset="0"/>
          </a:endParaRPr>
        </a:p>
      </dgm:t>
    </dgm:pt>
    <dgm:pt modelId="{5784B4DE-8E9F-1749-92A8-5AA3A2D69B06}" type="parTrans" cxnId="{D0E396C5-FB27-3349-AB1E-DCCD127F80CE}">
      <dgm:prSet/>
      <dgm:spPr/>
      <dgm:t>
        <a:bodyPr/>
        <a:lstStyle/>
        <a:p>
          <a:endParaRPr lang="en-US"/>
        </a:p>
      </dgm:t>
    </dgm:pt>
    <dgm:pt modelId="{F9B9696D-FC63-FA4D-9E9C-FE23FDFA98B9}" type="sibTrans" cxnId="{D0E396C5-FB27-3349-AB1E-DCCD127F80CE}">
      <dgm:prSet/>
      <dgm:spPr/>
      <dgm:t>
        <a:bodyPr/>
        <a:lstStyle/>
        <a:p>
          <a:endParaRPr lang="en-US"/>
        </a:p>
      </dgm:t>
    </dgm:pt>
    <dgm:pt modelId="{7EE5FBA6-7EA6-9A42-B7A5-B71E31D2ADE3}">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endParaRPr lang="en-US" sz="1800" dirty="0">
            <a:solidFill>
              <a:srgbClr val="404040"/>
            </a:solidFill>
            <a:latin typeface="Times New Roman" panose="02020603050405020304" pitchFamily="18" charset="0"/>
            <a:cs typeface="Times New Roman" panose="02020603050405020304" pitchFamily="18" charset="0"/>
          </a:endParaRPr>
        </a:p>
      </dgm:t>
    </dgm:pt>
    <dgm:pt modelId="{7C1D5978-39D8-D843-A03D-02E1C854133D}" type="parTrans" cxnId="{262749BE-97DD-CA45-8EC4-C44A604A0709}">
      <dgm:prSet/>
      <dgm:spPr/>
      <dgm:t>
        <a:bodyPr/>
        <a:lstStyle/>
        <a:p>
          <a:endParaRPr lang="en-US"/>
        </a:p>
      </dgm:t>
    </dgm:pt>
    <dgm:pt modelId="{930C0386-9560-654F-B7F7-444CA818DAD5}" type="sibTrans" cxnId="{262749BE-97DD-CA45-8EC4-C44A604A0709}">
      <dgm:prSet/>
      <dgm:spPr/>
      <dgm:t>
        <a:bodyPr/>
        <a:lstStyle/>
        <a:p>
          <a:endParaRPr lang="en-US"/>
        </a:p>
      </dgm:t>
    </dgm:pt>
    <dgm:pt modelId="{42D3380A-F8EF-F041-9A1E-E80C97A9714E}" type="pres">
      <dgm:prSet presAssocID="{BC2E10F3-3ED5-4F47-ADC9-333CDFB22792}" presName="Name0" presStyleCnt="0">
        <dgm:presLayoutVars>
          <dgm:dir/>
          <dgm:animLvl val="lvl"/>
          <dgm:resizeHandles val="exact"/>
        </dgm:presLayoutVars>
      </dgm:prSet>
      <dgm:spPr/>
    </dgm:pt>
    <dgm:pt modelId="{1D0515AF-393A-4E43-9303-F07836FD645E}" type="pres">
      <dgm:prSet presAssocID="{776DC763-D2AF-AA47-931A-D6239285C69D}" presName="linNode" presStyleCnt="0"/>
      <dgm:spPr/>
    </dgm:pt>
    <dgm:pt modelId="{7DD15A71-D62A-E243-8167-DA519CC00C7B}" type="pres">
      <dgm:prSet presAssocID="{776DC763-D2AF-AA47-931A-D6239285C69D}" presName="parentText" presStyleLbl="node1" presStyleIdx="0" presStyleCnt="4" custScaleX="81724">
        <dgm:presLayoutVars>
          <dgm:chMax val="1"/>
          <dgm:bulletEnabled val="1"/>
        </dgm:presLayoutVars>
      </dgm:prSet>
      <dgm:spPr/>
    </dgm:pt>
    <dgm:pt modelId="{771FF9A7-FFFD-964E-93CE-D8F85AA75878}" type="pres">
      <dgm:prSet presAssocID="{776DC763-D2AF-AA47-931A-D6239285C69D}" presName="descendantText" presStyleLbl="alignAccFollowNode1" presStyleIdx="0" presStyleCnt="4" custScaleX="104599">
        <dgm:presLayoutVars>
          <dgm:bulletEnabled val="1"/>
        </dgm:presLayoutVars>
      </dgm:prSet>
      <dgm:spPr/>
    </dgm:pt>
    <dgm:pt modelId="{F248DB27-8338-434A-BE0A-C67B8F974838}" type="pres">
      <dgm:prSet presAssocID="{5B9BFEE1-1CC0-1841-BFF2-84F6220946EE}" presName="sp" presStyleCnt="0"/>
      <dgm:spPr/>
    </dgm:pt>
    <dgm:pt modelId="{4F7CFAB4-2822-C247-BEE8-4D5A4E135B52}" type="pres">
      <dgm:prSet presAssocID="{3A052B4C-1E56-974D-B6DF-DF3933D88910}" presName="linNode" presStyleCnt="0"/>
      <dgm:spPr/>
    </dgm:pt>
    <dgm:pt modelId="{6357FE2C-85CC-094A-9AD7-7C44B94C553D}" type="pres">
      <dgm:prSet presAssocID="{3A052B4C-1E56-974D-B6DF-DF3933D88910}" presName="parentText" presStyleLbl="node1" presStyleIdx="1" presStyleCnt="4" custScaleX="81725">
        <dgm:presLayoutVars>
          <dgm:chMax val="1"/>
          <dgm:bulletEnabled val="1"/>
        </dgm:presLayoutVars>
      </dgm:prSet>
      <dgm:spPr/>
    </dgm:pt>
    <dgm:pt modelId="{551118B0-072F-004B-B3AF-81C9AD6E32AB}" type="pres">
      <dgm:prSet presAssocID="{3A052B4C-1E56-974D-B6DF-DF3933D88910}" presName="descendantText" presStyleLbl="alignAccFollowNode1" presStyleIdx="1" presStyleCnt="4" custScaleX="104598">
        <dgm:presLayoutVars>
          <dgm:bulletEnabled val="1"/>
        </dgm:presLayoutVars>
      </dgm:prSet>
      <dgm:spPr/>
    </dgm:pt>
    <dgm:pt modelId="{C9752943-63D6-0C4E-951A-83FF6C4C7D72}" type="pres">
      <dgm:prSet presAssocID="{C9F2C130-371A-6640-B39F-739C27663786}" presName="sp" presStyleCnt="0"/>
      <dgm:spPr/>
    </dgm:pt>
    <dgm:pt modelId="{A8FBFA0B-D0BD-4443-872E-89C5049D7624}" type="pres">
      <dgm:prSet presAssocID="{43DA3420-9FF9-F946-9970-3B569FE2FA8B}" presName="linNode" presStyleCnt="0"/>
      <dgm:spPr/>
    </dgm:pt>
    <dgm:pt modelId="{5A3FAD86-E142-0348-8B60-DDBCEF06D2E5}" type="pres">
      <dgm:prSet presAssocID="{43DA3420-9FF9-F946-9970-3B569FE2FA8B}" presName="parentText" presStyleLbl="node1" presStyleIdx="2" presStyleCnt="4" custScaleX="81724" custLinFactNeighborX="-759" custLinFactNeighborY="-1413">
        <dgm:presLayoutVars>
          <dgm:chMax val="1"/>
          <dgm:bulletEnabled val="1"/>
        </dgm:presLayoutVars>
      </dgm:prSet>
      <dgm:spPr/>
    </dgm:pt>
    <dgm:pt modelId="{50592E36-6740-AA4C-8D79-E82AE8E3FEBB}" type="pres">
      <dgm:prSet presAssocID="{43DA3420-9FF9-F946-9970-3B569FE2FA8B}" presName="descendantText" presStyleLbl="alignAccFollowNode1" presStyleIdx="2" presStyleCnt="4" custScaleX="104599" custScaleY="161840">
        <dgm:presLayoutVars>
          <dgm:bulletEnabled val="1"/>
        </dgm:presLayoutVars>
      </dgm:prSet>
      <dgm:spPr/>
    </dgm:pt>
    <dgm:pt modelId="{C065E057-7BA7-DB48-9382-C82FC62FFF1C}" type="pres">
      <dgm:prSet presAssocID="{3BE61141-7304-8F46-9381-9BA56FCB31F6}" presName="sp" presStyleCnt="0"/>
      <dgm:spPr/>
    </dgm:pt>
    <dgm:pt modelId="{1A049549-FF71-6F40-A054-6A19B3C42957}" type="pres">
      <dgm:prSet presAssocID="{80F1058A-AF76-6242-A9C4-A7CC3D6542AB}" presName="linNode" presStyleCnt="0"/>
      <dgm:spPr/>
    </dgm:pt>
    <dgm:pt modelId="{2C80725F-D1B6-D04D-A8FB-C9D06C65E8A0}" type="pres">
      <dgm:prSet presAssocID="{80F1058A-AF76-6242-A9C4-A7CC3D6542AB}" presName="parentText" presStyleLbl="node1" presStyleIdx="3" presStyleCnt="4" custScaleX="81725" custLinFactNeighborX="-759">
        <dgm:presLayoutVars>
          <dgm:chMax val="1"/>
          <dgm:bulletEnabled val="1"/>
        </dgm:presLayoutVars>
      </dgm:prSet>
      <dgm:spPr/>
    </dgm:pt>
    <dgm:pt modelId="{04CDA81C-9FB6-2744-9642-2CFD2F21FF02}" type="pres">
      <dgm:prSet presAssocID="{80F1058A-AF76-6242-A9C4-A7CC3D6542AB}" presName="descendantText" presStyleLbl="alignAccFollowNode1" presStyleIdx="3" presStyleCnt="4" custScaleX="103514">
        <dgm:presLayoutVars>
          <dgm:bulletEnabled val="1"/>
        </dgm:presLayoutVars>
      </dgm:prSet>
      <dgm:spPr/>
    </dgm:pt>
  </dgm:ptLst>
  <dgm:cxnLst>
    <dgm:cxn modelId="{02247603-7270-A54D-8613-FEEA7D6B1D0D}" srcId="{BC2E10F3-3ED5-4F47-ADC9-333CDFB22792}" destId="{43DA3420-9FF9-F946-9970-3B569FE2FA8B}" srcOrd="2" destOrd="0" parTransId="{114EDB66-231E-CC46-B257-E2332ED7EC19}" sibTransId="{3BE61141-7304-8F46-9381-9BA56FCB31F6}"/>
    <dgm:cxn modelId="{3ED0240A-E5C1-7C47-BAF7-3E57A6F5EA73}" srcId="{3A052B4C-1E56-974D-B6DF-DF3933D88910}" destId="{E2500FEB-452A-494A-9EB1-357E5A4F4AE6}" srcOrd="0" destOrd="0" parTransId="{980F3664-768C-0B42-9374-64A72B393F34}" sibTransId="{E66465B4-475B-B24A-826A-4FCA6763E628}"/>
    <dgm:cxn modelId="{324E8B28-EADC-7C4D-B4D9-728F19786DDD}" srcId="{43DA3420-9FF9-F946-9970-3B569FE2FA8B}" destId="{46C9C5C1-825C-DB46-B191-6C178E316FDE}" srcOrd="1" destOrd="0" parTransId="{C700F1B4-F0B1-1149-AE85-9D2C2F047F1C}" sibTransId="{6602AD4B-BDD8-3548-8026-0B08EC1563FB}"/>
    <dgm:cxn modelId="{77898E29-20C1-2E42-825A-6FAD1F29BA1C}" type="presOf" srcId="{E2500FEB-452A-494A-9EB1-357E5A4F4AE6}" destId="{551118B0-072F-004B-B3AF-81C9AD6E32AB}" srcOrd="0" destOrd="0" presId="urn:microsoft.com/office/officeart/2005/8/layout/vList5"/>
    <dgm:cxn modelId="{1A33C03C-30CA-4A45-A95A-3DBB21C46AD3}" srcId="{BC2E10F3-3ED5-4F47-ADC9-333CDFB22792}" destId="{3A052B4C-1E56-974D-B6DF-DF3933D88910}" srcOrd="1" destOrd="0" parTransId="{7E566721-1D77-5749-993F-3E1E734118DF}" sibTransId="{C9F2C130-371A-6640-B39F-739C27663786}"/>
    <dgm:cxn modelId="{24505349-8E97-4D45-9D78-F6A754D18F83}" type="presOf" srcId="{42C803D9-866E-B048-AB9B-724F1F59AEC1}" destId="{50592E36-6740-AA4C-8D79-E82AE8E3FEBB}" srcOrd="0" destOrd="3" presId="urn:microsoft.com/office/officeart/2005/8/layout/vList5"/>
    <dgm:cxn modelId="{67B5ED70-33C3-0D44-8FDD-12CBD0FC96A6}" type="presOf" srcId="{6739E927-48DB-7E44-AD9F-7447C00F6825}" destId="{04CDA81C-9FB6-2744-9642-2CFD2F21FF02}" srcOrd="0" destOrd="1" presId="urn:microsoft.com/office/officeart/2005/8/layout/vList5"/>
    <dgm:cxn modelId="{75269475-78B0-6945-897B-091EF9615006}" type="presOf" srcId="{BC2E10F3-3ED5-4F47-ADC9-333CDFB22792}" destId="{42D3380A-F8EF-F041-9A1E-E80C97A9714E}" srcOrd="0" destOrd="0" presId="urn:microsoft.com/office/officeart/2005/8/layout/vList5"/>
    <dgm:cxn modelId="{574C1656-D4A5-AC41-9F7A-DBE8963545BA}" type="presOf" srcId="{776DC763-D2AF-AA47-931A-D6239285C69D}" destId="{7DD15A71-D62A-E243-8167-DA519CC00C7B}" srcOrd="0" destOrd="0" presId="urn:microsoft.com/office/officeart/2005/8/layout/vList5"/>
    <dgm:cxn modelId="{A920EC78-58BE-A24C-B7D2-11756F66B243}" type="presOf" srcId="{80F1058A-AF76-6242-A9C4-A7CC3D6542AB}" destId="{2C80725F-D1B6-D04D-A8FB-C9D06C65E8A0}" srcOrd="0" destOrd="0" presId="urn:microsoft.com/office/officeart/2005/8/layout/vList5"/>
    <dgm:cxn modelId="{8A09B685-43E2-CB4D-B763-DAB5B95A2859}" srcId="{776DC763-D2AF-AA47-931A-D6239285C69D}" destId="{E659CE1B-BD00-2E4D-A3E7-33AC6A082320}" srcOrd="0" destOrd="0" parTransId="{8C3802C1-DE94-724C-9198-6A7FCD817D78}" sibTransId="{99AC88F4-0616-0A4F-A1A4-7A27E2074B05}"/>
    <dgm:cxn modelId="{320FDD8B-CC84-C546-AB21-AD46C5B27E5E}" type="presOf" srcId="{B72E3A53-2EC8-A140-86B4-3EFC9F09B9FA}" destId="{04CDA81C-9FB6-2744-9642-2CFD2F21FF02}" srcOrd="0" destOrd="0" presId="urn:microsoft.com/office/officeart/2005/8/layout/vList5"/>
    <dgm:cxn modelId="{6D8A438E-3FFE-DD41-8585-F1D1A5A090C2}" type="presOf" srcId="{7990491D-F717-F743-A8D7-FE9BA885297E}" destId="{50592E36-6740-AA4C-8D79-E82AE8E3FEBB}" srcOrd="0" destOrd="2" presId="urn:microsoft.com/office/officeart/2005/8/layout/vList5"/>
    <dgm:cxn modelId="{0AF8AB9F-32D7-7E44-BAA3-E0DC05B37652}" srcId="{BC2E10F3-3ED5-4F47-ADC9-333CDFB22792}" destId="{776DC763-D2AF-AA47-931A-D6239285C69D}" srcOrd="0" destOrd="0" parTransId="{F21200CE-DD84-7D49-A3E0-B8DDF92BEF6C}" sibTransId="{5B9BFEE1-1CC0-1841-BFF2-84F6220946EE}"/>
    <dgm:cxn modelId="{6DC1D2A1-FD0D-6641-AFDB-2F5D24C56536}" type="presOf" srcId="{7EE5FBA6-7EA6-9A42-B7A5-B71E31D2ADE3}" destId="{04CDA81C-9FB6-2744-9642-2CFD2F21FF02}" srcOrd="0" destOrd="2" presId="urn:microsoft.com/office/officeart/2005/8/layout/vList5"/>
    <dgm:cxn modelId="{28A72EA2-813C-3C4D-B287-3316B1938D68}" srcId="{43DA3420-9FF9-F946-9970-3B569FE2FA8B}" destId="{FBAA78D7-11A0-3248-85BC-A9A7402A90B8}" srcOrd="0" destOrd="0" parTransId="{A7A00120-D283-7044-A10D-9D9639E35E11}" sibTransId="{F1BDC17C-F5A9-D24F-8CC6-F783156A9D31}"/>
    <dgm:cxn modelId="{215E1DAB-658F-5A42-9F53-E6C1F14A46CF}" srcId="{BC2E10F3-3ED5-4F47-ADC9-333CDFB22792}" destId="{80F1058A-AF76-6242-A9C4-A7CC3D6542AB}" srcOrd="3" destOrd="0" parTransId="{C21A5F4A-C262-EF45-A67B-19E8BD3230AC}" sibTransId="{C4238235-33A5-5C4C-BE4C-993BE78A1CB3}"/>
    <dgm:cxn modelId="{823E00B8-8478-8647-9380-BEA10187BB8E}" type="presOf" srcId="{46C9C5C1-825C-DB46-B191-6C178E316FDE}" destId="{50592E36-6740-AA4C-8D79-E82AE8E3FEBB}" srcOrd="0" destOrd="1" presId="urn:microsoft.com/office/officeart/2005/8/layout/vList5"/>
    <dgm:cxn modelId="{E8D2E1BA-BB76-A749-9EC1-46D859288224}" srcId="{80F1058A-AF76-6242-A9C4-A7CC3D6542AB}" destId="{B72E3A53-2EC8-A140-86B4-3EFC9F09B9FA}" srcOrd="0" destOrd="0" parTransId="{B217101A-D162-C443-B0F2-606688068E33}" sibTransId="{F7BD0D7C-579D-ED41-B49A-249BCED288BF}"/>
    <dgm:cxn modelId="{262749BE-97DD-CA45-8EC4-C44A604A0709}" srcId="{80F1058A-AF76-6242-A9C4-A7CC3D6542AB}" destId="{7EE5FBA6-7EA6-9A42-B7A5-B71E31D2ADE3}" srcOrd="2" destOrd="0" parTransId="{7C1D5978-39D8-D843-A03D-02E1C854133D}" sibTransId="{930C0386-9560-654F-B7F7-444CA818DAD5}"/>
    <dgm:cxn modelId="{D0E396C5-FB27-3349-AB1E-DCCD127F80CE}" srcId="{80F1058A-AF76-6242-A9C4-A7CC3D6542AB}" destId="{6739E927-48DB-7E44-AD9F-7447C00F6825}" srcOrd="1" destOrd="0" parTransId="{5784B4DE-8E9F-1749-92A8-5AA3A2D69B06}" sibTransId="{F9B9696D-FC63-FA4D-9E9C-FE23FDFA98B9}"/>
    <dgm:cxn modelId="{EC16B6CA-27C8-BE4A-8992-643444594089}" type="presOf" srcId="{43DA3420-9FF9-F946-9970-3B569FE2FA8B}" destId="{5A3FAD86-E142-0348-8B60-DDBCEF06D2E5}" srcOrd="0" destOrd="0" presId="urn:microsoft.com/office/officeart/2005/8/layout/vList5"/>
    <dgm:cxn modelId="{02A477E4-D66A-4246-9CAE-96E6F684C26F}" type="presOf" srcId="{E659CE1B-BD00-2E4D-A3E7-33AC6A082320}" destId="{771FF9A7-FFFD-964E-93CE-D8F85AA75878}" srcOrd="0" destOrd="0" presId="urn:microsoft.com/office/officeart/2005/8/layout/vList5"/>
    <dgm:cxn modelId="{32C57EE4-4F92-8E48-853B-E60EDE37032F}" srcId="{43DA3420-9FF9-F946-9970-3B569FE2FA8B}" destId="{7990491D-F717-F743-A8D7-FE9BA885297E}" srcOrd="2" destOrd="0" parTransId="{C7CC43A1-D8F9-6146-9B78-961FAF03CF1F}" sibTransId="{C54FFDBD-69BB-2C4A-9DCF-5D9FF60B5906}"/>
    <dgm:cxn modelId="{D48571E5-5D0D-0D45-A5EA-7620D5A74F46}" type="presOf" srcId="{3A052B4C-1E56-974D-B6DF-DF3933D88910}" destId="{6357FE2C-85CC-094A-9AD7-7C44B94C553D}" srcOrd="0" destOrd="0" presId="urn:microsoft.com/office/officeart/2005/8/layout/vList5"/>
    <dgm:cxn modelId="{BFF03EF1-8ED0-7746-ADCF-C7C9D963C4CB}" srcId="{43DA3420-9FF9-F946-9970-3B569FE2FA8B}" destId="{42C803D9-866E-B048-AB9B-724F1F59AEC1}" srcOrd="3" destOrd="0" parTransId="{98E490AD-3523-4E4B-9A5F-1E09DBA5EBC4}" sibTransId="{63E8874C-66B9-6141-A325-0CB30CD409F7}"/>
    <dgm:cxn modelId="{3B45CFFE-8390-9F42-A875-44619DCDAEAE}" type="presOf" srcId="{FBAA78D7-11A0-3248-85BC-A9A7402A90B8}" destId="{50592E36-6740-AA4C-8D79-E82AE8E3FEBB}" srcOrd="0" destOrd="0" presId="urn:microsoft.com/office/officeart/2005/8/layout/vList5"/>
    <dgm:cxn modelId="{41673385-3FE6-1645-8D15-2CFEB2F377AC}" type="presParOf" srcId="{42D3380A-F8EF-F041-9A1E-E80C97A9714E}" destId="{1D0515AF-393A-4E43-9303-F07836FD645E}" srcOrd="0" destOrd="0" presId="urn:microsoft.com/office/officeart/2005/8/layout/vList5"/>
    <dgm:cxn modelId="{F04A27D1-D642-CE4A-91B9-ABE7B41162DD}" type="presParOf" srcId="{1D0515AF-393A-4E43-9303-F07836FD645E}" destId="{7DD15A71-D62A-E243-8167-DA519CC00C7B}" srcOrd="0" destOrd="0" presId="urn:microsoft.com/office/officeart/2005/8/layout/vList5"/>
    <dgm:cxn modelId="{4FB0813E-F8CE-D04C-9E0B-E5A015EAAEBA}" type="presParOf" srcId="{1D0515AF-393A-4E43-9303-F07836FD645E}" destId="{771FF9A7-FFFD-964E-93CE-D8F85AA75878}" srcOrd="1" destOrd="0" presId="urn:microsoft.com/office/officeart/2005/8/layout/vList5"/>
    <dgm:cxn modelId="{82D6CA91-BAAB-074D-93E1-40B257AD64A9}" type="presParOf" srcId="{42D3380A-F8EF-F041-9A1E-E80C97A9714E}" destId="{F248DB27-8338-434A-BE0A-C67B8F974838}" srcOrd="1" destOrd="0" presId="urn:microsoft.com/office/officeart/2005/8/layout/vList5"/>
    <dgm:cxn modelId="{1B679089-EC2D-DC4D-A348-C749D70B5314}" type="presParOf" srcId="{42D3380A-F8EF-F041-9A1E-E80C97A9714E}" destId="{4F7CFAB4-2822-C247-BEE8-4D5A4E135B52}" srcOrd="2" destOrd="0" presId="urn:microsoft.com/office/officeart/2005/8/layout/vList5"/>
    <dgm:cxn modelId="{65B755AC-2927-CB48-A794-C220F1D3ABD4}" type="presParOf" srcId="{4F7CFAB4-2822-C247-BEE8-4D5A4E135B52}" destId="{6357FE2C-85CC-094A-9AD7-7C44B94C553D}" srcOrd="0" destOrd="0" presId="urn:microsoft.com/office/officeart/2005/8/layout/vList5"/>
    <dgm:cxn modelId="{C1108F54-E2AE-E04D-B458-7125E87DFDDC}" type="presParOf" srcId="{4F7CFAB4-2822-C247-BEE8-4D5A4E135B52}" destId="{551118B0-072F-004B-B3AF-81C9AD6E32AB}" srcOrd="1" destOrd="0" presId="urn:microsoft.com/office/officeart/2005/8/layout/vList5"/>
    <dgm:cxn modelId="{4EA96671-8AEF-554E-B8C6-A1EEAFB996D3}" type="presParOf" srcId="{42D3380A-F8EF-F041-9A1E-E80C97A9714E}" destId="{C9752943-63D6-0C4E-951A-83FF6C4C7D72}" srcOrd="3" destOrd="0" presId="urn:microsoft.com/office/officeart/2005/8/layout/vList5"/>
    <dgm:cxn modelId="{E60CB598-4CF1-0546-90B5-7B3AFECE05BD}" type="presParOf" srcId="{42D3380A-F8EF-F041-9A1E-E80C97A9714E}" destId="{A8FBFA0B-D0BD-4443-872E-89C5049D7624}" srcOrd="4" destOrd="0" presId="urn:microsoft.com/office/officeart/2005/8/layout/vList5"/>
    <dgm:cxn modelId="{C434C9B5-FC2E-4541-B8AB-C51A78A31E43}" type="presParOf" srcId="{A8FBFA0B-D0BD-4443-872E-89C5049D7624}" destId="{5A3FAD86-E142-0348-8B60-DDBCEF06D2E5}" srcOrd="0" destOrd="0" presId="urn:microsoft.com/office/officeart/2005/8/layout/vList5"/>
    <dgm:cxn modelId="{C774BAFE-1A76-2D4C-8F1B-B0171405F4F7}" type="presParOf" srcId="{A8FBFA0B-D0BD-4443-872E-89C5049D7624}" destId="{50592E36-6740-AA4C-8D79-E82AE8E3FEBB}" srcOrd="1" destOrd="0" presId="urn:microsoft.com/office/officeart/2005/8/layout/vList5"/>
    <dgm:cxn modelId="{B0E09C24-4190-2F40-8EFC-8060D1D6750E}" type="presParOf" srcId="{42D3380A-F8EF-F041-9A1E-E80C97A9714E}" destId="{C065E057-7BA7-DB48-9382-C82FC62FFF1C}" srcOrd="5" destOrd="0" presId="urn:microsoft.com/office/officeart/2005/8/layout/vList5"/>
    <dgm:cxn modelId="{063D4FA5-BB9A-F040-B60E-C70B5CE94537}" type="presParOf" srcId="{42D3380A-F8EF-F041-9A1E-E80C97A9714E}" destId="{1A049549-FF71-6F40-A054-6A19B3C42957}" srcOrd="6" destOrd="0" presId="urn:microsoft.com/office/officeart/2005/8/layout/vList5"/>
    <dgm:cxn modelId="{30905B75-594E-D947-BADA-817D46354F4B}" type="presParOf" srcId="{1A049549-FF71-6F40-A054-6A19B3C42957}" destId="{2C80725F-D1B6-D04D-A8FB-C9D06C65E8A0}" srcOrd="0" destOrd="0" presId="urn:microsoft.com/office/officeart/2005/8/layout/vList5"/>
    <dgm:cxn modelId="{F0546CB7-1B5B-EA4D-A8C9-28B4E903A96D}" type="presParOf" srcId="{1A049549-FF71-6F40-A054-6A19B3C42957}" destId="{04CDA81C-9FB6-2744-9642-2CFD2F21FF0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F9A7-FFFD-964E-93CE-D8F85AA75878}">
      <dsp:nvSpPr>
        <dsp:cNvPr id="0" name=""/>
        <dsp:cNvSpPr/>
      </dsp:nvSpPr>
      <dsp:spPr>
        <a:xfrm rot="5400000">
          <a:off x="4987677" y="-2258740"/>
          <a:ext cx="872683" cy="5611192"/>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rgbClr val="404040"/>
              </a:solidFill>
              <a:latin typeface="Times New Roman" panose="02020603050405020304" pitchFamily="18" charset="0"/>
              <a:cs typeface="Times New Roman" panose="02020603050405020304" pitchFamily="18" charset="0"/>
            </a:rPr>
            <a:t>Round keys are derived from the cipher key using </a:t>
          </a:r>
          <a:r>
            <a:rPr lang="en-US" sz="1800" kern="1200" dirty="0" err="1">
              <a:solidFill>
                <a:srgbClr val="404040"/>
              </a:solidFill>
              <a:latin typeface="Times New Roman" panose="02020603050405020304" pitchFamily="18" charset="0"/>
              <a:cs typeface="Times New Roman" panose="02020603050405020304" pitchFamily="18" charset="0"/>
            </a:rPr>
            <a:t>Rijndael's</a:t>
          </a:r>
          <a:r>
            <a:rPr lang="en-US" sz="1800" kern="1200" dirty="0">
              <a:solidFill>
                <a:srgbClr val="404040"/>
              </a:solidFill>
              <a:latin typeface="Times New Roman" panose="02020603050405020304" pitchFamily="18" charset="0"/>
              <a:cs typeface="Times New Roman" panose="02020603050405020304" pitchFamily="18" charset="0"/>
            </a:rPr>
            <a:t> key schedule</a:t>
          </a:r>
          <a:endParaRPr lang="en-US" sz="1800" kern="1200" dirty="0">
            <a:latin typeface="Times New Roman" panose="02020603050405020304" pitchFamily="18" charset="0"/>
            <a:cs typeface="Times New Roman" panose="02020603050405020304" pitchFamily="18" charset="0"/>
          </a:endParaRPr>
        </a:p>
      </dsp:txBody>
      <dsp:txXfrm rot="-5400000">
        <a:off x="2618423" y="153115"/>
        <a:ext cx="5568591" cy="787481"/>
      </dsp:txXfrm>
    </dsp:sp>
    <dsp:sp modelId="{7DD15A71-D62A-E243-8167-DA519CC00C7B}">
      <dsp:nvSpPr>
        <dsp:cNvPr id="0" name=""/>
        <dsp:cNvSpPr/>
      </dsp:nvSpPr>
      <dsp:spPr>
        <a:xfrm>
          <a:off x="152384" y="1428"/>
          <a:ext cx="246603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Key Expansion</a:t>
          </a:r>
          <a:endParaRPr lang="en-US" sz="3300" kern="1200" dirty="0"/>
        </a:p>
      </dsp:txBody>
      <dsp:txXfrm>
        <a:off x="205635" y="54679"/>
        <a:ext cx="2359536" cy="984352"/>
      </dsp:txXfrm>
    </dsp:sp>
    <dsp:sp modelId="{551118B0-072F-004B-B3AF-81C9AD6E32AB}">
      <dsp:nvSpPr>
        <dsp:cNvPr id="0" name=""/>
        <dsp:cNvSpPr/>
      </dsp:nvSpPr>
      <dsp:spPr>
        <a:xfrm rot="5400000">
          <a:off x="4987680" y="-1113316"/>
          <a:ext cx="872683" cy="561113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r>
            <a:rPr lang="en-US" sz="1800" kern="1200" dirty="0">
              <a:solidFill>
                <a:srgbClr val="404040"/>
              </a:solidFill>
              <a:latin typeface="Times New Roman" panose="02020603050405020304" pitchFamily="18" charset="0"/>
              <a:cs typeface="Times New Roman" panose="02020603050405020304" pitchFamily="18" charset="0"/>
            </a:rPr>
            <a:t>  : Each byte of the state is combined with the round key using bitwise </a:t>
          </a:r>
          <a:r>
            <a:rPr lang="en-US" sz="1800" kern="1200" dirty="0" err="1">
              <a:solidFill>
                <a:srgbClr val="404040"/>
              </a:solidFill>
              <a:latin typeface="Times New Roman" panose="02020603050405020304" pitchFamily="18" charset="0"/>
              <a:cs typeface="Times New Roman" panose="02020603050405020304" pitchFamily="18" charset="0"/>
            </a:rPr>
            <a:t>xor</a:t>
          </a:r>
          <a:endParaRPr lang="en-US" sz="1800" kern="1200" dirty="0">
            <a:latin typeface="Times New Roman" panose="02020603050405020304" pitchFamily="18" charset="0"/>
            <a:cs typeface="Times New Roman" panose="02020603050405020304" pitchFamily="18" charset="0"/>
          </a:endParaRPr>
        </a:p>
      </dsp:txBody>
      <dsp:txXfrm rot="-5400000">
        <a:off x="2618453" y="1298512"/>
        <a:ext cx="5568537" cy="787481"/>
      </dsp:txXfrm>
    </dsp:sp>
    <dsp:sp modelId="{6357FE2C-85CC-094A-9AD7-7C44B94C553D}">
      <dsp:nvSpPr>
        <dsp:cNvPr id="0" name=""/>
        <dsp:cNvSpPr/>
      </dsp:nvSpPr>
      <dsp:spPr>
        <a:xfrm>
          <a:off x="152384" y="1146825"/>
          <a:ext cx="246606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Initial Round</a:t>
          </a:r>
        </a:p>
      </dsp:txBody>
      <dsp:txXfrm>
        <a:off x="205635" y="1200076"/>
        <a:ext cx="2359566" cy="984352"/>
      </dsp:txXfrm>
    </dsp:sp>
    <dsp:sp modelId="{50592E36-6740-AA4C-8D79-E82AE8E3FEBB}">
      <dsp:nvSpPr>
        <dsp:cNvPr id="0" name=""/>
        <dsp:cNvSpPr/>
      </dsp:nvSpPr>
      <dsp:spPr>
        <a:xfrm rot="5400000">
          <a:off x="4712695" y="195542"/>
          <a:ext cx="1412350" cy="5605712"/>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SubBytes</a:t>
          </a:r>
          <a:r>
            <a:rPr lang="en-US" sz="1800" kern="1200" dirty="0">
              <a:solidFill>
                <a:srgbClr val="404040"/>
              </a:solidFill>
              <a:latin typeface="Times New Roman" panose="02020603050405020304" pitchFamily="18" charset="0"/>
              <a:cs typeface="Times New Roman" panose="02020603050405020304" pitchFamily="18" charset="0"/>
            </a:rPr>
            <a:t>         : non-linear substitution step</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ShiftRows</a:t>
          </a:r>
          <a:r>
            <a:rPr lang="en-US" sz="1800" kern="1200" dirty="0">
              <a:solidFill>
                <a:srgbClr val="404040"/>
              </a:solidFill>
              <a:latin typeface="Times New Roman" panose="02020603050405020304" pitchFamily="18" charset="0"/>
              <a:cs typeface="Times New Roman" panose="02020603050405020304" pitchFamily="18" charset="0"/>
            </a:rPr>
            <a:t>        : transposition step</a:t>
          </a: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MixColumns</a:t>
          </a:r>
          <a:r>
            <a:rPr lang="en-US" sz="1800" kern="1200" dirty="0">
              <a:solidFill>
                <a:srgbClr val="404040"/>
              </a:solidFill>
              <a:latin typeface="Times New Roman" panose="02020603050405020304" pitchFamily="18" charset="0"/>
              <a:cs typeface="Times New Roman" panose="02020603050405020304" pitchFamily="18" charset="0"/>
            </a:rPr>
            <a:t>    : mixing operation of each column.</a:t>
          </a: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r>
            <a:rPr lang="en-US" sz="1800" kern="1200" dirty="0">
              <a:solidFill>
                <a:srgbClr val="404040"/>
              </a:solidFill>
            </a:rPr>
            <a:t> </a:t>
          </a:r>
        </a:p>
      </dsp:txBody>
      <dsp:txXfrm rot="-5400000">
        <a:off x="2616015" y="2361168"/>
        <a:ext cx="5536767" cy="1274460"/>
      </dsp:txXfrm>
    </dsp:sp>
    <dsp:sp modelId="{5A3FAD86-E142-0348-8B60-DDBCEF06D2E5}">
      <dsp:nvSpPr>
        <dsp:cNvPr id="0" name=""/>
        <dsp:cNvSpPr/>
      </dsp:nvSpPr>
      <dsp:spPr>
        <a:xfrm>
          <a:off x="111708" y="2437557"/>
          <a:ext cx="2463629"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Rounds</a:t>
          </a:r>
        </a:p>
      </dsp:txBody>
      <dsp:txXfrm>
        <a:off x="164959" y="2490808"/>
        <a:ext cx="2357127" cy="984352"/>
      </dsp:txXfrm>
    </dsp:sp>
    <dsp:sp modelId="{04CDA81C-9FB6-2744-9642-2CFD2F21FF02}">
      <dsp:nvSpPr>
        <dsp:cNvPr id="0" name=""/>
        <dsp:cNvSpPr/>
      </dsp:nvSpPr>
      <dsp:spPr>
        <a:xfrm rot="5400000">
          <a:off x="4958605" y="1528049"/>
          <a:ext cx="872683" cy="5552987"/>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SubBytes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ShiftRows</a:t>
          </a:r>
          <a:endParaRPr lang="en-US" sz="1800" kern="1200" dirty="0">
            <a:solidFill>
              <a:srgbClr val="404040"/>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endParaRPr lang="en-US" sz="1800" kern="1200" dirty="0">
            <a:solidFill>
              <a:srgbClr val="404040"/>
            </a:solidFill>
            <a:latin typeface="Times New Roman" panose="02020603050405020304" pitchFamily="18" charset="0"/>
            <a:cs typeface="Times New Roman" panose="02020603050405020304" pitchFamily="18" charset="0"/>
          </a:endParaRPr>
        </a:p>
      </dsp:txBody>
      <dsp:txXfrm rot="-5400000">
        <a:off x="2618454" y="3910802"/>
        <a:ext cx="5510386" cy="787481"/>
      </dsp:txXfrm>
    </dsp:sp>
    <dsp:sp modelId="{2C80725F-D1B6-D04D-A8FB-C9D06C65E8A0}">
      <dsp:nvSpPr>
        <dsp:cNvPr id="0" name=""/>
        <dsp:cNvSpPr/>
      </dsp:nvSpPr>
      <dsp:spPr>
        <a:xfrm>
          <a:off x="111668" y="3759116"/>
          <a:ext cx="246606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Final Round</a:t>
          </a:r>
        </a:p>
      </dsp:txBody>
      <dsp:txXfrm>
        <a:off x="164919" y="3812367"/>
        <a:ext cx="2359566" cy="9843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AC1E7E4-42CA-077E-9BAF-3D5BC33C183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AU"/>
          </a:p>
        </p:txBody>
      </p:sp>
      <p:sp>
        <p:nvSpPr>
          <p:cNvPr id="22531" name="Rectangle 3">
            <a:extLst>
              <a:ext uri="{FF2B5EF4-FFF2-40B4-BE49-F238E27FC236}">
                <a16:creationId xmlns:a16="http://schemas.microsoft.com/office/drawing/2014/main" id="{F4BEF594-736F-97DC-9AE3-FBC6748BEFD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AU"/>
          </a:p>
        </p:txBody>
      </p:sp>
      <p:sp>
        <p:nvSpPr>
          <p:cNvPr id="13316" name="Rectangle 4">
            <a:extLst>
              <a:ext uri="{FF2B5EF4-FFF2-40B4-BE49-F238E27FC236}">
                <a16:creationId xmlns:a16="http://schemas.microsoft.com/office/drawing/2014/main" id="{A42A1BD3-2D1D-EA13-4D6F-07EE91E8F5C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0DA0B8EB-EB7B-693B-6F27-4CDB1CE0402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F8100809-43DA-17F9-7549-C8C1F4A6C6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AU"/>
          </a:p>
        </p:txBody>
      </p:sp>
      <p:sp>
        <p:nvSpPr>
          <p:cNvPr id="22535" name="Rectangle 7">
            <a:extLst>
              <a:ext uri="{FF2B5EF4-FFF2-40B4-BE49-F238E27FC236}">
                <a16:creationId xmlns:a16="http://schemas.microsoft.com/office/drawing/2014/main" id="{86472932-8606-4A8C-BCC0-0DD2CD3E577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EBE3AF-7FC2-4C9A-90A4-777B407D6595}"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23F2F59-0EFE-F381-940A-E3E6CBE991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376A69-018D-49F2-B31D-3A3BB849819B}" type="slidenum">
              <a:rPr lang="en-AU" altLang="en-US" sz="1200"/>
              <a:pPr eaLnBrk="1" hangingPunct="1"/>
              <a:t>4</a:t>
            </a:fld>
            <a:endParaRPr lang="en-AU" altLang="en-US" sz="1200"/>
          </a:p>
        </p:txBody>
      </p:sp>
      <p:sp>
        <p:nvSpPr>
          <p:cNvPr id="17411" name="Rectangle 2">
            <a:extLst>
              <a:ext uri="{FF2B5EF4-FFF2-40B4-BE49-F238E27FC236}">
                <a16:creationId xmlns:a16="http://schemas.microsoft.com/office/drawing/2014/main" id="{2D075F0F-E72C-D8D4-CE9D-F5614724B9C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86C3A93-580D-CE36-7D8F-8CF213AE4A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Advanced Encryption Standard (AES) was published by NIST (National Institute of Standards and Technology) in 2001. AES is a symmetric block cipher that is intended to replace DES as the approved standard for a wide range of applications.</a:t>
            </a:r>
            <a:r>
              <a:rPr lang="en-AU" altLang="en-US">
                <a:latin typeface="Arial" panose="020B0604020202020204" pitchFamily="34" charset="0"/>
                <a:ea typeface="ＭＳ Ｐゴシック" panose="020B0600070205080204" pitchFamily="34" charset="-128"/>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a:latin typeface="Times-Roman" charset="0"/>
                <a:ea typeface="ＭＳ Ｐゴシック" panose="020B0600070205080204" pitchFamily="34" charset="-128"/>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a:latin typeface="Times-Roman"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C7C81DC-6D15-D6BA-292C-91044CE9D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6EE05D-8DBC-4BCA-B3E1-013F8A340CA6}" type="slidenum">
              <a:rPr lang="en-AU" altLang="en-US" sz="1200"/>
              <a:pPr eaLnBrk="1" hangingPunct="1"/>
              <a:t>29</a:t>
            </a:fld>
            <a:endParaRPr lang="en-AU" altLang="en-US" sz="1200"/>
          </a:p>
        </p:txBody>
      </p:sp>
      <p:sp>
        <p:nvSpPr>
          <p:cNvPr id="49155" name="Rectangle 2">
            <a:extLst>
              <a:ext uri="{FF2B5EF4-FFF2-40B4-BE49-F238E27FC236}">
                <a16:creationId xmlns:a16="http://schemas.microsoft.com/office/drawing/2014/main" id="{4E750814-87DD-C0C4-A9C4-1A5B2995861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6A62977B-CF2E-41E3-CD96-A6279EC519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US" altLang="en-US">
                <a:latin typeface="Times-Roman" charset="0"/>
                <a:ea typeface="ＭＳ Ｐゴシック" panose="020B0600070205080204" pitchFamily="34" charset="-128"/>
              </a:rPr>
              <a:t>ShiftRows stage </a:t>
            </a:r>
            <a:r>
              <a:rPr lang="en-US" altLang="en-US">
                <a:latin typeface="Arial" panose="020B0604020202020204" pitchFamily="34" charset="0"/>
                <a:ea typeface="ＭＳ Ｐゴシック" panose="020B0600070205080204" pitchFamily="34" charset="-128"/>
              </a:rPr>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tLang="en-US">
                <a:latin typeface="Times-Roman" charset="0"/>
                <a:ea typeface="ＭＳ Ｐゴシック" panose="020B0600070205080204" pitchFamily="34" charset="-128"/>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E2ECB58-A9BE-6990-F2A1-8E83F34A28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211DAC-AB6E-424E-96DD-DE7EEA98430F}" type="slidenum">
              <a:rPr lang="en-AU" altLang="en-US" sz="1200"/>
              <a:pPr eaLnBrk="1" hangingPunct="1"/>
              <a:t>30</a:t>
            </a:fld>
            <a:endParaRPr lang="en-AU" altLang="en-US" sz="1200"/>
          </a:p>
        </p:txBody>
      </p:sp>
      <p:sp>
        <p:nvSpPr>
          <p:cNvPr id="51203" name="Rectangle 2">
            <a:extLst>
              <a:ext uri="{FF2B5EF4-FFF2-40B4-BE49-F238E27FC236}">
                <a16:creationId xmlns:a16="http://schemas.microsoft.com/office/drawing/2014/main" id="{7FFE098E-76E4-282E-ACC2-493F9DB67266}"/>
              </a:ext>
            </a:extLst>
          </p:cNvPr>
          <p:cNvSpPr>
            <a:spLocks noGrp="1" noRot="1" noChangeAspect="1" noChangeArrowheads="1" noTextEdit="1"/>
          </p:cNvSpPr>
          <p:nvPr>
            <p:ph type="sldImg"/>
          </p:nvPr>
        </p:nvSpPr>
        <p:spPr>
          <a:solidFill>
            <a:srgbClr val="FFFFFF"/>
          </a:solidFill>
          <a:ln/>
        </p:spPr>
      </p:sp>
      <p:sp>
        <p:nvSpPr>
          <p:cNvPr id="51204" name="Rectangle 3">
            <a:extLst>
              <a:ext uri="{FF2B5EF4-FFF2-40B4-BE49-F238E27FC236}">
                <a16:creationId xmlns:a16="http://schemas.microsoft.com/office/drawing/2014/main" id="{1C5DB229-3166-97B9-93A1-CDCB00ECAD27}"/>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AU" altLang="en-US">
                <a:latin typeface="Arial" panose="020B0604020202020204" pitchFamily="34" charset="0"/>
                <a:ea typeface="ＭＳ Ｐゴシック" panose="020B0600070205080204" pitchFamily="34" charset="-128"/>
              </a:rPr>
              <a:t>Stalling Figure 5.5a illustrates the Shift Rows permutation.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15DEA03-8AA8-BE35-2975-91816D6599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46A171-6696-4741-A003-D4F6C388511A}" type="slidenum">
              <a:rPr lang="en-AU" altLang="en-US" sz="1200"/>
              <a:pPr eaLnBrk="1" hangingPunct="1"/>
              <a:t>32</a:t>
            </a:fld>
            <a:endParaRPr lang="en-AU" altLang="en-US" sz="1200"/>
          </a:p>
        </p:txBody>
      </p:sp>
      <p:sp>
        <p:nvSpPr>
          <p:cNvPr id="54275" name="Rectangle 2">
            <a:extLst>
              <a:ext uri="{FF2B5EF4-FFF2-40B4-BE49-F238E27FC236}">
                <a16:creationId xmlns:a16="http://schemas.microsoft.com/office/drawing/2014/main" id="{5FE31C7C-90DA-16EE-23B9-3AC304997D7D}"/>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16E11F94-B377-3707-F239-80F01971BF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US" altLang="en-US">
                <a:latin typeface="Times-Roman" charset="0"/>
                <a:ea typeface="ＭＳ Ｐゴシック" panose="020B0600070205080204" pitchFamily="34" charset="-128"/>
              </a:rPr>
              <a:t>MixColumns stage is a substitution that makes use of arithmetic over GF</a:t>
            </a:r>
            <a:r>
              <a:rPr lang="en-US" altLang="en-US">
                <a:latin typeface="Helvetica" panose="020B0604020202020204" pitchFamily="34" charset="0"/>
                <a:ea typeface="ＭＳ Ｐゴシック" panose="020B0600070205080204" pitchFamily="34" charset="-128"/>
              </a:rPr>
              <a:t>(2^8). </a:t>
            </a:r>
            <a:r>
              <a:rPr lang="en-US" altLang="en-US">
                <a:latin typeface="Times-Roman" charset="0"/>
                <a:ea typeface="ＭＳ Ｐゴシック" panose="020B0600070205080204" pitchFamily="34" charset="-128"/>
              </a:rPr>
              <a:t>Each byte of a column is mapped into a new value that is a function of all four bytes in that column. </a:t>
            </a:r>
            <a:r>
              <a:rPr lang="en-US" altLang="en-US">
                <a:latin typeface="Arial" panose="020B0604020202020204" pitchFamily="34" charset="0"/>
                <a:ea typeface="ＭＳ Ｐゴシック" panose="020B0600070205080204" pitchFamily="34" charset="-128"/>
              </a:rPr>
              <a:t>It is designed as a matrix multiplication where each byte is treated as a polynomial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The inverse used for decryption involves a different set of constants.</a:t>
            </a:r>
          </a:p>
          <a:p>
            <a:pPr eaLnBrk="1" hangingPunct="1"/>
            <a:r>
              <a:rPr lang="en-US" altLang="en-US">
                <a:latin typeface="Arial" panose="020B0604020202020204" pitchFamily="34" charset="0"/>
                <a:ea typeface="ＭＳ Ｐゴシック" panose="020B0600070205080204" pitchFamily="34" charset="-128"/>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3FAF59A-224F-2233-5F46-EF56C85AB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31E898A-0B74-4902-87DB-00B839C09145}" type="slidenum">
              <a:rPr lang="en-AU" altLang="en-US" sz="1200"/>
              <a:pPr eaLnBrk="1" hangingPunct="1"/>
              <a:t>33</a:t>
            </a:fld>
            <a:endParaRPr lang="en-AU" altLang="en-US" sz="1200"/>
          </a:p>
        </p:txBody>
      </p:sp>
      <p:sp>
        <p:nvSpPr>
          <p:cNvPr id="56323" name="Rectangle 2">
            <a:extLst>
              <a:ext uri="{FF2B5EF4-FFF2-40B4-BE49-F238E27FC236}">
                <a16:creationId xmlns:a16="http://schemas.microsoft.com/office/drawing/2014/main" id="{4300A617-1D41-83AF-67D2-6DA2B5890C0C}"/>
              </a:ext>
            </a:extLst>
          </p:cNvPr>
          <p:cNvSpPr>
            <a:spLocks noGrp="1" noRot="1" noChangeAspect="1" noChangeArrowheads="1" noTextEdit="1"/>
          </p:cNvSpPr>
          <p:nvPr>
            <p:ph type="sldImg"/>
          </p:nvPr>
        </p:nvSpPr>
        <p:spPr>
          <a:solidFill>
            <a:srgbClr val="FFFFFF"/>
          </a:solidFill>
          <a:ln/>
        </p:spPr>
      </p:sp>
      <p:sp>
        <p:nvSpPr>
          <p:cNvPr id="56324" name="Rectangle 3">
            <a:extLst>
              <a:ext uri="{FF2B5EF4-FFF2-40B4-BE49-F238E27FC236}">
                <a16:creationId xmlns:a16="http://schemas.microsoft.com/office/drawing/2014/main" id="{83446D47-218B-A8CA-ACC4-418E726A9F7F}"/>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AU" altLang="en-US">
                <a:latin typeface="Arial" panose="020B0604020202020204" pitchFamily="34" charset="0"/>
                <a:ea typeface="ＭＳ Ｐゴシック" panose="020B0600070205080204" pitchFamily="34" charset="-128"/>
              </a:rPr>
              <a:t>Stalling Figure 5.5b illustrates the Mix Columns transformation.</a:t>
            </a:r>
          </a:p>
          <a:p>
            <a:pPr eaLnBrk="1" hangingPunct="1"/>
            <a:r>
              <a:rPr lang="en-AU" altLang="en-US">
                <a:latin typeface="Arial" panose="020B0604020202020204" pitchFamily="34" charset="0"/>
                <a:ea typeface="ＭＳ Ｐゴシック" panose="020B0600070205080204" pitchFamily="34" charset="-128"/>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altLang="en-US">
                <a:latin typeface="Arial" panose="020B0604020202020204" pitchFamily="34" charset="0"/>
                <a:ea typeface="ＭＳ Ｐゴシック" panose="020B0600070205080204" pitchFamily="34" charset="-128"/>
              </a:rPr>
              <a:t>The decryption computation requires the use of the inverse of the matrix, which has larger </a:t>
            </a:r>
            <a:r>
              <a:rPr lang="en-US" altLang="en-US">
                <a:latin typeface="Arial" panose="020B0604020202020204" pitchFamily="34" charset="0"/>
                <a:ea typeface="ＭＳ Ｐゴシック" panose="020B0600070205080204" pitchFamily="34" charset="-128"/>
              </a:rPr>
              <a:t>coefficients, and is thus potentially a little harder &amp; slower to implement.</a:t>
            </a:r>
          </a:p>
          <a:p>
            <a:pPr eaLnBrk="1" hangingPunct="1"/>
            <a:r>
              <a:rPr lang="en-US" altLang="en-US">
                <a:latin typeface="Arial" panose="020B0604020202020204" pitchFamily="34" charset="0"/>
                <a:ea typeface="ＭＳ Ｐゴシック" panose="020B0600070205080204" pitchFamily="34" charset="-128"/>
              </a:rPr>
              <a:t>The designers &amp; the AES standard provide an alternate characterisation of Mix Columns, which treats each column of State to be a four-term polynomial with coefficients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Each column is multiplied by a fixed polynomial a(x) given in Stallings eqn 5.7. Whilst this is useful for analysis of the stage, the matrix description is all that’s required for implementation.</a:t>
            </a:r>
            <a:endParaRPr lang="en-AU"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6DBD61AF-F5EA-1041-66AA-BF52DA6DCB15}"/>
              </a:ext>
            </a:extLst>
          </p:cNvPr>
          <p:cNvSpPr>
            <a:spLocks noGrp="1" noRot="1" noChangeAspect="1"/>
          </p:cNvSpPr>
          <p:nvPr>
            <p:ph type="sldImg"/>
          </p:nvPr>
        </p:nvSpPr>
        <p:spPr>
          <a:ln/>
        </p:spPr>
      </p:sp>
      <p:sp>
        <p:nvSpPr>
          <p:cNvPr id="58371" name="Notes Placeholder 2">
            <a:extLst>
              <a:ext uri="{FF2B5EF4-FFF2-40B4-BE49-F238E27FC236}">
                <a16:creationId xmlns:a16="http://schemas.microsoft.com/office/drawing/2014/main" id="{303EBF8E-D522-76C3-5485-6BB90FFBD4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58372" name="Slide Number Placeholder 3">
            <a:extLst>
              <a:ext uri="{FF2B5EF4-FFF2-40B4-BE49-F238E27FC236}">
                <a16:creationId xmlns:a16="http://schemas.microsoft.com/office/drawing/2014/main" id="{48F10520-E3B1-5C7E-7C6F-B8C05A7BF3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28C980-5D1B-4014-B792-971C93DFCB29}" type="slidenum">
              <a:rPr lang="en-AU" altLang="en-US" sz="1200"/>
              <a:pPr eaLnBrk="1" hangingPunct="1"/>
              <a:t>34</a:t>
            </a:fld>
            <a:endParaRPr lang="en-AU"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289EF1E-FD39-F4C0-DC7F-F3737AE753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D7513D3-3D2C-40FD-904C-2BF78A22FED5}" type="slidenum">
              <a:rPr lang="en-AU" altLang="en-US" sz="1200"/>
              <a:pPr eaLnBrk="1" hangingPunct="1"/>
              <a:t>35</a:t>
            </a:fld>
            <a:endParaRPr lang="en-AU" altLang="en-US" sz="1200"/>
          </a:p>
        </p:txBody>
      </p:sp>
      <p:sp>
        <p:nvSpPr>
          <p:cNvPr id="60419" name="Rectangle 2">
            <a:extLst>
              <a:ext uri="{FF2B5EF4-FFF2-40B4-BE49-F238E27FC236}">
                <a16:creationId xmlns:a16="http://schemas.microsoft.com/office/drawing/2014/main" id="{29A8DD53-A591-C8DE-F5B1-7CDF421373C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413BD72A-1039-D395-C2D0-16B80949D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Lastly is the </a:t>
            </a:r>
            <a:r>
              <a:rPr lang="en-AU" altLang="en-US">
                <a:latin typeface="Arial" panose="020B0604020202020204" pitchFamily="34" charset="0"/>
                <a:ea typeface="ＭＳ Ｐゴシック" panose="020B0600070205080204" pitchFamily="34" charset="-128"/>
              </a:rPr>
              <a:t>Add Round Key</a:t>
            </a:r>
            <a:r>
              <a:rPr lang="en-US" altLang="en-US">
                <a:latin typeface="Arial" panose="020B0604020202020204" pitchFamily="34" charset="0"/>
                <a:ea typeface="ＭＳ Ｐゴシック" panose="020B0600070205080204" pitchFamily="34" charset="-128"/>
              </a:rPr>
              <a:t> stage which </a:t>
            </a:r>
            <a:r>
              <a:rPr lang="en-US" altLang="en-US">
                <a:latin typeface="Times-Roman" charset="0"/>
                <a:ea typeface="ＭＳ Ｐゴシック" panose="020B0600070205080204" pitchFamily="34" charset="-128"/>
              </a:rPr>
              <a:t>is a simple bitwise XOR of the current block with a portion of the expanded </a:t>
            </a:r>
            <a:r>
              <a:rPr lang="en-US" altLang="en-US">
                <a:latin typeface="Arial" panose="020B0604020202020204" pitchFamily="34" charset="0"/>
                <a:ea typeface="ＭＳ Ｐゴシック" panose="020B0600070205080204" pitchFamily="34" charset="-128"/>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FB0289D-2453-4171-1337-5A46410BA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4685730-F42D-4EC6-9579-41F08E3640A2}" type="slidenum">
              <a:rPr lang="en-AU" altLang="en-US" sz="1200"/>
              <a:pPr eaLnBrk="1" hangingPunct="1"/>
              <a:t>36</a:t>
            </a:fld>
            <a:endParaRPr lang="en-AU" altLang="en-US" sz="1200"/>
          </a:p>
        </p:txBody>
      </p:sp>
      <p:sp>
        <p:nvSpPr>
          <p:cNvPr id="62467" name="Rectangle 2">
            <a:extLst>
              <a:ext uri="{FF2B5EF4-FFF2-40B4-BE49-F238E27FC236}">
                <a16:creationId xmlns:a16="http://schemas.microsoft.com/office/drawing/2014/main" id="{905D672E-AD9F-D3C3-ABE8-A3772BA2747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6725336-4D55-9A2F-6C5E-D5ED6BA07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5.4b illustrates the </a:t>
            </a:r>
            <a:r>
              <a:rPr lang="en-AU" altLang="en-US">
                <a:latin typeface="Arial" panose="020B0604020202020204" pitchFamily="34" charset="0"/>
                <a:ea typeface="ＭＳ Ｐゴシック" panose="020B0600070205080204" pitchFamily="34" charset="-128"/>
              </a:rPr>
              <a:t>Add Round Key stage</a:t>
            </a:r>
            <a:r>
              <a:rPr lang="en-US" altLang="en-US">
                <a:latin typeface="Arial" panose="020B0604020202020204" pitchFamily="34" charset="0"/>
                <a:ea typeface="ＭＳ Ｐゴシック" panose="020B0600070205080204" pitchFamily="34" charset="-128"/>
              </a:rPr>
              <a:t>, which like </a:t>
            </a:r>
            <a:r>
              <a:rPr lang="en-AU" altLang="en-US">
                <a:latin typeface="Arial" panose="020B0604020202020204" pitchFamily="34" charset="0"/>
                <a:ea typeface="ＭＳ Ｐゴシック" panose="020B0600070205080204" pitchFamily="34" charset="-128"/>
              </a:rPr>
              <a:t>Byte Substitution, operates on each byte of state independently.</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358EC0F-4435-2B59-70C2-C8D05BDCB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1B27CE-66FC-4206-80B9-62FD07B47BB2}" type="slidenum">
              <a:rPr lang="en-AU" altLang="en-US" sz="1200"/>
              <a:pPr eaLnBrk="1" hangingPunct="1"/>
              <a:t>5</a:t>
            </a:fld>
            <a:endParaRPr lang="en-AU" altLang="en-US" sz="1200"/>
          </a:p>
        </p:txBody>
      </p:sp>
      <p:sp>
        <p:nvSpPr>
          <p:cNvPr id="19459" name="Rectangle 2">
            <a:extLst>
              <a:ext uri="{FF2B5EF4-FFF2-40B4-BE49-F238E27FC236}">
                <a16:creationId xmlns:a16="http://schemas.microsoft.com/office/drawing/2014/main" id="{F38767CA-94D1-EF4F-A688-72E8B28E8F7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F37FEB69-4D48-8D9D-21F1-1D9B0BF91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Listed above are NIST’s requirements for the AES candidate submissions. </a:t>
            </a:r>
            <a:r>
              <a:rPr lang="en-US" altLang="en-US">
                <a:latin typeface="Times-Roman" charset="0"/>
                <a:ea typeface="ＭＳ Ｐゴシック" panose="020B0600070205080204" pitchFamily="34" charset="-128"/>
              </a:rPr>
              <a:t>These criteria span the range of concerns for the practical application of modern symmetric block ciphers.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D6A1041-B063-0FDC-49B2-E782F5C2E8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025CE4-BB14-4828-A86A-FB6905271E2D}" type="slidenum">
              <a:rPr lang="en-AU" altLang="en-US" sz="1200"/>
              <a:pPr eaLnBrk="1" hangingPunct="1"/>
              <a:t>6</a:t>
            </a:fld>
            <a:endParaRPr lang="en-AU" altLang="en-US" sz="1200"/>
          </a:p>
        </p:txBody>
      </p:sp>
      <p:sp>
        <p:nvSpPr>
          <p:cNvPr id="25603" name="Rectangle 2">
            <a:extLst>
              <a:ext uri="{FF2B5EF4-FFF2-40B4-BE49-F238E27FC236}">
                <a16:creationId xmlns:a16="http://schemas.microsoft.com/office/drawing/2014/main" id="{95A946C1-04DA-432F-B1BB-626CFEAE0686}"/>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834E088-D55D-CB47-5B05-8ABC320439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ltLang="en-US">
                <a:latin typeface="Arial" panose="020B0604020202020204" pitchFamily="34" charset="0"/>
                <a:ea typeface="ＭＳ Ｐゴシック" panose="020B0600070205080204" pitchFamily="34" charset="-128"/>
              </a:rPr>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tLang="en-US">
                <a:latin typeface="Times-Roman" charset="0"/>
                <a:ea typeface="ＭＳ Ｐゴシック" panose="020B0600070205080204" pitchFamily="34" charset="-128"/>
              </a:rPr>
              <a:t>Resistance against all known attacks, Speed and code compactness on a wide range of platforms, &amp; Design simplicity.</a:t>
            </a:r>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FCD4125-CABC-D2F9-CEA1-D9049383B3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EF2F476-8CAC-467D-A1AF-B385B38C1E01}" type="slidenum">
              <a:rPr lang="en-AU" altLang="en-US" sz="1200"/>
              <a:pPr eaLnBrk="1" hangingPunct="1"/>
              <a:t>7</a:t>
            </a:fld>
            <a:endParaRPr lang="en-AU" altLang="en-US" sz="1200"/>
          </a:p>
        </p:txBody>
      </p:sp>
      <p:sp>
        <p:nvSpPr>
          <p:cNvPr id="74755" name="Rectangle 2">
            <a:extLst>
              <a:ext uri="{FF2B5EF4-FFF2-40B4-BE49-F238E27FC236}">
                <a16:creationId xmlns:a16="http://schemas.microsoft.com/office/drawing/2014/main" id="{C0FE2525-41EF-6B8B-A33A-00392E860356}"/>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F0860041-B65C-5CDD-1DC4-6DEEED34C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tLang="en-US">
                <a:latin typeface="Times-Roman" charset="0"/>
                <a:ea typeface="ＭＳ Ｐゴシック" panose="020B0600070205080204" pitchFamily="34" charset="-128"/>
              </a:rPr>
              <a:t>The developers of Rijndael believe that this compact, efficient implementation was probably one of the most important factors in the selection of Rijndael for AES.</a:t>
            </a:r>
            <a:r>
              <a:rPr lang="en-US" altLang="en-US">
                <a:latin typeface="Helvetica" panose="020B0604020202020204" pitchFamily="34" charset="0"/>
                <a:ea typeface="ＭＳ Ｐゴシック" panose="020B0600070205080204" pitchFamily="34" charset="-128"/>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D1995BE-8998-9951-86C5-99A40A254998}"/>
              </a:ext>
            </a:extLst>
          </p:cNvPr>
          <p:cNvSpPr>
            <a:spLocks noGrp="1" noRot="1" noChangeAspect="1"/>
          </p:cNvSpPr>
          <p:nvPr>
            <p:ph type="sldImg"/>
          </p:nvPr>
        </p:nvSpPr>
        <p:spPr>
          <a:ln/>
        </p:spPr>
      </p:sp>
      <p:sp>
        <p:nvSpPr>
          <p:cNvPr id="29699" name="Notes Placeholder 2">
            <a:extLst>
              <a:ext uri="{FF2B5EF4-FFF2-40B4-BE49-F238E27FC236}">
                <a16:creationId xmlns:a16="http://schemas.microsoft.com/office/drawing/2014/main" id="{667133BF-1883-591C-B506-91066283F9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ea typeface="ＭＳ Ｐゴシック" panose="020B0600070205080204" pitchFamily="34" charset="-128"/>
              </a:rPr>
              <a:t> </a:t>
            </a:r>
            <a:r>
              <a:rPr lang="en-US" altLang="en-US">
                <a:latin typeface="Times-Roman" charset="0"/>
                <a:ea typeface="ＭＳ Ｐゴシック" panose="020B0600070205080204" pitchFamily="34" charset="-128"/>
              </a:rPr>
              <a:t>State is copied to an output.</a:t>
            </a:r>
          </a:p>
          <a:p>
            <a:pPr eaLnBrk="1" hangingPunct="1"/>
            <a:r>
              <a:rPr lang="en-US" altLang="en-US">
                <a:latin typeface="Arial" panose="020B0604020202020204" pitchFamily="34" charset="0"/>
                <a:ea typeface="ＭＳ Ｐゴシック" panose="020B0600070205080204" pitchFamily="34" charset="-128"/>
              </a:rPr>
              <a:t>The key is expanded into 44/52/60 lots of 32-bit words (see later), with 4 used in each round.</a:t>
            </a:r>
          </a:p>
          <a:p>
            <a:pPr eaLnBrk="1" hangingPunct="1"/>
            <a:r>
              <a:rPr lang="en-US" altLang="en-US">
                <a:latin typeface="Arial" panose="020B0604020202020204" pitchFamily="34" charset="0"/>
                <a:ea typeface="ＭＳ Ｐゴシック" panose="020B0600070205080204" pitchFamily="34" charset="-128"/>
              </a:rPr>
              <a:t>The data computation then consists of an “add round key” step, then 9/11/13 rounds with all 4 steps, and a final 10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/12</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
        <p:nvSpPr>
          <p:cNvPr id="29700" name="Slide Number Placeholder 3">
            <a:extLst>
              <a:ext uri="{FF2B5EF4-FFF2-40B4-BE49-F238E27FC236}">
                <a16:creationId xmlns:a16="http://schemas.microsoft.com/office/drawing/2014/main" id="{5A4E31D1-0355-699B-FDB1-62A1C2BEE2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548F3E-1B18-4842-8098-3F00BA0591C7}" type="slidenum">
              <a:rPr lang="en-AU" altLang="en-US" sz="1200"/>
              <a:pPr eaLnBrk="1" hangingPunct="1"/>
              <a:t>10</a:t>
            </a:fld>
            <a:endParaRPr lang="en-AU"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67185140-13F5-2BE3-B5F2-922CEB91F4AF}"/>
              </a:ext>
            </a:extLst>
          </p:cNvPr>
          <p:cNvSpPr>
            <a:spLocks noGrp="1" noRot="1" noChangeAspect="1"/>
          </p:cNvSpPr>
          <p:nvPr>
            <p:ph type="sldImg"/>
          </p:nvPr>
        </p:nvSpPr>
        <p:spPr>
          <a:ln/>
        </p:spPr>
      </p:sp>
      <p:sp>
        <p:nvSpPr>
          <p:cNvPr id="31747" name="Notes Placeholder 2">
            <a:extLst>
              <a:ext uri="{FF2B5EF4-FFF2-40B4-BE49-F238E27FC236}">
                <a16:creationId xmlns:a16="http://schemas.microsoft.com/office/drawing/2014/main" id="{8F713F98-1BCD-CFE2-E1F5-D2317CA1E7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ea typeface="ＭＳ Ｐゴシック" panose="020B0600070205080204" pitchFamily="34" charset="-128"/>
              </a:rPr>
              <a:t> </a:t>
            </a:r>
            <a:r>
              <a:rPr lang="en-US" altLang="en-US">
                <a:latin typeface="Times-Roman" charset="0"/>
                <a:ea typeface="ＭＳ Ｐゴシック" panose="020B0600070205080204" pitchFamily="34" charset="-128"/>
              </a:rPr>
              <a:t>State is copied to an output.</a:t>
            </a:r>
          </a:p>
          <a:p>
            <a:pPr eaLnBrk="1" hangingPunct="1"/>
            <a:r>
              <a:rPr lang="en-US" altLang="en-US">
                <a:latin typeface="Arial" panose="020B0604020202020204" pitchFamily="34" charset="0"/>
                <a:ea typeface="ＭＳ Ｐゴシック" panose="020B0600070205080204" pitchFamily="34" charset="-128"/>
              </a:rPr>
              <a:t>The key is expanded into 44/52/60 lots of 32-bit words (see later), with 4 used in each round.</a:t>
            </a:r>
          </a:p>
          <a:p>
            <a:pPr eaLnBrk="1" hangingPunct="1"/>
            <a:r>
              <a:rPr lang="en-US" altLang="en-US">
                <a:latin typeface="Arial" panose="020B0604020202020204" pitchFamily="34" charset="0"/>
                <a:ea typeface="ＭＳ Ｐゴシック" panose="020B0600070205080204" pitchFamily="34" charset="-128"/>
              </a:rPr>
              <a:t>The data computation then consists of an “add round key” step, then 9/11/13 rounds with all 4 steps, and a final 10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/12</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
        <p:nvSpPr>
          <p:cNvPr id="31748" name="Slide Number Placeholder 3">
            <a:extLst>
              <a:ext uri="{FF2B5EF4-FFF2-40B4-BE49-F238E27FC236}">
                <a16:creationId xmlns:a16="http://schemas.microsoft.com/office/drawing/2014/main" id="{3B948D14-EBF2-941E-8E61-550E94C79E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BE427CE-B3EA-4448-AC92-2C9D96CF886A}" type="slidenum">
              <a:rPr lang="en-AU" altLang="en-US" sz="1200"/>
              <a:pPr eaLnBrk="1" hangingPunct="1"/>
              <a:t>11</a:t>
            </a:fld>
            <a:endParaRPr lang="en-AU"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E211C1A-1CE5-2516-E4B1-34021504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700238-A4B4-4DAF-B300-C8BCE4CA90B8}" type="slidenum">
              <a:rPr lang="en-AU" altLang="en-US" sz="1200"/>
              <a:pPr eaLnBrk="1" hangingPunct="1"/>
              <a:t>12</a:t>
            </a:fld>
            <a:endParaRPr lang="en-AU" altLang="en-US" sz="1200"/>
          </a:p>
        </p:txBody>
      </p:sp>
      <p:sp>
        <p:nvSpPr>
          <p:cNvPr id="33795" name="Rectangle 2">
            <a:extLst>
              <a:ext uri="{FF2B5EF4-FFF2-40B4-BE49-F238E27FC236}">
                <a16:creationId xmlns:a16="http://schemas.microsoft.com/office/drawing/2014/main" id="{87C72B84-C6A5-7FE1-328B-688014FEAB3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461E90F-2CB4-79E3-36F5-832D33F586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5.1 s</a:t>
            </a:r>
            <a:r>
              <a:rPr lang="en-US" altLang="en-US">
                <a:latin typeface="Times-Roman" charset="0"/>
                <a:ea typeface="ＭＳ Ｐゴシック" panose="020B0600070205080204" pitchFamily="34" charset="-128"/>
              </a:rPr>
              <a:t>hows the overall structure of AES, as detailed on the previous slide.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596C869-A7D6-1381-537B-CE0461621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19A63D-7CE9-435E-9CF5-BB53DCAC9279}" type="slidenum">
              <a:rPr lang="en-AU" altLang="en-US" sz="1200"/>
              <a:pPr eaLnBrk="1" hangingPunct="1"/>
              <a:t>17</a:t>
            </a:fld>
            <a:endParaRPr lang="en-AU" altLang="en-US" sz="1200"/>
          </a:p>
        </p:txBody>
      </p:sp>
      <p:sp>
        <p:nvSpPr>
          <p:cNvPr id="66563" name="Rectangle 2">
            <a:extLst>
              <a:ext uri="{FF2B5EF4-FFF2-40B4-BE49-F238E27FC236}">
                <a16:creationId xmlns:a16="http://schemas.microsoft.com/office/drawing/2014/main" id="{5EF9269B-76AB-0DF0-A612-21A241724BC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0BF84FD-B0D4-4043-220E-A634255072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AES key expansion algorithm takes as input a 4-word (16-byte) key and produces a linear array of words, providing a 4-word round key for the initial AddRoundKey stage and each of the 10/12/14 rounds of the cipher</a:t>
            </a:r>
            <a:r>
              <a:rPr lang="en-US" altLang="en-US">
                <a:latin typeface="Arial" panose="020B0604020202020204" pitchFamily="34" charset="0"/>
                <a:ea typeface="ＭＳ Ｐゴシック" panose="020B0600070205080204" pitchFamily="34" charset="-128"/>
              </a:rPr>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C2E6806-5338-5F6F-AE35-2F49D2689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CB7D553-2D62-41D4-AB23-AC92C4CE3F0D}" type="slidenum">
              <a:rPr lang="en-AU" altLang="en-US" sz="1200"/>
              <a:pPr eaLnBrk="1" hangingPunct="1"/>
              <a:t>23</a:t>
            </a:fld>
            <a:endParaRPr lang="en-AU" altLang="en-US" sz="1200"/>
          </a:p>
        </p:txBody>
      </p:sp>
      <p:sp>
        <p:nvSpPr>
          <p:cNvPr id="41987" name="Rectangle 2">
            <a:extLst>
              <a:ext uri="{FF2B5EF4-FFF2-40B4-BE49-F238E27FC236}">
                <a16:creationId xmlns:a16="http://schemas.microsoft.com/office/drawing/2014/main" id="{8EC7A69D-F0EC-59E3-E106-7AFA5331CA9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6C250A91-2375-67B5-D883-86CAC470C5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Now discuss each of the four stages used in AES. The Substitute bytes stage uses an S-box to perform a byte-by-byte substitution of the block.</a:t>
            </a:r>
            <a:r>
              <a:rPr lang="en-US" altLang="en-US">
                <a:latin typeface="Arial" panose="020B0604020202020204" pitchFamily="34" charset="0"/>
                <a:ea typeface="ＭＳ Ｐゴシック" panose="020B0600070205080204" pitchFamily="34" charset="-128"/>
              </a:rPr>
              <a:t> There is a single 8-bit wide S-box used on every byte. This S-box is a permutation of all 256 8-bit values, constructed using a transformation which treats the values as polynomials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 however it is fixed, so really only need to know the table when implementing. Decryption requires the inverse of the table. These tables are given in Stallings Table 4.5.</a:t>
            </a:r>
          </a:p>
          <a:p>
            <a:pPr eaLnBrk="1" hangingPunct="1"/>
            <a:r>
              <a:rPr lang="en-US" altLang="en-US">
                <a:latin typeface="Arial" panose="020B0604020202020204" pitchFamily="34" charset="0"/>
                <a:ea typeface="ＭＳ Ｐゴシック" panose="020B0600070205080204" pitchFamily="34" charset="-128"/>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E9FBD13-BC8D-4F77-80FC-0EF9692AAF86}" type="slidenum">
              <a:rPr lang="en-US" altLang="en-US" smtClean="0"/>
              <a:pPr/>
              <a:t>‹#›</a:t>
            </a:fld>
            <a:endParaRPr lang="en-US" altLang="en-US"/>
          </a:p>
        </p:txBody>
      </p:sp>
    </p:spTree>
    <p:extLst>
      <p:ext uri="{BB962C8B-B14F-4D97-AF65-F5344CB8AC3E}">
        <p14:creationId xmlns:p14="http://schemas.microsoft.com/office/powerpoint/2010/main" val="358193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59159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45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190636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80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2331139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1A7CCBD-03DE-409E-9720-8CABFB5AA605}" type="slidenum">
              <a:rPr lang="en-US" altLang="en-US" smtClean="0"/>
              <a:pPr/>
              <a:t>‹#›</a:t>
            </a:fld>
            <a:endParaRPr lang="en-US" altLang="en-US"/>
          </a:p>
        </p:txBody>
      </p:sp>
    </p:spTree>
    <p:extLst>
      <p:ext uri="{BB962C8B-B14F-4D97-AF65-F5344CB8AC3E}">
        <p14:creationId xmlns:p14="http://schemas.microsoft.com/office/powerpoint/2010/main" val="164976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80EE589-3D09-4BE4-99F2-2827B44F6F85}" type="slidenum">
              <a:rPr lang="en-US" altLang="en-US" smtClean="0"/>
              <a:pPr/>
              <a:t>‹#›</a:t>
            </a:fld>
            <a:endParaRPr lang="en-US" altLang="en-US"/>
          </a:p>
        </p:txBody>
      </p:sp>
    </p:spTree>
    <p:extLst>
      <p:ext uri="{BB962C8B-B14F-4D97-AF65-F5344CB8AC3E}">
        <p14:creationId xmlns:p14="http://schemas.microsoft.com/office/powerpoint/2010/main" val="16954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0DDF5A7-4DD5-404B-8402-7A13CA820574}" type="slidenum">
              <a:rPr lang="en-US" altLang="en-US" smtClean="0"/>
              <a:pPr/>
              <a:t>‹#›</a:t>
            </a:fld>
            <a:endParaRPr lang="en-US" altLang="en-US"/>
          </a:p>
        </p:txBody>
      </p:sp>
    </p:spTree>
    <p:extLst>
      <p:ext uri="{BB962C8B-B14F-4D97-AF65-F5344CB8AC3E}">
        <p14:creationId xmlns:p14="http://schemas.microsoft.com/office/powerpoint/2010/main" val="165386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F0AAAC-0D57-4379-9CFD-1C1792EA5F7C}" type="slidenum">
              <a:rPr lang="en-US" altLang="en-US" smtClean="0"/>
              <a:pPr/>
              <a:t>‹#›</a:t>
            </a:fld>
            <a:endParaRPr lang="en-US" altLang="en-US"/>
          </a:p>
        </p:txBody>
      </p:sp>
    </p:spTree>
    <p:extLst>
      <p:ext uri="{BB962C8B-B14F-4D97-AF65-F5344CB8AC3E}">
        <p14:creationId xmlns:p14="http://schemas.microsoft.com/office/powerpoint/2010/main" val="104455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FD4B66A-7D0C-4713-BCDD-D5D04E6F1FFA}" type="slidenum">
              <a:rPr lang="en-US" altLang="en-US" smtClean="0"/>
              <a:pPr/>
              <a:t>‹#›</a:t>
            </a:fld>
            <a:endParaRPr lang="en-US" altLang="en-US"/>
          </a:p>
        </p:txBody>
      </p:sp>
    </p:spTree>
    <p:extLst>
      <p:ext uri="{BB962C8B-B14F-4D97-AF65-F5344CB8AC3E}">
        <p14:creationId xmlns:p14="http://schemas.microsoft.com/office/powerpoint/2010/main" val="35098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B9869F4-69B2-4DC2-AC82-336BD184E974}" type="slidenum">
              <a:rPr lang="en-US" altLang="en-US" smtClean="0"/>
              <a:pPr/>
              <a:t>‹#›</a:t>
            </a:fld>
            <a:endParaRPr lang="en-US" altLang="en-US"/>
          </a:p>
        </p:txBody>
      </p:sp>
    </p:spTree>
    <p:extLst>
      <p:ext uri="{BB962C8B-B14F-4D97-AF65-F5344CB8AC3E}">
        <p14:creationId xmlns:p14="http://schemas.microsoft.com/office/powerpoint/2010/main" val="233668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77CC874-F99D-4C75-A85F-7754A180B742}" type="slidenum">
              <a:rPr lang="en-US" altLang="en-US" smtClean="0"/>
              <a:pPr/>
              <a:t>‹#›</a:t>
            </a:fld>
            <a:endParaRPr lang="en-US" altLang="en-US"/>
          </a:p>
        </p:txBody>
      </p:sp>
    </p:spTree>
    <p:extLst>
      <p:ext uri="{BB962C8B-B14F-4D97-AF65-F5344CB8AC3E}">
        <p14:creationId xmlns:p14="http://schemas.microsoft.com/office/powerpoint/2010/main" val="93991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24DE678-5E00-4463-9B89-AFA0C7426644}" type="slidenum">
              <a:rPr lang="en-US" altLang="en-US" smtClean="0"/>
              <a:pPr/>
              <a:t>‹#›</a:t>
            </a:fld>
            <a:endParaRPr lang="en-US" altLang="en-US"/>
          </a:p>
        </p:txBody>
      </p:sp>
    </p:spTree>
    <p:extLst>
      <p:ext uri="{BB962C8B-B14F-4D97-AF65-F5344CB8AC3E}">
        <p14:creationId xmlns:p14="http://schemas.microsoft.com/office/powerpoint/2010/main" val="196679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D2FFA4F-A99A-4FC1-AF44-0C8F9FA6E36B}" type="slidenum">
              <a:rPr lang="en-US" altLang="en-US" smtClean="0"/>
              <a:pPr/>
              <a:t>‹#›</a:t>
            </a:fld>
            <a:endParaRPr lang="en-US" altLang="en-US"/>
          </a:p>
        </p:txBody>
      </p:sp>
    </p:spTree>
    <p:extLst>
      <p:ext uri="{BB962C8B-B14F-4D97-AF65-F5344CB8AC3E}">
        <p14:creationId xmlns:p14="http://schemas.microsoft.com/office/powerpoint/2010/main" val="225736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F1C7759-4239-485F-A28D-E033740D06F9}" type="slidenum">
              <a:rPr lang="en-US" altLang="en-US" smtClean="0"/>
              <a:pPr/>
              <a:t>‹#›</a:t>
            </a:fld>
            <a:endParaRPr lang="en-US" altLang="en-US"/>
          </a:p>
        </p:txBody>
      </p:sp>
    </p:spTree>
    <p:extLst>
      <p:ext uri="{BB962C8B-B14F-4D97-AF65-F5344CB8AC3E}">
        <p14:creationId xmlns:p14="http://schemas.microsoft.com/office/powerpoint/2010/main" val="360919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126598100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C31B61-BE02-AC5E-988D-54CA317647FE}"/>
              </a:ext>
            </a:extLst>
          </p:cNvPr>
          <p:cNvSpPr txBox="1"/>
          <p:nvPr/>
        </p:nvSpPr>
        <p:spPr>
          <a:xfrm>
            <a:off x="467544" y="619176"/>
            <a:ext cx="9044609" cy="584775"/>
          </a:xfrm>
          <a:prstGeom prst="rect">
            <a:avLst/>
          </a:prstGeom>
          <a:noFill/>
        </p:spPr>
        <p:txBody>
          <a:bodyPr wrap="square" rtlCol="0">
            <a:spAutoFit/>
          </a:bodyPr>
          <a:lstStyle/>
          <a:p>
            <a:pPr algn="l"/>
            <a:r>
              <a:rPr lang="en-IN" sz="3200" b="1" dirty="0">
                <a:latin typeface="Times New Roman" panose="02020603050405020304" pitchFamily="18" charset="0"/>
                <a:cs typeface="Times New Roman" panose="02020603050405020304" pitchFamily="18" charset="0"/>
              </a:rPr>
              <a:t>		YSR ENGINEERING COLLEGE OF YVU</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8E835C-5F0C-6F1D-6D27-ED082F0211B2}"/>
              </a:ext>
            </a:extLst>
          </p:cNvPr>
          <p:cNvSpPr txBox="1"/>
          <p:nvPr/>
        </p:nvSpPr>
        <p:spPr>
          <a:xfrm>
            <a:off x="2787475" y="1521969"/>
            <a:ext cx="3361232"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Presentation</a:t>
            </a:r>
            <a:r>
              <a:rPr lang="en-IN"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B334B4-714A-9C6B-F674-BD9DC01CEDFA}"/>
              </a:ext>
            </a:extLst>
          </p:cNvPr>
          <p:cNvSpPr txBox="1"/>
          <p:nvPr/>
        </p:nvSpPr>
        <p:spPr>
          <a:xfrm>
            <a:off x="3553691" y="2164411"/>
            <a:ext cx="1828800"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On</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8C5744-0BDC-A5D6-8BEB-B83BA43C301D}"/>
              </a:ext>
            </a:extLst>
          </p:cNvPr>
          <p:cNvSpPr txBox="1"/>
          <p:nvPr/>
        </p:nvSpPr>
        <p:spPr>
          <a:xfrm>
            <a:off x="457708" y="2806853"/>
            <a:ext cx="8701255" cy="1384995"/>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Improved Advanced Encryption Standard (AES)        Algorithm </a:t>
            </a:r>
          </a:p>
          <a:p>
            <a:pPr algn="ctr"/>
            <a:r>
              <a:rPr lang="en-IN" sz="2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with additional “AddRoundKey”</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0872C5-20AA-C8E0-03B7-28079F8FCE47}"/>
              </a:ext>
            </a:extLst>
          </p:cNvPr>
          <p:cNvSpPr txBox="1"/>
          <p:nvPr/>
        </p:nvSpPr>
        <p:spPr>
          <a:xfrm>
            <a:off x="6081840" y="5083443"/>
            <a:ext cx="281064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D.LOKESH</a:t>
            </a:r>
          </a:p>
          <a:p>
            <a:r>
              <a:rPr lang="en-US" dirty="0">
                <a:latin typeface="Times New Roman" panose="02020603050405020304" pitchFamily="18" charset="0"/>
                <a:cs typeface="Times New Roman" panose="02020603050405020304" pitchFamily="18" charset="0"/>
              </a:rPr>
              <a:t>K.SASIREKHA</a:t>
            </a:r>
          </a:p>
          <a:p>
            <a:r>
              <a:rPr lang="en-US" dirty="0">
                <a:latin typeface="Times New Roman" panose="02020603050405020304" pitchFamily="18" charset="0"/>
                <a:cs typeface="Times New Roman" panose="02020603050405020304" pitchFamily="18" charset="0"/>
              </a:rPr>
              <a:t>K.MADHUSUDHAN</a:t>
            </a:r>
          </a:p>
          <a:p>
            <a:r>
              <a:rPr lang="en-US" dirty="0">
                <a:latin typeface="Times New Roman" panose="02020603050405020304" pitchFamily="18" charset="0"/>
                <a:cs typeface="Times New Roman" panose="02020603050405020304" pitchFamily="18" charset="0"/>
              </a:rPr>
              <a:t>G.DEVENDRA</a:t>
            </a:r>
          </a:p>
          <a:p>
            <a:r>
              <a:rPr lang="en-US" dirty="0">
                <a:latin typeface="Times New Roman" panose="02020603050405020304" pitchFamily="18" charset="0"/>
                <a:cs typeface="Times New Roman" panose="02020603050405020304" pitchFamily="18" charset="0"/>
              </a:rPr>
              <a:t>L.PRAVEEN KUMAR</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A62F4CA-B1D8-053A-B011-EB2801B4193C}"/>
              </a:ext>
            </a:extLst>
          </p:cNvPr>
          <p:cNvSpPr txBox="1"/>
          <p:nvPr/>
        </p:nvSpPr>
        <p:spPr>
          <a:xfrm>
            <a:off x="5868144" y="4715852"/>
            <a:ext cx="2440363" cy="369332"/>
          </a:xfrm>
          <a:prstGeom prst="rect">
            <a:avLst/>
          </a:prstGeom>
          <a:noFill/>
        </p:spPr>
        <p:txBody>
          <a:bodyPr wrap="square" rtlCol="0">
            <a:spAutoFit/>
          </a:bodyPr>
          <a:lstStyle/>
          <a:p>
            <a:r>
              <a:rPr lang="en-US" dirty="0"/>
              <a:t>Presenting by:</a:t>
            </a:r>
            <a:endParaRPr lang="en-IN" dirty="0"/>
          </a:p>
        </p:txBody>
      </p:sp>
      <p:pic>
        <p:nvPicPr>
          <p:cNvPr id="1026" name="Picture 2" descr="#YSREC - Y S R Engineering College, Yogi Vemana University | Kadapa | Engineering colleges ...">
            <a:extLst>
              <a:ext uri="{FF2B5EF4-FFF2-40B4-BE49-F238E27FC236}">
                <a16:creationId xmlns:a16="http://schemas.microsoft.com/office/drawing/2014/main" id="{649DCB7A-B6F3-226C-7310-4BDFB1121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6010"/>
            <a:ext cx="1231106" cy="12311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AFDD9B-DBFC-04AE-1363-AE313E71A834}"/>
              </a:ext>
            </a:extLst>
          </p:cNvPr>
          <p:cNvSpPr txBox="1"/>
          <p:nvPr/>
        </p:nvSpPr>
        <p:spPr>
          <a:xfrm>
            <a:off x="1043608" y="4437112"/>
            <a:ext cx="3528392" cy="646331"/>
          </a:xfrm>
          <a:prstGeom prst="rect">
            <a:avLst/>
          </a:prstGeom>
          <a:noFill/>
        </p:spPr>
        <p:txBody>
          <a:bodyPr wrap="square" rtlCol="0">
            <a:spAutoFit/>
          </a:bodyPr>
          <a:lstStyle/>
          <a:p>
            <a:r>
              <a:rPr lang="en-US" dirty="0"/>
              <a:t>Under Guidance Of:</a:t>
            </a:r>
          </a:p>
          <a:p>
            <a:r>
              <a:rPr lang="en-US" dirty="0"/>
              <a:t>T MUKTHAR AHAMED</a:t>
            </a:r>
            <a:endParaRPr lang="en-IN" dirty="0"/>
          </a:p>
        </p:txBody>
      </p:sp>
    </p:spTree>
    <p:extLst>
      <p:ext uri="{BB962C8B-B14F-4D97-AF65-F5344CB8AC3E}">
        <p14:creationId xmlns:p14="http://schemas.microsoft.com/office/powerpoint/2010/main" val="397325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5CF7D6F-B73E-0D5F-D35D-CF644A4F0244}"/>
              </a:ext>
            </a:extLst>
          </p:cNvPr>
          <p:cNvSpPr>
            <a:spLocks noGrp="1" noChangeArrowheads="1"/>
          </p:cNvSpPr>
          <p:nvPr>
            <p:ph type="title"/>
          </p:nvPr>
        </p:nvSpPr>
        <p:spPr/>
        <p:txBody>
          <a:bodyPr>
            <a:normAutofit/>
          </a:bodyPr>
          <a:lstStyle/>
          <a:p>
            <a:pPr eaLnBrk="1" hangingPunct="1"/>
            <a:r>
              <a:rPr lang="en-US" altLang="en-US" sz="3200" dirty="0">
                <a:ea typeface="ＭＳ Ｐゴシック" panose="020B0600070205080204" pitchFamily="34" charset="-128"/>
              </a:rPr>
              <a:t>Multiple rounds</a:t>
            </a:r>
            <a:endParaRPr lang="en-GB" altLang="en-US" sz="3200" dirty="0">
              <a:ea typeface="ＭＳ Ｐゴシック" panose="020B0600070205080204" pitchFamily="34" charset="-128"/>
            </a:endParaRPr>
          </a:p>
        </p:txBody>
      </p:sp>
      <p:sp>
        <p:nvSpPr>
          <p:cNvPr id="28676" name="Rectangle 3">
            <a:extLst>
              <a:ext uri="{FF2B5EF4-FFF2-40B4-BE49-F238E27FC236}">
                <a16:creationId xmlns:a16="http://schemas.microsoft.com/office/drawing/2014/main" id="{08375801-BFAC-30F6-302A-D21E0335BAB5}"/>
              </a:ext>
            </a:extLst>
          </p:cNvPr>
          <p:cNvSpPr>
            <a:spLocks noGrp="1" noChangeArrowheads="1"/>
          </p:cNvSpPr>
          <p:nvPr>
            <p:ph idx="1"/>
          </p:nvPr>
        </p:nvSpPr>
        <p:spPr>
          <a:xfrm>
            <a:off x="609600" y="1295400"/>
            <a:ext cx="7696200" cy="990600"/>
          </a:xfrm>
        </p:spPr>
        <p:txBody>
          <a:bodyPr>
            <a:normAutofit/>
          </a:bodyPr>
          <a:lstStyle/>
          <a:p>
            <a:pPr eaLnBrk="1" hangingPunct="1"/>
            <a:r>
              <a:rPr lang="en-US" altLang="en-US" dirty="0">
                <a:solidFill>
                  <a:srgbClr val="595959"/>
                </a:solidFill>
                <a:ea typeface="ＭＳ Ｐゴシック" panose="020B0600070205080204" pitchFamily="34" charset="-128"/>
              </a:rPr>
              <a:t>Rounds are (almost) identical</a:t>
            </a:r>
          </a:p>
          <a:p>
            <a:pPr lvl="1" eaLnBrk="1" hangingPunct="1"/>
            <a:r>
              <a:rPr lang="en-AU" altLang="en-US" sz="1800" dirty="0">
                <a:solidFill>
                  <a:srgbClr val="595959"/>
                </a:solidFill>
                <a:ea typeface="ＭＳ Ｐゴシック" panose="020B0600070205080204" pitchFamily="34" charset="-128"/>
              </a:rPr>
              <a:t>First and last round are a little different</a:t>
            </a:r>
          </a:p>
        </p:txBody>
      </p:sp>
      <p:sp>
        <p:nvSpPr>
          <p:cNvPr id="28675" name="Slide Number Placeholder 5">
            <a:extLst>
              <a:ext uri="{FF2B5EF4-FFF2-40B4-BE49-F238E27FC236}">
                <a16:creationId xmlns:a16="http://schemas.microsoft.com/office/drawing/2014/main" id="{DFB90745-D29E-A53A-5B2A-943DFD88AE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63E2A4-EC69-47D0-BBDD-2D59462C35CC}" type="slidenum">
              <a:rPr lang="en-GB" altLang="en-US" sz="1400">
                <a:solidFill>
                  <a:schemeClr val="tx2"/>
                </a:solidFill>
              </a:rPr>
              <a:pPr eaLnBrk="1" hangingPunct="1"/>
              <a:t>10</a:t>
            </a:fld>
            <a:endParaRPr lang="en-GB" altLang="en-US" sz="1400">
              <a:solidFill>
                <a:schemeClr val="tx2"/>
              </a:solidFill>
            </a:endParaRPr>
          </a:p>
        </p:txBody>
      </p:sp>
      <p:pic>
        <p:nvPicPr>
          <p:cNvPr id="28677" name="Picture 12">
            <a:extLst>
              <a:ext uri="{FF2B5EF4-FFF2-40B4-BE49-F238E27FC236}">
                <a16:creationId xmlns:a16="http://schemas.microsoft.com/office/drawing/2014/main" id="{F49BB0AF-E013-91C9-0EBB-58CFCBD82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61198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E4FD49C-F1D3-2BA1-BD61-AED5337A5459}"/>
              </a:ext>
            </a:extLst>
          </p:cNvPr>
          <p:cNvSpPr>
            <a:spLocks noGrp="1"/>
          </p:cNvSpPr>
          <p:nvPr>
            <p:ph type="title"/>
          </p:nvPr>
        </p:nvSpPr>
        <p:spPr/>
        <p:txBody>
          <a:bodyPr>
            <a:normAutofit/>
          </a:bodyPr>
          <a:lstStyle/>
          <a:p>
            <a:pPr eaLnBrk="1" hangingPunct="1"/>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High Level Description</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8E11F618-51DA-D4E5-37F5-FDD8ACEC8EAF}"/>
              </a:ext>
            </a:extLst>
          </p:cNvPr>
          <p:cNvGraphicFramePr/>
          <p:nvPr>
            <p:extLst>
              <p:ext uri="{D42A27DB-BD31-4B8C-83A1-F6EECF244321}">
                <p14:modId xmlns:p14="http://schemas.microsoft.com/office/powerpoint/2010/main" val="2060717888"/>
              </p:ext>
            </p:extLst>
          </p:nvPr>
        </p:nvGraphicFramePr>
        <p:xfrm>
          <a:off x="533400" y="1371600"/>
          <a:ext cx="8382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4" name="Rectangle 5">
            <a:extLst>
              <a:ext uri="{FF2B5EF4-FFF2-40B4-BE49-F238E27FC236}">
                <a16:creationId xmlns:a16="http://schemas.microsoft.com/office/drawing/2014/main" id="{76A93AD3-525C-C66B-82BA-0348DA875B3C}"/>
              </a:ext>
            </a:extLst>
          </p:cNvPr>
          <p:cNvSpPr>
            <a:spLocks noChangeArrowheads="1"/>
          </p:cNvSpPr>
          <p:nvPr/>
        </p:nvSpPr>
        <p:spPr bwMode="auto">
          <a:xfrm>
            <a:off x="5715000" y="5410200"/>
            <a:ext cx="1812925" cy="369888"/>
          </a:xfrm>
          <a:prstGeom prst="rect">
            <a:avLst/>
          </a:prstGeom>
          <a:solidFill>
            <a:srgbClr val="9ED3D7"/>
          </a:solidFill>
          <a:ln w="9525">
            <a:solidFill>
              <a:srgbClr val="595959"/>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595959"/>
                </a:solidFill>
              </a:rPr>
              <a:t>No MixColumns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A3E8FC9-981C-9652-893F-A92460620B3D}"/>
              </a:ext>
            </a:extLst>
          </p:cNvPr>
          <p:cNvSpPr>
            <a:spLocks noGrp="1" noChangeArrowheads="1"/>
          </p:cNvSpPr>
          <p:nvPr>
            <p:ph type="title"/>
          </p:nvPr>
        </p:nvSpPr>
        <p:spPr/>
        <p:txBody>
          <a:bodyPr>
            <a:normAutofit/>
          </a:bodyPr>
          <a:lstStyle/>
          <a:p>
            <a:pPr eaLnBrk="1" hangingPunct="1"/>
            <a:r>
              <a:rPr lang="en-IN"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Architecture</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2771" name="Picture 12">
            <a:extLst>
              <a:ext uri="{FF2B5EF4-FFF2-40B4-BE49-F238E27FC236}">
                <a16:creationId xmlns:a16="http://schemas.microsoft.com/office/drawing/2014/main" id="{1FAF4DDF-1D01-DE03-5D44-921143641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295400"/>
            <a:ext cx="7542212"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CE995BC-DC06-5641-C6F7-FADBA79478C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128-bit values</a:t>
            </a:r>
            <a:endParaRPr lang="en-GB"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4820" name="Rectangle 3">
            <a:extLst>
              <a:ext uri="{FF2B5EF4-FFF2-40B4-BE49-F238E27FC236}">
                <a16:creationId xmlns:a16="http://schemas.microsoft.com/office/drawing/2014/main" id="{1983CCCD-B0D1-11A9-284E-C684CFD3B2AF}"/>
              </a:ext>
            </a:extLst>
          </p:cNvPr>
          <p:cNvSpPr>
            <a:spLocks noGrp="1" noChangeArrowheads="1"/>
          </p:cNvSpPr>
          <p:nvPr>
            <p:ph idx="1"/>
          </p:nvPr>
        </p:nvSpPr>
        <p:spPr>
          <a:xfrm>
            <a:off x="457200" y="1676400"/>
            <a:ext cx="8229600" cy="2438400"/>
          </a:xfrm>
        </p:spPr>
        <p:txBody>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Data block viewed as </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4-by-4 table of bytes</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Represented as 4 by 4 matrix of 8-bit bytes.</a:t>
            </a: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Key is expanded to array of 32 bits words</a:t>
            </a:r>
          </a:p>
          <a:p>
            <a:pPr eaLnBrk="1" hangingPunct="1"/>
            <a:endParaRPr lang="en-GB"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4819" name="Slide Number Placeholder 5">
            <a:extLst>
              <a:ext uri="{FF2B5EF4-FFF2-40B4-BE49-F238E27FC236}">
                <a16:creationId xmlns:a16="http://schemas.microsoft.com/office/drawing/2014/main" id="{BF894506-1CD9-9468-7F41-CE3949FD41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B13A5E-FD65-4B02-A716-34CB52F4E0E8}" type="slidenum">
              <a:rPr lang="en-GB" altLang="en-US" sz="1400">
                <a:solidFill>
                  <a:schemeClr val="tx2"/>
                </a:solidFill>
              </a:rPr>
              <a:pPr eaLnBrk="1" hangingPunct="1"/>
              <a:t>13</a:t>
            </a:fld>
            <a:endParaRPr lang="en-GB" altLang="en-US" sz="1400">
              <a:solidFill>
                <a:schemeClr val="tx2"/>
              </a:solidFill>
            </a:endParaRPr>
          </a:p>
        </p:txBody>
      </p:sp>
      <p:grpSp>
        <p:nvGrpSpPr>
          <p:cNvPr id="34821" name="Group 9">
            <a:extLst>
              <a:ext uri="{FF2B5EF4-FFF2-40B4-BE49-F238E27FC236}">
                <a16:creationId xmlns:a16="http://schemas.microsoft.com/office/drawing/2014/main" id="{DEF91A56-1573-E2F7-EE06-49F25AC30589}"/>
              </a:ext>
            </a:extLst>
          </p:cNvPr>
          <p:cNvGrpSpPr>
            <a:grpSpLocks/>
          </p:cNvGrpSpPr>
          <p:nvPr/>
        </p:nvGrpSpPr>
        <p:grpSpPr bwMode="auto">
          <a:xfrm>
            <a:off x="3733800" y="3505200"/>
            <a:ext cx="2070100" cy="1993900"/>
            <a:chOff x="3873500" y="3797300"/>
            <a:chExt cx="1244600" cy="1244600"/>
          </a:xfrm>
        </p:grpSpPr>
        <p:sp>
          <p:nvSpPr>
            <p:cNvPr id="34824" name="Rectangle 4">
              <a:extLst>
                <a:ext uri="{FF2B5EF4-FFF2-40B4-BE49-F238E27FC236}">
                  <a16:creationId xmlns:a16="http://schemas.microsoft.com/office/drawing/2014/main" id="{83A2F97A-71B2-E9D3-6282-A4F83CDBB61E}"/>
                </a:ext>
              </a:extLst>
            </p:cNvPr>
            <p:cNvSpPr>
              <a:spLocks noChangeArrowheads="1"/>
            </p:cNvSpPr>
            <p:nvPr/>
          </p:nvSpPr>
          <p:spPr bwMode="auto">
            <a:xfrm>
              <a:off x="3886200" y="3810000"/>
              <a:ext cx="1219200" cy="1219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4825" name="Rectangle 5">
              <a:extLst>
                <a:ext uri="{FF2B5EF4-FFF2-40B4-BE49-F238E27FC236}">
                  <a16:creationId xmlns:a16="http://schemas.microsoft.com/office/drawing/2014/main" id="{BD6B2EC4-F554-1B91-A9C2-2E2BFAE43411}"/>
                </a:ext>
              </a:extLst>
            </p:cNvPr>
            <p:cNvSpPr>
              <a:spLocks noChangeArrowheads="1"/>
            </p:cNvSpPr>
            <p:nvPr/>
          </p:nvSpPr>
          <p:spPr bwMode="auto">
            <a:xfrm>
              <a:off x="4191000" y="3810000"/>
              <a:ext cx="609600" cy="1219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34826" name="AutoShape 6">
              <a:extLst>
                <a:ext uri="{FF2B5EF4-FFF2-40B4-BE49-F238E27FC236}">
                  <a16:creationId xmlns:a16="http://schemas.microsoft.com/office/drawing/2014/main" id="{AB8B72DB-44A0-E760-3DC9-BD602E22237F}"/>
                </a:ext>
              </a:extLst>
            </p:cNvPr>
            <p:cNvCxnSpPr>
              <a:cxnSpLocks noChangeShapeType="1"/>
              <a:stCxn id="34825" idx="0"/>
              <a:endCxn id="34825" idx="2"/>
            </p:cNvCxnSpPr>
            <p:nvPr/>
          </p:nvCxnSpPr>
          <p:spPr bwMode="auto">
            <a:xfrm>
              <a:off x="4495800" y="3797300"/>
              <a:ext cx="0" cy="124460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sp>
          <p:nvSpPr>
            <p:cNvPr id="34827" name="Rectangle 7">
              <a:extLst>
                <a:ext uri="{FF2B5EF4-FFF2-40B4-BE49-F238E27FC236}">
                  <a16:creationId xmlns:a16="http://schemas.microsoft.com/office/drawing/2014/main" id="{8F000AD2-272C-3123-BBDE-C12CF1CF088C}"/>
                </a:ext>
              </a:extLst>
            </p:cNvPr>
            <p:cNvSpPr>
              <a:spLocks noChangeArrowheads="1"/>
            </p:cNvSpPr>
            <p:nvPr/>
          </p:nvSpPr>
          <p:spPr bwMode="auto">
            <a:xfrm>
              <a:off x="3886200" y="4114800"/>
              <a:ext cx="1219200" cy="609600"/>
            </a:xfrm>
            <a:prstGeom prst="rect">
              <a:avLst/>
            </a:prstGeom>
            <a:noFill/>
            <a:ln w="2540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34828" name="AutoShape 8">
              <a:extLst>
                <a:ext uri="{FF2B5EF4-FFF2-40B4-BE49-F238E27FC236}">
                  <a16:creationId xmlns:a16="http://schemas.microsoft.com/office/drawing/2014/main" id="{451078F8-4F6A-3B3B-0C6C-79CED75F8B3B}"/>
                </a:ext>
              </a:extLst>
            </p:cNvPr>
            <p:cNvCxnSpPr>
              <a:cxnSpLocks noChangeShapeType="1"/>
              <a:stCxn id="34827" idx="1"/>
              <a:endCxn id="34827" idx="3"/>
            </p:cNvCxnSpPr>
            <p:nvPr/>
          </p:nvCxnSpPr>
          <p:spPr bwMode="auto">
            <a:xfrm>
              <a:off x="3873500" y="4419600"/>
              <a:ext cx="1244600" cy="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grpSp>
      <p:sp>
        <p:nvSpPr>
          <p:cNvPr id="34822" name="Rectangle 10">
            <a:extLst>
              <a:ext uri="{FF2B5EF4-FFF2-40B4-BE49-F238E27FC236}">
                <a16:creationId xmlns:a16="http://schemas.microsoft.com/office/drawing/2014/main" id="{A1A5A792-54E3-77DC-8C21-8F2B1A206F0E}"/>
              </a:ext>
            </a:extLst>
          </p:cNvPr>
          <p:cNvSpPr>
            <a:spLocks noChangeArrowheads="1"/>
          </p:cNvSpPr>
          <p:nvPr/>
        </p:nvSpPr>
        <p:spPr bwMode="auto">
          <a:xfrm>
            <a:off x="2057400" y="3657600"/>
            <a:ext cx="81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1 byte</a:t>
            </a:r>
            <a:endParaRPr lang="en-US" altLang="en-US" sz="1800"/>
          </a:p>
        </p:txBody>
      </p:sp>
      <p:cxnSp>
        <p:nvCxnSpPr>
          <p:cNvPr id="13" name="Straight Connector 12">
            <a:extLst>
              <a:ext uri="{FF2B5EF4-FFF2-40B4-BE49-F238E27FC236}">
                <a16:creationId xmlns:a16="http://schemas.microsoft.com/office/drawing/2014/main" id="{7751FA2A-367B-8CFA-FB09-F2687437B131}"/>
              </a:ext>
            </a:extLst>
          </p:cNvPr>
          <p:cNvCxnSpPr>
            <a:cxnSpLocks noChangeShapeType="1"/>
          </p:cNvCxnSpPr>
          <p:nvPr/>
        </p:nvCxnSpPr>
        <p:spPr bwMode="auto">
          <a:xfrm>
            <a:off x="2971800" y="3810000"/>
            <a:ext cx="914400" cy="1588"/>
          </a:xfrm>
          <a:prstGeom prst="line">
            <a:avLst/>
          </a:prstGeom>
          <a:noFill/>
          <a:ln w="19050">
            <a:solidFill>
              <a:schemeClr val="accent1"/>
            </a:solidFill>
            <a:round/>
            <a:headEnd/>
            <a:tailEn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4EEB868-BBEA-2C38-F718-6B8B0A691C44}"/>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Data Unit</a:t>
            </a:r>
          </a:p>
        </p:txBody>
      </p:sp>
      <p:pic>
        <p:nvPicPr>
          <p:cNvPr id="35843" name="Picture 17">
            <a:extLst>
              <a:ext uri="{FF2B5EF4-FFF2-40B4-BE49-F238E27FC236}">
                <a16:creationId xmlns:a16="http://schemas.microsoft.com/office/drawing/2014/main" id="{8A69F52E-FE36-4DFA-643F-B27DD738A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330325"/>
            <a:ext cx="8537575"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4B55F50-A177-FEC0-4348-7B227C6CAFF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Unit Transformation</a:t>
            </a:r>
          </a:p>
        </p:txBody>
      </p:sp>
      <p:pic>
        <p:nvPicPr>
          <p:cNvPr id="36867" name="Picture 14">
            <a:extLst>
              <a:ext uri="{FF2B5EF4-FFF2-40B4-BE49-F238E27FC236}">
                <a16:creationId xmlns:a16="http://schemas.microsoft.com/office/drawing/2014/main" id="{83A8142F-4DDF-DF3E-87C0-C9D31B1D5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65175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A29A158-1BF7-958E-3365-62FD075E7D6C}"/>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Changing Plaintext to State</a:t>
            </a:r>
          </a:p>
        </p:txBody>
      </p:sp>
      <p:pic>
        <p:nvPicPr>
          <p:cNvPr id="37891" name="Picture 14">
            <a:extLst>
              <a:ext uri="{FF2B5EF4-FFF2-40B4-BE49-F238E27FC236}">
                <a16:creationId xmlns:a16="http://schemas.microsoft.com/office/drawing/2014/main" id="{404C15B5-EA69-0C3F-9A2F-BF71D6432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44838"/>
            <a:ext cx="8308975"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266AD7E-39B7-3E72-E1D8-B8127BCF56A8}"/>
              </a:ext>
            </a:extLst>
          </p:cNvPr>
          <p:cNvSpPr>
            <a:spLocks noGrp="1" noChangeArrowheads="1"/>
          </p:cNvSpPr>
          <p:nvPr>
            <p:ph type="title"/>
          </p:nvPr>
        </p:nvSpPr>
        <p:spPr/>
        <p:txBody>
          <a:bodyPr>
            <a:norm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AES Key Scheduling</a:t>
            </a:r>
            <a:endPar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65539" name="Rectangle 3">
            <a:extLst>
              <a:ext uri="{FF2B5EF4-FFF2-40B4-BE49-F238E27FC236}">
                <a16:creationId xmlns:a16="http://schemas.microsoft.com/office/drawing/2014/main" id="{F5461B10-C382-4810-2ADB-62CE75CDBA8F}"/>
              </a:ext>
            </a:extLst>
          </p:cNvPr>
          <p:cNvSpPr>
            <a:spLocks noGrp="1" noChangeArrowheads="1"/>
          </p:cNvSpPr>
          <p:nvPr>
            <p:ph idx="1"/>
          </p:nvPr>
        </p:nvSpPr>
        <p:spPr>
          <a:xfrm>
            <a:off x="457200" y="1219200"/>
            <a:ext cx="8229600" cy="1295400"/>
          </a:xfrm>
        </p:spPr>
        <p:txBody>
          <a:bodyPr/>
          <a:lstStyle/>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Takes 128-bits (16-bytes) key and expands into array of 44 32-bit words</a:t>
            </a:r>
          </a:p>
        </p:txBody>
      </p:sp>
      <p:pic>
        <p:nvPicPr>
          <p:cNvPr id="65540" name="Picture 5">
            <a:extLst>
              <a:ext uri="{FF2B5EF4-FFF2-40B4-BE49-F238E27FC236}">
                <a16:creationId xmlns:a16="http://schemas.microsoft.com/office/drawing/2014/main" id="{483B198A-2C09-2049-F241-9D84EF57C3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874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2BAF47B-E62A-631F-65E1-A98B7DDFB175}"/>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Scheme</a:t>
            </a:r>
          </a:p>
        </p:txBody>
      </p:sp>
      <p:pic>
        <p:nvPicPr>
          <p:cNvPr id="67587" name="Picture 13">
            <a:extLst>
              <a:ext uri="{FF2B5EF4-FFF2-40B4-BE49-F238E27FC236}">
                <a16:creationId xmlns:a16="http://schemas.microsoft.com/office/drawing/2014/main" id="{B6ABB40C-6EBE-15A2-7E57-22A1B238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538288"/>
            <a:ext cx="6856412"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73A4AEE1-41AD-F257-469D-173752CE6C0E}"/>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submodule</a:t>
            </a:r>
          </a:p>
        </p:txBody>
      </p:sp>
      <p:sp>
        <p:nvSpPr>
          <p:cNvPr id="3" name="Content Placeholder 2">
            <a:extLst>
              <a:ext uri="{FF2B5EF4-FFF2-40B4-BE49-F238E27FC236}">
                <a16:creationId xmlns:a16="http://schemas.microsoft.com/office/drawing/2014/main" id="{63665AC0-5C7E-101F-3FFB-CBB0156FBECE}"/>
              </a:ext>
            </a:extLst>
          </p:cNvPr>
          <p:cNvSpPr>
            <a:spLocks noGrp="1"/>
          </p:cNvSpPr>
          <p:nvPr>
            <p:ph idx="1"/>
          </p:nvPr>
        </p:nvSpPr>
        <p:spPr/>
        <p:txBody>
          <a:bodyPr>
            <a:noAutofit/>
          </a:bodyPr>
          <a:lstStyle/>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performs a one byte circular left shift on a word For example:</a:t>
            </a:r>
          </a:p>
          <a:p>
            <a:pPr eaLnBrk="1" hangingPunct="1">
              <a:buFontTx/>
              <a:buNone/>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buFontTx/>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[b0,b1,b2,b3] = [b1,b2,b3,b0]</a:t>
            </a:r>
          </a:p>
          <a:p>
            <a:pPr eaLnBrk="1" hangingPunct="1">
              <a:buFontTx/>
              <a:buNone/>
            </a:pPr>
            <a:endPar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SubWord</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performs a byte substitution on each byte of input word using the S-box</a:t>
            </a: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(temp))</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is XORed with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the round constant</a:t>
            </a:r>
          </a:p>
          <a:p>
            <a:pPr eaLnBrk="1" hangingPunct="1">
              <a:buFontTx/>
              <a:buNone/>
            </a:pPr>
            <a:r>
              <a:rPr lang="he-IL"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AAAC2FA-0988-38BD-8FD3-394843DE122B}"/>
              </a:ext>
            </a:extLst>
          </p:cNvPr>
          <p:cNvSpPr>
            <a:spLocks noGrp="1"/>
          </p:cNvSpPr>
          <p:nvPr>
            <p:ph type="title"/>
          </p:nvPr>
        </p:nvSpPr>
        <p:spPr/>
        <p:txBody>
          <a:bodyPr/>
          <a:lstStyle/>
          <a:p>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Topics</a:t>
            </a:r>
          </a:p>
        </p:txBody>
      </p:sp>
      <p:sp>
        <p:nvSpPr>
          <p:cNvPr id="15363" name="Content Placeholder 2">
            <a:extLst>
              <a:ext uri="{FF2B5EF4-FFF2-40B4-BE49-F238E27FC236}">
                <a16:creationId xmlns:a16="http://schemas.microsoft.com/office/drawing/2014/main" id="{0B3B1BF8-0B96-42B9-A2E5-CD434F99718C}"/>
              </a:ext>
            </a:extLst>
          </p:cNvPr>
          <p:cNvSpPr>
            <a:spLocks noGrp="1"/>
          </p:cNvSpPr>
          <p:nvPr>
            <p:ph idx="1"/>
          </p:nvPr>
        </p:nvSpPr>
        <p:spPr>
          <a:xfrm>
            <a:off x="457200" y="1201731"/>
            <a:ext cx="8229600" cy="4937125"/>
          </a:xfrm>
        </p:spPr>
        <p:txBody>
          <a:bodyPr>
            <a:normAutofit fontScale="92500" lnSpcReduction="10000"/>
          </a:bodyPr>
          <a:lstStyle/>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15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Abstract</a:t>
            </a:r>
          </a:p>
          <a:p>
            <a:pPr>
              <a:lnSpc>
                <a:spcPct val="15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Introduction </a:t>
            </a:r>
          </a:p>
          <a:p>
            <a:pPr>
              <a:lnSpc>
                <a:spcPct val="15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Basic AES </a:t>
            </a:r>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150000"/>
              </a:lnSpc>
            </a:pP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AES Key Scheduling</a:t>
            </a:r>
          </a:p>
          <a:p>
            <a:pPr>
              <a:lnSpc>
                <a:spcPct val="150000"/>
              </a:lnSpc>
            </a:pP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AES Round Operations</a:t>
            </a:r>
          </a:p>
          <a:p>
            <a:pPr>
              <a:lnSpc>
                <a:spcPct val="150000"/>
              </a:lnSpc>
            </a:pP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Modified AES algorithm</a:t>
            </a:r>
          </a:p>
          <a:p>
            <a:pPr>
              <a:lnSpc>
                <a:spcPct val="150000"/>
              </a:lnSpc>
            </a:pP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Results</a:t>
            </a:r>
          </a:p>
          <a:p>
            <a:pPr>
              <a:lnSpc>
                <a:spcPct val="150000"/>
              </a:lnSpc>
            </a:pP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Conclusion</a:t>
            </a:r>
          </a:p>
          <a:p>
            <a:pPr>
              <a:lnSpc>
                <a:spcPct val="150000"/>
              </a:lnSpc>
            </a:pP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Future Scope</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96A038B0-1713-6398-5856-8AA18E3628AC}"/>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Round Constant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p>
        </p:txBody>
      </p:sp>
      <p:sp>
        <p:nvSpPr>
          <p:cNvPr id="3" name="Content Placeholder 2">
            <a:extLst>
              <a:ext uri="{FF2B5EF4-FFF2-40B4-BE49-F238E27FC236}">
                <a16:creationId xmlns:a16="http://schemas.microsoft.com/office/drawing/2014/main" id="{57466D54-A500-DC8B-8391-704D8CA7B161}"/>
              </a:ext>
            </a:extLst>
          </p:cNvPr>
          <p:cNvSpPr>
            <a:spLocks noGrp="1"/>
          </p:cNvSpPr>
          <p:nvPr>
            <p:ph idx="1"/>
          </p:nvPr>
        </p:nvSpPr>
        <p:spPr>
          <a:xfrm>
            <a:off x="457200" y="1219200"/>
            <a:ext cx="8229600" cy="2362200"/>
          </a:xfrm>
        </p:spPr>
        <p:txBody>
          <a:bodyPr>
            <a:normAutofit/>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 is a word in which the three rightmost bytes are zero</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It is different for each round and defined as:    </a:t>
            </a:r>
          </a:p>
          <a:p>
            <a:pPr eaLnBrk="1" hangingPunct="1">
              <a:buFont typeface="Wingdings 3" panose="05040102010807070707" pitchFamily="18" charset="2"/>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[j],0,0,0) </a:t>
            </a:r>
          </a:p>
          <a:p>
            <a:pPr eaLnBrk="1" hangingPunct="1">
              <a:buFontTx/>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where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 =1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2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[j-1]</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Multiplication is defined over GF(2^8) but can be implement in Table Lookup </a:t>
            </a: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69636" name="Picture 4">
            <a:extLst>
              <a:ext uri="{FF2B5EF4-FFF2-40B4-BE49-F238E27FC236}">
                <a16:creationId xmlns:a16="http://schemas.microsoft.com/office/drawing/2014/main" id="{0D1FEAD8-39EC-6C82-4903-31ADC66B92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29050"/>
            <a:ext cx="516890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D198540C-0238-9922-4290-DF0F1C34230B}"/>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Example (1</a:t>
            </a:r>
            <a:r>
              <a:rPr lang="en-US" altLang="en-US" sz="3200" baseline="30000" dirty="0">
                <a:latin typeface="Times New Roman" panose="02020603050405020304" pitchFamily="18" charset="0"/>
                <a:ea typeface="ＭＳ Ｐゴシック" panose="020B0600070205080204" pitchFamily="34" charset="-128"/>
                <a:cs typeface="Times New Roman" panose="02020603050405020304" pitchFamily="18" charset="0"/>
              </a:rPr>
              <a:t>st</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Round)</a:t>
            </a:r>
          </a:p>
        </p:txBody>
      </p:sp>
      <p:graphicFrame>
        <p:nvGraphicFramePr>
          <p:cNvPr id="7" name="Group 4">
            <a:extLst>
              <a:ext uri="{FF2B5EF4-FFF2-40B4-BE49-F238E27FC236}">
                <a16:creationId xmlns:a16="http://schemas.microsoft.com/office/drawing/2014/main" id="{1F2DF0A7-F130-292D-1D2B-33F68D93DE6D}"/>
              </a:ext>
            </a:extLst>
          </p:cNvPr>
          <p:cNvGraphicFramePr>
            <a:graphicFrameLocks noGrp="1"/>
          </p:cNvGraphicFramePr>
          <p:nvPr>
            <p:ph idx="1"/>
          </p:nvPr>
        </p:nvGraphicFramePr>
        <p:xfrm>
          <a:off x="457200" y="2743200"/>
          <a:ext cx="8050211" cy="3498700"/>
        </p:xfrm>
        <a:graphic>
          <a:graphicData uri="http://schemas.openxmlformats.org/drawingml/2006/table">
            <a:tbl>
              <a:tblPr>
                <a:tableStyleId>{35758FB7-9AC5-4552-8A53-C91805E547FA}</a:tableStyleId>
              </a:tblPr>
              <a:tblGrid>
                <a:gridCol w="262617">
                  <a:extLst>
                    <a:ext uri="{9D8B030D-6E8A-4147-A177-3AD203B41FA5}">
                      <a16:colId xmlns:a16="http://schemas.microsoft.com/office/drawing/2014/main" val="20000"/>
                    </a:ext>
                  </a:extLst>
                </a:gridCol>
                <a:gridCol w="1112513">
                  <a:extLst>
                    <a:ext uri="{9D8B030D-6E8A-4147-A177-3AD203B41FA5}">
                      <a16:colId xmlns:a16="http://schemas.microsoft.com/office/drawing/2014/main" val="20001"/>
                    </a:ext>
                  </a:extLst>
                </a:gridCol>
                <a:gridCol w="1112514">
                  <a:extLst>
                    <a:ext uri="{9D8B030D-6E8A-4147-A177-3AD203B41FA5}">
                      <a16:colId xmlns:a16="http://schemas.microsoft.com/office/drawing/2014/main" val="20002"/>
                    </a:ext>
                  </a:extLst>
                </a:gridCol>
                <a:gridCol w="1112513">
                  <a:extLst>
                    <a:ext uri="{9D8B030D-6E8A-4147-A177-3AD203B41FA5}">
                      <a16:colId xmlns:a16="http://schemas.microsoft.com/office/drawing/2014/main" val="20003"/>
                    </a:ext>
                  </a:extLst>
                </a:gridCol>
                <a:gridCol w="1112514">
                  <a:extLst>
                    <a:ext uri="{9D8B030D-6E8A-4147-A177-3AD203B41FA5}">
                      <a16:colId xmlns:a16="http://schemas.microsoft.com/office/drawing/2014/main" val="20004"/>
                    </a:ext>
                  </a:extLst>
                </a:gridCol>
                <a:gridCol w="1112513">
                  <a:extLst>
                    <a:ext uri="{9D8B030D-6E8A-4147-A177-3AD203B41FA5}">
                      <a16:colId xmlns:a16="http://schemas.microsoft.com/office/drawing/2014/main" val="20005"/>
                    </a:ext>
                  </a:extLst>
                </a:gridCol>
                <a:gridCol w="1112514">
                  <a:extLst>
                    <a:ext uri="{9D8B030D-6E8A-4147-A177-3AD203B41FA5}">
                      <a16:colId xmlns:a16="http://schemas.microsoft.com/office/drawing/2014/main" val="20006"/>
                    </a:ext>
                  </a:extLst>
                </a:gridCol>
                <a:gridCol w="1112513">
                  <a:extLst>
                    <a:ext uri="{9D8B030D-6E8A-4147-A177-3AD203B41FA5}">
                      <a16:colId xmlns:a16="http://schemas.microsoft.com/office/drawing/2014/main" val="20007"/>
                    </a:ext>
                  </a:extLst>
                </a:gridCol>
              </a:tblGrid>
              <a:tr h="409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err="1">
                          <a:ln>
                            <a:noFill/>
                          </a:ln>
                          <a:effectLst/>
                        </a:rPr>
                        <a:t>i</a:t>
                      </a:r>
                      <a:endParaRPr kumimoji="0" lang="he-IL" sz="20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a:t>
                      </a:r>
                      <a:r>
                        <a:rPr kumimoji="0" lang="en-US" sz="1800" b="1" u="none" strike="noStrike" cap="none" normalizeH="0" baseline="-25000" dirty="0">
                          <a:ln>
                            <a:noFill/>
                          </a:ln>
                          <a:effectLst/>
                        </a:rPr>
                        <a:t>i-1</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a:ln>
                            <a:noFill/>
                          </a:ln>
                          <a:effectLst/>
                        </a:rPr>
                        <a:t>RotWord</a:t>
                      </a:r>
                      <a:endParaRPr kumimoji="0" lang="he-IL" sz="1800" b="1"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SubWord</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Rcon[i/4]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t</a:t>
                      </a:r>
                      <a:r>
                        <a:rPr kumimoji="0" lang="en-US" sz="1800" b="1" u="none" strike="noStrike" cap="none" normalizeH="0" baseline="-25000" dirty="0" err="1">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w</a:t>
                      </a:r>
                      <a:r>
                        <a:rPr kumimoji="0" lang="en-US" sz="1800" b="1" u="none" strike="noStrike" cap="none" normalizeH="0" baseline="-25000" dirty="0" err="1">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0"/>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4</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cf4f3c09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8a84eb01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01000000</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8b84eb01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2b7e1516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a0fafe17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1"/>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a0fafe17</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28aed2a6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88542cb1</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2"/>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6</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88542cb1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Abf71588</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3"/>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2a6c7605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F0D9924F-51E8-14C5-FCD0-EBCC0E233B8F}"/>
              </a:ext>
            </a:extLst>
          </p:cNvPr>
          <p:cNvSpPr txBox="1">
            <a:spLocks noChangeArrowheads="1"/>
          </p:cNvSpPr>
          <p:nvPr/>
        </p:nvSpPr>
        <p:spPr bwMode="auto">
          <a:xfrm>
            <a:off x="488950" y="1371600"/>
            <a:ext cx="8075613" cy="1152525"/>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Tx/>
              <a:buChar char="•"/>
            </a:pPr>
            <a:r>
              <a:rPr lang="en-US" altLang="en-US" sz="1800" dirty="0">
                <a:solidFill>
                  <a:srgbClr val="7F7F7F"/>
                </a:solidFill>
                <a:latin typeface="Times New Roman" panose="02020603050405020304" pitchFamily="18" charset="0"/>
                <a:cs typeface="Times New Roman" panose="02020603050405020304" pitchFamily="18" charset="0"/>
              </a:rPr>
              <a:t>Example of expansion of a 128-bit cipher key</a:t>
            </a: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Cipher key = 2b7e151628aed2a6abf7158809cf4f3c</a:t>
            </a: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w0=2b7e1516  w1=28aed2a6  w2=abf71588  w3=09cf4f3c</a:t>
            </a:r>
          </a:p>
          <a:p>
            <a:pPr eaLnBrk="1" hangingPunct="1">
              <a:spcBef>
                <a:spcPct val="20000"/>
              </a:spcBef>
            </a:pPr>
            <a:endParaRPr lang="en-US" altLang="en-US" sz="1800" dirty="0">
              <a:solidFill>
                <a:srgbClr val="7F7F7F"/>
              </a:solidFill>
              <a:latin typeface="Times New Roman" panose="02020603050405020304" pitchFamily="18" charset="0"/>
              <a:cs typeface="Times New Roman" panose="02020603050405020304" pitchFamily="18" charset="0"/>
            </a:endParaRP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a:t>
            </a:r>
            <a:endParaRPr lang="he-IL" altLang="en-US" sz="1800" dirty="0">
              <a:solidFill>
                <a:srgbClr val="7F7F7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3235BE7-9A37-3161-573D-BD4DA1B33E02}"/>
              </a:ext>
            </a:extLst>
          </p:cNvPr>
          <p:cNvSpPr>
            <a:spLocks noGrp="1"/>
          </p:cNvSpPr>
          <p:nvPr>
            <p:ph type="title"/>
          </p:nvPr>
        </p:nvSpPr>
        <p:spPr>
          <a:xfrm>
            <a:off x="393951" y="71080"/>
            <a:ext cx="8229600" cy="990600"/>
          </a:xfrm>
        </p:spPr>
        <p:txBody>
          <a:bodyPr>
            <a:noAutofit/>
          </a:bodyPr>
          <a:lstStyle/>
          <a:p>
            <a:pPr eaLnBrk="1" hangingPunct="1"/>
            <a:b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4.AES</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Round Operations</a:t>
            </a:r>
            <a:endPar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9939" name="Picture 15">
            <a:extLst>
              <a:ext uri="{FF2B5EF4-FFF2-40B4-BE49-F238E27FC236}">
                <a16:creationId xmlns:a16="http://schemas.microsoft.com/office/drawing/2014/main" id="{A77408E5-359A-E1BB-69D1-5E3792592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9271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B457038-8609-F3FA-8A07-E792967CB4A7}"/>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Byte Substitution</a:t>
            </a:r>
          </a:p>
        </p:txBody>
      </p:sp>
      <p:sp>
        <p:nvSpPr>
          <p:cNvPr id="40963" name="Rectangle 3">
            <a:extLst>
              <a:ext uri="{FF2B5EF4-FFF2-40B4-BE49-F238E27FC236}">
                <a16:creationId xmlns:a16="http://schemas.microsoft.com/office/drawing/2014/main" id="{DA0C8E7E-64A6-6DB1-E81F-A50745FE6DE4}"/>
              </a:ext>
            </a:extLst>
          </p:cNvPr>
          <p:cNvSpPr>
            <a:spLocks noGrp="1" noChangeArrowheads="1"/>
          </p:cNvSpPr>
          <p:nvPr>
            <p:ph idx="1"/>
          </p:nvPr>
        </p:nvSpPr>
        <p:spPr>
          <a:xfrm>
            <a:off x="457200" y="1219200"/>
            <a:ext cx="8229600" cy="4343400"/>
          </a:xfrm>
        </p:spPr>
        <p:txBody>
          <a:bodyPr>
            <a:noAutofit/>
          </a:bodyPr>
          <a:lstStyle/>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simple substitution of each byte</a:t>
            </a:r>
          </a:p>
          <a:p>
            <a:pPr lvl="1" algn="just"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provide a confusion </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Uses one S-box of 16x16 bytes containing a permutation of all 256 8-bit values</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byte of state is replaced by byte indexed by row (left 4-bits) &amp;</a:t>
            </a:r>
          </a:p>
          <a:p>
            <a:pPr marL="0" indent="0" algn="just" eaLnBrk="1" hangingPunct="1">
              <a:lnSpc>
                <a:spcPct val="90000"/>
              </a:lnSpc>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column (right 4-bits)</a:t>
            </a:r>
          </a:p>
          <a:p>
            <a:pPr lvl="1" algn="just" eaLnBrk="1" hangingPunct="1">
              <a:lnSpc>
                <a:spcPct val="90000"/>
              </a:lnSpc>
            </a:pPr>
            <a:r>
              <a:rPr lang="en-US" altLang="en-US" sz="1800"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eg.</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byte {95} is replaced by byte in row 9 column 5</a:t>
            </a:r>
          </a:p>
          <a:p>
            <a:pPr lvl="1" algn="just"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which has value {2A}</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S-box constructed using defined transformation of values in Galois Field- GF(2</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F01AB949-7274-CEB8-D191-4B8622610C2E}"/>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InvSubBytes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3011" name="Picture 13">
            <a:extLst>
              <a:ext uri="{FF2B5EF4-FFF2-40B4-BE49-F238E27FC236}">
                <a16:creationId xmlns:a16="http://schemas.microsoft.com/office/drawing/2014/main" id="{D880FE95-62C4-FF5D-873D-83B5038C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95400"/>
            <a:ext cx="45339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3F1C242-1EAA-2D78-2AB6-FB80DA6A2008}"/>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Operation</a:t>
            </a:r>
          </a:p>
        </p:txBody>
      </p:sp>
      <p:sp>
        <p:nvSpPr>
          <p:cNvPr id="44035" name="Content Placeholder 2">
            <a:extLst>
              <a:ext uri="{FF2B5EF4-FFF2-40B4-BE49-F238E27FC236}">
                <a16:creationId xmlns:a16="http://schemas.microsoft.com/office/drawing/2014/main" id="{DE6ED26D-38D7-1696-F094-351B443EA5D8}"/>
              </a:ext>
            </a:extLst>
          </p:cNvPr>
          <p:cNvSpPr>
            <a:spLocks noGrp="1"/>
          </p:cNvSpPr>
          <p:nvPr>
            <p:ph idx="1"/>
          </p:nvPr>
        </p:nvSpPr>
        <p:spPr>
          <a:xfrm>
            <a:off x="457200" y="1219200"/>
            <a:ext cx="8229600" cy="1828800"/>
          </a:xfrm>
        </p:spPr>
        <p:txBody>
          <a:bodyPr>
            <a:normAutofit/>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operation involves 16 independent byte-to-byte transformations.</a:t>
            </a: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4036" name="Picture 5">
            <a:extLst>
              <a:ext uri="{FF2B5EF4-FFF2-40B4-BE49-F238E27FC236}">
                <a16:creationId xmlns:a16="http://schemas.microsoft.com/office/drawing/2014/main" id="{B90C404A-9AE0-358D-017D-7CD5084A9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23100" cy="4127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4">
            <a:extLst>
              <a:ext uri="{FF2B5EF4-FFF2-40B4-BE49-F238E27FC236}">
                <a16:creationId xmlns:a16="http://schemas.microsoft.com/office/drawing/2014/main" id="{BBD7BD0E-AF22-0A79-06A9-9A3DD02E5FF8}"/>
              </a:ext>
            </a:extLst>
          </p:cNvPr>
          <p:cNvSpPr>
            <a:spLocks noChangeArrowheads="1"/>
          </p:cNvSpPr>
          <p:nvPr/>
        </p:nvSpPr>
        <p:spPr bwMode="auto">
          <a:xfrm>
            <a:off x="5334000" y="1828800"/>
            <a:ext cx="3581400" cy="1200329"/>
          </a:xfrm>
          <a:prstGeom prst="rect">
            <a:avLst/>
          </a:prstGeom>
          <a:noFill/>
          <a:ln w="9525">
            <a:noFill/>
            <a:miter lim="800000"/>
            <a:headEnd/>
            <a:tailEnd/>
          </a:ln>
        </p:spPr>
        <p:txBody>
          <a:bodyPr>
            <a:spAutoFit/>
          </a:bodyPr>
          <a:lstStyle/>
          <a:p>
            <a:pPr marL="177800" indent="-177800">
              <a:buClr>
                <a:schemeClr val="accent1">
                  <a:lumMod val="75000"/>
                </a:schemeClr>
              </a:buClr>
              <a:buFont typeface="Arial"/>
              <a:buChar char="•"/>
              <a:defRPr/>
            </a:pPr>
            <a:r>
              <a:rPr lang="en-US" b="1" dirty="0">
                <a:solidFill>
                  <a:schemeClr val="accent2">
                    <a:lumMod val="50000"/>
                  </a:schemeClr>
                </a:solidFill>
                <a:latin typeface="Times New Roman" panose="02020603050405020304" pitchFamily="18" charset="0"/>
                <a:cs typeface="Times New Roman" panose="02020603050405020304" pitchFamily="18" charset="0"/>
              </a:rPr>
              <a:t>Interpret the byte as two hexadecimal digits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xy</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marL="177800" indent="-177800">
              <a:buClr>
                <a:schemeClr val="accent1">
                  <a:lumMod val="75000"/>
                </a:schemeClr>
              </a:buClr>
              <a:buFont typeface="Arial"/>
              <a:buChar char="•"/>
              <a:defRPr/>
            </a:pPr>
            <a:r>
              <a:rPr lang="en-US" b="1" dirty="0">
                <a:solidFill>
                  <a:schemeClr val="accent2">
                    <a:lumMod val="50000"/>
                  </a:schemeClr>
                </a:solidFill>
                <a:latin typeface="Times New Roman" panose="02020603050405020304" pitchFamily="18" charset="0"/>
                <a:cs typeface="Times New Roman" panose="02020603050405020304" pitchFamily="18" charset="0"/>
              </a:rPr>
              <a:t>SW implementation, use row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x</a:t>
            </a:r>
            <a:r>
              <a:rPr lang="en-US" b="1" dirty="0">
                <a:solidFill>
                  <a:schemeClr val="accent2">
                    <a:lumMod val="50000"/>
                  </a:schemeClr>
                </a:solidFill>
                <a:latin typeface="Times New Roman" panose="02020603050405020304" pitchFamily="18" charset="0"/>
                <a:cs typeface="Times New Roman" panose="02020603050405020304" pitchFamily="18" charset="0"/>
              </a:rPr>
              <a:t>) and column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y</a:t>
            </a:r>
            <a:r>
              <a:rPr lang="en-US" b="1" dirty="0">
                <a:solidFill>
                  <a:schemeClr val="accent2">
                    <a:lumMod val="50000"/>
                  </a:schemeClr>
                </a:solidFill>
                <a:latin typeface="Times New Roman" panose="02020603050405020304" pitchFamily="18" charset="0"/>
                <a:cs typeface="Times New Roman" panose="02020603050405020304" pitchFamily="18" charset="0"/>
              </a:rPr>
              <a:t>) as lookup pointer</a:t>
            </a:r>
          </a:p>
        </p:txBody>
      </p:sp>
      <p:sp>
        <p:nvSpPr>
          <p:cNvPr id="44038" name="Rectangle 5">
            <a:extLst>
              <a:ext uri="{FF2B5EF4-FFF2-40B4-BE49-F238E27FC236}">
                <a16:creationId xmlns:a16="http://schemas.microsoft.com/office/drawing/2014/main" id="{0159366C-711A-D4BB-BD85-5780BF2ACD19}"/>
              </a:ext>
            </a:extLst>
          </p:cNvPr>
          <p:cNvSpPr>
            <a:spLocks noChangeArrowheads="1"/>
          </p:cNvSpPr>
          <p:nvPr/>
        </p:nvSpPr>
        <p:spPr bwMode="auto">
          <a:xfrm>
            <a:off x="457200" y="2362200"/>
            <a:ext cx="1135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Times New Roman" panose="02020603050405020304" pitchFamily="18" charset="0"/>
                <a:cs typeface="Times New Roman" panose="02020603050405020304" pitchFamily="18" charset="0"/>
              </a:rPr>
              <a:t>S</a:t>
            </a:r>
            <a:r>
              <a:rPr lang="en-US" altLang="en-US" sz="1800" baseline="-25000" dirty="0">
                <a:latin typeface="Times New Roman" panose="02020603050405020304" pitchFamily="18" charset="0"/>
                <a:cs typeface="Times New Roman" panose="02020603050405020304" pitchFamily="18" charset="0"/>
              </a:rPr>
              <a:t>1,1</a:t>
            </a:r>
            <a:r>
              <a:rPr lang="en-US" altLang="en-US" sz="1800" dirty="0">
                <a:latin typeface="Times New Roman" panose="02020603050405020304" pitchFamily="18" charset="0"/>
                <a:cs typeface="Times New Roman" panose="02020603050405020304" pitchFamily="18" charset="0"/>
              </a:rPr>
              <a:t> = xy</a:t>
            </a:r>
            <a:r>
              <a:rPr lang="en-US" altLang="en-US" sz="1800" baseline="-25000" dirty="0">
                <a:latin typeface="Times New Roman" panose="02020603050405020304" pitchFamily="18" charset="0"/>
                <a:cs typeface="Times New Roman" panose="02020603050405020304" pitchFamily="18" charset="0"/>
              </a:rPr>
              <a:t>16</a:t>
            </a:r>
          </a:p>
        </p:txBody>
      </p:sp>
      <p:sp>
        <p:nvSpPr>
          <p:cNvPr id="44039" name="Rectangle 6">
            <a:extLst>
              <a:ext uri="{FF2B5EF4-FFF2-40B4-BE49-F238E27FC236}">
                <a16:creationId xmlns:a16="http://schemas.microsoft.com/office/drawing/2014/main" id="{70919752-613F-908D-2202-B48075B659C5}"/>
              </a:ext>
            </a:extLst>
          </p:cNvPr>
          <p:cNvSpPr>
            <a:spLocks noChangeArrowheads="1"/>
          </p:cNvSpPr>
          <p:nvPr/>
        </p:nvSpPr>
        <p:spPr bwMode="auto">
          <a:xfrm>
            <a:off x="5410200" y="3124200"/>
            <a:ext cx="68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x’y’</a:t>
            </a:r>
            <a:r>
              <a:rPr lang="en-US" altLang="en-US" sz="1800" baseline="-25000"/>
              <a:t>16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1DC3112-3223-1D04-DCBA-A29C2EC8FCDB}"/>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Table</a:t>
            </a:r>
          </a:p>
        </p:txBody>
      </p:sp>
      <p:sp>
        <p:nvSpPr>
          <p:cNvPr id="41987" name="Content Placeholder 2">
            <a:extLst>
              <a:ext uri="{FF2B5EF4-FFF2-40B4-BE49-F238E27FC236}">
                <a16:creationId xmlns:a16="http://schemas.microsoft.com/office/drawing/2014/main" id="{4004D236-AD30-A68A-358A-3AA7ECDC5501}"/>
              </a:ext>
            </a:extLst>
          </p:cNvPr>
          <p:cNvSpPr>
            <a:spLocks noGrp="1"/>
          </p:cNvSpPr>
          <p:nvPr>
            <p:ph idx="1"/>
          </p:nvPr>
        </p:nvSpPr>
        <p:spPr>
          <a:xfrm>
            <a:off x="457200" y="1219200"/>
            <a:ext cx="8229600" cy="533400"/>
          </a:xfrm>
        </p:spPr>
        <p:txBody>
          <a:bodyPr/>
          <a:lstStyle/>
          <a:p>
            <a:pPr eaLnBrk="1" hangingPunct="1"/>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Implement by Table Lookup</a:t>
            </a:r>
          </a:p>
        </p:txBody>
      </p:sp>
      <p:pic>
        <p:nvPicPr>
          <p:cNvPr id="45060" name="Picture 3" descr="Screen shot 2011-06-26 at 4.29.05 PM.png">
            <a:extLst>
              <a:ext uri="{FF2B5EF4-FFF2-40B4-BE49-F238E27FC236}">
                <a16:creationId xmlns:a16="http://schemas.microsoft.com/office/drawing/2014/main" id="{3EC4E674-7210-9E3E-7EE8-137E77785C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0231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64E5863-E912-6895-7808-B51F1388D221}"/>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Table</a:t>
            </a:r>
          </a:p>
        </p:txBody>
      </p:sp>
      <p:pic>
        <p:nvPicPr>
          <p:cNvPr id="46083" name="Picture 5" descr="Screen shot 2011-06-26 at 4.30.55 PM.png">
            <a:extLst>
              <a:ext uri="{FF2B5EF4-FFF2-40B4-BE49-F238E27FC236}">
                <a16:creationId xmlns:a16="http://schemas.microsoft.com/office/drawing/2014/main" id="{6CE94C55-604D-4A20-C5C5-0FB22E614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69215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1F2144A-FF04-C6B2-65AB-5143CD21D14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Sample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Transformation</a:t>
            </a:r>
          </a:p>
        </p:txBody>
      </p:sp>
      <p:sp>
        <p:nvSpPr>
          <p:cNvPr id="47107" name="Content Placeholder 2">
            <a:extLst>
              <a:ext uri="{FF2B5EF4-FFF2-40B4-BE49-F238E27FC236}">
                <a16:creationId xmlns:a16="http://schemas.microsoft.com/office/drawing/2014/main" id="{75C28977-F578-ECD3-F1C4-E2E0D322B509}"/>
              </a:ext>
            </a:extLst>
          </p:cNvPr>
          <p:cNvSpPr>
            <a:spLocks noGrp="1"/>
          </p:cNvSpPr>
          <p:nvPr>
            <p:ph idx="1"/>
          </p:nvPr>
        </p:nvSpPr>
        <p:spPr>
          <a:xfrm>
            <a:off x="457200" y="1676400"/>
            <a:ext cx="8229600" cy="1219200"/>
          </a:xfrm>
        </p:spPr>
        <p:txBody>
          <a:bodyPr/>
          <a:lstStyle/>
          <a:p>
            <a:pPr eaLnBrk="1" hangingPunct="1"/>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err="1">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dirty="0" err="1">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InvSubBytes</a:t>
            </a:r>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 transformations are inverses of each other.</a:t>
            </a:r>
          </a:p>
          <a:p>
            <a:pPr eaLnBrk="1" hangingPunct="1"/>
            <a:endPar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7108" name="Picture 16">
            <a:extLst>
              <a:ext uri="{FF2B5EF4-FFF2-40B4-BE49-F238E27FC236}">
                <a16:creationId xmlns:a16="http://schemas.microsoft.com/office/drawing/2014/main" id="{AEF1F7B7-BB14-7836-ED2E-6020B37C9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80168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C5E0E92-A9D9-45AB-EA05-926AC42E682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8131" name="Rectangle 3">
            <a:extLst>
              <a:ext uri="{FF2B5EF4-FFF2-40B4-BE49-F238E27FC236}">
                <a16:creationId xmlns:a16="http://schemas.microsoft.com/office/drawing/2014/main" id="{45EB2A2E-F7A3-2ADA-FE3E-8EF4D0F9A49D}"/>
              </a:ext>
            </a:extLst>
          </p:cNvPr>
          <p:cNvSpPr>
            <a:spLocks noGrp="1" noChangeArrowheads="1"/>
          </p:cNvSpPr>
          <p:nvPr>
            <p:ph idx="1"/>
          </p:nvPr>
        </p:nvSpPr>
        <p:spPr>
          <a:xfrm>
            <a:off x="457200" y="1676400"/>
            <a:ext cx="6324600" cy="4454525"/>
          </a:xfrm>
        </p:spPr>
        <p:txBody>
          <a:bodyPr>
            <a:normAutofit/>
          </a:bodyPr>
          <a:lstStyle/>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Shifting, which permutes the bytes. </a:t>
            </a: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circular byte shift in each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1800"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st</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row is unchanged</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1800"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nd</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row does 1 byte circular shift to left</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3rd row does 2 byte circular shift to left</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4th row does 3 byte circular shift to left</a:t>
            </a: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 the encryption, the transformation is called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ShiftRows</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 the decryption, the transformation is called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InvShiftRows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the shifting is to the right</a:t>
            </a:r>
          </a:p>
          <a:p>
            <a:pPr lvl="1" eaLnBrk="1" hangingPunct="1">
              <a:lnSpc>
                <a:spcPct val="90000"/>
              </a:lnSpc>
            </a:pPr>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cxnSp>
        <p:nvCxnSpPr>
          <p:cNvPr id="48132" name="AutoShape 15">
            <a:extLst>
              <a:ext uri="{FF2B5EF4-FFF2-40B4-BE49-F238E27FC236}">
                <a16:creationId xmlns:a16="http://schemas.microsoft.com/office/drawing/2014/main" id="{68336505-B641-0AB5-5C03-276270D19FB3}"/>
              </a:ext>
            </a:extLst>
          </p:cNvPr>
          <p:cNvCxnSpPr>
            <a:cxnSpLocks noChangeShapeType="1"/>
            <a:stCxn id="48151" idx="3"/>
          </p:cNvCxnSpPr>
          <p:nvPr/>
        </p:nvCxnSpPr>
        <p:spPr bwMode="auto">
          <a:xfrm flipH="1">
            <a:off x="7697788" y="2743200"/>
            <a:ext cx="11112" cy="5461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8133" name="AutoShape 16">
            <a:extLst>
              <a:ext uri="{FF2B5EF4-FFF2-40B4-BE49-F238E27FC236}">
                <a16:creationId xmlns:a16="http://schemas.microsoft.com/office/drawing/2014/main" id="{DDF9EB98-7E98-8306-A2AD-8EE2C0D93159}"/>
              </a:ext>
            </a:extLst>
          </p:cNvPr>
          <p:cNvCxnSpPr>
            <a:cxnSpLocks noChangeShapeType="1"/>
          </p:cNvCxnSpPr>
          <p:nvPr/>
        </p:nvCxnSpPr>
        <p:spPr bwMode="auto">
          <a:xfrm>
            <a:off x="7696200" y="3771900"/>
            <a:ext cx="0" cy="3429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48134" name="Rectangle 17">
            <a:extLst>
              <a:ext uri="{FF2B5EF4-FFF2-40B4-BE49-F238E27FC236}">
                <a16:creationId xmlns:a16="http://schemas.microsoft.com/office/drawing/2014/main" id="{ACFD510D-F4F3-164F-1438-123EA3B1E61A}"/>
              </a:ext>
            </a:extLst>
          </p:cNvPr>
          <p:cNvSpPr>
            <a:spLocks noChangeArrowheads="1"/>
          </p:cNvSpPr>
          <p:nvPr/>
        </p:nvSpPr>
        <p:spPr bwMode="auto">
          <a:xfrm>
            <a:off x="7467600" y="3276600"/>
            <a:ext cx="457200" cy="457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5" name="Line 19">
            <a:extLst>
              <a:ext uri="{FF2B5EF4-FFF2-40B4-BE49-F238E27FC236}">
                <a16:creationId xmlns:a16="http://schemas.microsoft.com/office/drawing/2014/main" id="{F37C89BB-7C81-CEA8-0E43-9BCBEA4A1E50}"/>
              </a:ext>
            </a:extLst>
          </p:cNvPr>
          <p:cNvSpPr>
            <a:spLocks noChangeShapeType="1"/>
          </p:cNvSpPr>
          <p:nvPr/>
        </p:nvSpPr>
        <p:spPr bwMode="auto">
          <a:xfrm flipH="1">
            <a:off x="7467600" y="3276600"/>
            <a:ext cx="457200" cy="45720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36" name="Line 20">
            <a:extLst>
              <a:ext uri="{FF2B5EF4-FFF2-40B4-BE49-F238E27FC236}">
                <a16:creationId xmlns:a16="http://schemas.microsoft.com/office/drawing/2014/main" id="{AF63C515-F157-EBDA-D3AB-3205915BF9B2}"/>
              </a:ext>
            </a:extLst>
          </p:cNvPr>
          <p:cNvSpPr>
            <a:spLocks noChangeShapeType="1"/>
          </p:cNvSpPr>
          <p:nvPr/>
        </p:nvSpPr>
        <p:spPr bwMode="auto">
          <a:xfrm flipH="1">
            <a:off x="7543800" y="3657600"/>
            <a:ext cx="3810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8137" name="Rectangle 21">
            <a:extLst>
              <a:ext uri="{FF2B5EF4-FFF2-40B4-BE49-F238E27FC236}">
                <a16:creationId xmlns:a16="http://schemas.microsoft.com/office/drawing/2014/main" id="{387EC505-3A01-EB8D-5790-5E9218A48111}"/>
              </a:ext>
            </a:extLst>
          </p:cNvPr>
          <p:cNvSpPr>
            <a:spLocks noChangeArrowheads="1"/>
          </p:cNvSpPr>
          <p:nvPr/>
        </p:nvSpPr>
        <p:spPr bwMode="auto">
          <a:xfrm>
            <a:off x="7086600" y="16764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8" name="Rectangle 22">
            <a:extLst>
              <a:ext uri="{FF2B5EF4-FFF2-40B4-BE49-F238E27FC236}">
                <a16:creationId xmlns:a16="http://schemas.microsoft.com/office/drawing/2014/main" id="{9150D58B-0FD5-7127-92A5-53EC09EE5062}"/>
              </a:ext>
            </a:extLst>
          </p:cNvPr>
          <p:cNvSpPr>
            <a:spLocks noChangeArrowheads="1"/>
          </p:cNvSpPr>
          <p:nvPr/>
        </p:nvSpPr>
        <p:spPr bwMode="auto">
          <a:xfrm>
            <a:off x="7391400" y="16764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9" name="Rectangle 23">
            <a:extLst>
              <a:ext uri="{FF2B5EF4-FFF2-40B4-BE49-F238E27FC236}">
                <a16:creationId xmlns:a16="http://schemas.microsoft.com/office/drawing/2014/main" id="{88125101-2827-434C-D514-50C72A757F56}"/>
              </a:ext>
            </a:extLst>
          </p:cNvPr>
          <p:cNvSpPr>
            <a:spLocks noChangeArrowheads="1"/>
          </p:cNvSpPr>
          <p:nvPr/>
        </p:nvSpPr>
        <p:spPr bwMode="auto">
          <a:xfrm>
            <a:off x="7696200" y="16764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0" name="Rectangle 24">
            <a:extLst>
              <a:ext uri="{FF2B5EF4-FFF2-40B4-BE49-F238E27FC236}">
                <a16:creationId xmlns:a16="http://schemas.microsoft.com/office/drawing/2014/main" id="{14B9CF8E-CB99-07D0-E03A-FF9C0F3714A3}"/>
              </a:ext>
            </a:extLst>
          </p:cNvPr>
          <p:cNvSpPr>
            <a:spLocks noChangeArrowheads="1"/>
          </p:cNvSpPr>
          <p:nvPr/>
        </p:nvSpPr>
        <p:spPr bwMode="auto">
          <a:xfrm>
            <a:off x="8001000" y="16764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1" name="Rectangle 25">
            <a:extLst>
              <a:ext uri="{FF2B5EF4-FFF2-40B4-BE49-F238E27FC236}">
                <a16:creationId xmlns:a16="http://schemas.microsoft.com/office/drawing/2014/main" id="{6ED5311A-900B-98D8-0FA5-CEC32C2FE6D5}"/>
              </a:ext>
            </a:extLst>
          </p:cNvPr>
          <p:cNvSpPr>
            <a:spLocks noChangeArrowheads="1"/>
          </p:cNvSpPr>
          <p:nvPr/>
        </p:nvSpPr>
        <p:spPr bwMode="auto">
          <a:xfrm>
            <a:off x="7086600" y="19812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2" name="Rectangle 26">
            <a:extLst>
              <a:ext uri="{FF2B5EF4-FFF2-40B4-BE49-F238E27FC236}">
                <a16:creationId xmlns:a16="http://schemas.microsoft.com/office/drawing/2014/main" id="{5E27E341-6B21-8B39-11F9-C8BA808B1B46}"/>
              </a:ext>
            </a:extLst>
          </p:cNvPr>
          <p:cNvSpPr>
            <a:spLocks noChangeArrowheads="1"/>
          </p:cNvSpPr>
          <p:nvPr/>
        </p:nvSpPr>
        <p:spPr bwMode="auto">
          <a:xfrm>
            <a:off x="7391400" y="19812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3" name="Rectangle 27">
            <a:extLst>
              <a:ext uri="{FF2B5EF4-FFF2-40B4-BE49-F238E27FC236}">
                <a16:creationId xmlns:a16="http://schemas.microsoft.com/office/drawing/2014/main" id="{D154F6C6-FF18-BF74-957D-896590AC670A}"/>
              </a:ext>
            </a:extLst>
          </p:cNvPr>
          <p:cNvSpPr>
            <a:spLocks noChangeArrowheads="1"/>
          </p:cNvSpPr>
          <p:nvPr/>
        </p:nvSpPr>
        <p:spPr bwMode="auto">
          <a:xfrm>
            <a:off x="7696200" y="19812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4" name="Rectangle 28">
            <a:extLst>
              <a:ext uri="{FF2B5EF4-FFF2-40B4-BE49-F238E27FC236}">
                <a16:creationId xmlns:a16="http://schemas.microsoft.com/office/drawing/2014/main" id="{6A8CFE5E-C2BF-FB76-480B-F79D4A277FB1}"/>
              </a:ext>
            </a:extLst>
          </p:cNvPr>
          <p:cNvSpPr>
            <a:spLocks noChangeArrowheads="1"/>
          </p:cNvSpPr>
          <p:nvPr/>
        </p:nvSpPr>
        <p:spPr bwMode="auto">
          <a:xfrm>
            <a:off x="8001000" y="19812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5" name="Rectangle 29">
            <a:extLst>
              <a:ext uri="{FF2B5EF4-FFF2-40B4-BE49-F238E27FC236}">
                <a16:creationId xmlns:a16="http://schemas.microsoft.com/office/drawing/2014/main" id="{B728F0B7-2184-A110-2011-0D6C0DE0DC56}"/>
              </a:ext>
            </a:extLst>
          </p:cNvPr>
          <p:cNvSpPr>
            <a:spLocks noChangeArrowheads="1"/>
          </p:cNvSpPr>
          <p:nvPr/>
        </p:nvSpPr>
        <p:spPr bwMode="auto">
          <a:xfrm>
            <a:off x="7391400" y="22860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6" name="Rectangle 30">
            <a:extLst>
              <a:ext uri="{FF2B5EF4-FFF2-40B4-BE49-F238E27FC236}">
                <a16:creationId xmlns:a16="http://schemas.microsoft.com/office/drawing/2014/main" id="{417C83FD-8C14-B5BA-958A-165A37B7B082}"/>
              </a:ext>
            </a:extLst>
          </p:cNvPr>
          <p:cNvSpPr>
            <a:spLocks noChangeArrowheads="1"/>
          </p:cNvSpPr>
          <p:nvPr/>
        </p:nvSpPr>
        <p:spPr bwMode="auto">
          <a:xfrm>
            <a:off x="7696200" y="25908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7" name="Rectangle 31">
            <a:extLst>
              <a:ext uri="{FF2B5EF4-FFF2-40B4-BE49-F238E27FC236}">
                <a16:creationId xmlns:a16="http://schemas.microsoft.com/office/drawing/2014/main" id="{55ED6D7D-8095-17E3-7D54-B989B01F0CE0}"/>
              </a:ext>
            </a:extLst>
          </p:cNvPr>
          <p:cNvSpPr>
            <a:spLocks noChangeArrowheads="1"/>
          </p:cNvSpPr>
          <p:nvPr/>
        </p:nvSpPr>
        <p:spPr bwMode="auto">
          <a:xfrm>
            <a:off x="7696200" y="22860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8" name="Rectangle 32">
            <a:extLst>
              <a:ext uri="{FF2B5EF4-FFF2-40B4-BE49-F238E27FC236}">
                <a16:creationId xmlns:a16="http://schemas.microsoft.com/office/drawing/2014/main" id="{957D12AE-26C5-07FB-7F5E-D2EAA2169401}"/>
              </a:ext>
            </a:extLst>
          </p:cNvPr>
          <p:cNvSpPr>
            <a:spLocks noChangeArrowheads="1"/>
          </p:cNvSpPr>
          <p:nvPr/>
        </p:nvSpPr>
        <p:spPr bwMode="auto">
          <a:xfrm>
            <a:off x="7086600" y="22860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9" name="Rectangle 33">
            <a:extLst>
              <a:ext uri="{FF2B5EF4-FFF2-40B4-BE49-F238E27FC236}">
                <a16:creationId xmlns:a16="http://schemas.microsoft.com/office/drawing/2014/main" id="{96F16791-37B7-E9C2-891B-8D96E0C61115}"/>
              </a:ext>
            </a:extLst>
          </p:cNvPr>
          <p:cNvSpPr>
            <a:spLocks noChangeArrowheads="1"/>
          </p:cNvSpPr>
          <p:nvPr/>
        </p:nvSpPr>
        <p:spPr bwMode="auto">
          <a:xfrm>
            <a:off x="8001000" y="22860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0" name="Rectangle 34">
            <a:extLst>
              <a:ext uri="{FF2B5EF4-FFF2-40B4-BE49-F238E27FC236}">
                <a16:creationId xmlns:a16="http://schemas.microsoft.com/office/drawing/2014/main" id="{A6FEB5C4-6257-76F8-6EF6-A17090E64B49}"/>
              </a:ext>
            </a:extLst>
          </p:cNvPr>
          <p:cNvSpPr>
            <a:spLocks noChangeArrowheads="1"/>
          </p:cNvSpPr>
          <p:nvPr/>
        </p:nvSpPr>
        <p:spPr bwMode="auto">
          <a:xfrm>
            <a:off x="7086600" y="25908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1" name="Rectangle 35">
            <a:extLst>
              <a:ext uri="{FF2B5EF4-FFF2-40B4-BE49-F238E27FC236}">
                <a16:creationId xmlns:a16="http://schemas.microsoft.com/office/drawing/2014/main" id="{9DA43295-A77F-1252-C1CE-F0AF2FE3C737}"/>
              </a:ext>
            </a:extLst>
          </p:cNvPr>
          <p:cNvSpPr>
            <a:spLocks noChangeArrowheads="1"/>
          </p:cNvSpPr>
          <p:nvPr/>
        </p:nvSpPr>
        <p:spPr bwMode="auto">
          <a:xfrm>
            <a:off x="7391400" y="25908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2" name="Rectangle 36">
            <a:extLst>
              <a:ext uri="{FF2B5EF4-FFF2-40B4-BE49-F238E27FC236}">
                <a16:creationId xmlns:a16="http://schemas.microsoft.com/office/drawing/2014/main" id="{FEDF20FB-5E85-AB6E-1CD6-2DEAE14A0B82}"/>
              </a:ext>
            </a:extLst>
          </p:cNvPr>
          <p:cNvSpPr>
            <a:spLocks noChangeArrowheads="1"/>
          </p:cNvSpPr>
          <p:nvPr/>
        </p:nvSpPr>
        <p:spPr bwMode="auto">
          <a:xfrm>
            <a:off x="8001000" y="25908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3" name="Rectangle 37">
            <a:extLst>
              <a:ext uri="{FF2B5EF4-FFF2-40B4-BE49-F238E27FC236}">
                <a16:creationId xmlns:a16="http://schemas.microsoft.com/office/drawing/2014/main" id="{BC0190AF-4995-E2D1-B024-43DABB5507D3}"/>
              </a:ext>
            </a:extLst>
          </p:cNvPr>
          <p:cNvSpPr>
            <a:spLocks noChangeArrowheads="1"/>
          </p:cNvSpPr>
          <p:nvPr/>
        </p:nvSpPr>
        <p:spPr bwMode="auto">
          <a:xfrm>
            <a:off x="7086600" y="41148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4" name="Rectangle 38">
            <a:extLst>
              <a:ext uri="{FF2B5EF4-FFF2-40B4-BE49-F238E27FC236}">
                <a16:creationId xmlns:a16="http://schemas.microsoft.com/office/drawing/2014/main" id="{0BFBF767-C348-AD97-5AFA-442A7A505640}"/>
              </a:ext>
            </a:extLst>
          </p:cNvPr>
          <p:cNvSpPr>
            <a:spLocks noChangeArrowheads="1"/>
          </p:cNvSpPr>
          <p:nvPr/>
        </p:nvSpPr>
        <p:spPr bwMode="auto">
          <a:xfrm>
            <a:off x="7391400" y="41148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5" name="Rectangle 39">
            <a:extLst>
              <a:ext uri="{FF2B5EF4-FFF2-40B4-BE49-F238E27FC236}">
                <a16:creationId xmlns:a16="http://schemas.microsoft.com/office/drawing/2014/main" id="{3232DECD-6B82-5731-49C1-459B8F1B446E}"/>
              </a:ext>
            </a:extLst>
          </p:cNvPr>
          <p:cNvSpPr>
            <a:spLocks noChangeArrowheads="1"/>
          </p:cNvSpPr>
          <p:nvPr/>
        </p:nvSpPr>
        <p:spPr bwMode="auto">
          <a:xfrm>
            <a:off x="7696200" y="41148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6" name="Rectangle 40">
            <a:extLst>
              <a:ext uri="{FF2B5EF4-FFF2-40B4-BE49-F238E27FC236}">
                <a16:creationId xmlns:a16="http://schemas.microsoft.com/office/drawing/2014/main" id="{75EB8638-6E91-FC56-AF94-9ECC61A440D4}"/>
              </a:ext>
            </a:extLst>
          </p:cNvPr>
          <p:cNvSpPr>
            <a:spLocks noChangeArrowheads="1"/>
          </p:cNvSpPr>
          <p:nvPr/>
        </p:nvSpPr>
        <p:spPr bwMode="auto">
          <a:xfrm>
            <a:off x="8001000" y="41148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7" name="Rectangle 41">
            <a:extLst>
              <a:ext uri="{FF2B5EF4-FFF2-40B4-BE49-F238E27FC236}">
                <a16:creationId xmlns:a16="http://schemas.microsoft.com/office/drawing/2014/main" id="{EBD19F6E-AC21-2064-4F49-163DCCEC487B}"/>
              </a:ext>
            </a:extLst>
          </p:cNvPr>
          <p:cNvSpPr>
            <a:spLocks noChangeArrowheads="1"/>
          </p:cNvSpPr>
          <p:nvPr/>
        </p:nvSpPr>
        <p:spPr bwMode="auto">
          <a:xfrm>
            <a:off x="7086600" y="44196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8" name="Rectangle 42">
            <a:extLst>
              <a:ext uri="{FF2B5EF4-FFF2-40B4-BE49-F238E27FC236}">
                <a16:creationId xmlns:a16="http://schemas.microsoft.com/office/drawing/2014/main" id="{1E0919CB-0038-F7D5-F4E3-001D5CC40504}"/>
              </a:ext>
            </a:extLst>
          </p:cNvPr>
          <p:cNvSpPr>
            <a:spLocks noChangeArrowheads="1"/>
          </p:cNvSpPr>
          <p:nvPr/>
        </p:nvSpPr>
        <p:spPr bwMode="auto">
          <a:xfrm>
            <a:off x="7391400" y="44196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9" name="Rectangle 43">
            <a:extLst>
              <a:ext uri="{FF2B5EF4-FFF2-40B4-BE49-F238E27FC236}">
                <a16:creationId xmlns:a16="http://schemas.microsoft.com/office/drawing/2014/main" id="{4E803816-0E5A-EE33-2254-F24590C5872B}"/>
              </a:ext>
            </a:extLst>
          </p:cNvPr>
          <p:cNvSpPr>
            <a:spLocks noChangeArrowheads="1"/>
          </p:cNvSpPr>
          <p:nvPr/>
        </p:nvSpPr>
        <p:spPr bwMode="auto">
          <a:xfrm>
            <a:off x="7696200" y="44196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0" name="Rectangle 44">
            <a:extLst>
              <a:ext uri="{FF2B5EF4-FFF2-40B4-BE49-F238E27FC236}">
                <a16:creationId xmlns:a16="http://schemas.microsoft.com/office/drawing/2014/main" id="{B0457595-4C55-2547-52E6-78E662A403D9}"/>
              </a:ext>
            </a:extLst>
          </p:cNvPr>
          <p:cNvSpPr>
            <a:spLocks noChangeArrowheads="1"/>
          </p:cNvSpPr>
          <p:nvPr/>
        </p:nvSpPr>
        <p:spPr bwMode="auto">
          <a:xfrm>
            <a:off x="8001000" y="44196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1" name="Rectangle 45">
            <a:extLst>
              <a:ext uri="{FF2B5EF4-FFF2-40B4-BE49-F238E27FC236}">
                <a16:creationId xmlns:a16="http://schemas.microsoft.com/office/drawing/2014/main" id="{2FDFC798-A63B-ADD0-9CAC-E9B5CBBE56B1}"/>
              </a:ext>
            </a:extLst>
          </p:cNvPr>
          <p:cNvSpPr>
            <a:spLocks noChangeArrowheads="1"/>
          </p:cNvSpPr>
          <p:nvPr/>
        </p:nvSpPr>
        <p:spPr bwMode="auto">
          <a:xfrm>
            <a:off x="7391400" y="47244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2" name="Rectangle 46">
            <a:extLst>
              <a:ext uri="{FF2B5EF4-FFF2-40B4-BE49-F238E27FC236}">
                <a16:creationId xmlns:a16="http://schemas.microsoft.com/office/drawing/2014/main" id="{EBC6CCA8-4DE6-C1C6-6A84-FC277B6A55FE}"/>
              </a:ext>
            </a:extLst>
          </p:cNvPr>
          <p:cNvSpPr>
            <a:spLocks noChangeArrowheads="1"/>
          </p:cNvSpPr>
          <p:nvPr/>
        </p:nvSpPr>
        <p:spPr bwMode="auto">
          <a:xfrm>
            <a:off x="7696200" y="50292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3" name="Rectangle 47">
            <a:extLst>
              <a:ext uri="{FF2B5EF4-FFF2-40B4-BE49-F238E27FC236}">
                <a16:creationId xmlns:a16="http://schemas.microsoft.com/office/drawing/2014/main" id="{FABA872D-FC19-7412-AB07-961FB15527C2}"/>
              </a:ext>
            </a:extLst>
          </p:cNvPr>
          <p:cNvSpPr>
            <a:spLocks noChangeArrowheads="1"/>
          </p:cNvSpPr>
          <p:nvPr/>
        </p:nvSpPr>
        <p:spPr bwMode="auto">
          <a:xfrm>
            <a:off x="7696200" y="47244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4" name="Rectangle 48">
            <a:extLst>
              <a:ext uri="{FF2B5EF4-FFF2-40B4-BE49-F238E27FC236}">
                <a16:creationId xmlns:a16="http://schemas.microsoft.com/office/drawing/2014/main" id="{3AB06C61-177C-E153-F3ED-57A7511465E7}"/>
              </a:ext>
            </a:extLst>
          </p:cNvPr>
          <p:cNvSpPr>
            <a:spLocks noChangeArrowheads="1"/>
          </p:cNvSpPr>
          <p:nvPr/>
        </p:nvSpPr>
        <p:spPr bwMode="auto">
          <a:xfrm>
            <a:off x="7086600" y="47244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5" name="Rectangle 49">
            <a:extLst>
              <a:ext uri="{FF2B5EF4-FFF2-40B4-BE49-F238E27FC236}">
                <a16:creationId xmlns:a16="http://schemas.microsoft.com/office/drawing/2014/main" id="{DE7C6AF2-73D4-2E08-B406-22265E262736}"/>
              </a:ext>
            </a:extLst>
          </p:cNvPr>
          <p:cNvSpPr>
            <a:spLocks noChangeArrowheads="1"/>
          </p:cNvSpPr>
          <p:nvPr/>
        </p:nvSpPr>
        <p:spPr bwMode="auto">
          <a:xfrm>
            <a:off x="8001000" y="47244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6" name="Rectangle 50">
            <a:extLst>
              <a:ext uri="{FF2B5EF4-FFF2-40B4-BE49-F238E27FC236}">
                <a16:creationId xmlns:a16="http://schemas.microsoft.com/office/drawing/2014/main" id="{B6A6913E-FFF5-4623-99F4-585AAEA4E525}"/>
              </a:ext>
            </a:extLst>
          </p:cNvPr>
          <p:cNvSpPr>
            <a:spLocks noChangeArrowheads="1"/>
          </p:cNvSpPr>
          <p:nvPr/>
        </p:nvSpPr>
        <p:spPr bwMode="auto">
          <a:xfrm>
            <a:off x="7086600" y="50292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7" name="Rectangle 51">
            <a:extLst>
              <a:ext uri="{FF2B5EF4-FFF2-40B4-BE49-F238E27FC236}">
                <a16:creationId xmlns:a16="http://schemas.microsoft.com/office/drawing/2014/main" id="{D9CB04E6-A22C-1D89-29A8-B563984E6B51}"/>
              </a:ext>
            </a:extLst>
          </p:cNvPr>
          <p:cNvSpPr>
            <a:spLocks noChangeArrowheads="1"/>
          </p:cNvSpPr>
          <p:nvPr/>
        </p:nvSpPr>
        <p:spPr bwMode="auto">
          <a:xfrm>
            <a:off x="7391400" y="50292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8" name="Rectangle 52">
            <a:extLst>
              <a:ext uri="{FF2B5EF4-FFF2-40B4-BE49-F238E27FC236}">
                <a16:creationId xmlns:a16="http://schemas.microsoft.com/office/drawing/2014/main" id="{83A67B9A-F766-048C-B1A7-5F82BB2400FD}"/>
              </a:ext>
            </a:extLst>
          </p:cNvPr>
          <p:cNvSpPr>
            <a:spLocks noChangeArrowheads="1"/>
          </p:cNvSpPr>
          <p:nvPr/>
        </p:nvSpPr>
        <p:spPr bwMode="auto">
          <a:xfrm>
            <a:off x="8001000" y="50292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023C-2178-A79F-F4E7-D8001C590E3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243220E-DAD1-ED2B-22AA-F0A921E6CE58}"/>
              </a:ext>
            </a:extLst>
          </p:cNvPr>
          <p:cNvSpPr>
            <a:spLocks noGrp="1"/>
          </p:cNvSpPr>
          <p:nvPr>
            <p:ph idx="1"/>
          </p:nvPr>
        </p:nvSpPr>
        <p:spPr>
          <a:xfrm>
            <a:off x="609598" y="1488613"/>
            <a:ext cx="6347714" cy="3880773"/>
          </a:xfrm>
        </p:spPr>
        <p:txBody>
          <a:bodyPr>
            <a:normAutofit fontScale="85000" lnSpcReduction="20000"/>
          </a:bodyPr>
          <a:lstStyle/>
          <a:p>
            <a:pPr marL="0" marR="0" algn="just">
              <a:lnSpc>
                <a:spcPct val="107000"/>
              </a:lnSpc>
              <a:spcBef>
                <a:spcPts val="0"/>
              </a:spcBef>
              <a:spcAft>
                <a:spcPts val="800"/>
              </a:spcAft>
              <a:tabLst>
                <a:tab pos="3771900" algn="l"/>
              </a:tabLs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The Advanced Encryption Standard (AES) is a widely-used symmetric encryption algorithm that provides secure and efficient data encryption. However, there is always a need to improve the security and performance of cryptographic algorithms to meet the increasing demands of secure communication and data protection. In this project a modified AES encryption algorithm is proposed using an additional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AddRoundKey</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operation. The additional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AddRoundKey</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operation in between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ShiftRows</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and the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MixColumns</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operation, which can provide an additional level of diffusion and improve the security of the encryption. The modified AES encryption algorithm is tested against standard AES encryption algorithm using a variety of test vectors. Test results shows that the modified AES algorithm has better Avalanche effect compared to the standard AES algorithm. The modified AES algorithm provides improved diffusion and confusion properties than standard AES encryption algorithm, which can make it more secure against certain types of attacks. </a:t>
            </a:r>
          </a:p>
          <a:p>
            <a:pPr marL="0" marR="0" algn="just">
              <a:lnSpc>
                <a:spcPct val="107000"/>
              </a:lnSpc>
              <a:spcBef>
                <a:spcPts val="0"/>
              </a:spcBef>
              <a:spcAft>
                <a:spcPts val="800"/>
              </a:spcAft>
              <a:tabLst>
                <a:tab pos="37719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tabLst>
                <a:tab pos="37719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Keywords:</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1800" i="1" kern="100" dirty="0">
                <a:effectLst/>
                <a:latin typeface="Times New Roman" panose="02020603050405020304" pitchFamily="18" charset="0"/>
                <a:ea typeface="Calibri" panose="020F0502020204030204" pitchFamily="34" charset="0"/>
                <a:cs typeface="Mangal" panose="02040503050203030202" pitchFamily="18" charset="0"/>
              </a:rPr>
              <a:t>Standard AES , Modified AES, </a:t>
            </a:r>
            <a:r>
              <a:rPr lang="en-US" sz="1800" i="1" kern="100" dirty="0" err="1">
                <a:effectLst/>
                <a:latin typeface="Times New Roman" panose="02020603050405020304" pitchFamily="18" charset="0"/>
                <a:ea typeface="Calibri" panose="020F0502020204030204" pitchFamily="34" charset="0"/>
                <a:cs typeface="Mangal" panose="02040503050203030202" pitchFamily="18" charset="0"/>
              </a:rPr>
              <a:t>AddRoundKey</a:t>
            </a:r>
            <a:r>
              <a:rPr lang="en-US" sz="1800" i="1" kern="100" dirty="0">
                <a:effectLst/>
                <a:latin typeface="Times New Roman" panose="02020603050405020304" pitchFamily="18" charset="0"/>
                <a:ea typeface="Calibri" panose="020F0502020204030204" pitchFamily="34" charset="0"/>
                <a:cs typeface="Mangal" panose="02040503050203030202" pitchFamily="18" charset="0"/>
              </a:rPr>
              <a:t>, Avalanche effect, Diffusion, confusion.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89869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9E70E12-CB64-E379-0A57-681720F07DB8}"/>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50179" name="Picture 5">
            <a:extLst>
              <a:ext uri="{FF2B5EF4-FFF2-40B4-BE49-F238E27FC236}">
                <a16:creationId xmlns:a16="http://schemas.microsoft.com/office/drawing/2014/main" id="{9C334CFC-FF70-3DF2-EC12-CD25F525A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2252663"/>
            <a:ext cx="7162800" cy="2349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02B0006-AE52-4A4A-28F9-DFC5DBD01523}"/>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InvShiftRows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2228" name="Picture 15">
            <a:extLst>
              <a:ext uri="{FF2B5EF4-FFF2-40B4-BE49-F238E27FC236}">
                <a16:creationId xmlns:a16="http://schemas.microsoft.com/office/drawing/2014/main" id="{8137AEC8-779B-A27F-1BA5-3AFD6D2B5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488" y="2330575"/>
            <a:ext cx="62166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D2689B4-272C-2631-6FEE-1DC2989BF37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MixColumns</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53251" name="Rectangle 3">
            <a:extLst>
              <a:ext uri="{FF2B5EF4-FFF2-40B4-BE49-F238E27FC236}">
                <a16:creationId xmlns:a16="http://schemas.microsoft.com/office/drawing/2014/main" id="{26BF2094-F9CC-9071-02F9-893281FBE2B0}"/>
              </a:ext>
            </a:extLst>
          </p:cNvPr>
          <p:cNvSpPr>
            <a:spLocks noGrp="1" noChangeArrowheads="1"/>
          </p:cNvSpPr>
          <p:nvPr>
            <p:ph idx="1"/>
          </p:nvPr>
        </p:nvSpPr>
        <p:spPr>
          <a:xfrm>
            <a:off x="457200" y="1219200"/>
            <a:ext cx="8229600" cy="3276600"/>
          </a:xfrm>
        </p:spPr>
        <p:txBody>
          <a:bodyPr/>
          <a:lstStyle/>
          <a:p>
            <a:pPr eaLnBrk="1" hangingPunct="1"/>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MixColumns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provide diffusion to the cipher</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column is processed separately</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byte is replaced by a value dependent on all 4 bytes in the column</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Effectively a matrix multiplication in GF(2</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using prime poly m(x) =x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+x+1</a:t>
            </a: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3252" name="Picture 12">
            <a:extLst>
              <a:ext uri="{FF2B5EF4-FFF2-40B4-BE49-F238E27FC236}">
                <a16:creationId xmlns:a16="http://schemas.microsoft.com/office/drawing/2014/main" id="{51B71B48-D3DB-E53E-C2F1-2BCA13AC8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23256"/>
            <a:ext cx="70659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CE7A4A6-34B0-B439-F47C-EEF5C3DE067B}"/>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55299" name="Picture 6">
            <a:extLst>
              <a:ext uri="{FF2B5EF4-FFF2-40B4-BE49-F238E27FC236}">
                <a16:creationId xmlns:a16="http://schemas.microsoft.com/office/drawing/2014/main" id="{0635B4AD-BF1B-1212-56ED-0B4B178C9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7162800" cy="3746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5">
            <a:extLst>
              <a:ext uri="{FF2B5EF4-FFF2-40B4-BE49-F238E27FC236}">
                <a16:creationId xmlns:a16="http://schemas.microsoft.com/office/drawing/2014/main" id="{AC2F7381-A703-D721-9878-FFCB949FCA61}"/>
              </a:ext>
            </a:extLst>
          </p:cNvPr>
          <p:cNvSpPr>
            <a:spLocks noChangeArrowheads="1"/>
          </p:cNvSpPr>
          <p:nvPr/>
        </p:nvSpPr>
        <p:spPr bwMode="auto">
          <a:xfrm>
            <a:off x="1143000" y="52578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1800" i="1" dirty="0">
                <a:latin typeface="Times New Roman" panose="02020603050405020304" pitchFamily="18" charset="0"/>
                <a:cs typeface="Times New Roman" panose="02020603050405020304" pitchFamily="18" charset="0"/>
              </a:rPr>
              <a:t>The </a:t>
            </a:r>
            <a:r>
              <a:rPr lang="en-US" altLang="en-US" sz="1800" i="1" dirty="0" err="1">
                <a:latin typeface="Times New Roman" panose="02020603050405020304" pitchFamily="18" charset="0"/>
                <a:cs typeface="Times New Roman" panose="02020603050405020304" pitchFamily="18" charset="0"/>
              </a:rPr>
              <a:t>MixColumns</a:t>
            </a:r>
            <a:r>
              <a:rPr lang="en-US" altLang="en-US" sz="1800" i="1" dirty="0">
                <a:latin typeface="Times New Roman" panose="02020603050405020304" pitchFamily="18" charset="0"/>
                <a:cs typeface="Times New Roman" panose="02020603050405020304" pitchFamily="18" charset="0"/>
              </a:rPr>
              <a:t> transformation operates at the column level; it transforms each column of the state to a new column.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A312B09-645E-55FC-584B-6D8109DFA5AA}"/>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InvMixColumn</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7348" name="Picture 12">
            <a:extLst>
              <a:ext uri="{FF2B5EF4-FFF2-40B4-BE49-F238E27FC236}">
                <a16:creationId xmlns:a16="http://schemas.microsoft.com/office/drawing/2014/main" id="{5BBC6882-AAA7-4A10-6588-F66CD4A33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655888"/>
            <a:ext cx="8126413"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84B88B0-1210-AEE6-1332-BFEFB4B0EBE6}"/>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AddRoundKey</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59395" name="Rectangle 3">
            <a:extLst>
              <a:ext uri="{FF2B5EF4-FFF2-40B4-BE49-F238E27FC236}">
                <a16:creationId xmlns:a16="http://schemas.microsoft.com/office/drawing/2014/main" id="{8527E6B5-1056-5AA6-7807-F632F4C3B215}"/>
              </a:ext>
            </a:extLst>
          </p:cNvPr>
          <p:cNvSpPr>
            <a:spLocks noGrp="1" noChangeArrowheads="1"/>
          </p:cNvSpPr>
          <p:nvPr>
            <p:ph idx="1"/>
          </p:nvPr>
        </p:nvSpPr>
        <p:spPr>
          <a:xfrm>
            <a:off x="616471" y="1628800"/>
            <a:ext cx="6347714" cy="3880773"/>
          </a:xfrm>
        </p:spPr>
        <p:txBody>
          <a:bodyPr>
            <a:noAutofit/>
          </a:bodyPr>
          <a:lstStyle/>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XOR state with 128-bits of the round key</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AddRoundKey</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proceeds one column at a time.</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adds a round key word with each state column matrix </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operation is matrix addition</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Inverse for decryption identical</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since XOR own inverse, with reversed keys</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Designed to be as simple as possible</a:t>
            </a:r>
          </a:p>
          <a:p>
            <a:pPr lvl="1" algn="just" eaLnBrk="1" hangingPunct="1"/>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6362066-2A3B-A63B-61ED-00F8F090FA9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AddRoundKey</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61443" name="Picture 5">
            <a:extLst>
              <a:ext uri="{FF2B5EF4-FFF2-40B4-BE49-F238E27FC236}">
                <a16:creationId xmlns:a16="http://schemas.microsoft.com/office/drawing/2014/main" id="{594B4585-530E-C502-66C9-3929CA48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7010400" cy="1968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00F4-2890-4962-7E4D-0454A07138A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5.Modified AES algorithm</a:t>
            </a:r>
            <a:endParaRPr lang="en-US" sz="32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322E00F6-C511-8D0C-FF41-72A604F9F49A}"/>
              </a:ext>
            </a:extLst>
          </p:cNvPr>
          <p:cNvPicPr>
            <a:picLocks noChangeAspect="1"/>
          </p:cNvPicPr>
          <p:nvPr/>
        </p:nvPicPr>
        <p:blipFill>
          <a:blip r:embed="rId2"/>
          <a:stretch>
            <a:fillRect/>
          </a:stretch>
        </p:blipFill>
        <p:spPr>
          <a:xfrm>
            <a:off x="539121" y="2272478"/>
            <a:ext cx="7882032" cy="4433122"/>
          </a:xfrm>
          <a:prstGeom prst="rect">
            <a:avLst/>
          </a:prstGeom>
        </p:spPr>
      </p:pic>
      <p:sp>
        <p:nvSpPr>
          <p:cNvPr id="3" name="TextBox 2">
            <a:extLst>
              <a:ext uri="{FF2B5EF4-FFF2-40B4-BE49-F238E27FC236}">
                <a16:creationId xmlns:a16="http://schemas.microsoft.com/office/drawing/2014/main" id="{C5057C37-4B65-BE9F-86FC-92776FAF02B9}"/>
              </a:ext>
            </a:extLst>
          </p:cNvPr>
          <p:cNvSpPr txBox="1"/>
          <p:nvPr/>
        </p:nvSpPr>
        <p:spPr>
          <a:xfrm>
            <a:off x="788117" y="1446129"/>
            <a:ext cx="2502854" cy="523220"/>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Architecture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029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BA4C-B7DC-9FF7-2DA5-67C13FF2E04A}"/>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Added AddRoundKey</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18A9C-783D-4F86-FDAD-820B9B19C069}"/>
              </a:ext>
            </a:extLst>
          </p:cNvPr>
          <p:cNvSpPr>
            <a:spLocks noGrp="1"/>
          </p:cNvSpPr>
          <p:nvPr>
            <p:ph idx="1"/>
          </p:nvPr>
        </p:nvSpPr>
        <p:spPr>
          <a:xfrm>
            <a:off x="683568" y="1556792"/>
            <a:ext cx="6347714" cy="3880773"/>
          </a:xfrm>
        </p:spPr>
        <p:txBody>
          <a:bodyPr>
            <a:normAutofit/>
          </a:bodyPr>
          <a:lstStyle/>
          <a:p>
            <a:pPr algn="just"/>
            <a:r>
              <a:rPr lang="en-IN" dirty="0">
                <a:latin typeface="Times New Roman" panose="02020603050405020304" pitchFamily="18" charset="0"/>
                <a:cs typeface="Times New Roman" panose="02020603050405020304" pitchFamily="18" charset="0"/>
              </a:rPr>
              <a:t>The main modification done to AES is by adding an extra AddRoundKey before </a:t>
            </a:r>
            <a:r>
              <a:rPr lang="en-IN" dirty="0" err="1">
                <a:latin typeface="Times New Roman" panose="02020603050405020304" pitchFamily="18" charset="0"/>
                <a:cs typeface="Times New Roman" panose="02020603050405020304" pitchFamily="18" charset="0"/>
              </a:rPr>
              <a:t>Mixcolumns</a:t>
            </a:r>
            <a:r>
              <a:rPr lang="en-IN" dirty="0">
                <a:latin typeface="Times New Roman" panose="02020603050405020304" pitchFamily="18" charset="0"/>
                <a:cs typeface="Times New Roman" panose="02020603050405020304" pitchFamily="18" charset="0"/>
              </a:rPr>
              <a:t> in the Round 1 to 9.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By adding an extra AddRoundKey operation before MixColumns, an additional layer of diffusion and non-linearity is  added to the algorithm.</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could potentially increase the security of the algorithm by making it more resistant to attacks that rely on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output of the algorithm with small changes to the input or key.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35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9452-74F2-C7F1-B9C2-10325C4553D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Results:</a:t>
            </a:r>
            <a:br>
              <a:rPr lang="en-US" sz="3200" dirty="0">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DD8A6F-DB58-D490-2016-C782E75E4558}"/>
              </a:ext>
            </a:extLst>
          </p:cNvPr>
          <p:cNvSpPr>
            <a:spLocks noGrp="1"/>
          </p:cNvSpPr>
          <p:nvPr>
            <p:ph idx="1"/>
          </p:nvPr>
        </p:nvSpPr>
        <p:spPr>
          <a:xfrm>
            <a:off x="755576" y="1700808"/>
            <a:ext cx="6347714" cy="388077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	Avalanche Effect due to one bit change in plaintext</a:t>
            </a:r>
          </a:p>
          <a:p>
            <a:pPr algn="just">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It is primary objective to apply </a:t>
            </a:r>
            <a:r>
              <a:rPr lang="en-US" dirty="0" err="1">
                <a:latin typeface="Times New Roman" panose="02020603050405020304" pitchFamily="18" charset="0"/>
                <a:cs typeface="Times New Roman" panose="02020603050405020304" pitchFamily="18" charset="0"/>
              </a:rPr>
              <a:t>avalance</a:t>
            </a:r>
            <a:r>
              <a:rPr lang="en-US" dirty="0">
                <a:latin typeface="Times New Roman" panose="02020603050405020304" pitchFamily="18" charset="0"/>
                <a:cs typeface="Times New Roman" panose="02020603050405020304" pitchFamily="18" charset="0"/>
              </a:rPr>
              <a:t> effect on modified AES algorithm and standard AES algorithm due to one bit change in the plaintext.</a:t>
            </a:r>
          </a:p>
          <a:p>
            <a:pPr algn="just">
              <a:buFont typeface="Times New Roman" panose="02020603050405020304" pitchFamily="18" charset="0"/>
              <a:buChar char="►"/>
            </a:pPr>
            <a:r>
              <a:rPr lang="en-US" sz="1800" dirty="0">
                <a:solidFill>
                  <a:schemeClr val="tx1"/>
                </a:solidFill>
                <a:latin typeface="Times New Roman" panose="02020603050405020304" pitchFamily="18" charset="0"/>
                <a:cs typeface="Times New Roman" panose="02020603050405020304" pitchFamily="18" charset="0"/>
              </a:rPr>
              <a:t>20 testcases are evaluated to compare avalanche effect due to 1 bit change in plaintext between standard AES and modified AES.</a:t>
            </a:r>
            <a:endParaRPr lang="en-US" dirty="0">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Results show that modified AES has better avalanche effect  which means that it is difficult to cryptanalysis to make </a:t>
            </a:r>
            <a:r>
              <a:rPr lang="en-US" dirty="0" err="1">
                <a:latin typeface="Times New Roman" panose="02020603050405020304" pitchFamily="18" charset="0"/>
                <a:cs typeface="Times New Roman" panose="02020603050405020304" pitchFamily="18" charset="0"/>
              </a:rPr>
              <a:t>predicitions</a:t>
            </a:r>
            <a:r>
              <a:rPr lang="en-US" dirty="0">
                <a:latin typeface="Times New Roman" panose="02020603050405020304" pitchFamily="18" charset="0"/>
                <a:cs typeface="Times New Roman" panose="02020603050405020304" pitchFamily="18" charset="0"/>
              </a:rPr>
              <a:t> about the input.</a:t>
            </a:r>
          </a:p>
        </p:txBody>
      </p:sp>
    </p:spTree>
    <p:extLst>
      <p:ext uri="{BB962C8B-B14F-4D97-AF65-F5344CB8AC3E}">
        <p14:creationId xmlns:p14="http://schemas.microsoft.com/office/powerpoint/2010/main" val="400464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1FA3D5E-DBA9-A74C-AB60-339E937FDA44}"/>
              </a:ext>
            </a:extLst>
          </p:cNvPr>
          <p:cNvSpPr>
            <a:spLocks noGrp="1" noChangeArrowheads="1"/>
          </p:cNvSpPr>
          <p:nvPr>
            <p:ph type="title"/>
          </p:nvPr>
        </p:nvSpPr>
        <p:spPr/>
        <p:txBody>
          <a:bodyPr>
            <a:norm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Introduction </a:t>
            </a:r>
            <a:endPar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6387" name="Rectangle 3">
            <a:extLst>
              <a:ext uri="{FF2B5EF4-FFF2-40B4-BE49-F238E27FC236}">
                <a16:creationId xmlns:a16="http://schemas.microsoft.com/office/drawing/2014/main" id="{5679326F-C710-9F2C-7CEA-3462F190B875}"/>
              </a:ext>
            </a:extLst>
          </p:cNvPr>
          <p:cNvSpPr>
            <a:spLocks noGrp="1" noChangeArrowheads="1"/>
          </p:cNvSpPr>
          <p:nvPr>
            <p:ph idx="1"/>
          </p:nvPr>
        </p:nvSpPr>
        <p:spPr>
          <a:xfrm>
            <a:off x="578277" y="1544481"/>
            <a:ext cx="8229600" cy="4937125"/>
          </a:xfrm>
        </p:spPr>
        <p:txBody>
          <a:bodyPr>
            <a:normAutofit fontScale="85000" lnSpcReduction="20000"/>
          </a:bodyPr>
          <a:lstStyle/>
          <a:p>
            <a:pPr marL="0" indent="0" eaLnBrk="1" hangingPunct="1">
              <a:buNone/>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As DES is widely used symmetric encryption algorithm  but there is</a:t>
            </a:r>
          </a:p>
          <a:p>
            <a:pPr marL="0" indent="0" eaLnBrk="1" hangingPunct="1">
              <a:buNone/>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always a need to improve the security of </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cryptographic algorithms to meet </a:t>
            </a:r>
          </a:p>
          <a:p>
            <a:pPr marL="0" indent="0" eaLnBrk="1" hangingPunct="1">
              <a:buNone/>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the increasing demands of secure </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communication and data protection.</a:t>
            </a:r>
          </a:p>
          <a:p>
            <a:pPr marL="0" indent="0" eaLnBrk="1" hangingPunct="1">
              <a:buNone/>
            </a:pP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replacement for DES was needed because</a:t>
            </a:r>
          </a:p>
          <a:p>
            <a:pPr lvl="1"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 Key size is too small</a:t>
            </a:r>
          </a:p>
          <a:p>
            <a:pPr lvl="1"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 is slow</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Can use Triple-DES – but slow, small block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US NIST issued call for ciphers in 1997</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15 candidates accepted in Jun 98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5 were shortlisted in Aug 99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69EF-BE35-0303-C6A8-25E23232C924}"/>
              </a:ext>
            </a:extLst>
          </p:cNvPr>
          <p:cNvSpPr>
            <a:spLocks noGrp="1"/>
          </p:cNvSpPr>
          <p:nvPr>
            <p:ph type="title"/>
          </p:nvPr>
        </p:nvSpPr>
        <p:spPr>
          <a:xfrm>
            <a:off x="683564" y="548680"/>
            <a:ext cx="6636444" cy="723712"/>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Table: samples of ciphertext and avalanche effect due to change in 1 bit change in plaintext</a:t>
            </a:r>
            <a:endParaRPr lang="en-IN"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8D242147-C022-6D69-3B72-1C2AD2739637}"/>
              </a:ext>
            </a:extLst>
          </p:cNvPr>
          <p:cNvGraphicFramePr>
            <a:graphicFrameLocks noGrp="1"/>
          </p:cNvGraphicFramePr>
          <p:nvPr>
            <p:ph idx="1"/>
            <p:extLst>
              <p:ext uri="{D42A27DB-BD31-4B8C-83A1-F6EECF244321}">
                <p14:modId xmlns:p14="http://schemas.microsoft.com/office/powerpoint/2010/main" val="899658295"/>
              </p:ext>
            </p:extLst>
          </p:nvPr>
        </p:nvGraphicFramePr>
        <p:xfrm>
          <a:off x="395536" y="1196752"/>
          <a:ext cx="8064900" cy="5515948"/>
        </p:xfrm>
        <a:graphic>
          <a:graphicData uri="http://schemas.openxmlformats.org/drawingml/2006/table">
            <a:tbl>
              <a:tblPr firstRow="1" bandRow="1">
                <a:tableStyleId>{5C22544A-7EE6-4342-B048-85BDC9FD1C3A}</a:tableStyleId>
              </a:tblPr>
              <a:tblGrid>
                <a:gridCol w="588066">
                  <a:extLst>
                    <a:ext uri="{9D8B030D-6E8A-4147-A177-3AD203B41FA5}">
                      <a16:colId xmlns:a16="http://schemas.microsoft.com/office/drawing/2014/main" val="1744266480"/>
                    </a:ext>
                  </a:extLst>
                </a:gridCol>
                <a:gridCol w="1236138">
                  <a:extLst>
                    <a:ext uri="{9D8B030D-6E8A-4147-A177-3AD203B41FA5}">
                      <a16:colId xmlns:a16="http://schemas.microsoft.com/office/drawing/2014/main" val="3572422446"/>
                    </a:ext>
                  </a:extLst>
                </a:gridCol>
                <a:gridCol w="1248139">
                  <a:extLst>
                    <a:ext uri="{9D8B030D-6E8A-4147-A177-3AD203B41FA5}">
                      <a16:colId xmlns:a16="http://schemas.microsoft.com/office/drawing/2014/main" val="1379878359"/>
                    </a:ext>
                  </a:extLst>
                </a:gridCol>
                <a:gridCol w="1248139">
                  <a:extLst>
                    <a:ext uri="{9D8B030D-6E8A-4147-A177-3AD203B41FA5}">
                      <a16:colId xmlns:a16="http://schemas.microsoft.com/office/drawing/2014/main" val="1938519211"/>
                    </a:ext>
                  </a:extLst>
                </a:gridCol>
                <a:gridCol w="1224136">
                  <a:extLst>
                    <a:ext uri="{9D8B030D-6E8A-4147-A177-3AD203B41FA5}">
                      <a16:colId xmlns:a16="http://schemas.microsoft.com/office/drawing/2014/main" val="402327087"/>
                    </a:ext>
                  </a:extLst>
                </a:gridCol>
                <a:gridCol w="1272143">
                  <a:extLst>
                    <a:ext uri="{9D8B030D-6E8A-4147-A177-3AD203B41FA5}">
                      <a16:colId xmlns:a16="http://schemas.microsoft.com/office/drawing/2014/main" val="2044322965"/>
                    </a:ext>
                  </a:extLst>
                </a:gridCol>
                <a:gridCol w="1248139">
                  <a:extLst>
                    <a:ext uri="{9D8B030D-6E8A-4147-A177-3AD203B41FA5}">
                      <a16:colId xmlns:a16="http://schemas.microsoft.com/office/drawing/2014/main" val="1963486747"/>
                    </a:ext>
                  </a:extLst>
                </a:gridCol>
              </a:tblGrid>
              <a:tr h="693607">
                <a:tc>
                  <a:txBody>
                    <a:bodyPr/>
                    <a:lstStyle/>
                    <a:p>
                      <a:pPr algn="just" fontAlgn="t"/>
                      <a:r>
                        <a:rPr lang="en-US" sz="1400" b="1" i="0" u="none" strike="noStrike" dirty="0">
                          <a:solidFill>
                            <a:srgbClr val="000000"/>
                          </a:solidFill>
                          <a:effectLst/>
                          <a:latin typeface="Times New Roman" panose="02020603050405020304" pitchFamily="18" charset="0"/>
                          <a:cs typeface="Times New Roman" panose="02020603050405020304" pitchFamily="18" charset="0"/>
                        </a:rPr>
                        <a:t>Sl.no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plaintext</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plaintext</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4168140898"/>
                  </a:ext>
                </a:extLst>
              </a:tr>
              <a:tr h="479089">
                <a:tc>
                  <a:txBody>
                    <a:bodyPr/>
                    <a:lstStyle/>
                    <a:p>
                      <a:pPr marL="0" indent="0" algn="ctr" fontAlgn="b">
                        <a:buFont typeface="+mj-l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57CDDD3D3A8A682810CA0DA088C99956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99FAFBBE766CD2C62BD1886209305EDE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1574C663F1F3AA344DDC944EFC33F4C0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9B6F513453EC26FB892A24CFB2A0B086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59.375</a:t>
                      </a:r>
                    </a:p>
                  </a:txBody>
                  <a:tcPr marL="7620" marR="7620" marT="7620" marB="0" anchor="b"/>
                </a:tc>
                <a:extLst>
                  <a:ext uri="{0D108BD9-81ED-4DB2-BD59-A6C34878D82A}">
                    <a16:rowId xmlns:a16="http://schemas.microsoft.com/office/drawing/2014/main" val="4294575295"/>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0462A3030F59435CE0BEC73259D7E79E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AC8D053896EA55DA573EEF93A280DE4C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80177093DBB598A3C9155314FA201E1C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4EAA6E1CECB4D76A76E366517F3346BA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3581744422"/>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97B085DF0CB2F43609DF3CE62938F47D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D678D14ABA848000CF5782B1C6FCDD8D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EABE88388EC8793D73E2B2C9240DD792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E16CFF0032ED8E3A8083C8419C65D694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55.46875</a:t>
                      </a:r>
                    </a:p>
                  </a:txBody>
                  <a:tcPr marL="7620" marR="7620" marT="7620" marB="0" anchor="b"/>
                </a:tc>
                <a:extLst>
                  <a:ext uri="{0D108BD9-81ED-4DB2-BD59-A6C34878D82A}">
                    <a16:rowId xmlns:a16="http://schemas.microsoft.com/office/drawing/2014/main" val="303208912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D6C55981CF8E8D5A5E87C4AD96B6441D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9E39E526EA504B119A8A9C771A3F010F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B9DC8016B60351D317DF2928E5CFC137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23CA43AC32D660F27485E84878CBF7DE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extLst>
                  <a:ext uri="{0D108BD9-81ED-4DB2-BD59-A6C34878D82A}">
                    <a16:rowId xmlns:a16="http://schemas.microsoft.com/office/drawing/2014/main" val="790008369"/>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8C707E118B719841D4CFF00B154808A5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6265EA9EB75C229E08F9DE2C59D40314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FE1EA81E7E48C5377AB269D8DD82450F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7744FED91B859F391B4960C1812C4F57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extLst>
                  <a:ext uri="{0D108BD9-81ED-4DB2-BD59-A6C34878D82A}">
                    <a16:rowId xmlns:a16="http://schemas.microsoft.com/office/drawing/2014/main" val="53110354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AB76FBB78AA13BEFBC7872AA741616D1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2B5EB0C5C5DCF75D186FAF5347D0968D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B43B20053AAA4AA94E302A8387009E38</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AF11C5ABA4EE85E850E1F80D7468B306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330096062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5051BC450D6961A1AC2A621057C2CCF5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5CEAB897D44EB925EE43215BF16AEBF1</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28E7BF1F3895E55942990DAD874C0C78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56E681C299250168051E1F7C8924F60F</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2004142033"/>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5ABA31C838FF5117278AC7C4DEA2C283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2F59832DB44DD72068D0D84D7FF4E2D3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7A925D65349299F08DA49DE4E188B12E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00C3399FED71A24A6EE2989C1C23C0A9</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55.46875</a:t>
                      </a:r>
                    </a:p>
                  </a:txBody>
                  <a:tcPr marL="7620" marR="7620" marT="7620" marB="0" anchor="b"/>
                </a:tc>
                <a:extLst>
                  <a:ext uri="{0D108BD9-81ED-4DB2-BD59-A6C34878D82A}">
                    <a16:rowId xmlns:a16="http://schemas.microsoft.com/office/drawing/2014/main" val="2807729167"/>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C53705C34F76FB9F8B376EAADE174DAA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42BDF4E1B4BAB06A2303B877DCD8958F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93408A0324D51565073DCA06A008B771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585DF770EA162C30BE4C2F119E3F5D07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42.1875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673938579"/>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630B84E5ACB37C36A39F73FDD51C826D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9175D1243E2EA0AF0CF7E675C0851877</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31B9CB8FB591AB8CAD8CB2A111785610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C232F740BB4191643AE2E848A8A63565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47.65625</a:t>
                      </a:r>
                    </a:p>
                  </a:txBody>
                  <a:tcPr marL="7620" marR="7620" marT="7620" marB="0" anchor="b"/>
                </a:tc>
                <a:extLst>
                  <a:ext uri="{0D108BD9-81ED-4DB2-BD59-A6C34878D82A}">
                    <a16:rowId xmlns:a16="http://schemas.microsoft.com/office/drawing/2014/main" val="441504401"/>
                  </a:ext>
                </a:extLst>
              </a:tr>
            </a:tbl>
          </a:graphicData>
        </a:graphic>
      </p:graphicFrame>
    </p:spTree>
    <p:extLst>
      <p:ext uri="{BB962C8B-B14F-4D97-AF65-F5344CB8AC3E}">
        <p14:creationId xmlns:p14="http://schemas.microsoft.com/office/powerpoint/2010/main" val="1533169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031FA42-7600-2B51-B66D-181F256FAFE2}"/>
              </a:ext>
            </a:extLst>
          </p:cNvPr>
          <p:cNvGraphicFramePr>
            <a:graphicFrameLocks noGrp="1"/>
          </p:cNvGraphicFramePr>
          <p:nvPr>
            <p:extLst>
              <p:ext uri="{D42A27DB-BD31-4B8C-83A1-F6EECF244321}">
                <p14:modId xmlns:p14="http://schemas.microsoft.com/office/powerpoint/2010/main" val="3580091101"/>
              </p:ext>
            </p:extLst>
          </p:nvPr>
        </p:nvGraphicFramePr>
        <p:xfrm>
          <a:off x="395536" y="671026"/>
          <a:ext cx="8064900" cy="5492083"/>
        </p:xfrm>
        <a:graphic>
          <a:graphicData uri="http://schemas.openxmlformats.org/drawingml/2006/table">
            <a:tbl>
              <a:tblPr firstRow="1" bandRow="1">
                <a:tableStyleId>{5C22544A-7EE6-4342-B048-85BDC9FD1C3A}</a:tableStyleId>
              </a:tblPr>
              <a:tblGrid>
                <a:gridCol w="588066">
                  <a:extLst>
                    <a:ext uri="{9D8B030D-6E8A-4147-A177-3AD203B41FA5}">
                      <a16:colId xmlns:a16="http://schemas.microsoft.com/office/drawing/2014/main" val="2705968582"/>
                    </a:ext>
                  </a:extLst>
                </a:gridCol>
                <a:gridCol w="1236138">
                  <a:extLst>
                    <a:ext uri="{9D8B030D-6E8A-4147-A177-3AD203B41FA5}">
                      <a16:colId xmlns:a16="http://schemas.microsoft.com/office/drawing/2014/main" val="2301871637"/>
                    </a:ext>
                  </a:extLst>
                </a:gridCol>
                <a:gridCol w="1248139">
                  <a:extLst>
                    <a:ext uri="{9D8B030D-6E8A-4147-A177-3AD203B41FA5}">
                      <a16:colId xmlns:a16="http://schemas.microsoft.com/office/drawing/2014/main" val="2343632"/>
                    </a:ext>
                  </a:extLst>
                </a:gridCol>
                <a:gridCol w="1248139">
                  <a:extLst>
                    <a:ext uri="{9D8B030D-6E8A-4147-A177-3AD203B41FA5}">
                      <a16:colId xmlns:a16="http://schemas.microsoft.com/office/drawing/2014/main" val="2668245833"/>
                    </a:ext>
                  </a:extLst>
                </a:gridCol>
                <a:gridCol w="1224136">
                  <a:extLst>
                    <a:ext uri="{9D8B030D-6E8A-4147-A177-3AD203B41FA5}">
                      <a16:colId xmlns:a16="http://schemas.microsoft.com/office/drawing/2014/main" val="3089941881"/>
                    </a:ext>
                  </a:extLst>
                </a:gridCol>
                <a:gridCol w="1272143">
                  <a:extLst>
                    <a:ext uri="{9D8B030D-6E8A-4147-A177-3AD203B41FA5}">
                      <a16:colId xmlns:a16="http://schemas.microsoft.com/office/drawing/2014/main" val="73372938"/>
                    </a:ext>
                  </a:extLst>
                </a:gridCol>
                <a:gridCol w="1248139">
                  <a:extLst>
                    <a:ext uri="{9D8B030D-6E8A-4147-A177-3AD203B41FA5}">
                      <a16:colId xmlns:a16="http://schemas.microsoft.com/office/drawing/2014/main" val="3752095658"/>
                    </a:ext>
                  </a:extLst>
                </a:gridCol>
              </a:tblGrid>
              <a:tr h="669742">
                <a:tc>
                  <a:txBody>
                    <a:bodyPr/>
                    <a:lstStyle/>
                    <a:p>
                      <a:pPr algn="just" fontAlgn="t"/>
                      <a:r>
                        <a:rPr lang="en-US" sz="1400" b="1" i="0" u="none" strike="noStrike" dirty="0">
                          <a:solidFill>
                            <a:srgbClr val="000000"/>
                          </a:solidFill>
                          <a:effectLst/>
                          <a:latin typeface="Times New Roman" panose="02020603050405020304" pitchFamily="18" charset="0"/>
                          <a:cs typeface="Times New Roman" panose="02020603050405020304" pitchFamily="18" charset="0"/>
                        </a:rPr>
                        <a:t>Sl.no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plaintext</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plaintext</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2035637640"/>
                  </a:ext>
                </a:extLst>
              </a:tr>
              <a:tr h="479089">
                <a:tc>
                  <a:txBody>
                    <a:bodyPr/>
                    <a:lstStyle/>
                    <a:p>
                      <a:pPr marL="0" indent="0" algn="ctr" fontAlgn="b">
                        <a:buFont typeface="+mj-l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A3454EC2E7E6A19AE1F6B155BF73AFBE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32CC4C0D258520D425FBEFDD33527BC4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78846927C5D08636D9B0847C39EAA8D3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009BF3C0F7D87CB9FF2ADB953C264351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58.59375</a:t>
                      </a:r>
                    </a:p>
                  </a:txBody>
                  <a:tcPr marL="7620" marR="7620" marT="7620" marB="0" anchor="b"/>
                </a:tc>
                <a:extLst>
                  <a:ext uri="{0D108BD9-81ED-4DB2-BD59-A6C34878D82A}">
                    <a16:rowId xmlns:a16="http://schemas.microsoft.com/office/drawing/2014/main" val="3351779629"/>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6871D09F052DB2C3BEEEB55D08ED4FD1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F28B17FF2C1BD57ED5026DA69AC13C24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453369C89488356BDC962E4802EB54ED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069ADD35AEAD53F986C6E91F1D8C29D6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85977992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2837F725D1783221F78145D68FCDF1FE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3EA4565DBC5DF9A4862A1A0F504336E7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00CA3C6ACE1BCA795C42812C43F3F8DE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86FAE9F55574E2B808BDFD3CF39F0038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178666266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71E633D22D2677F1463E619B3018C9CD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3C539652AF4874722CC7C49B53B8AEF4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8FFF994423A0C4A547C60E82BDACEBB3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EF1A794598B08ADA7D7B7A807D736B7D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extLst>
                  <a:ext uri="{0D108BD9-81ED-4DB2-BD59-A6C34878D82A}">
                    <a16:rowId xmlns:a16="http://schemas.microsoft.com/office/drawing/2014/main" val="244496641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E3D3CFEA4130C82CB0A2485F76920B8D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A649054E04B062233804AB6E472D329A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6DCC05D84021AFE06C07BF9EEB408058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D2432CE4FB07A4189C7EF575DF2BB032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3489223768"/>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AF2B9C0EA8E0DEF41B24481ACFA08CBA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40AD91974428DCA4F7C6CB099A048AEA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F64353508A940A85BEE06A0EC984F176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F41803EF75982CEBB640A07A357C09B7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41.40625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118580255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D711A421DC7B5AA9F42AABEA10158C8A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CB1A603B0B5A697568B5BD5F928BD845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C84AA65CF4C286036BD9C28B42F1EE05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DEACDAA2D1CFC9B9C6A3CC06C8D9A7F8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55.46875</a:t>
                      </a:r>
                    </a:p>
                  </a:txBody>
                  <a:tcPr marL="7620" marR="7620" marT="7620" marB="0" anchor="b"/>
                </a:tc>
                <a:extLst>
                  <a:ext uri="{0D108BD9-81ED-4DB2-BD59-A6C34878D82A}">
                    <a16:rowId xmlns:a16="http://schemas.microsoft.com/office/drawing/2014/main" val="272879347"/>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4F0E24E41DF459F7F3EFC3FE87A692A7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C219DA2A16E494DDDAC4A8AC564F70BA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0940989840540D37515634BA1F5D654E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8D119D6490EF6D3D32D8C6438BF29822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94775013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313FBBAE81384B19C7FE4F888F99AE55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D3FD568D71A491F2640652DE0C947334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63910B16D142B4B9B36D5A5B6BAE0066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F7E180CE48F7DF915C8A2F0638698C6A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val="286742251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30AB028DA58124DE29F45ACB93E8850A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8C3CE8BF06CB7CEE7467B7F2A1EB8926</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0AB33F3CB6C84BC80E9D91AC11C30452</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E32840BDB33F6612769C8F8947E7EACC</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2899501905"/>
                  </a:ext>
                </a:extLst>
              </a:tr>
            </a:tbl>
          </a:graphicData>
        </a:graphic>
      </p:graphicFrame>
    </p:spTree>
    <p:extLst>
      <p:ext uri="{BB962C8B-B14F-4D97-AF65-F5344CB8AC3E}">
        <p14:creationId xmlns:p14="http://schemas.microsoft.com/office/powerpoint/2010/main" val="2678935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F8F304-144B-198B-A293-C3668A3E6A39}"/>
              </a:ext>
            </a:extLst>
          </p:cNvPr>
          <p:cNvSpPr txBox="1"/>
          <p:nvPr/>
        </p:nvSpPr>
        <p:spPr>
          <a:xfrm>
            <a:off x="611560" y="4509120"/>
            <a:ext cx="6552728" cy="646331"/>
          </a:xfrm>
          <a:prstGeom prst="rect">
            <a:avLst/>
          </a:prstGeom>
          <a:noFill/>
        </p:spPr>
        <p:txBody>
          <a:bodyPr wrap="square" rtlCol="0">
            <a:spAutoFit/>
          </a:bodyPr>
          <a:lstStyle/>
          <a:p>
            <a:pPr algn="ctr"/>
            <a:r>
              <a:rPr lang="en-US" dirty="0"/>
              <a:t>Figure: Represents Avalanche Effect of Modified AES -128  VS Standard AES-128 due to 1bit change in plaintext</a:t>
            </a:r>
            <a:endParaRPr lang="en-IN" dirty="0"/>
          </a:p>
        </p:txBody>
      </p:sp>
      <p:graphicFrame>
        <p:nvGraphicFramePr>
          <p:cNvPr id="5" name="Chart 4">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828596599"/>
              </p:ext>
            </p:extLst>
          </p:nvPr>
        </p:nvGraphicFramePr>
        <p:xfrm>
          <a:off x="328092" y="980728"/>
          <a:ext cx="7119664" cy="324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9234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927459D-3CD7-F03F-3F4B-526C75C9FB58}"/>
              </a:ext>
            </a:extLst>
          </p:cNvPr>
          <p:cNvSpPr txBox="1"/>
          <p:nvPr/>
        </p:nvSpPr>
        <p:spPr>
          <a:xfrm>
            <a:off x="827584" y="1412776"/>
            <a:ext cx="6264696" cy="3000821"/>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Avalanche Effect due to one bit change in key </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It is primary objective to apply </a:t>
            </a:r>
            <a:r>
              <a:rPr kumimoji="0" lang="en-US" sz="18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avalance</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effect on modified AES algorithm and standard AES algorithm due to one bit change in the key.</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 testcases are evaluated to compare avalanche effect due to 1 bit change in key between standard AES and modified AES.</a:t>
            </a:r>
            <a:endPar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lang="en-US" dirty="0">
                <a:latin typeface="Times New Roman" panose="02020603050405020304" pitchFamily="18" charset="0"/>
                <a:cs typeface="Times New Roman" panose="02020603050405020304" pitchFamily="18" charset="0"/>
              </a:rPr>
              <a:t>Results show that modified AES has better avalanche effect </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which means that it is difficult to cryptanalysis to make </a:t>
            </a:r>
            <a:r>
              <a:rPr kumimoji="0" lang="en-US" sz="18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predicitions</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about the </a:t>
            </a:r>
            <a:r>
              <a:rPr lang="en-US" dirty="0">
                <a:solidFill>
                  <a:prstClr val="black">
                    <a:lumMod val="75000"/>
                    <a:lumOff val="25000"/>
                  </a:prstClr>
                </a:solidFill>
                <a:latin typeface="Times New Roman" panose="02020603050405020304" pitchFamily="18" charset="0"/>
                <a:cs typeface="Times New Roman" panose="02020603050405020304" pitchFamily="18" charset="0"/>
              </a:rPr>
              <a:t>key</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3880471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DFE2C9-761E-014D-B1D4-4678D726390E}"/>
              </a:ext>
            </a:extLst>
          </p:cNvPr>
          <p:cNvSpPr txBox="1"/>
          <p:nvPr/>
        </p:nvSpPr>
        <p:spPr>
          <a:xfrm>
            <a:off x="1187624" y="434103"/>
            <a:ext cx="5328592"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Table: samples of ciphertext and avalanche effect due to change in 1 bit change in key</a:t>
            </a: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B94AE8B-69DC-EDF1-F6C9-E0F8F1462391}"/>
              </a:ext>
            </a:extLst>
          </p:cNvPr>
          <p:cNvGraphicFramePr>
            <a:graphicFrameLocks noGrp="1"/>
          </p:cNvGraphicFramePr>
          <p:nvPr>
            <p:extLst>
              <p:ext uri="{D42A27DB-BD31-4B8C-83A1-F6EECF244321}">
                <p14:modId xmlns:p14="http://schemas.microsoft.com/office/powerpoint/2010/main" val="4188111973"/>
              </p:ext>
            </p:extLst>
          </p:nvPr>
        </p:nvGraphicFramePr>
        <p:xfrm>
          <a:off x="323528" y="1080434"/>
          <a:ext cx="7992887" cy="5475378"/>
        </p:xfrm>
        <a:graphic>
          <a:graphicData uri="http://schemas.openxmlformats.org/drawingml/2006/table">
            <a:tbl>
              <a:tblPr firstRow="1" bandRow="1">
                <a:tableStyleId>{5C22544A-7EE6-4342-B048-85BDC9FD1C3A}</a:tableStyleId>
              </a:tblPr>
              <a:tblGrid>
                <a:gridCol w="593039">
                  <a:extLst>
                    <a:ext uri="{9D8B030D-6E8A-4147-A177-3AD203B41FA5}">
                      <a16:colId xmlns:a16="http://schemas.microsoft.com/office/drawing/2014/main" val="3846469302"/>
                    </a:ext>
                  </a:extLst>
                </a:gridCol>
                <a:gridCol w="1246593">
                  <a:extLst>
                    <a:ext uri="{9D8B030D-6E8A-4147-A177-3AD203B41FA5}">
                      <a16:colId xmlns:a16="http://schemas.microsoft.com/office/drawing/2014/main" val="2358991509"/>
                    </a:ext>
                  </a:extLst>
                </a:gridCol>
                <a:gridCol w="1258696">
                  <a:extLst>
                    <a:ext uri="{9D8B030D-6E8A-4147-A177-3AD203B41FA5}">
                      <a16:colId xmlns:a16="http://schemas.microsoft.com/office/drawing/2014/main" val="2149466872"/>
                    </a:ext>
                  </a:extLst>
                </a:gridCol>
                <a:gridCol w="1599245">
                  <a:extLst>
                    <a:ext uri="{9D8B030D-6E8A-4147-A177-3AD203B41FA5}">
                      <a16:colId xmlns:a16="http://schemas.microsoft.com/office/drawing/2014/main" val="169585000"/>
                    </a:ext>
                  </a:extLst>
                </a:gridCol>
                <a:gridCol w="1402261">
                  <a:extLst>
                    <a:ext uri="{9D8B030D-6E8A-4147-A177-3AD203B41FA5}">
                      <a16:colId xmlns:a16="http://schemas.microsoft.com/office/drawing/2014/main" val="91408697"/>
                    </a:ext>
                  </a:extLst>
                </a:gridCol>
                <a:gridCol w="911470">
                  <a:extLst>
                    <a:ext uri="{9D8B030D-6E8A-4147-A177-3AD203B41FA5}">
                      <a16:colId xmlns:a16="http://schemas.microsoft.com/office/drawing/2014/main" val="1595509810"/>
                    </a:ext>
                  </a:extLst>
                </a:gridCol>
                <a:gridCol w="981583">
                  <a:extLst>
                    <a:ext uri="{9D8B030D-6E8A-4147-A177-3AD203B41FA5}">
                      <a16:colId xmlns:a16="http://schemas.microsoft.com/office/drawing/2014/main" val="527090536"/>
                    </a:ext>
                  </a:extLst>
                </a:gridCol>
              </a:tblGrid>
              <a:tr h="684488">
                <a:tc>
                  <a:txBody>
                    <a:bodyPr/>
                    <a:lstStyle/>
                    <a:p>
                      <a:pPr algn="just" fontAlgn="t"/>
                      <a:r>
                        <a:rPr lang="en-US" sz="1400" b="1" i="0" u="none" strike="noStrike">
                          <a:solidFill>
                            <a:srgbClr val="000000"/>
                          </a:solidFill>
                          <a:effectLst/>
                          <a:latin typeface="Times New Roman" panose="02020603050405020304" pitchFamily="18" charset="0"/>
                          <a:cs typeface="Times New Roman" panose="02020603050405020304" pitchFamily="18" charset="0"/>
                        </a:rPr>
                        <a:t>Sl.no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a:solidFill>
                            <a:srgbClr val="000000"/>
                          </a:solidFill>
                          <a:effectLst/>
                          <a:latin typeface="Calibri" panose="020F0502020204030204" pitchFamily="34" charset="0"/>
                        </a:rPr>
                        <a:t>key</a:t>
                      </a:r>
                      <a:endParaRPr lang="en-IN" sz="18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US" sz="1200" b="1" i="0" u="none" strike="noStrike">
                          <a:solidFill>
                            <a:srgbClr val="000000"/>
                          </a:solidFill>
                          <a:effectLst/>
                          <a:latin typeface="Calibri" panose="020F0502020204030204" pitchFamily="34" charset="0"/>
                        </a:rPr>
                        <a:t>Standered AES cipher due to 1bit change in key</a:t>
                      </a:r>
                      <a:endParaRPr lang="en-US"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US" sz="1200" b="1" i="0" u="none" strike="noStrike">
                          <a:solidFill>
                            <a:srgbClr val="000000"/>
                          </a:solidFill>
                          <a:effectLst/>
                          <a:latin typeface="Calibri" panose="020F0502020204030204" pitchFamily="34" charset="0"/>
                        </a:rPr>
                        <a:t>Modified AES cipher due to 1bit change in key</a:t>
                      </a:r>
                      <a:endParaRPr lang="en-US"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200" b="1" i="0" u="none" strike="noStrike">
                          <a:solidFill>
                            <a:srgbClr val="000000"/>
                          </a:solidFill>
                          <a:effectLst/>
                          <a:latin typeface="Calibri" panose="020F0502020204030204" pitchFamily="34" charset="0"/>
                        </a:rPr>
                        <a:t>Standard AES avalanche %</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3683779168"/>
                  </a:ext>
                </a:extLst>
              </a:tr>
              <a:tr h="479089">
                <a:tc>
                  <a:txBody>
                    <a:bodyPr/>
                    <a:lstStyle/>
                    <a:p>
                      <a:pPr marL="0" indent="0" algn="ctr" fontAlgn="b">
                        <a:buFont typeface="+mj-l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57CDDD3D3A8A682810CA0DA088C99956</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99FAFBBE766CD2C62BD1886209305EDE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F26844233E5A48576D2548EDAECF2CE7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226BB633E216310A32413D8C1EAF74A5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val="102898202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0462A3030F59435CE0BEC73259D7E79E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AC8D053896EA55DA573EEF93A280DE4C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7D1166D18E9A981EDBF4058B93812521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A56D11FE1DE420DB1CA1B5A31657E202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42.96875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165062547"/>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97B085DF0CB2F43609DF3CE62938F47D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D678D14ABA848000CF5782B1C6FCDD8D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3340D838FEA90B2F948D706307DE2D4F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C65752A3135030E0BB2F72AF83E755CE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2901244852"/>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D6C55981CF8E8D5A5E87C4AD96B6441D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9E39E526EA504B119A8A9C771A3F010F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5129F2351855F588AB31D4BC0C687C91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CE95C4615770F2AABCAC415797C8E186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241284646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8C707E118B719841D4CFF00B154808A5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6265EA9EB75C229E08F9DE2C59D40314</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B5B4ADFEBA6B7BA197BDD57A3B7A0984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A58872B9216399010451387D77BF6726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169319436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AB76FBB78AA13BEFBC7872AA741616D1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2B5EB0C5C5DCF75D186FAF5347D0968D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87C53BBCC6EAD4A4B1917992ECE0DA22</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5348BC416BE4623BDA20CA4538E10135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238011966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5051BC450D6961A1AC2A621057C2CCF5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5CEAB897D44EB925EE43215BF16AEBF1</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4BD23E6310840F0B2761822B1BBDF59F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90EED358D3F29B5AF1AAF290C1C50F1D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26164025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5ABA31C838FF5117278AC7C4DEA2C283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2F59832DB44DD72068D0D84D7FF4E2D3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A826A30EC3D4AD8CDD757B804101A781</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89DCBFBA9DF6C8DE2AB4EE1494D758C0</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42.96875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36415533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C53705C34F76FB9F8B376EAADE174DAA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42BDF4E1B4BAB06A2303B877DCD8958F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BB7DA805A6E1B222FB082E8687B1BFB4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F8A118D1FE94C3E0198F81C5CAAF3FC2</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3539309605"/>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630B84E5ACB37C36A39F73FDD51C826D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9175D1243E2EA0AF0CF7E675C0851877</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0CBE7085C28A2B1665D9AD979B188C23</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B4949385C34589BC8F386869BD632098</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1309671620"/>
                  </a:ext>
                </a:extLst>
              </a:tr>
            </a:tbl>
          </a:graphicData>
        </a:graphic>
      </p:graphicFrame>
    </p:spTree>
    <p:extLst>
      <p:ext uri="{BB962C8B-B14F-4D97-AF65-F5344CB8AC3E}">
        <p14:creationId xmlns:p14="http://schemas.microsoft.com/office/powerpoint/2010/main" val="2603495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735ABBD-FC31-387C-1592-5D4B91CECE64}"/>
              </a:ext>
            </a:extLst>
          </p:cNvPr>
          <p:cNvGraphicFramePr>
            <a:graphicFrameLocks noGrp="1"/>
          </p:cNvGraphicFramePr>
          <p:nvPr>
            <p:extLst>
              <p:ext uri="{D42A27DB-BD31-4B8C-83A1-F6EECF244321}">
                <p14:modId xmlns:p14="http://schemas.microsoft.com/office/powerpoint/2010/main" val="344411786"/>
              </p:ext>
            </p:extLst>
          </p:nvPr>
        </p:nvGraphicFramePr>
        <p:xfrm>
          <a:off x="467544" y="548680"/>
          <a:ext cx="7992887" cy="5475378"/>
        </p:xfrm>
        <a:graphic>
          <a:graphicData uri="http://schemas.openxmlformats.org/drawingml/2006/table">
            <a:tbl>
              <a:tblPr firstRow="1" bandRow="1">
                <a:tableStyleId>{5C22544A-7EE6-4342-B048-85BDC9FD1C3A}</a:tableStyleId>
              </a:tblPr>
              <a:tblGrid>
                <a:gridCol w="593039">
                  <a:extLst>
                    <a:ext uri="{9D8B030D-6E8A-4147-A177-3AD203B41FA5}">
                      <a16:colId xmlns:a16="http://schemas.microsoft.com/office/drawing/2014/main" val="3770028085"/>
                    </a:ext>
                  </a:extLst>
                </a:gridCol>
                <a:gridCol w="1246593">
                  <a:extLst>
                    <a:ext uri="{9D8B030D-6E8A-4147-A177-3AD203B41FA5}">
                      <a16:colId xmlns:a16="http://schemas.microsoft.com/office/drawing/2014/main" val="3193814218"/>
                    </a:ext>
                  </a:extLst>
                </a:gridCol>
                <a:gridCol w="1258696">
                  <a:extLst>
                    <a:ext uri="{9D8B030D-6E8A-4147-A177-3AD203B41FA5}">
                      <a16:colId xmlns:a16="http://schemas.microsoft.com/office/drawing/2014/main" val="1614104068"/>
                    </a:ext>
                  </a:extLst>
                </a:gridCol>
                <a:gridCol w="1599245">
                  <a:extLst>
                    <a:ext uri="{9D8B030D-6E8A-4147-A177-3AD203B41FA5}">
                      <a16:colId xmlns:a16="http://schemas.microsoft.com/office/drawing/2014/main" val="1443616161"/>
                    </a:ext>
                  </a:extLst>
                </a:gridCol>
                <a:gridCol w="1402261">
                  <a:extLst>
                    <a:ext uri="{9D8B030D-6E8A-4147-A177-3AD203B41FA5}">
                      <a16:colId xmlns:a16="http://schemas.microsoft.com/office/drawing/2014/main" val="1761371151"/>
                    </a:ext>
                  </a:extLst>
                </a:gridCol>
                <a:gridCol w="911470">
                  <a:extLst>
                    <a:ext uri="{9D8B030D-6E8A-4147-A177-3AD203B41FA5}">
                      <a16:colId xmlns:a16="http://schemas.microsoft.com/office/drawing/2014/main" val="2818600449"/>
                    </a:ext>
                  </a:extLst>
                </a:gridCol>
                <a:gridCol w="981583">
                  <a:extLst>
                    <a:ext uri="{9D8B030D-6E8A-4147-A177-3AD203B41FA5}">
                      <a16:colId xmlns:a16="http://schemas.microsoft.com/office/drawing/2014/main" val="3024001745"/>
                    </a:ext>
                  </a:extLst>
                </a:gridCol>
              </a:tblGrid>
              <a:tr h="684488">
                <a:tc>
                  <a:txBody>
                    <a:bodyPr/>
                    <a:lstStyle/>
                    <a:p>
                      <a:pPr algn="just" fontAlgn="t"/>
                      <a:r>
                        <a:rPr lang="en-US" sz="1400" b="1" i="0" u="none" strike="noStrike" dirty="0">
                          <a:solidFill>
                            <a:srgbClr val="000000"/>
                          </a:solidFill>
                          <a:effectLst/>
                          <a:latin typeface="Times New Roman" panose="02020603050405020304" pitchFamily="18" charset="0"/>
                          <a:cs typeface="Times New Roman" panose="02020603050405020304" pitchFamily="18" charset="0"/>
                        </a:rPr>
                        <a:t>Sl.no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IN" sz="1800" b="1" i="0" u="none" strike="noStrike">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a:solidFill>
                            <a:srgbClr val="000000"/>
                          </a:solidFill>
                          <a:effectLst/>
                          <a:latin typeface="Calibri" panose="020F0502020204030204" pitchFamily="34" charset="0"/>
                        </a:rPr>
                        <a:t>key</a:t>
                      </a:r>
                      <a:endParaRPr lang="en-IN" sz="18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US" sz="1200" b="1" i="0" u="none" strike="noStrike">
                          <a:solidFill>
                            <a:srgbClr val="000000"/>
                          </a:solidFill>
                          <a:effectLst/>
                          <a:latin typeface="Calibri" panose="020F0502020204030204" pitchFamily="34" charset="0"/>
                        </a:rPr>
                        <a:t>Standered AES cipher due to 1bit change in key</a:t>
                      </a:r>
                      <a:endParaRPr lang="en-US"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US" sz="1200" b="1" i="0" u="none" strike="noStrike">
                          <a:solidFill>
                            <a:srgbClr val="000000"/>
                          </a:solidFill>
                          <a:effectLst/>
                          <a:latin typeface="Calibri" panose="020F0502020204030204" pitchFamily="34" charset="0"/>
                        </a:rPr>
                        <a:t>Modified AES cipher due to 1bit change in key</a:t>
                      </a:r>
                      <a:endParaRPr lang="en-US"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200" b="1" i="0" u="none" strike="noStrike">
                          <a:solidFill>
                            <a:srgbClr val="000000"/>
                          </a:solidFill>
                          <a:effectLst/>
                          <a:latin typeface="Calibri" panose="020F0502020204030204" pitchFamily="34" charset="0"/>
                        </a:rPr>
                        <a:t>Standard AES avalanche %</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3045639538"/>
                  </a:ext>
                </a:extLst>
              </a:tr>
              <a:tr h="479089">
                <a:tc>
                  <a:txBody>
                    <a:bodyPr/>
                    <a:lstStyle/>
                    <a:p>
                      <a:pPr marL="0" indent="0" algn="ctr" fontAlgn="b">
                        <a:buFont typeface="+mj-l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A3454EC2E7E6A19AE1F6B155BF73AFBE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32CC4C0D258520D425FBEFDD33527BC4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5532AE5BC55DA52E432B1AA0564D8272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D9DA62A8AC7BC9ECDAD23E6A708762F9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38.28125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3043960404"/>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6871D09F052DB2C3BEEEB55D08ED4FD1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F28B17FF2C1BD57ED5026DA69AC13C24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3BF0506FDA5B0E09FEF5936425834C73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A47367DE6285B6D661E8F2411FF6A066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1727817087"/>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2837F725D1783221F78145D68FCDF1FE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3EA4565DBC5DF9A4862A1A0F504336E7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A5530DBCD3EEE47950271C1AF0EC9EBC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40A90517ED451DCD764E7781B8BB46CA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extLst>
                  <a:ext uri="{0D108BD9-81ED-4DB2-BD59-A6C34878D82A}">
                    <a16:rowId xmlns:a16="http://schemas.microsoft.com/office/drawing/2014/main" val="620731635"/>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71E633D22D2677F1463E619B3018C9CD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3C539652AF4874722CC7C49B53B8AEF4</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F2072AAA5BF7D16B0E695C82C9A4AD95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F4C5DE735E5CD943F8F5B4A421B20773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289017374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E3D3CFEA4130C82CB0A2485F76920B8D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A649054E04B062233804AB6E472D329A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4424B0B874A59DEC55A82C3518501552</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C878604F740C2C02E2548DEDB8A2DDCF</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44.53125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val="269285005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AF2B9C0EA8E0DEF41B24481ACFA08CBA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40AD91974428DCA4F7C6CB099A048AEA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645C0583ABD59E6926CBA08B47CECBCD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D55033EE1BAD748DE16B972B0116FADC</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244822973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D711A421DC7B5AA9F42AABEA10158C8A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CB1A603B0B5A697568B5BD5F928BD845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851200403930CACAD8D25E429CEF6642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9EEA16D1378AC070360C88052ACCF707</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47.65625</a:t>
                      </a:r>
                    </a:p>
                  </a:txBody>
                  <a:tcPr marL="7620" marR="7620" marT="7620" marB="0" anchor="b"/>
                </a:tc>
                <a:extLst>
                  <a:ext uri="{0D108BD9-81ED-4DB2-BD59-A6C34878D82A}">
                    <a16:rowId xmlns:a16="http://schemas.microsoft.com/office/drawing/2014/main" val="3439031914"/>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4F0E24E41DF459F7F3EFC3FE87A692A7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C219DA2A16E494DDDAC4A8AC564F70BA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C65C40D51F1560D6CA48300F7217AE65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0A316FC23449C32438F01F070F0DDCA3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272012858"/>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313FBBAE81384B19C7FE4F888F99AE55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D3FD568D71A491F2640652DE0C947334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8FF52A52AF036D4B0FA59E16025F02DC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7799091D47986FBC4FA98677E2BEF349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324332444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30AB028DA58124DE29F45ACB93E8850A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8C3CE8BF06CB7CEE7467B7F2A1EB8926</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61BB6CB043652B38610E3110B47E9465</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D6D5A3440512118CE0F882CAB1E6953A</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46.09375</a:t>
                      </a:r>
                    </a:p>
                  </a:txBody>
                  <a:tcPr marL="7620" marR="7620" marT="7620" marB="0" anchor="b"/>
                </a:tc>
                <a:extLst>
                  <a:ext uri="{0D108BD9-81ED-4DB2-BD59-A6C34878D82A}">
                    <a16:rowId xmlns:a16="http://schemas.microsoft.com/office/drawing/2014/main" val="186210903"/>
                  </a:ext>
                </a:extLst>
              </a:tr>
            </a:tbl>
          </a:graphicData>
        </a:graphic>
      </p:graphicFrame>
    </p:spTree>
    <p:extLst>
      <p:ext uri="{BB962C8B-B14F-4D97-AF65-F5344CB8AC3E}">
        <p14:creationId xmlns:p14="http://schemas.microsoft.com/office/powerpoint/2010/main" val="1536186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42FBA2-0C78-8171-F37E-757DB07CB8D6}"/>
              </a:ext>
            </a:extLst>
          </p:cNvPr>
          <p:cNvSpPr txBox="1"/>
          <p:nvPr/>
        </p:nvSpPr>
        <p:spPr>
          <a:xfrm>
            <a:off x="683568" y="4437112"/>
            <a:ext cx="6912768" cy="646331"/>
          </a:xfrm>
          <a:prstGeom prst="rect">
            <a:avLst/>
          </a:prstGeom>
          <a:noFill/>
        </p:spPr>
        <p:txBody>
          <a:bodyPr wrap="square">
            <a:spAutoFit/>
          </a:bodyPr>
          <a:lstStyle/>
          <a:p>
            <a:pPr algn="ctr"/>
            <a:r>
              <a:rPr lang="en-US" dirty="0"/>
              <a:t>Figure: Represents Avalanche Effect of Modified AES-128 VS Standard AES-128 due to 1bit change in key</a:t>
            </a:r>
            <a:endParaRPr lang="en-IN" dirty="0"/>
          </a:p>
        </p:txBody>
      </p:sp>
      <p:graphicFrame>
        <p:nvGraphicFramePr>
          <p:cNvPr id="3" name="Chart 2">
            <a:extLst>
              <a:ext uri="{FF2B5EF4-FFF2-40B4-BE49-F238E27FC236}">
                <a16:creationId xmlns:a16="http://schemas.microsoft.com/office/drawing/2014/main" id="{015D854D-6F6A-4942-BF3F-BB08B380DFD4}"/>
              </a:ext>
            </a:extLst>
          </p:cNvPr>
          <p:cNvGraphicFramePr>
            <a:graphicFrameLocks/>
          </p:cNvGraphicFramePr>
          <p:nvPr>
            <p:extLst>
              <p:ext uri="{D42A27DB-BD31-4B8C-83A1-F6EECF244321}">
                <p14:modId xmlns:p14="http://schemas.microsoft.com/office/powerpoint/2010/main" val="495538940"/>
              </p:ext>
            </p:extLst>
          </p:nvPr>
        </p:nvGraphicFramePr>
        <p:xfrm>
          <a:off x="692696" y="908720"/>
          <a:ext cx="7119664" cy="324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081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5F278-A3FF-F1A6-3743-231ECBB0CB3C}"/>
              </a:ext>
            </a:extLst>
          </p:cNvPr>
          <p:cNvSpPr txBox="1"/>
          <p:nvPr/>
        </p:nvSpPr>
        <p:spPr>
          <a:xfrm>
            <a:off x="611560" y="1268760"/>
            <a:ext cx="6984776" cy="3662541"/>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Avalanche Effect due to </a:t>
            </a:r>
            <a:r>
              <a:rPr lang="en-US" sz="2000" b="1" dirty="0">
                <a:solidFill>
                  <a:prstClr val="black">
                    <a:lumMod val="75000"/>
                    <a:lumOff val="25000"/>
                  </a:prstClr>
                </a:solidFill>
                <a:latin typeface="Times New Roman" panose="02020603050405020304" pitchFamily="18" charset="0"/>
                <a:cs typeface="Times New Roman" panose="02020603050405020304" pitchFamily="18" charset="0"/>
              </a:rPr>
              <a:t>n</a:t>
            </a:r>
            <a:r>
              <a:rPr kumimoji="0" lang="en-US" sz="20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bits change in key and plaintext</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lang="en-US" dirty="0">
                <a:solidFill>
                  <a:prstClr val="black">
                    <a:lumMod val="75000"/>
                    <a:lumOff val="25000"/>
                  </a:prstClr>
                </a:solidFill>
                <a:latin typeface="Times New Roman" panose="02020603050405020304" pitchFamily="18" charset="0"/>
                <a:cs typeface="Times New Roman" panose="02020603050405020304" pitchFamily="18" charset="0"/>
              </a:rPr>
              <a:t>A plaintext and key are selected and avalanche effect is found for standard AES and Modified AES by changing n random bits in key and plaintext.</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Here n ha</a:t>
            </a:r>
            <a:r>
              <a:rPr lang="en-US" dirty="0">
                <a:solidFill>
                  <a:prstClr val="black">
                    <a:lumMod val="75000"/>
                    <a:lumOff val="25000"/>
                  </a:prstClr>
                </a:solidFill>
                <a:latin typeface="Times New Roman" panose="02020603050405020304" pitchFamily="18" charset="0"/>
                <a:cs typeface="Times New Roman" panose="02020603050405020304" pitchFamily="18" charset="0"/>
              </a:rPr>
              <a:t>s taken values n=3,5,7,11,……35,37.</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lang="en-US" dirty="0">
                <a:solidFill>
                  <a:prstClr val="black">
                    <a:lumMod val="75000"/>
                    <a:lumOff val="25000"/>
                  </a:prstClr>
                </a:solidFill>
                <a:latin typeface="Times New Roman" panose="02020603050405020304" pitchFamily="18" charset="0"/>
                <a:cs typeface="Times New Roman" panose="02020603050405020304" pitchFamily="18" charset="0"/>
              </a:rPr>
              <a:t>Avalanche Effect for n random bit change in key and </a:t>
            </a:r>
            <a:r>
              <a:rPr lang="en-US" dirty="0" err="1">
                <a:solidFill>
                  <a:prstClr val="black">
                    <a:lumMod val="75000"/>
                    <a:lumOff val="25000"/>
                  </a:prstClr>
                </a:solidFill>
                <a:latin typeface="Times New Roman" panose="02020603050405020304" pitchFamily="18" charset="0"/>
                <a:cs typeface="Times New Roman" panose="02020603050405020304" pitchFamily="18" charset="0"/>
              </a:rPr>
              <a:t>planitext</a:t>
            </a:r>
            <a:r>
              <a:rPr lang="en-US" dirty="0">
                <a:solidFill>
                  <a:prstClr val="black">
                    <a:lumMod val="75000"/>
                    <a:lumOff val="25000"/>
                  </a:prstClr>
                </a:solidFill>
                <a:latin typeface="Times New Roman" panose="02020603050405020304" pitchFamily="18" charset="0"/>
                <a:cs typeface="Times New Roman" panose="02020603050405020304" pitchFamily="18" charset="0"/>
              </a:rPr>
              <a:t> for standard AES and Modified AES are noted in the following table.</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lang="en-US" dirty="0">
                <a:solidFill>
                  <a:prstClr val="black">
                    <a:lumMod val="75000"/>
                    <a:lumOff val="25000"/>
                  </a:prstClr>
                </a:solidFill>
                <a:latin typeface="Times New Roman" panose="02020603050405020304" pitchFamily="18" charset="0"/>
                <a:cs typeface="Times New Roman" panose="02020603050405020304" pitchFamily="18" charset="0"/>
              </a:rPr>
              <a:t>Graphs are drawn for avalanche effect vs number of bits changed.</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lang="en-US" dirty="0">
                <a:solidFill>
                  <a:prstClr val="black">
                    <a:lumMod val="75000"/>
                    <a:lumOff val="25000"/>
                  </a:prstClr>
                </a:solidFill>
                <a:latin typeface="Times New Roman" panose="02020603050405020304" pitchFamily="18" charset="0"/>
                <a:cs typeface="Times New Roman" panose="02020603050405020304" pitchFamily="18" charset="0"/>
              </a:rPr>
              <a:t>Results show that Modified AES has better avalanche effect.</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11657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FD86C021-2BD0-6AB6-354A-36EE8E9DEBFE}"/>
              </a:ext>
            </a:extLst>
          </p:cNvPr>
          <p:cNvGraphicFramePr>
            <a:graphicFrameLocks/>
          </p:cNvGraphicFramePr>
          <p:nvPr>
            <p:extLst>
              <p:ext uri="{D42A27DB-BD31-4B8C-83A1-F6EECF244321}">
                <p14:modId xmlns:p14="http://schemas.microsoft.com/office/powerpoint/2010/main" val="933518059"/>
              </p:ext>
            </p:extLst>
          </p:nvPr>
        </p:nvGraphicFramePr>
        <p:xfrm>
          <a:off x="611560" y="1274994"/>
          <a:ext cx="6914730" cy="5231352"/>
        </p:xfrm>
        <a:graphic>
          <a:graphicData uri="http://schemas.openxmlformats.org/drawingml/2006/table">
            <a:tbl>
              <a:tblPr firstRow="1">
                <a:tableStyleId>{5C22544A-7EE6-4342-B048-85BDC9FD1C3A}</a:tableStyleId>
              </a:tblPr>
              <a:tblGrid>
                <a:gridCol w="1382946">
                  <a:extLst>
                    <a:ext uri="{9D8B030D-6E8A-4147-A177-3AD203B41FA5}">
                      <a16:colId xmlns:a16="http://schemas.microsoft.com/office/drawing/2014/main" val="551168169"/>
                    </a:ext>
                  </a:extLst>
                </a:gridCol>
                <a:gridCol w="1382946">
                  <a:extLst>
                    <a:ext uri="{9D8B030D-6E8A-4147-A177-3AD203B41FA5}">
                      <a16:colId xmlns:a16="http://schemas.microsoft.com/office/drawing/2014/main" val="2219857011"/>
                    </a:ext>
                  </a:extLst>
                </a:gridCol>
                <a:gridCol w="1382946">
                  <a:extLst>
                    <a:ext uri="{9D8B030D-6E8A-4147-A177-3AD203B41FA5}">
                      <a16:colId xmlns:a16="http://schemas.microsoft.com/office/drawing/2014/main" val="863491739"/>
                    </a:ext>
                  </a:extLst>
                </a:gridCol>
                <a:gridCol w="1382946">
                  <a:extLst>
                    <a:ext uri="{9D8B030D-6E8A-4147-A177-3AD203B41FA5}">
                      <a16:colId xmlns:a16="http://schemas.microsoft.com/office/drawing/2014/main" val="4105109527"/>
                    </a:ext>
                  </a:extLst>
                </a:gridCol>
                <a:gridCol w="1382946">
                  <a:extLst>
                    <a:ext uri="{9D8B030D-6E8A-4147-A177-3AD203B41FA5}">
                      <a16:colId xmlns:a16="http://schemas.microsoft.com/office/drawing/2014/main" val="3182144040"/>
                    </a:ext>
                  </a:extLst>
                </a:gridCol>
              </a:tblGrid>
              <a:tr h="686136">
                <a:tc>
                  <a:txBody>
                    <a:bodyPr/>
                    <a:lstStyle/>
                    <a:p>
                      <a:pPr algn="ctr" fontAlgn="t"/>
                      <a:r>
                        <a:rPr lang="en-IN" sz="1600" b="1" u="none" strike="noStrike" dirty="0">
                          <a:solidFill>
                            <a:schemeClr val="tx1"/>
                          </a:solidFill>
                          <a:effectLst/>
                          <a:latin typeface="Times New Roman" panose="02020603050405020304" pitchFamily="18" charset="0"/>
                          <a:cs typeface="Times New Roman" panose="02020603050405020304" pitchFamily="18" charset="0"/>
                        </a:rPr>
                        <a:t>NUMBER OF BITS</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US" sz="1600" b="1" u="none" strike="noStrike" dirty="0">
                          <a:solidFill>
                            <a:srgbClr val="000000"/>
                          </a:solidFill>
                          <a:effectLst/>
                          <a:latin typeface="Times New Roman" panose="02020603050405020304" pitchFamily="18" charset="0"/>
                          <a:cs typeface="Times New Roman" panose="02020603050405020304" pitchFamily="18" charset="0"/>
                        </a:rPr>
                        <a:t>MODIFIED KEY</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US" sz="1600" b="1" u="none" strike="noStrike" dirty="0">
                          <a:solidFill>
                            <a:srgbClr val="000000"/>
                          </a:solidFill>
                          <a:effectLst/>
                          <a:latin typeface="Times New Roman" panose="02020603050405020304" pitchFamily="18" charset="0"/>
                          <a:cs typeface="Times New Roman" panose="02020603050405020304" pitchFamily="18" charset="0"/>
                        </a:rPr>
                        <a:t>M</a:t>
                      </a:r>
                      <a:r>
                        <a:rPr lang="en-IN" sz="1600" b="1" u="none" strike="noStrike" dirty="0">
                          <a:solidFill>
                            <a:srgbClr val="000000"/>
                          </a:solidFill>
                          <a:effectLst/>
                          <a:latin typeface="Times New Roman" panose="02020603050405020304" pitchFamily="18" charset="0"/>
                          <a:cs typeface="Times New Roman" panose="02020603050405020304" pitchFamily="18" charset="0"/>
                        </a:rPr>
                        <a:t>ODIFIED PLAINTEXT</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US" sz="1600" b="1" u="none" strike="noStrike" dirty="0">
                          <a:solidFill>
                            <a:srgbClr val="000000"/>
                          </a:solidFill>
                          <a:effectLst/>
                          <a:latin typeface="Times New Roman" panose="02020603050405020304" pitchFamily="18" charset="0"/>
                          <a:cs typeface="Times New Roman" panose="02020603050405020304" pitchFamily="18" charset="0"/>
                        </a:rPr>
                        <a:t>O</a:t>
                      </a:r>
                      <a:r>
                        <a:rPr lang="en-IN" sz="1600" b="1" u="none" strike="noStrike" dirty="0">
                          <a:solidFill>
                            <a:srgbClr val="000000"/>
                          </a:solidFill>
                          <a:effectLst/>
                          <a:latin typeface="Times New Roman" panose="02020603050405020304" pitchFamily="18" charset="0"/>
                          <a:cs typeface="Times New Roman" panose="02020603050405020304" pitchFamily="18" charset="0"/>
                        </a:rPr>
                        <a:t>RIGINAL KEY</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US" sz="1600" b="1" u="none" strike="noStrike" dirty="0">
                          <a:solidFill>
                            <a:srgbClr val="000000"/>
                          </a:solidFill>
                          <a:effectLst/>
                          <a:latin typeface="Times New Roman" panose="02020603050405020304" pitchFamily="18" charset="0"/>
                          <a:cs typeface="Times New Roman" panose="02020603050405020304" pitchFamily="18" charset="0"/>
                        </a:rPr>
                        <a:t>O</a:t>
                      </a:r>
                      <a:r>
                        <a:rPr lang="en-IN" sz="1600" b="1" u="none" strike="noStrike" dirty="0">
                          <a:solidFill>
                            <a:srgbClr val="000000"/>
                          </a:solidFill>
                          <a:effectLst/>
                          <a:latin typeface="Times New Roman" panose="02020603050405020304" pitchFamily="18" charset="0"/>
                          <a:cs typeface="Times New Roman" panose="02020603050405020304" pitchFamily="18" charset="0"/>
                        </a:rPr>
                        <a:t>RIGINAL PLAINTEXT</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2677873255"/>
                  </a:ext>
                </a:extLst>
              </a:tr>
              <a:tr h="252512">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54.6875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56.25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50.78125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53.125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801918936"/>
                  </a:ext>
                </a:extLst>
              </a:tr>
              <a:tr h="252512">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48.4375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57.8125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42.1875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48.4375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663451301"/>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42.96875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51.5625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45.3125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49.21875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51584003"/>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57.03125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42.96875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45.3125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59007568"/>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11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48.4375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58.59375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707525873"/>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13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51.5625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46.09375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47.65625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50.78125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50960769"/>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15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53.125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54.6875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54.6875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54.6875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769367581"/>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17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52.34375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47.65625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50.78125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53.90625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731902473"/>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19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47.65625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53.90625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57.03125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104708132"/>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21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42.96875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44.53125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39.84375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660746125"/>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23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47.65625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53.125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52.34375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48.4375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318240171"/>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56.25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47.65625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51.5625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51.5625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20396287"/>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27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55.46875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52.34375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50.78125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979218481"/>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29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45.3125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52.34375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52.34375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79950269"/>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31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53.90625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164636480"/>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33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48.4375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49.21875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92584174"/>
                  </a:ext>
                </a:extLst>
              </a:tr>
              <a:tr h="252512">
                <a:tc>
                  <a:txBody>
                    <a:bodyPr/>
                    <a:lstStyle/>
                    <a:p>
                      <a:pPr algn="ctr" fontAlgn="b"/>
                      <a:r>
                        <a:rPr lang="en-IN" sz="1400" u="none" strike="noStrike">
                          <a:effectLst/>
                          <a:latin typeface="Times New Roman" panose="02020603050405020304" pitchFamily="18" charset="0"/>
                          <a:cs typeface="Times New Roman" panose="02020603050405020304" pitchFamily="18" charset="0"/>
                        </a:rPr>
                        <a:t>35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49.21875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92990940"/>
                  </a:ext>
                </a:extLst>
              </a:tr>
              <a:tr h="252512">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37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58.59375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42.96875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46.875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52.34375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776913794"/>
                  </a:ext>
                </a:extLst>
              </a:tr>
            </a:tbl>
          </a:graphicData>
        </a:graphic>
      </p:graphicFrame>
      <p:sp>
        <p:nvSpPr>
          <p:cNvPr id="4" name="TextBox 3">
            <a:extLst>
              <a:ext uri="{FF2B5EF4-FFF2-40B4-BE49-F238E27FC236}">
                <a16:creationId xmlns:a16="http://schemas.microsoft.com/office/drawing/2014/main" id="{EC062F4A-EAF9-189D-7A26-975B888E4CA7}"/>
              </a:ext>
            </a:extLst>
          </p:cNvPr>
          <p:cNvSpPr txBox="1"/>
          <p:nvPr/>
        </p:nvSpPr>
        <p:spPr>
          <a:xfrm>
            <a:off x="899592" y="351664"/>
            <a:ext cx="6768752"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Table: showing Avalanche effect for n random bit change in </a:t>
            </a:r>
          </a:p>
          <a:p>
            <a:r>
              <a:rPr lang="en-IN" b="1" dirty="0">
                <a:latin typeface="Times New Roman" panose="02020603050405020304" pitchFamily="18" charset="0"/>
                <a:cs typeface="Times New Roman" panose="02020603050405020304" pitchFamily="18" charset="0"/>
              </a:rPr>
              <a:t>Key:</a:t>
            </a:r>
            <a:r>
              <a:rPr lang="en-IN" sz="1800" b="0" i="0" u="none" strike="noStrike" dirty="0">
                <a:effectLst/>
                <a:latin typeface="Times New Roman" panose="02020603050405020304" pitchFamily="18" charset="0"/>
                <a:cs typeface="Times New Roman" panose="02020603050405020304" pitchFamily="18" charset="0"/>
              </a:rPr>
              <a:t>D678D14ABA848000CF5782B1C6FCDD8D</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plaintext:</a:t>
            </a:r>
            <a:r>
              <a:rPr lang="en-IN" sz="1800" b="0" i="0" u="none" strike="noStrike" dirty="0">
                <a:effectLst/>
                <a:latin typeface="Times New Roman" panose="02020603050405020304" pitchFamily="18" charset="0"/>
                <a:cs typeface="Times New Roman" panose="02020603050405020304" pitchFamily="18" charset="0"/>
              </a:rPr>
              <a:t>97B085DF0CB2F43609DF3CE62938F47D</a:t>
            </a:r>
            <a:r>
              <a:rPr lang="en-IN"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744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4A87F6-A049-C22E-DB95-ACEFDAC8EACF}"/>
              </a:ext>
            </a:extLst>
          </p:cNvPr>
          <p:cNvSpPr txBox="1"/>
          <p:nvPr/>
        </p:nvSpPr>
        <p:spPr>
          <a:xfrm>
            <a:off x="1547664" y="4581128"/>
            <a:ext cx="4591878" cy="923330"/>
          </a:xfrm>
          <a:prstGeom prst="rect">
            <a:avLst/>
          </a:prstGeom>
          <a:noFill/>
        </p:spPr>
        <p:txBody>
          <a:bodyPr wrap="square">
            <a:spAutoFit/>
          </a:bodyPr>
          <a:lstStyle/>
          <a:p>
            <a:pPr algn="ctr"/>
            <a:r>
              <a:rPr lang="en-US" dirty="0"/>
              <a:t>Figure: Represents Avalanche Effect of Modified AES-128 VS Standard AES-128 due to n bits change in key</a:t>
            </a:r>
            <a:endParaRPr lang="en-IN" dirty="0"/>
          </a:p>
        </p:txBody>
      </p:sp>
      <p:graphicFrame>
        <p:nvGraphicFramePr>
          <p:cNvPr id="7" name="Chart 6">
            <a:extLst>
              <a:ext uri="{FF2B5EF4-FFF2-40B4-BE49-F238E27FC236}">
                <a16:creationId xmlns:a16="http://schemas.microsoft.com/office/drawing/2014/main" id="{015D854D-6F6A-4942-BF3F-BB08B380DFD4}"/>
              </a:ext>
            </a:extLst>
          </p:cNvPr>
          <p:cNvGraphicFramePr>
            <a:graphicFrameLocks/>
          </p:cNvGraphicFramePr>
          <p:nvPr>
            <p:extLst>
              <p:ext uri="{D42A27DB-BD31-4B8C-83A1-F6EECF244321}">
                <p14:modId xmlns:p14="http://schemas.microsoft.com/office/powerpoint/2010/main" val="3205928832"/>
              </p:ext>
            </p:extLst>
          </p:nvPr>
        </p:nvGraphicFramePr>
        <p:xfrm>
          <a:off x="755576" y="1124744"/>
          <a:ext cx="7119664" cy="3240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64227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9174E32-A60D-BE80-E87D-94437D16EB85}"/>
              </a:ext>
            </a:extLst>
          </p:cNvPr>
          <p:cNvSpPr>
            <a:spLocks noGrp="1" noChangeArrowheads="1"/>
          </p:cNvSpPr>
          <p:nvPr>
            <p:ph type="title"/>
          </p:nvPr>
        </p:nvSpPr>
        <p:spPr/>
        <p:txBody>
          <a:bodyPr>
            <a:normAutofit/>
          </a:bodyPr>
          <a:lstStyle/>
          <a:p>
            <a:pPr eaLnBrk="1" hangingPunct="1"/>
            <a:r>
              <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AES Competition Requirements</a:t>
            </a:r>
          </a:p>
        </p:txBody>
      </p:sp>
      <p:sp>
        <p:nvSpPr>
          <p:cNvPr id="18435" name="Rectangle 3">
            <a:extLst>
              <a:ext uri="{FF2B5EF4-FFF2-40B4-BE49-F238E27FC236}">
                <a16:creationId xmlns:a16="http://schemas.microsoft.com/office/drawing/2014/main" id="{D076E51B-A18C-CDF3-610F-B2642C6E81AD}"/>
              </a:ext>
            </a:extLst>
          </p:cNvPr>
          <p:cNvSpPr>
            <a:spLocks noGrp="1" noChangeArrowheads="1"/>
          </p:cNvSpPr>
          <p:nvPr>
            <p:ph idx="1"/>
          </p:nvPr>
        </p:nvSpPr>
        <p:spPr>
          <a:xfrm>
            <a:off x="683568" y="1700808"/>
            <a:ext cx="6347714" cy="3880773"/>
          </a:xfrm>
        </p:spPr>
        <p:txBody>
          <a:bodyPr>
            <a:normAutofit/>
          </a:bodyPr>
          <a:lstStyle/>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Private key symmetric block cipher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128-bit data, 128/192/256-bit keys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Stronger &amp; faster than Triple-DES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Provide full specification &amp; design details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Both C &amp; Java implementations</a:t>
            </a:r>
          </a:p>
          <a:p>
            <a:pPr eaLnBrk="1" hangingPunct="1"/>
            <a:endParaRPr lang="en-AU" altLang="en-US" dirty="0">
              <a:solidFill>
                <a:srgbClr val="595959"/>
              </a:solidFill>
              <a:ea typeface="ＭＳ Ｐゴシック" panose="020B060007020508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15D854D-6F6A-4942-BF3F-BB08B380DFD4}"/>
              </a:ext>
            </a:extLst>
          </p:cNvPr>
          <p:cNvGraphicFramePr>
            <a:graphicFrameLocks/>
          </p:cNvGraphicFramePr>
          <p:nvPr>
            <p:extLst>
              <p:ext uri="{D42A27DB-BD31-4B8C-83A1-F6EECF244321}">
                <p14:modId xmlns:p14="http://schemas.microsoft.com/office/powerpoint/2010/main" val="1572156340"/>
              </p:ext>
            </p:extLst>
          </p:nvPr>
        </p:nvGraphicFramePr>
        <p:xfrm>
          <a:off x="683568" y="1268760"/>
          <a:ext cx="7119664"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562AF06-9EAA-9C68-9826-EC0516866D94}"/>
              </a:ext>
            </a:extLst>
          </p:cNvPr>
          <p:cNvSpPr txBox="1"/>
          <p:nvPr/>
        </p:nvSpPr>
        <p:spPr>
          <a:xfrm>
            <a:off x="1619672" y="4648871"/>
            <a:ext cx="4591878" cy="923330"/>
          </a:xfrm>
          <a:prstGeom prst="rect">
            <a:avLst/>
          </a:prstGeom>
          <a:noFill/>
        </p:spPr>
        <p:txBody>
          <a:bodyPr wrap="square">
            <a:spAutoFit/>
          </a:bodyPr>
          <a:lstStyle/>
          <a:p>
            <a:pPr algn="ctr"/>
            <a:r>
              <a:rPr lang="en-US" dirty="0"/>
              <a:t>Figure: Represents Avalanche Effect of Modified AES-128 VS Standard AES-128 due to n bits change in plaintext</a:t>
            </a:r>
            <a:endParaRPr lang="en-IN" dirty="0"/>
          </a:p>
        </p:txBody>
      </p:sp>
    </p:spTree>
    <p:extLst>
      <p:ext uri="{BB962C8B-B14F-4D97-AF65-F5344CB8AC3E}">
        <p14:creationId xmlns:p14="http://schemas.microsoft.com/office/powerpoint/2010/main" val="1828461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D8B5-4D8D-A1C1-3C47-21FC48E56366}"/>
              </a:ext>
            </a:extLst>
          </p:cNvPr>
          <p:cNvSpPr>
            <a:spLocks noGrp="1"/>
          </p:cNvSpPr>
          <p:nvPr>
            <p:ph type="title"/>
          </p:nvPr>
        </p:nvSpPr>
        <p:spPr>
          <a:xfrm>
            <a:off x="603920" y="764704"/>
            <a:ext cx="6347713" cy="1320800"/>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Performance of Standard AES vs Modified AES</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EEE05-86AC-F5DE-94AB-4F7B6E47A2F3}"/>
              </a:ext>
            </a:extLst>
          </p:cNvPr>
          <p:cNvSpPr>
            <a:spLocks noGrp="1"/>
          </p:cNvSpPr>
          <p:nvPr>
            <p:ph idx="1"/>
          </p:nvPr>
        </p:nvSpPr>
        <p:spPr>
          <a:xfrm>
            <a:off x="603920" y="1488613"/>
            <a:ext cx="6443801" cy="3880773"/>
          </a:xfrm>
        </p:spPr>
        <p:txBody>
          <a:bodyPr>
            <a:normAutofit fontScale="92500"/>
          </a:bodyPr>
          <a:lstStyle/>
          <a:p>
            <a:pPr algn="just"/>
            <a:r>
              <a:rPr lang="en-US" dirty="0"/>
              <a:t>Processor	12th Gen Intel(R) Core(TM) i7-1260P   2.10 GHz</a:t>
            </a:r>
          </a:p>
          <a:p>
            <a:pPr algn="just"/>
            <a:r>
              <a:rPr lang="en-US" dirty="0"/>
              <a:t>Installed RAM	32.0 GB (31.7 GB usable)</a:t>
            </a:r>
          </a:p>
          <a:p>
            <a:pPr algn="just"/>
            <a:r>
              <a:rPr lang="en-US" dirty="0"/>
              <a:t>System type	64-bit operating system, x64-based processor</a:t>
            </a:r>
          </a:p>
          <a:p>
            <a:pPr algn="just"/>
            <a:r>
              <a:rPr lang="en-US" dirty="0"/>
              <a:t>It is necessary to calculate the simulation time of modified AES and Standard AES to evaluate the performance.</a:t>
            </a:r>
          </a:p>
          <a:p>
            <a:pPr algn="just"/>
            <a:r>
              <a:rPr lang="en-US" dirty="0"/>
              <a:t>Performance has been calculated by taking block size of 1 to 5000 for each block-16bytes and simulated the Standard and Modified AES, Encryption time and Decryption time has been noted in the below table.</a:t>
            </a:r>
          </a:p>
          <a:p>
            <a:pPr algn="just"/>
            <a:r>
              <a:rPr lang="en-US" dirty="0"/>
              <a:t>In Modified AES vs Standard AES there is a small variation in encryption time and decryption time which is negligible as modified AES has “</a:t>
            </a:r>
            <a:r>
              <a:rPr lang="en-US" b="1" dirty="0"/>
              <a:t>better security</a:t>
            </a:r>
            <a:r>
              <a:rPr lang="en-US" dirty="0"/>
              <a:t>”</a:t>
            </a:r>
          </a:p>
        </p:txBody>
      </p:sp>
    </p:spTree>
    <p:extLst>
      <p:ext uri="{BB962C8B-B14F-4D97-AF65-F5344CB8AC3E}">
        <p14:creationId xmlns:p14="http://schemas.microsoft.com/office/powerpoint/2010/main" val="3132162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6DE7-9BFF-7D17-57BC-B1AF0E612D4C}"/>
              </a:ext>
            </a:extLst>
          </p:cNvPr>
          <p:cNvSpPr>
            <a:spLocks noGrp="1"/>
          </p:cNvSpPr>
          <p:nvPr>
            <p:ph type="title"/>
          </p:nvPr>
        </p:nvSpPr>
        <p:spPr>
          <a:xfrm>
            <a:off x="683568" y="548680"/>
            <a:ext cx="6347713" cy="648072"/>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Table: Represents Encryption and Decryption time of Standard AES-128 and Modified AES-128 </a:t>
            </a:r>
            <a:endParaRPr lang="en-IN"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8C0BF1E4-AA2C-1437-B231-4CDEF882D0D6}"/>
              </a:ext>
            </a:extLst>
          </p:cNvPr>
          <p:cNvGraphicFramePr>
            <a:graphicFrameLocks noGrp="1"/>
          </p:cNvGraphicFramePr>
          <p:nvPr>
            <p:ph idx="1"/>
            <p:extLst>
              <p:ext uri="{D42A27DB-BD31-4B8C-83A1-F6EECF244321}">
                <p14:modId xmlns:p14="http://schemas.microsoft.com/office/powerpoint/2010/main" val="2957685398"/>
              </p:ext>
            </p:extLst>
          </p:nvPr>
        </p:nvGraphicFramePr>
        <p:xfrm>
          <a:off x="672176" y="1238900"/>
          <a:ext cx="6770710" cy="5097780"/>
        </p:xfrm>
        <a:graphic>
          <a:graphicData uri="http://schemas.openxmlformats.org/drawingml/2006/table">
            <a:tbl>
              <a:tblPr firstRow="1" bandRow="1">
                <a:tableStyleId>{5C22544A-7EE6-4342-B048-85BDC9FD1C3A}</a:tableStyleId>
              </a:tblPr>
              <a:tblGrid>
                <a:gridCol w="1354142">
                  <a:extLst>
                    <a:ext uri="{9D8B030D-6E8A-4147-A177-3AD203B41FA5}">
                      <a16:colId xmlns:a16="http://schemas.microsoft.com/office/drawing/2014/main" val="3084833466"/>
                    </a:ext>
                  </a:extLst>
                </a:gridCol>
                <a:gridCol w="1354142">
                  <a:extLst>
                    <a:ext uri="{9D8B030D-6E8A-4147-A177-3AD203B41FA5}">
                      <a16:colId xmlns:a16="http://schemas.microsoft.com/office/drawing/2014/main" val="4124484423"/>
                    </a:ext>
                  </a:extLst>
                </a:gridCol>
                <a:gridCol w="1354142">
                  <a:extLst>
                    <a:ext uri="{9D8B030D-6E8A-4147-A177-3AD203B41FA5}">
                      <a16:colId xmlns:a16="http://schemas.microsoft.com/office/drawing/2014/main" val="188141887"/>
                    </a:ext>
                  </a:extLst>
                </a:gridCol>
                <a:gridCol w="1354142">
                  <a:extLst>
                    <a:ext uri="{9D8B030D-6E8A-4147-A177-3AD203B41FA5}">
                      <a16:colId xmlns:a16="http://schemas.microsoft.com/office/drawing/2014/main" val="1065000982"/>
                    </a:ext>
                  </a:extLst>
                </a:gridCol>
                <a:gridCol w="1354142">
                  <a:extLst>
                    <a:ext uri="{9D8B030D-6E8A-4147-A177-3AD203B41FA5}">
                      <a16:colId xmlns:a16="http://schemas.microsoft.com/office/drawing/2014/main" val="1705914846"/>
                    </a:ext>
                  </a:extLst>
                </a:gridCol>
              </a:tblGrid>
              <a:tr h="620340">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BLOCKSIZE</a:t>
                      </a:r>
                    </a:p>
                  </a:txBody>
                  <a:tcPr marL="7620" marR="7620" marT="7620" marB="0"/>
                </a:tc>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OAES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OAES DECRYPTION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DECRYPTION TIME</a:t>
                      </a:r>
                    </a:p>
                  </a:txBody>
                  <a:tcPr marL="7620" marR="7620" marT="7620" marB="0"/>
                </a:tc>
                <a:extLst>
                  <a:ext uri="{0D108BD9-81ED-4DB2-BD59-A6C34878D82A}">
                    <a16:rowId xmlns:a16="http://schemas.microsoft.com/office/drawing/2014/main" val="1248850739"/>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200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0.037999868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0.063159227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0.041017771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0.066949844</a:t>
                      </a:r>
                    </a:p>
                  </a:txBody>
                  <a:tcPr marL="7620" marR="7620" marT="7620" marB="0" anchor="b"/>
                </a:tc>
                <a:extLst>
                  <a:ext uri="{0D108BD9-81ED-4DB2-BD59-A6C34878D82A}">
                    <a16:rowId xmlns:a16="http://schemas.microsoft.com/office/drawing/2014/main" val="103508902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0.089905977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0.109244585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0.079507828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0.121999741</a:t>
                      </a:r>
                    </a:p>
                  </a:txBody>
                  <a:tcPr marL="7620" marR="7620" marT="7620" marB="0" anchor="b"/>
                </a:tc>
                <a:extLst>
                  <a:ext uri="{0D108BD9-81ED-4DB2-BD59-A6C34878D82A}">
                    <a16:rowId xmlns:a16="http://schemas.microsoft.com/office/drawing/2014/main" val="110263307"/>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600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0.119395494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0.174285412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0.12567234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0.207689762</a:t>
                      </a:r>
                    </a:p>
                  </a:txBody>
                  <a:tcPr marL="7620" marR="7620" marT="7620" marB="0" anchor="b"/>
                </a:tc>
                <a:extLst>
                  <a:ext uri="{0D108BD9-81ED-4DB2-BD59-A6C34878D82A}">
                    <a16:rowId xmlns:a16="http://schemas.microsoft.com/office/drawing/2014/main" val="88946535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800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0.14109683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0.226591587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0.158869982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0.251154661</a:t>
                      </a:r>
                    </a:p>
                  </a:txBody>
                  <a:tcPr marL="7620" marR="7620" marT="7620" marB="0" anchor="b"/>
                </a:tc>
                <a:extLst>
                  <a:ext uri="{0D108BD9-81ED-4DB2-BD59-A6C34878D82A}">
                    <a16:rowId xmlns:a16="http://schemas.microsoft.com/office/drawing/2014/main" val="499468493"/>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0.182664633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0.296689272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0.186293125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0.309394121</a:t>
                      </a:r>
                    </a:p>
                  </a:txBody>
                  <a:tcPr marL="7620" marR="7620" marT="7620" marB="0" anchor="b"/>
                </a:tc>
                <a:extLst>
                  <a:ext uri="{0D108BD9-81ED-4DB2-BD59-A6C34878D82A}">
                    <a16:rowId xmlns:a16="http://schemas.microsoft.com/office/drawing/2014/main" val="412688692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0.200219631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0.349077702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0.219063044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0.382612467</a:t>
                      </a:r>
                    </a:p>
                  </a:txBody>
                  <a:tcPr marL="7620" marR="7620" marT="7620" marB="0" anchor="b"/>
                </a:tc>
                <a:extLst>
                  <a:ext uri="{0D108BD9-81ED-4DB2-BD59-A6C34878D82A}">
                    <a16:rowId xmlns:a16="http://schemas.microsoft.com/office/drawing/2014/main" val="5494666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0.246160984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0.415437698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0.281734467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0.425848961</a:t>
                      </a:r>
                    </a:p>
                  </a:txBody>
                  <a:tcPr marL="7620" marR="7620" marT="7620" marB="0" anchor="b"/>
                </a:tc>
                <a:extLst>
                  <a:ext uri="{0D108BD9-81ED-4DB2-BD59-A6C34878D82A}">
                    <a16:rowId xmlns:a16="http://schemas.microsoft.com/office/drawing/2014/main" val="259070067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0.278887033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0.475841761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0.295176744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0.502033234</a:t>
                      </a:r>
                    </a:p>
                  </a:txBody>
                  <a:tcPr marL="7620" marR="7620" marT="7620" marB="0" anchor="b"/>
                </a:tc>
                <a:extLst>
                  <a:ext uri="{0D108BD9-81ED-4DB2-BD59-A6C34878D82A}">
                    <a16:rowId xmlns:a16="http://schemas.microsoft.com/office/drawing/2014/main" val="309093712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0.321115732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0.53378129</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0.342436314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0.564139128</a:t>
                      </a:r>
                    </a:p>
                  </a:txBody>
                  <a:tcPr marL="7620" marR="7620" marT="7620" marB="0" anchor="b"/>
                </a:tc>
                <a:extLst>
                  <a:ext uri="{0D108BD9-81ED-4DB2-BD59-A6C34878D82A}">
                    <a16:rowId xmlns:a16="http://schemas.microsoft.com/office/drawing/2014/main" val="2737569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2000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0.347050428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0.594497442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0.373661757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0.621921539</a:t>
                      </a:r>
                    </a:p>
                  </a:txBody>
                  <a:tcPr marL="7620" marR="7620" marT="7620" marB="0" anchor="b"/>
                </a:tc>
                <a:extLst>
                  <a:ext uri="{0D108BD9-81ED-4DB2-BD59-A6C34878D82A}">
                    <a16:rowId xmlns:a16="http://schemas.microsoft.com/office/drawing/2014/main" val="1466944757"/>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0.38916707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0.660943747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0.40738678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0.692150354</a:t>
                      </a:r>
                    </a:p>
                  </a:txBody>
                  <a:tcPr marL="7620" marR="7620" marT="7620" marB="0" anchor="b"/>
                </a:tc>
                <a:extLst>
                  <a:ext uri="{0D108BD9-81ED-4DB2-BD59-A6C34878D82A}">
                    <a16:rowId xmlns:a16="http://schemas.microsoft.com/office/drawing/2014/main" val="81397006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2400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0.418311119</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0.703444958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0.452695608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0.80219245</a:t>
                      </a:r>
                    </a:p>
                  </a:txBody>
                  <a:tcPr marL="7620" marR="7620" marT="7620" marB="0" anchor="b"/>
                </a:tc>
                <a:extLst>
                  <a:ext uri="{0D108BD9-81ED-4DB2-BD59-A6C34878D82A}">
                    <a16:rowId xmlns:a16="http://schemas.microsoft.com/office/drawing/2014/main" val="1691616479"/>
                  </a:ext>
                </a:extLst>
              </a:tr>
            </a:tbl>
          </a:graphicData>
        </a:graphic>
      </p:graphicFrame>
    </p:spTree>
    <p:extLst>
      <p:ext uri="{BB962C8B-B14F-4D97-AF65-F5344CB8AC3E}">
        <p14:creationId xmlns:p14="http://schemas.microsoft.com/office/powerpoint/2010/main" val="97179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577207-D8E4-4614-8BAD-CB25688259FC}"/>
              </a:ext>
            </a:extLst>
          </p:cNvPr>
          <p:cNvGraphicFramePr>
            <a:graphicFrameLocks noGrp="1"/>
          </p:cNvGraphicFramePr>
          <p:nvPr>
            <p:extLst>
              <p:ext uri="{D42A27DB-BD31-4B8C-83A1-F6EECF244321}">
                <p14:modId xmlns:p14="http://schemas.microsoft.com/office/powerpoint/2010/main" val="1765861516"/>
              </p:ext>
            </p:extLst>
          </p:nvPr>
        </p:nvGraphicFramePr>
        <p:xfrm>
          <a:off x="899592" y="764704"/>
          <a:ext cx="6770710" cy="5468620"/>
        </p:xfrm>
        <a:graphic>
          <a:graphicData uri="http://schemas.openxmlformats.org/drawingml/2006/table">
            <a:tbl>
              <a:tblPr firstRow="1" bandRow="1">
                <a:tableStyleId>{5C22544A-7EE6-4342-B048-85BDC9FD1C3A}</a:tableStyleId>
              </a:tblPr>
              <a:tblGrid>
                <a:gridCol w="1354142">
                  <a:extLst>
                    <a:ext uri="{9D8B030D-6E8A-4147-A177-3AD203B41FA5}">
                      <a16:colId xmlns:a16="http://schemas.microsoft.com/office/drawing/2014/main" val="3635022183"/>
                    </a:ext>
                  </a:extLst>
                </a:gridCol>
                <a:gridCol w="1354142">
                  <a:extLst>
                    <a:ext uri="{9D8B030D-6E8A-4147-A177-3AD203B41FA5}">
                      <a16:colId xmlns:a16="http://schemas.microsoft.com/office/drawing/2014/main" val="3939950737"/>
                    </a:ext>
                  </a:extLst>
                </a:gridCol>
                <a:gridCol w="1354142">
                  <a:extLst>
                    <a:ext uri="{9D8B030D-6E8A-4147-A177-3AD203B41FA5}">
                      <a16:colId xmlns:a16="http://schemas.microsoft.com/office/drawing/2014/main" val="4012333212"/>
                    </a:ext>
                  </a:extLst>
                </a:gridCol>
                <a:gridCol w="1354142">
                  <a:extLst>
                    <a:ext uri="{9D8B030D-6E8A-4147-A177-3AD203B41FA5}">
                      <a16:colId xmlns:a16="http://schemas.microsoft.com/office/drawing/2014/main" val="1950605003"/>
                    </a:ext>
                  </a:extLst>
                </a:gridCol>
                <a:gridCol w="1354142">
                  <a:extLst>
                    <a:ext uri="{9D8B030D-6E8A-4147-A177-3AD203B41FA5}">
                      <a16:colId xmlns:a16="http://schemas.microsoft.com/office/drawing/2014/main" val="2534395619"/>
                    </a:ext>
                  </a:extLst>
                </a:gridCol>
              </a:tblGrid>
              <a:tr h="620340">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BLOCKSIZE</a:t>
                      </a:r>
                    </a:p>
                  </a:txBody>
                  <a:tcPr marL="7620" marR="7620" marT="7620" marB="0"/>
                </a:tc>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OAES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OAES DECRYPTION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DECRYPTION TIME</a:t>
                      </a:r>
                    </a:p>
                  </a:txBody>
                  <a:tcPr marL="7620" marR="7620" marT="7620" marB="0"/>
                </a:tc>
                <a:extLst>
                  <a:ext uri="{0D108BD9-81ED-4DB2-BD59-A6C34878D82A}">
                    <a16:rowId xmlns:a16="http://schemas.microsoft.com/office/drawing/2014/main" val="3799070221"/>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2600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0.456299305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0.781043768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0.518527746</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0.829884529</a:t>
                      </a:r>
                    </a:p>
                  </a:txBody>
                  <a:tcPr marL="7620" marR="7620" marT="7620" marB="0" anchor="b"/>
                </a:tc>
                <a:extLst>
                  <a:ext uri="{0D108BD9-81ED-4DB2-BD59-A6C34878D82A}">
                    <a16:rowId xmlns:a16="http://schemas.microsoft.com/office/drawing/2014/main" val="91804865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2800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0.507160187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0.856293917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0.54555583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0.869590759</a:t>
                      </a:r>
                    </a:p>
                  </a:txBody>
                  <a:tcPr marL="7620" marR="7620" marT="7620" marB="0" anchor="b"/>
                </a:tc>
                <a:extLst>
                  <a:ext uri="{0D108BD9-81ED-4DB2-BD59-A6C34878D82A}">
                    <a16:rowId xmlns:a16="http://schemas.microsoft.com/office/drawing/2014/main" val="1500084406"/>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3000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0.539556265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0.915118694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0.587197065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0.96467638</a:t>
                      </a:r>
                    </a:p>
                  </a:txBody>
                  <a:tcPr marL="7620" marR="7620" marT="7620" marB="0" anchor="b"/>
                </a:tc>
                <a:extLst>
                  <a:ext uri="{0D108BD9-81ED-4DB2-BD59-A6C34878D82A}">
                    <a16:rowId xmlns:a16="http://schemas.microsoft.com/office/drawing/2014/main" val="226020042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3200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0.57589674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0.971971273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0.612857342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1.021920204</a:t>
                      </a:r>
                    </a:p>
                  </a:txBody>
                  <a:tcPr marL="7620" marR="7620" marT="7620" marB="0" anchor="b"/>
                </a:tc>
                <a:extLst>
                  <a:ext uri="{0D108BD9-81ED-4DB2-BD59-A6C34878D82A}">
                    <a16:rowId xmlns:a16="http://schemas.microsoft.com/office/drawing/2014/main" val="4211196727"/>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0.595698595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1.045922756</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0.66002655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1.073719978</a:t>
                      </a:r>
                    </a:p>
                  </a:txBody>
                  <a:tcPr marL="7620" marR="7620" marT="7620" marB="0" anchor="b"/>
                </a:tc>
                <a:extLst>
                  <a:ext uri="{0D108BD9-81ED-4DB2-BD59-A6C34878D82A}">
                    <a16:rowId xmlns:a16="http://schemas.microsoft.com/office/drawing/2014/main" val="393878326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3600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0.643009424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1.097817421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0.703477383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1.141682625</a:t>
                      </a:r>
                    </a:p>
                  </a:txBody>
                  <a:tcPr marL="7620" marR="7620" marT="7620" marB="0" anchor="b"/>
                </a:tc>
                <a:extLst>
                  <a:ext uri="{0D108BD9-81ED-4DB2-BD59-A6C34878D82A}">
                    <a16:rowId xmlns:a16="http://schemas.microsoft.com/office/drawing/2014/main" val="3951718863"/>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0.679001093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1.15285635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0.724567413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1.230680227</a:t>
                      </a:r>
                    </a:p>
                  </a:txBody>
                  <a:tcPr marL="7620" marR="7620" marT="7620" marB="0" anchor="b"/>
                </a:tc>
                <a:extLst>
                  <a:ext uri="{0D108BD9-81ED-4DB2-BD59-A6C34878D82A}">
                    <a16:rowId xmlns:a16="http://schemas.microsoft.com/office/drawing/2014/main" val="558665409"/>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0.723494291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1.234484196</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0.770624161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1.291918278</a:t>
                      </a:r>
                    </a:p>
                  </a:txBody>
                  <a:tcPr marL="7620" marR="7620" marT="7620" marB="0" anchor="b"/>
                </a:tc>
                <a:extLst>
                  <a:ext uri="{0D108BD9-81ED-4DB2-BD59-A6C34878D82A}">
                    <a16:rowId xmlns:a16="http://schemas.microsoft.com/office/drawing/2014/main" val="890296209"/>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0.77745533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1.30360508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0.832836151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1.353319407</a:t>
                      </a:r>
                    </a:p>
                  </a:txBody>
                  <a:tcPr marL="7620" marR="7620" marT="7620" marB="0" anchor="b"/>
                </a:tc>
                <a:extLst>
                  <a:ext uri="{0D108BD9-81ED-4DB2-BD59-A6C34878D82A}">
                    <a16:rowId xmlns:a16="http://schemas.microsoft.com/office/drawing/2014/main" val="395952614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4400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0.786667585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1.375729561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0.853488922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1.451261044</a:t>
                      </a:r>
                    </a:p>
                  </a:txBody>
                  <a:tcPr marL="7620" marR="7620" marT="7620" marB="0" anchor="b"/>
                </a:tc>
                <a:extLst>
                  <a:ext uri="{0D108BD9-81ED-4DB2-BD59-A6C34878D82A}">
                    <a16:rowId xmlns:a16="http://schemas.microsoft.com/office/drawing/2014/main" val="2393400442"/>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0.845776558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1.4184587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0.893525839</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1.505196571</a:t>
                      </a:r>
                    </a:p>
                  </a:txBody>
                  <a:tcPr marL="7620" marR="7620" marT="7620" marB="0" anchor="b"/>
                </a:tc>
                <a:extLst>
                  <a:ext uri="{0D108BD9-81ED-4DB2-BD59-A6C34878D82A}">
                    <a16:rowId xmlns:a16="http://schemas.microsoft.com/office/drawing/2014/main" val="162784266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0.88202858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1.488318205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0.934652567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1.565064192</a:t>
                      </a:r>
                    </a:p>
                  </a:txBody>
                  <a:tcPr marL="7620" marR="7620" marT="7620" marB="0" anchor="b"/>
                </a:tc>
                <a:extLst>
                  <a:ext uri="{0D108BD9-81ED-4DB2-BD59-A6C34878D82A}">
                    <a16:rowId xmlns:a16="http://schemas.microsoft.com/office/drawing/2014/main" val="1372990480"/>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5000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0.912687778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1.554430485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0.987891674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1.628420115</a:t>
                      </a:r>
                    </a:p>
                  </a:txBody>
                  <a:tcPr marL="7620" marR="7620" marT="7620" marB="0" anchor="b"/>
                </a:tc>
                <a:extLst>
                  <a:ext uri="{0D108BD9-81ED-4DB2-BD59-A6C34878D82A}">
                    <a16:rowId xmlns:a16="http://schemas.microsoft.com/office/drawing/2014/main" val="414644878"/>
                  </a:ext>
                </a:extLst>
              </a:tr>
            </a:tbl>
          </a:graphicData>
        </a:graphic>
      </p:graphicFrame>
    </p:spTree>
    <p:extLst>
      <p:ext uri="{BB962C8B-B14F-4D97-AF65-F5344CB8AC3E}">
        <p14:creationId xmlns:p14="http://schemas.microsoft.com/office/powerpoint/2010/main" val="212263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151514-BFA5-4CCE-B461-ACF51538E183}"/>
              </a:ext>
            </a:extLst>
          </p:cNvPr>
          <p:cNvGraphicFramePr>
            <a:graphicFrameLocks/>
          </p:cNvGraphicFramePr>
          <p:nvPr>
            <p:extLst>
              <p:ext uri="{D42A27DB-BD31-4B8C-83A1-F6EECF244321}">
                <p14:modId xmlns:p14="http://schemas.microsoft.com/office/powerpoint/2010/main" val="416891467"/>
              </p:ext>
            </p:extLst>
          </p:nvPr>
        </p:nvGraphicFramePr>
        <p:xfrm>
          <a:off x="899592" y="836712"/>
          <a:ext cx="6480720" cy="358482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C96D47E-3747-954F-0F65-C9D7D846C577}"/>
              </a:ext>
            </a:extLst>
          </p:cNvPr>
          <p:cNvSpPr txBox="1"/>
          <p:nvPr/>
        </p:nvSpPr>
        <p:spPr>
          <a:xfrm>
            <a:off x="827584" y="4581128"/>
            <a:ext cx="6840760" cy="648072"/>
          </a:xfrm>
          <a:prstGeom prst="rect">
            <a:avLst/>
          </a:prstGeom>
          <a:noFill/>
        </p:spPr>
        <p:txBody>
          <a:bodyPr wrap="square" rtlCol="0">
            <a:spAutoFit/>
          </a:bodyPr>
          <a:lstStyle/>
          <a:p>
            <a:pPr algn="ctr"/>
            <a:r>
              <a:rPr lang="en-US" dirty="0"/>
              <a:t>Figure: Represents Encryption Time of Modified AES-128 and Standard AES-128 </a:t>
            </a:r>
            <a:endParaRPr lang="en-IN" dirty="0"/>
          </a:p>
        </p:txBody>
      </p:sp>
    </p:spTree>
    <p:extLst>
      <p:ext uri="{BB962C8B-B14F-4D97-AF65-F5344CB8AC3E}">
        <p14:creationId xmlns:p14="http://schemas.microsoft.com/office/powerpoint/2010/main" val="3560795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6AE2562-FE9C-4970-9043-482CD7A421C9}"/>
              </a:ext>
            </a:extLst>
          </p:cNvPr>
          <p:cNvGraphicFramePr>
            <a:graphicFrameLocks/>
          </p:cNvGraphicFramePr>
          <p:nvPr>
            <p:extLst>
              <p:ext uri="{D42A27DB-BD31-4B8C-83A1-F6EECF244321}">
                <p14:modId xmlns:p14="http://schemas.microsoft.com/office/powerpoint/2010/main" val="3333996943"/>
              </p:ext>
            </p:extLst>
          </p:nvPr>
        </p:nvGraphicFramePr>
        <p:xfrm>
          <a:off x="899592" y="1052736"/>
          <a:ext cx="6624736" cy="365683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DCC8F1B-AFCA-F554-E7BA-FB0DE73CA185}"/>
              </a:ext>
            </a:extLst>
          </p:cNvPr>
          <p:cNvSpPr txBox="1"/>
          <p:nvPr/>
        </p:nvSpPr>
        <p:spPr>
          <a:xfrm>
            <a:off x="899592" y="4941168"/>
            <a:ext cx="6768752" cy="646331"/>
          </a:xfrm>
          <a:prstGeom prst="rect">
            <a:avLst/>
          </a:prstGeom>
          <a:noFill/>
        </p:spPr>
        <p:txBody>
          <a:bodyPr wrap="square" rtlCol="0">
            <a:spAutoFit/>
          </a:bodyPr>
          <a:lstStyle/>
          <a:p>
            <a:pPr algn="ctr"/>
            <a:r>
              <a:rPr lang="en-US" dirty="0"/>
              <a:t>Figure: Represents Decryption Time of Modified AES-128 and Standard AES-128 </a:t>
            </a:r>
            <a:endParaRPr lang="en-IN" dirty="0"/>
          </a:p>
        </p:txBody>
      </p:sp>
    </p:spTree>
    <p:extLst>
      <p:ext uri="{BB962C8B-B14F-4D97-AF65-F5344CB8AC3E}">
        <p14:creationId xmlns:p14="http://schemas.microsoft.com/office/powerpoint/2010/main" val="3372001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866-F3F1-27E6-5CC6-1AD23979D26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1235ECB-1412-A9D1-DA4A-8F34D8F941C7}"/>
              </a:ext>
            </a:extLst>
          </p:cNvPr>
          <p:cNvSpPr>
            <a:spLocks noGrp="1"/>
          </p:cNvSpPr>
          <p:nvPr>
            <p:ph idx="1"/>
          </p:nvPr>
        </p:nvSpPr>
        <p:spPr>
          <a:xfrm>
            <a:off x="609598" y="1700808"/>
            <a:ext cx="6347714" cy="3880773"/>
          </a:xfrm>
        </p:spPr>
        <p:txBody>
          <a:bodyPr/>
          <a:lstStyle/>
          <a:p>
            <a:pPr algn="just"/>
            <a:r>
              <a:rPr lang="en-US" dirty="0"/>
              <a:t>In conclusion this project involves modifying the AES algorithm by adding extra </a:t>
            </a:r>
            <a:r>
              <a:rPr lang="en-US" dirty="0" err="1"/>
              <a:t>AddRoundKey</a:t>
            </a:r>
            <a:r>
              <a:rPr lang="en-US" dirty="0"/>
              <a:t> before </a:t>
            </a:r>
            <a:r>
              <a:rPr lang="en-US" dirty="0" err="1"/>
              <a:t>MixColumns</a:t>
            </a:r>
            <a:r>
              <a:rPr lang="en-US" dirty="0"/>
              <a:t> from Round 1 to 9 which can provide  an additional layer of diffusion and improve security.</a:t>
            </a:r>
          </a:p>
          <a:p>
            <a:pPr algn="just"/>
            <a:r>
              <a:rPr lang="en-US" dirty="0"/>
              <a:t>Test results shows that Modified AES has better Avalanche Effect than Standard AES.</a:t>
            </a:r>
          </a:p>
          <a:p>
            <a:pPr algn="just"/>
            <a:r>
              <a:rPr lang="en-US" dirty="0"/>
              <a:t>Modified AES has better Diffusion properties that make </a:t>
            </a:r>
            <a:r>
              <a:rPr lang="en-IN" dirty="0"/>
              <a:t>it more secure against certain types of attacks.</a:t>
            </a:r>
            <a:endParaRPr lang="en-US" dirty="0"/>
          </a:p>
        </p:txBody>
      </p:sp>
    </p:spTree>
    <p:extLst>
      <p:ext uri="{BB962C8B-B14F-4D97-AF65-F5344CB8AC3E}">
        <p14:creationId xmlns:p14="http://schemas.microsoft.com/office/powerpoint/2010/main" val="1765035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B432-29E4-28E8-8F15-76323A511FDB}"/>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A0C9D66E-B8BB-A6FB-9590-8288796F3A8B}"/>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In the future, more comprehensive tests can be performed on the modified AES algorithm, such as fault attacks and side-channel attacks. Also, the algorithm can be further optimized to reduce the encryption/decryption time while maintaining a good avalanche effect</a:t>
            </a:r>
            <a:endParaRPr lang="en-IN" dirty="0"/>
          </a:p>
        </p:txBody>
      </p:sp>
    </p:spTree>
    <p:extLst>
      <p:ext uri="{BB962C8B-B14F-4D97-AF65-F5344CB8AC3E}">
        <p14:creationId xmlns:p14="http://schemas.microsoft.com/office/powerpoint/2010/main" val="3564127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92EB-F973-DBE3-2318-AA3DEF28010F}"/>
              </a:ext>
            </a:extLst>
          </p:cNvPr>
          <p:cNvSpPr>
            <a:spLocks noGrp="1"/>
          </p:cNvSpPr>
          <p:nvPr>
            <p:ph type="title"/>
          </p:nvPr>
        </p:nvSpPr>
        <p:spPr>
          <a:xfrm>
            <a:off x="1835696" y="2636912"/>
            <a:ext cx="6347714" cy="1320800"/>
          </a:xfrm>
        </p:spPr>
        <p:txBody>
          <a:bodyPr/>
          <a:lstStyle/>
          <a:p>
            <a:r>
              <a:rPr lang="en-US" dirty="0"/>
              <a:t>	</a:t>
            </a:r>
            <a:r>
              <a:rPr lang="en-US" dirty="0">
                <a:solidFill>
                  <a:srgbClr val="7030A0"/>
                </a:solidFill>
              </a:rPr>
              <a:t>THANKING YOU</a:t>
            </a:r>
            <a:endParaRPr lang="en-IN" dirty="0">
              <a:solidFill>
                <a:srgbClr val="7030A0"/>
              </a:solidFill>
            </a:endParaRPr>
          </a:p>
        </p:txBody>
      </p:sp>
    </p:spTree>
    <p:extLst>
      <p:ext uri="{BB962C8B-B14F-4D97-AF65-F5344CB8AC3E}">
        <p14:creationId xmlns:p14="http://schemas.microsoft.com/office/powerpoint/2010/main" val="154009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49B680A-78E7-3FE9-7F5E-15F9CC699BC3}"/>
              </a:ext>
            </a:extLst>
          </p:cNvPr>
          <p:cNvSpPr>
            <a:spLocks noGrp="1" noChangeArrowheads="1"/>
          </p:cNvSpPr>
          <p:nvPr>
            <p:ph type="title"/>
          </p:nvPr>
        </p:nvSpPr>
        <p:spPr/>
        <p:txBody>
          <a:bodyPr>
            <a:normAutofit/>
          </a:bodyPr>
          <a:lstStyle/>
          <a:p>
            <a:pPr eaLnBrk="1" hangingPunct="1"/>
            <a:r>
              <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The AES Cipher - Rijndael </a:t>
            </a:r>
          </a:p>
        </p:txBody>
      </p:sp>
      <p:sp>
        <p:nvSpPr>
          <p:cNvPr id="24579" name="Rectangle 3">
            <a:extLst>
              <a:ext uri="{FF2B5EF4-FFF2-40B4-BE49-F238E27FC236}">
                <a16:creationId xmlns:a16="http://schemas.microsoft.com/office/drawing/2014/main" id="{6EA4E700-752D-218F-4673-C30ADD157A8C}"/>
              </a:ext>
            </a:extLst>
          </p:cNvPr>
          <p:cNvSpPr>
            <a:spLocks noGrp="1" noChangeArrowheads="1"/>
          </p:cNvSpPr>
          <p:nvPr>
            <p:ph idx="1"/>
          </p:nvPr>
        </p:nvSpPr>
        <p:spPr>
          <a:xfrm>
            <a:off x="457200" y="1219200"/>
            <a:ext cx="7086600" cy="4937125"/>
          </a:xfrm>
        </p:spPr>
        <p:txBody>
          <a:bodyPr>
            <a:normAutofit/>
          </a:bodyPr>
          <a:lstStyle/>
          <a:p>
            <a:pPr eaLnBrk="1" hangingPunct="1">
              <a:lnSpc>
                <a:spcPct val="90000"/>
              </a:lnSpc>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Rijndael was selected as the AES in Oct-2000</a:t>
            </a: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Designed by Vincent </a:t>
            </a:r>
            <a:r>
              <a:rPr lang="en-AU" altLang="en-US" sz="1800"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Rijmen</a:t>
            </a: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Joan Daemen in Belgium </a:t>
            </a: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Issued as FIPS PUB 197 standard in Nov-2001 </a:t>
            </a:r>
          </a:p>
          <a:p>
            <a:pPr eaLnBrk="1" hangingPunct="1">
              <a:lnSpc>
                <a:spcPct val="90000"/>
              </a:lnSpc>
              <a:buFont typeface="Wingdings 3" panose="05040102010807070707" pitchFamily="18" charset="2"/>
              <a:buNone/>
            </a:pP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An </a:t>
            </a:r>
            <a:r>
              <a:rPr lang="en-AU"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iterative</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rather than </a:t>
            </a:r>
            <a:r>
              <a:rPr lang="en-AU"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Feistel</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cipher</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processes </a:t>
            </a: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data as block of 4 columns of 4 bytes (128 bits)</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operates on entire data block in every round</a:t>
            </a: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Rijndael design:</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simplicity</a:t>
            </a:r>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has 128/192/256 bit keys, 128 bits data </a:t>
            </a: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resistant against known attacks</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speed and code compactness on many CPUs</a:t>
            </a: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24580" name="Picture 4">
            <a:extLst>
              <a:ext uri="{FF2B5EF4-FFF2-40B4-BE49-F238E27FC236}">
                <a16:creationId xmlns:a16="http://schemas.microsoft.com/office/drawing/2014/main" id="{11E51039-531B-B61F-F588-8BBDA2892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9743" y="1151731"/>
            <a:ext cx="14081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8">
            <a:extLst>
              <a:ext uri="{FF2B5EF4-FFF2-40B4-BE49-F238E27FC236}">
                <a16:creationId xmlns:a16="http://schemas.microsoft.com/office/drawing/2014/main" id="{080CA077-3076-7301-B829-3A9E12E741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6094" y="3561175"/>
            <a:ext cx="140176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10">
            <a:extLst>
              <a:ext uri="{FF2B5EF4-FFF2-40B4-BE49-F238E27FC236}">
                <a16:creationId xmlns:a16="http://schemas.microsoft.com/office/drawing/2014/main" id="{66D6B2BF-883D-CF5F-34F4-3936F2DCBED0}"/>
              </a:ext>
            </a:extLst>
          </p:cNvPr>
          <p:cNvSpPr>
            <a:spLocks noChangeArrowheads="1"/>
          </p:cNvSpPr>
          <p:nvPr/>
        </p:nvSpPr>
        <p:spPr bwMode="auto">
          <a:xfrm>
            <a:off x="7015955" y="3048000"/>
            <a:ext cx="1055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600" dirty="0">
                <a:solidFill>
                  <a:srgbClr val="595959"/>
                </a:solidFill>
              </a:rPr>
              <a:t>V. </a:t>
            </a:r>
            <a:r>
              <a:rPr lang="en-AU" altLang="en-US" sz="1600" dirty="0" err="1">
                <a:solidFill>
                  <a:srgbClr val="595959"/>
                </a:solidFill>
              </a:rPr>
              <a:t>Rijmen</a:t>
            </a:r>
            <a:r>
              <a:rPr lang="en-AU" altLang="en-US" sz="1600" dirty="0">
                <a:solidFill>
                  <a:srgbClr val="595959"/>
                </a:solidFill>
              </a:rPr>
              <a:t> </a:t>
            </a:r>
            <a:endParaRPr lang="en-US" altLang="en-US" sz="1600" dirty="0"/>
          </a:p>
        </p:txBody>
      </p:sp>
      <p:sp>
        <p:nvSpPr>
          <p:cNvPr id="24583" name="Rectangle 12">
            <a:extLst>
              <a:ext uri="{FF2B5EF4-FFF2-40B4-BE49-F238E27FC236}">
                <a16:creationId xmlns:a16="http://schemas.microsoft.com/office/drawing/2014/main" id="{C3879AFE-CF8D-068C-BE5E-9579602DE4A3}"/>
              </a:ext>
            </a:extLst>
          </p:cNvPr>
          <p:cNvSpPr>
            <a:spLocks noChangeArrowheads="1"/>
          </p:cNvSpPr>
          <p:nvPr/>
        </p:nvSpPr>
        <p:spPr bwMode="auto">
          <a:xfrm>
            <a:off x="6961840" y="5365368"/>
            <a:ext cx="11763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600" dirty="0">
                <a:solidFill>
                  <a:srgbClr val="595959"/>
                </a:solidFill>
              </a:rPr>
              <a:t>J. Daemen </a:t>
            </a:r>
            <a:endParaRPr lang="en-US"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7BADBC1-B541-45F8-4C80-A7CC40611F07}"/>
              </a:ext>
            </a:extLst>
          </p:cNvPr>
          <p:cNvSpPr>
            <a:spLocks noGrp="1" noChangeArrowheads="1"/>
          </p:cNvSpPr>
          <p:nvPr>
            <p:ph type="title"/>
          </p:nvPr>
        </p:nvSpPr>
        <p:spPr>
          <a:xfrm>
            <a:off x="468313" y="0"/>
            <a:ext cx="8229600" cy="1139825"/>
          </a:xfrm>
        </p:spPr>
        <p:txBody>
          <a:bodyPr>
            <a:normAutofit fontScale="90000"/>
          </a:bodyPr>
          <a:lstStyle/>
          <a:p>
            <a:pPr eaLnBrk="1" hangingPunct="1"/>
            <a:br>
              <a:rPr lang="en-US" altLang="en-US" dirty="0">
                <a:ea typeface="ＭＳ Ｐゴシック" panose="020B0600070205080204" pitchFamily="34" charset="-128"/>
              </a:rPr>
            </a:br>
            <a:r>
              <a:rPr lang="en-US" altLang="en-US" dirty="0">
                <a:ea typeface="ＭＳ Ｐゴシック" panose="020B0600070205080204" pitchFamily="34" charset="-128"/>
              </a:rPr>
              <a:t>Implementation Aspects</a:t>
            </a:r>
            <a:endParaRPr lang="en-AU" altLang="en-US" dirty="0">
              <a:ea typeface="ＭＳ Ｐゴシック" panose="020B0600070205080204" pitchFamily="34" charset="-128"/>
            </a:endParaRPr>
          </a:p>
        </p:txBody>
      </p:sp>
      <p:sp>
        <p:nvSpPr>
          <p:cNvPr id="73731" name="Rectangle 3">
            <a:extLst>
              <a:ext uri="{FF2B5EF4-FFF2-40B4-BE49-F238E27FC236}">
                <a16:creationId xmlns:a16="http://schemas.microsoft.com/office/drawing/2014/main" id="{8A876A50-FE4C-0870-221E-1272A3C0F520}"/>
              </a:ext>
            </a:extLst>
          </p:cNvPr>
          <p:cNvSpPr>
            <a:spLocks noGrp="1" noChangeArrowheads="1"/>
          </p:cNvSpPr>
          <p:nvPr>
            <p:ph idx="1"/>
          </p:nvPr>
        </p:nvSpPr>
        <p:spPr>
          <a:xfrm>
            <a:off x="689715" y="1557432"/>
            <a:ext cx="8229600" cy="5030788"/>
          </a:xfrm>
        </p:spPr>
        <p:txBody>
          <a:bodyPr/>
          <a:lstStyle/>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algorithms used in AES are so simple that they can be easily </a:t>
            </a:r>
          </a:p>
          <a:p>
            <a:pPr marL="0" indent="0" eaLnBrk="1" hangingPunct="1">
              <a:lnSpc>
                <a:spcPct val="90000"/>
              </a:lnSpc>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implemented using cheap processors and a minimum amount of memory.</a:t>
            </a:r>
          </a:p>
          <a:p>
            <a:pPr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Very efficient</a:t>
            </a:r>
          </a:p>
          <a:p>
            <a:pPr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Implementation was a key factor in its selection as the AES </a:t>
            </a: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cipher</a:t>
            </a:r>
          </a:p>
          <a:p>
            <a:pPr eaLnBrk="1" hangingPunct="1">
              <a:lnSpc>
                <a:spcPct val="90000"/>
              </a:lnSpc>
            </a:pPr>
            <a:endParaRPr lang="en-IN" altLang="en-US" sz="2800" dirty="0">
              <a:solidFill>
                <a:srgbClr val="595959"/>
              </a:solidFill>
              <a:ea typeface="ＭＳ Ｐゴシック" panose="020B0600070205080204" pitchFamily="34" charset="-128"/>
            </a:endParaRPr>
          </a:p>
          <a:p>
            <a:pPr eaLnBrk="1" hangingPunct="1">
              <a:lnSpc>
                <a:spcPct val="90000"/>
              </a:lnSpc>
            </a:pPr>
            <a:endParaRPr lang="en-US" altLang="en-US" sz="2000" dirty="0">
              <a:solidFill>
                <a:srgbClr val="595959"/>
              </a:solidFill>
              <a:ea typeface="ＭＳ Ｐゴシック" panose="020B0600070205080204" pitchFamily="34" charset="-128"/>
            </a:endParaRPr>
          </a:p>
          <a:p>
            <a:pPr lvl="1" eaLnBrk="1" hangingPunct="1">
              <a:lnSpc>
                <a:spcPct val="90000"/>
              </a:lnSpc>
            </a:pPr>
            <a:endParaRPr lang="en-US" altLang="en-US" sz="1700" dirty="0">
              <a:solidFill>
                <a:srgbClr val="595959"/>
              </a:solidFill>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06005648-0555-F059-BF06-DA1C3450EEF2}"/>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AES Security</a:t>
            </a:r>
          </a:p>
        </p:txBody>
      </p:sp>
      <p:sp>
        <p:nvSpPr>
          <p:cNvPr id="3" name="Content Placeholder 2">
            <a:extLst>
              <a:ext uri="{FF2B5EF4-FFF2-40B4-BE49-F238E27FC236}">
                <a16:creationId xmlns:a16="http://schemas.microsoft.com/office/drawing/2014/main" id="{F7AB23D4-29E2-45D3-C3F0-A85725E1788B}"/>
              </a:ext>
            </a:extLst>
          </p:cNvPr>
          <p:cNvSpPr>
            <a:spLocks noGrp="1"/>
          </p:cNvSpPr>
          <p:nvPr>
            <p:ph idx="1"/>
          </p:nvPr>
        </p:nvSpPr>
        <p:spPr>
          <a:xfrm>
            <a:off x="457200" y="1553516"/>
            <a:ext cx="8229600" cy="4937125"/>
          </a:xfrm>
        </p:spPr>
        <p:txBody>
          <a:bodyPr>
            <a:noAutofit/>
          </a:bodyPr>
          <a:lstStyle/>
          <a:p>
            <a:pPr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AES was designed after DES. </a:t>
            </a:r>
          </a:p>
          <a:p>
            <a:pPr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Most of the known attacks on DES were already tested on AES.</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Brute-Force Attack</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AES is definitely more secure than DES due to the larger-size key. </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Statistical Attacks</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Numerous tests have failed to do statistical analysis of the ciphertext</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Differential and Linear Attacks</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There are no differential and linear attacks on AES as yet.</a:t>
            </a:r>
          </a:p>
          <a:p>
            <a:pPr algn="just"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6932E8A-4995-2D1E-6D8E-13A4F70FB9FE}"/>
              </a:ext>
            </a:extLst>
          </p:cNvPr>
          <p:cNvSpPr>
            <a:spLocks noGrp="1" noChangeArrowheads="1"/>
          </p:cNvSpPr>
          <p:nvPr>
            <p:ph type="title"/>
          </p:nvPr>
        </p:nvSpPr>
        <p:spPr>
          <a:xfrm>
            <a:off x="457200" y="402055"/>
            <a:ext cx="8229600" cy="1268413"/>
          </a:xfrm>
        </p:spPr>
        <p:txBody>
          <a:bodyPr>
            <a:normAutofit/>
          </a:bodyPr>
          <a:lstStyle/>
          <a:p>
            <a:pPr algn="l"/>
            <a:r>
              <a:rPr lang="en-IN" sz="3200" b="1" dirty="0">
                <a:latin typeface="Times New Roman" panose="02020603050405020304" pitchFamily="18" charset="0"/>
                <a:cs typeface="Times New Roman" panose="02020603050405020304" pitchFamily="18" charset="0"/>
              </a:rPr>
              <a:t>2.Basics of AES</a:t>
            </a:r>
            <a:endParaRPr lang="en-US" sz="3200" b="1" dirty="0">
              <a:latin typeface="Times New Roman" panose="02020603050405020304" pitchFamily="18" charset="0"/>
              <a:cs typeface="Times New Roman" panose="02020603050405020304" pitchFamily="18" charset="0"/>
            </a:endParaRPr>
          </a:p>
        </p:txBody>
      </p:sp>
      <p:sp>
        <p:nvSpPr>
          <p:cNvPr id="27651" name="Slide Number Placeholder 5">
            <a:extLst>
              <a:ext uri="{FF2B5EF4-FFF2-40B4-BE49-F238E27FC236}">
                <a16:creationId xmlns:a16="http://schemas.microsoft.com/office/drawing/2014/main" id="{58AC6512-A73F-503C-0880-8F101901E3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E25D06-A77E-4945-904E-26A1062808C8}" type="slidenum">
              <a:rPr lang="en-GB" altLang="en-US" sz="1400">
                <a:solidFill>
                  <a:schemeClr val="tx2"/>
                </a:solidFill>
              </a:rPr>
              <a:pPr eaLnBrk="1" hangingPunct="1"/>
              <a:t>9</a:t>
            </a:fld>
            <a:endParaRPr lang="en-GB" altLang="en-US" sz="1400">
              <a:solidFill>
                <a:schemeClr val="tx2"/>
              </a:solidFill>
            </a:endParaRPr>
          </a:p>
        </p:txBody>
      </p:sp>
      <p:sp>
        <p:nvSpPr>
          <p:cNvPr id="25604" name="Rectangle 3">
            <a:extLst>
              <a:ext uri="{FF2B5EF4-FFF2-40B4-BE49-F238E27FC236}">
                <a16:creationId xmlns:a16="http://schemas.microsoft.com/office/drawing/2014/main" id="{F26F57C9-4E36-0617-49ED-DBD459FD0696}"/>
              </a:ext>
            </a:extLst>
          </p:cNvPr>
          <p:cNvSpPr>
            <a:spLocks noChangeArrowheads="1"/>
          </p:cNvSpPr>
          <p:nvPr/>
        </p:nvSpPr>
        <p:spPr bwMode="auto">
          <a:xfrm>
            <a:off x="2971800" y="2895600"/>
            <a:ext cx="1447800" cy="1371600"/>
          </a:xfrm>
          <a:prstGeom prst="rect">
            <a:avLst/>
          </a:prstGeom>
          <a:solidFill>
            <a:srgbClr val="F7C120"/>
          </a:solidFill>
          <a:ln w="25400">
            <a:solidFill>
              <a:srgbClr val="7F7F7F"/>
            </a:solidFill>
            <a:miter lim="800000"/>
            <a:headEnd/>
            <a:tailEnd/>
          </a:ln>
          <a:effectLst>
            <a:outerShdw blurRad="50800" dist="38100" dir="2700000" rotWithShape="0">
              <a:srgbClr val="808080">
                <a:alpha val="42999"/>
              </a:srgbClr>
            </a:outerShdw>
          </a:effec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Gill Sans MT" panose="020B0502020104020203" pitchFamily="34" charset="0"/>
              </a:rPr>
              <a:t>     </a:t>
            </a:r>
            <a:r>
              <a:rPr lang="en-US" altLang="en-US" sz="2800">
                <a:latin typeface="Gill Sans MT" panose="020B0502020104020203" pitchFamily="34" charset="0"/>
              </a:rPr>
              <a:t>AES</a:t>
            </a:r>
            <a:endParaRPr lang="en-GB" altLang="en-US" sz="2800">
              <a:latin typeface="Gill Sans MT" panose="020B0502020104020203" pitchFamily="34" charset="0"/>
            </a:endParaRPr>
          </a:p>
        </p:txBody>
      </p:sp>
      <p:sp>
        <p:nvSpPr>
          <p:cNvPr id="25605" name="Text Box 4">
            <a:extLst>
              <a:ext uri="{FF2B5EF4-FFF2-40B4-BE49-F238E27FC236}">
                <a16:creationId xmlns:a16="http://schemas.microsoft.com/office/drawing/2014/main" id="{486D8D0E-A098-0183-CDE7-9BED532441FC}"/>
              </a:ext>
            </a:extLst>
          </p:cNvPr>
          <p:cNvSpPr txBox="1">
            <a:spLocks noChangeArrowheads="1"/>
          </p:cNvSpPr>
          <p:nvPr/>
        </p:nvSpPr>
        <p:spPr bwMode="auto">
          <a:xfrm>
            <a:off x="2743200" y="1676400"/>
            <a:ext cx="25415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Plaintext (128 bits)</a:t>
            </a:r>
            <a:endParaRPr lang="en-GB" altLang="en-US">
              <a:latin typeface="Gill Sans MT" panose="020B0502020104020203" pitchFamily="34" charset="0"/>
            </a:endParaRPr>
          </a:p>
        </p:txBody>
      </p:sp>
      <p:sp>
        <p:nvSpPr>
          <p:cNvPr id="25606" name="Text Box 5">
            <a:extLst>
              <a:ext uri="{FF2B5EF4-FFF2-40B4-BE49-F238E27FC236}">
                <a16:creationId xmlns:a16="http://schemas.microsoft.com/office/drawing/2014/main" id="{69F80218-05B9-E707-222C-0C6C62746E27}"/>
              </a:ext>
            </a:extLst>
          </p:cNvPr>
          <p:cNvSpPr txBox="1">
            <a:spLocks noChangeArrowheads="1"/>
          </p:cNvSpPr>
          <p:nvPr/>
        </p:nvSpPr>
        <p:spPr bwMode="auto">
          <a:xfrm>
            <a:off x="2514600" y="5029200"/>
            <a:ext cx="28336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Ciphertext (128 bits) </a:t>
            </a:r>
            <a:endParaRPr lang="en-GB" altLang="en-US">
              <a:latin typeface="Gill Sans MT" panose="020B0502020104020203" pitchFamily="34" charset="0"/>
            </a:endParaRPr>
          </a:p>
        </p:txBody>
      </p:sp>
      <p:sp>
        <p:nvSpPr>
          <p:cNvPr id="25607" name="Text Box 6">
            <a:extLst>
              <a:ext uri="{FF2B5EF4-FFF2-40B4-BE49-F238E27FC236}">
                <a16:creationId xmlns:a16="http://schemas.microsoft.com/office/drawing/2014/main" id="{9CD9D748-596B-81E5-B62D-6F32DBD53B80}"/>
              </a:ext>
            </a:extLst>
          </p:cNvPr>
          <p:cNvSpPr txBox="1">
            <a:spLocks noChangeArrowheads="1"/>
          </p:cNvSpPr>
          <p:nvPr/>
        </p:nvSpPr>
        <p:spPr bwMode="auto">
          <a:xfrm>
            <a:off x="5181600" y="3352800"/>
            <a:ext cx="2481263"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Key (128-256 bits)</a:t>
            </a:r>
            <a:endParaRPr lang="en-GB" altLang="en-US">
              <a:latin typeface="Gill Sans MT" panose="020B0502020104020203" pitchFamily="34" charset="0"/>
            </a:endParaRPr>
          </a:p>
        </p:txBody>
      </p:sp>
      <p:sp>
        <p:nvSpPr>
          <p:cNvPr id="16" name="Down Arrow 15">
            <a:extLst>
              <a:ext uri="{FF2B5EF4-FFF2-40B4-BE49-F238E27FC236}">
                <a16:creationId xmlns:a16="http://schemas.microsoft.com/office/drawing/2014/main" id="{9511B2B5-3ABA-57FF-C58B-F7CA578B349D}"/>
              </a:ext>
            </a:extLst>
          </p:cNvPr>
          <p:cNvSpPr/>
          <p:nvPr/>
        </p:nvSpPr>
        <p:spPr>
          <a:xfrm>
            <a:off x="3505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a:extLst>
              <a:ext uri="{FF2B5EF4-FFF2-40B4-BE49-F238E27FC236}">
                <a16:creationId xmlns:a16="http://schemas.microsoft.com/office/drawing/2014/main" id="{5AF0DE09-FA92-2545-66BB-B2C049C60993}"/>
              </a:ext>
            </a:extLst>
          </p:cNvPr>
          <p:cNvSpPr/>
          <p:nvPr/>
        </p:nvSpPr>
        <p:spPr>
          <a:xfrm>
            <a:off x="3505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a:extLst>
              <a:ext uri="{FF2B5EF4-FFF2-40B4-BE49-F238E27FC236}">
                <a16:creationId xmlns:a16="http://schemas.microsoft.com/office/drawing/2014/main" id="{68C88949-7F45-E7C0-B1C3-06F48C9A570A}"/>
              </a:ext>
            </a:extLst>
          </p:cNvPr>
          <p:cNvSpPr/>
          <p:nvPr/>
        </p:nvSpPr>
        <p:spPr>
          <a:xfrm>
            <a:off x="4495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2500</TotalTime>
  <Words>4394</Words>
  <Application>Microsoft Office PowerPoint</Application>
  <PresentationFormat>On-screen Show (4:3)</PresentationFormat>
  <Paragraphs>892</Paragraphs>
  <Slides>58</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Calisto MT</vt:lpstr>
      <vt:lpstr>Gill Sans MT</vt:lpstr>
      <vt:lpstr>Helvetica</vt:lpstr>
      <vt:lpstr>Times New Roman</vt:lpstr>
      <vt:lpstr>Times-Roman</vt:lpstr>
      <vt:lpstr>Trebuchet MS</vt:lpstr>
      <vt:lpstr>Wingdings 3</vt:lpstr>
      <vt:lpstr>Facet</vt:lpstr>
      <vt:lpstr>PowerPoint Presentation</vt:lpstr>
      <vt:lpstr>Topics</vt:lpstr>
      <vt:lpstr>Abstract</vt:lpstr>
      <vt:lpstr>1.Introduction </vt:lpstr>
      <vt:lpstr>AES Competition Requirements</vt:lpstr>
      <vt:lpstr>The AES Cipher - Rijndael </vt:lpstr>
      <vt:lpstr> Implementation Aspects</vt:lpstr>
      <vt:lpstr>AES Security</vt:lpstr>
      <vt:lpstr>2.Basics of AES</vt:lpstr>
      <vt:lpstr>Multiple rounds</vt:lpstr>
      <vt:lpstr>High Level Description</vt:lpstr>
      <vt:lpstr>Architecture</vt:lpstr>
      <vt:lpstr>128-bit values</vt:lpstr>
      <vt:lpstr>Data Unit</vt:lpstr>
      <vt:lpstr>Unit Transformation</vt:lpstr>
      <vt:lpstr>Changing Plaintext to State</vt:lpstr>
      <vt:lpstr>3.AES Key Scheduling</vt:lpstr>
      <vt:lpstr>Key Expansion Scheme</vt:lpstr>
      <vt:lpstr>Key Expansion submodule</vt:lpstr>
      <vt:lpstr>Round Constant (RCon)</vt:lpstr>
      <vt:lpstr>Key Expansion Example (1st Round)</vt:lpstr>
      <vt:lpstr> 4.AES Round Operations</vt:lpstr>
      <vt:lpstr>SubBytes: Byte Substitution</vt:lpstr>
      <vt:lpstr>SubBytes and InvSubBytes</vt:lpstr>
      <vt:lpstr>SubBytes Operation</vt:lpstr>
      <vt:lpstr>SubBytes Table</vt:lpstr>
      <vt:lpstr>InvSubBytes Table</vt:lpstr>
      <vt:lpstr>Sample SubByte Transformation</vt:lpstr>
      <vt:lpstr>ShiftRows</vt:lpstr>
      <vt:lpstr>ShiftRows Scheme</vt:lpstr>
      <vt:lpstr>ShiftRows and InvShiftRows</vt:lpstr>
      <vt:lpstr>MixColumns</vt:lpstr>
      <vt:lpstr>MixColumns Scheme</vt:lpstr>
      <vt:lpstr>MixColumn and InvMixColumn</vt:lpstr>
      <vt:lpstr>AddRoundKey</vt:lpstr>
      <vt:lpstr>AddRoundKey Scheme</vt:lpstr>
      <vt:lpstr>5.Modified AES algorithm</vt:lpstr>
      <vt:lpstr>Added AddRoundKey</vt:lpstr>
      <vt:lpstr>Results: </vt:lpstr>
      <vt:lpstr>Table: samples of ciphertext and avalanche effect due to change in 1 bit change in plaintext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of Standard AES vs Modified AES</vt:lpstr>
      <vt:lpstr>Table: Represents Encryption and Decryption time of Standard AES-128 and Modified AES-128 </vt:lpstr>
      <vt:lpstr>PowerPoint Presentation</vt:lpstr>
      <vt:lpstr>PowerPoint Presentation</vt:lpstr>
      <vt:lpstr>PowerPoint Presentation</vt:lpstr>
      <vt:lpstr>Conclusion</vt:lpstr>
      <vt:lpstr>Future Scope</vt:lpstr>
      <vt:lpstr> THANKING YOU</vt:lpstr>
    </vt:vector>
  </TitlesOfParts>
  <Manager/>
  <Company>Towson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subject/>
  <dc:creator>Marius Zimand</dc:creator>
  <cp:keywords/>
  <dc:description/>
  <cp:lastModifiedBy>Madhusudhan Kambam</cp:lastModifiedBy>
  <cp:revision>105</cp:revision>
  <dcterms:created xsi:type="dcterms:W3CDTF">2011-06-27T15:36:27Z</dcterms:created>
  <dcterms:modified xsi:type="dcterms:W3CDTF">2023-05-11T13:34:09Z</dcterms:modified>
  <cp:category/>
</cp:coreProperties>
</file>