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anva Sans Bold" charset="1" panose="020B0803030501040103"/>
      <p:regular r:id="rId22"/>
    </p:embeddedFont>
    <p:embeddedFont>
      <p:font typeface="Oswald Bold" charset="1" panose="00000800000000000000"/>
      <p:regular r:id="rId23"/>
    </p:embeddedFont>
    <p:embeddedFont>
      <p:font typeface="DM Sans" charset="1" panose="00000000000000000000"/>
      <p:regular r:id="rId24"/>
    </p:embeddedFont>
    <p:embeddedFont>
      <p:font typeface="DM Sans Bold" charset="1" panose="00000000000000000000"/>
      <p:regular r:id="rId25"/>
    </p:embeddedFont>
    <p:embeddedFont>
      <p:font typeface="DM Sans Italics" charset="1" panose="00000000000000000000"/>
      <p:regular r:id="rId26"/>
    </p:embeddedFont>
    <p:embeddedFont>
      <p:font typeface="Montserrat Light" charset="1" panose="00000400000000000000"/>
      <p:regular r:id="rId27"/>
    </p:embeddedFont>
    <p:embeddedFont>
      <p:font typeface="Oswald" charset="1" panose="000005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jpeg" Type="http://schemas.openxmlformats.org/officeDocument/2006/relationships/image"/><Relationship Id="rId6" Target="../media/image2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6.jpeg" Type="http://schemas.openxmlformats.org/officeDocument/2006/relationships/image"/><Relationship Id="rId6" Target="../media/image2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387876" y="3733790"/>
            <a:ext cx="9512247" cy="3041010"/>
          </a:xfrm>
          <a:prstGeom prst="rect">
            <a:avLst/>
          </a:prstGeom>
        </p:spPr>
        <p:txBody>
          <a:bodyPr anchor="t" rtlCol="false" tIns="0" lIns="0" bIns="0" rIns="0">
            <a:spAutoFit/>
          </a:bodyPr>
          <a:lstStyle/>
          <a:p>
            <a:pPr algn="ctr">
              <a:lnSpc>
                <a:spcPts val="8128"/>
              </a:lnSpc>
            </a:pPr>
            <a:r>
              <a:rPr lang="en-US" sz="5806">
                <a:solidFill>
                  <a:srgbClr val="000000"/>
                </a:solidFill>
                <a:latin typeface="Canva Sans Bold"/>
                <a:ea typeface="Canva Sans Bold"/>
                <a:cs typeface="Canva Sans Bold"/>
                <a:sym typeface="Canva Sans Bold"/>
              </a:rPr>
              <a:t>Clinical Natural Language Processing (NLP) in Healthcare</a:t>
            </a:r>
          </a:p>
        </p:txBody>
      </p:sp>
      <p:sp>
        <p:nvSpPr>
          <p:cNvPr name="TextBox 9" id="9"/>
          <p:cNvSpPr txBox="true"/>
          <p:nvPr/>
        </p:nvSpPr>
        <p:spPr>
          <a:xfrm rot="0">
            <a:off x="9715355" y="7816387"/>
            <a:ext cx="5488233" cy="458407"/>
          </a:xfrm>
          <a:prstGeom prst="rect">
            <a:avLst/>
          </a:prstGeom>
        </p:spPr>
        <p:txBody>
          <a:bodyPr anchor="t" rtlCol="false" tIns="0" lIns="0" bIns="0" rIns="0">
            <a:spAutoFit/>
          </a:bodyPr>
          <a:lstStyle/>
          <a:p>
            <a:pPr algn="ctr">
              <a:lnSpc>
                <a:spcPts val="3741"/>
              </a:lnSpc>
            </a:pPr>
            <a:r>
              <a:rPr lang="en-US" sz="2711" spc="265">
                <a:solidFill>
                  <a:srgbClr val="231F20"/>
                </a:solidFill>
                <a:latin typeface="Oswald Bold"/>
                <a:ea typeface="Oswald Bold"/>
                <a:cs typeface="Oswald Bold"/>
                <a:sym typeface="Oswald Bold"/>
              </a:rPr>
              <a:t>-SHASHANK REDDY KARNATI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47822" y="4431943"/>
            <a:ext cx="7114671" cy="5285297"/>
          </a:xfrm>
          <a:custGeom>
            <a:avLst/>
            <a:gdLst/>
            <a:ahLst/>
            <a:cxnLst/>
            <a:rect r="r" b="b" t="t" l="l"/>
            <a:pathLst>
              <a:path h="5285297" w="7114671">
                <a:moveTo>
                  <a:pt x="0" y="0"/>
                </a:moveTo>
                <a:lnTo>
                  <a:pt x="7114671" y="0"/>
                </a:lnTo>
                <a:lnTo>
                  <a:pt x="7114671" y="5285298"/>
                </a:lnTo>
                <a:lnTo>
                  <a:pt x="0" y="5285298"/>
                </a:lnTo>
                <a:lnTo>
                  <a:pt x="0" y="0"/>
                </a:lnTo>
                <a:close/>
              </a:path>
            </a:pathLst>
          </a:custGeom>
          <a:blipFill>
            <a:blip r:embed="rId6"/>
            <a:stretch>
              <a:fillRect l="0" t="0" r="-4375" b="0"/>
            </a:stretch>
          </a:blipFill>
        </p:spPr>
      </p:sp>
      <p:sp>
        <p:nvSpPr>
          <p:cNvPr name="Freeform 5" id="5"/>
          <p:cNvSpPr/>
          <p:nvPr/>
        </p:nvSpPr>
        <p:spPr>
          <a:xfrm flipH="false" flipV="false" rot="0">
            <a:off x="990736" y="1369834"/>
            <a:ext cx="8153264" cy="3233976"/>
          </a:xfrm>
          <a:custGeom>
            <a:avLst/>
            <a:gdLst/>
            <a:ahLst/>
            <a:cxnLst/>
            <a:rect r="r" b="b" t="t" l="l"/>
            <a:pathLst>
              <a:path h="3233976" w="8153264">
                <a:moveTo>
                  <a:pt x="0" y="0"/>
                </a:moveTo>
                <a:lnTo>
                  <a:pt x="8153264" y="0"/>
                </a:lnTo>
                <a:lnTo>
                  <a:pt x="8153264" y="3233976"/>
                </a:lnTo>
                <a:lnTo>
                  <a:pt x="0" y="3233976"/>
                </a:lnTo>
                <a:lnTo>
                  <a:pt x="0" y="0"/>
                </a:lnTo>
                <a:close/>
              </a:path>
            </a:pathLst>
          </a:custGeom>
          <a:blipFill>
            <a:blip r:embed="rId7"/>
            <a:stretch>
              <a:fillRect l="0" t="0" r="0" b="0"/>
            </a:stretch>
          </a:blipFill>
        </p:spPr>
      </p:sp>
      <p:sp>
        <p:nvSpPr>
          <p:cNvPr name="TextBox 6" id="6"/>
          <p:cNvSpPr txBox="true"/>
          <p:nvPr/>
        </p:nvSpPr>
        <p:spPr>
          <a:xfrm rot="0">
            <a:off x="990736" y="300432"/>
            <a:ext cx="6777628" cy="728268"/>
          </a:xfrm>
          <a:prstGeom prst="rect">
            <a:avLst/>
          </a:prstGeom>
        </p:spPr>
        <p:txBody>
          <a:bodyPr anchor="t" rtlCol="false" tIns="0" lIns="0" bIns="0" rIns="0">
            <a:spAutoFit/>
          </a:bodyPr>
          <a:lstStyle/>
          <a:p>
            <a:pPr algn="l" marL="0" indent="0" lvl="0">
              <a:lnSpc>
                <a:spcPts val="5544"/>
              </a:lnSpc>
            </a:pPr>
            <a:r>
              <a:rPr lang="en-US" sz="5280" spc="517">
                <a:solidFill>
                  <a:srgbClr val="231F20"/>
                </a:solidFill>
                <a:latin typeface="Oswald Bold"/>
                <a:ea typeface="Oswald Bold"/>
                <a:cs typeface="Oswald Bold"/>
                <a:sym typeface="Oswald Bold"/>
              </a:rPr>
              <a:t>WORKING MODELS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22035" y="481550"/>
            <a:ext cx="9252837" cy="999049"/>
          </a:xfrm>
          <a:prstGeom prst="rect">
            <a:avLst/>
          </a:prstGeom>
        </p:spPr>
        <p:txBody>
          <a:bodyPr anchor="t" rtlCol="false" tIns="0" lIns="0" bIns="0" rIns="0">
            <a:spAutoFit/>
          </a:bodyPr>
          <a:lstStyle/>
          <a:p>
            <a:pPr algn="ctr" marL="0" indent="0" lvl="0">
              <a:lnSpc>
                <a:spcPts val="8213"/>
              </a:lnSpc>
              <a:spcBef>
                <a:spcPct val="0"/>
              </a:spcBef>
            </a:pPr>
            <a:r>
              <a:rPr lang="en-US" sz="5951" spc="583">
                <a:solidFill>
                  <a:srgbClr val="231F20"/>
                </a:solidFill>
                <a:latin typeface="Oswald Bold"/>
                <a:ea typeface="Oswald Bold"/>
                <a:cs typeface="Oswald Bold"/>
                <a:sym typeface="Oswald Bold"/>
              </a:rPr>
              <a:t>IMPLEMENTATION FLOW</a:t>
            </a:r>
          </a:p>
        </p:txBody>
      </p:sp>
      <p:sp>
        <p:nvSpPr>
          <p:cNvPr name="TextBox 5" id="5"/>
          <p:cNvSpPr txBox="true"/>
          <p:nvPr/>
        </p:nvSpPr>
        <p:spPr>
          <a:xfrm rot="0">
            <a:off x="1854500" y="1906962"/>
            <a:ext cx="14092996" cy="6850093"/>
          </a:xfrm>
          <a:prstGeom prst="rect">
            <a:avLst/>
          </a:prstGeom>
        </p:spPr>
        <p:txBody>
          <a:bodyPr anchor="t" rtlCol="false" tIns="0" lIns="0" bIns="0" rIns="0">
            <a:spAutoFit/>
          </a:bodyPr>
          <a:lstStyle/>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Python: Used as the primary programming language for implementing the POC.</a:t>
            </a:r>
          </a:p>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Flask: Employed as the web framework to create the user interface and handle HTTP requests.</a:t>
            </a:r>
          </a:p>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Transformers library: Utilized for NLP tasks such as entity recognition and sentiment analysis, leveraging pre-trained models.</a:t>
            </a:r>
          </a:p>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PyTesseract: Implemented for Optical Character Recognition (OCR) to extract text from uploaded images.</a:t>
            </a:r>
          </a:p>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OpenCV: Used for image processing tasks, potentially preprocessing images before OCR or further analysis.</a:t>
            </a:r>
          </a:p>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PyPDF2: Employed to handle and extract text from PDF documents uploaded to the system.</a:t>
            </a:r>
          </a:p>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spaCy: Utilized for additional NLP tasks such as tokenization, part-of-speech tagging, and possibly named entity recognition.</a:t>
            </a:r>
          </a:p>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NLTK (Natural Language Toolkit): While not explicitly mentioned, it's commonly used alongside spaCy for various NLP tasks.</a:t>
            </a:r>
          </a:p>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Scikit-learn: Likely used for any machine learning models that don't require deep learning, such as text classification or clustering.</a:t>
            </a:r>
          </a:p>
          <a:p>
            <a:pPr algn="just" marL="472024" indent="-236012" lvl="1">
              <a:lnSpc>
                <a:spcPts val="3060"/>
              </a:lnSpc>
              <a:buAutoNum type="arabicPeriod" startAt="1"/>
            </a:pPr>
            <a:r>
              <a:rPr lang="en-US" sz="2186">
                <a:solidFill>
                  <a:srgbClr val="100F0D"/>
                </a:solidFill>
                <a:latin typeface="Montserrat Light"/>
                <a:ea typeface="Montserrat Light"/>
                <a:cs typeface="Montserrat Light"/>
                <a:sym typeface="Montserrat Light"/>
              </a:rPr>
              <a:t>TensorFlow or PyTorch: While not specified, one of these deep learning frameworks may be used for implementing more complex NLP models.</a:t>
            </a:r>
          </a:p>
          <a:p>
            <a:pPr algn="l">
              <a:lnSpc>
                <a:spcPts val="3060"/>
              </a:lnSpc>
            </a:pPr>
          </a:p>
        </p:txBody>
      </p:sp>
      <p:sp>
        <p:nvSpPr>
          <p:cNvPr name="Freeform 6" id="6"/>
          <p:cNvSpPr/>
          <p:nvPr/>
        </p:nvSpPr>
        <p:spPr>
          <a:xfrm flipH="false" flipV="false" rot="887923">
            <a:off x="-6433097" y="687856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678112"/>
            <a:ext cx="4113179" cy="4087473"/>
            <a:chOff x="0" y="0"/>
            <a:chExt cx="1279723" cy="1271725"/>
          </a:xfrm>
        </p:grpSpPr>
        <p:sp>
          <p:nvSpPr>
            <p:cNvPr name="Freeform 6" id="6"/>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7" id="7"/>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7095033" y="4678112"/>
            <a:ext cx="4113179" cy="4087473"/>
            <a:chOff x="0" y="0"/>
            <a:chExt cx="1279723" cy="1271725"/>
          </a:xfrm>
        </p:grpSpPr>
        <p:sp>
          <p:nvSpPr>
            <p:cNvPr name="Freeform 10" id="10"/>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1" id="11"/>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3" id="13"/>
          <p:cNvGrpSpPr/>
          <p:nvPr/>
        </p:nvGrpSpPr>
        <p:grpSpPr>
          <a:xfrm rot="0">
            <a:off x="2289311" y="4678112"/>
            <a:ext cx="4113179" cy="4087473"/>
            <a:chOff x="0" y="0"/>
            <a:chExt cx="1279723" cy="1271725"/>
          </a:xfrm>
        </p:grpSpPr>
        <p:sp>
          <p:nvSpPr>
            <p:cNvPr name="Freeform 14" id="14"/>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5" id="15"/>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049168" cy="204916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3732628" y="4016965"/>
            <a:ext cx="1211702" cy="1322294"/>
          </a:xfrm>
          <a:custGeom>
            <a:avLst/>
            <a:gdLst/>
            <a:ahLst/>
            <a:cxnLst/>
            <a:rect r="r" b="b" t="t" l="l"/>
            <a:pathLst>
              <a:path h="1322294" w="1211702">
                <a:moveTo>
                  <a:pt x="0" y="0"/>
                </a:moveTo>
                <a:lnTo>
                  <a:pt x="1211702" y="0"/>
                </a:lnTo>
                <a:lnTo>
                  <a:pt x="1211702"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8563658" y="4016965"/>
            <a:ext cx="1160684" cy="1393835"/>
          </a:xfrm>
          <a:custGeom>
            <a:avLst/>
            <a:gdLst/>
            <a:ahLst/>
            <a:cxnLst/>
            <a:rect r="r" b="b" t="t" l="l"/>
            <a:pathLst>
              <a:path h="1393835" w="1160684">
                <a:moveTo>
                  <a:pt x="0" y="0"/>
                </a:moveTo>
                <a:lnTo>
                  <a:pt x="1160684" y="0"/>
                </a:lnTo>
                <a:lnTo>
                  <a:pt x="1160684" y="1393835"/>
                </a:lnTo>
                <a:lnTo>
                  <a:pt x="0" y="13938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3272985" y="3986188"/>
            <a:ext cx="1353071" cy="1353071"/>
          </a:xfrm>
          <a:custGeom>
            <a:avLst/>
            <a:gdLst/>
            <a:ahLst/>
            <a:cxnLst/>
            <a:rect r="r" b="b" t="t" l="l"/>
            <a:pathLst>
              <a:path h="1353071" w="1353071">
                <a:moveTo>
                  <a:pt x="0" y="0"/>
                </a:moveTo>
                <a:lnTo>
                  <a:pt x="1353071" y="0"/>
                </a:lnTo>
                <a:lnTo>
                  <a:pt x="1353071" y="1353071"/>
                </a:lnTo>
                <a:lnTo>
                  <a:pt x="0" y="1353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RELEVANT TRENDS</a:t>
            </a:r>
          </a:p>
        </p:txBody>
      </p:sp>
      <p:sp>
        <p:nvSpPr>
          <p:cNvPr name="TextBox 29" id="29"/>
          <p:cNvSpPr txBox="true"/>
          <p:nvPr/>
        </p:nvSpPr>
        <p:spPr>
          <a:xfrm rot="0">
            <a:off x="2719091" y="5674121"/>
            <a:ext cx="3253619" cy="1196853"/>
          </a:xfrm>
          <a:prstGeom prst="rect">
            <a:avLst/>
          </a:prstGeom>
        </p:spPr>
        <p:txBody>
          <a:bodyPr anchor="t" rtlCol="false" tIns="0" lIns="0" bIns="0" rIns="0">
            <a:spAutoFit/>
          </a:bodyPr>
          <a:lstStyle/>
          <a:p>
            <a:pPr algn="ctr">
              <a:lnSpc>
                <a:spcPts val="2432"/>
              </a:lnSpc>
            </a:pPr>
            <a:r>
              <a:rPr lang="en-US" sz="1762" spc="172">
                <a:solidFill>
                  <a:srgbClr val="FFFBFB"/>
                </a:solidFill>
                <a:latin typeface="DM Sans"/>
                <a:ea typeface="DM Sans"/>
                <a:cs typeface="DM Sans"/>
                <a:sym typeface="DM Sans"/>
              </a:rPr>
              <a:t>AI in healthcare market to reach $45.2 billion by 2026 (source: MarketsandMarkets)</a:t>
            </a:r>
          </a:p>
        </p:txBody>
      </p:sp>
      <p:sp>
        <p:nvSpPr>
          <p:cNvPr name="TextBox 30" id="30"/>
          <p:cNvSpPr txBox="true"/>
          <p:nvPr/>
        </p:nvSpPr>
        <p:spPr>
          <a:xfrm rot="0">
            <a:off x="7337703" y="5605654"/>
            <a:ext cx="3630128" cy="2199939"/>
          </a:xfrm>
          <a:prstGeom prst="rect">
            <a:avLst/>
          </a:prstGeom>
        </p:spPr>
        <p:txBody>
          <a:bodyPr anchor="t" rtlCol="false" tIns="0" lIns="0" bIns="0" rIns="0">
            <a:spAutoFit/>
          </a:bodyPr>
          <a:lstStyle/>
          <a:p>
            <a:pPr algn="ctr">
              <a:lnSpc>
                <a:spcPts val="2212"/>
              </a:lnSpc>
            </a:pPr>
            <a:r>
              <a:rPr lang="en-US" sz="1603" spc="157">
                <a:solidFill>
                  <a:srgbClr val="FFFBFB"/>
                </a:solidFill>
                <a:latin typeface="DM Sans"/>
                <a:ea typeface="DM Sans"/>
                <a:cs typeface="DM Sans"/>
                <a:sym typeface="DM Sans"/>
              </a:rPr>
              <a:t>   The COVID-19 pandemic has accelerated telemedicine adoption, increasing the demand for NLP technologies to analyze patient interactions and support virtual consultations effectively.</a:t>
            </a:r>
          </a:p>
          <a:p>
            <a:pPr algn="ctr">
              <a:lnSpc>
                <a:spcPts val="2212"/>
              </a:lnSpc>
            </a:pPr>
          </a:p>
        </p:txBody>
      </p:sp>
      <p:sp>
        <p:nvSpPr>
          <p:cNvPr name="TextBox 31" id="31"/>
          <p:cNvSpPr txBox="true"/>
          <p:nvPr/>
        </p:nvSpPr>
        <p:spPr>
          <a:xfrm rot="0">
            <a:off x="12178209" y="5624704"/>
            <a:ext cx="3542623" cy="175131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ea typeface="DM Sans"/>
                <a:cs typeface="DM Sans"/>
                <a:sym typeface="DM Sans"/>
              </a:rPr>
              <a:t>  NLP is used to extract actionable insights from EHR data, improving clinical workflows and patient outcomes.</a:t>
            </a:r>
          </a:p>
          <a:p>
            <a:pPr algn="ctr">
              <a:lnSpc>
                <a:spcPts val="2377"/>
              </a:lnSpc>
            </a:pPr>
          </a:p>
        </p:txBody>
      </p:sp>
      <p:sp>
        <p:nvSpPr>
          <p:cNvPr name="TextBox 32" id="32"/>
          <p:cNvSpPr txBox="true"/>
          <p:nvPr/>
        </p:nvSpPr>
        <p:spPr>
          <a:xfrm rot="0">
            <a:off x="2557360" y="7939479"/>
            <a:ext cx="3562238" cy="391206"/>
          </a:xfrm>
          <a:prstGeom prst="rect">
            <a:avLst/>
          </a:prstGeom>
        </p:spPr>
        <p:txBody>
          <a:bodyPr anchor="t" rtlCol="false" tIns="0" lIns="0" bIns="0" rIns="0">
            <a:spAutoFit/>
          </a:bodyPr>
          <a:lstStyle/>
          <a:p>
            <a:pPr algn="ctr" marL="0" indent="0" lvl="0">
              <a:lnSpc>
                <a:spcPts val="3118"/>
              </a:lnSpc>
              <a:spcBef>
                <a:spcPct val="0"/>
              </a:spcBef>
            </a:pPr>
            <a:r>
              <a:rPr lang="en-US" sz="2259" spc="221">
                <a:solidFill>
                  <a:srgbClr val="FDFBFB"/>
                </a:solidFill>
                <a:latin typeface="Oswald"/>
                <a:ea typeface="Oswald"/>
                <a:cs typeface="Oswald"/>
                <a:sym typeface="Oswald"/>
              </a:rPr>
              <a:t>AI AND ML IN HEALTHCARE</a:t>
            </a:r>
          </a:p>
        </p:txBody>
      </p:sp>
      <p:sp>
        <p:nvSpPr>
          <p:cNvPr name="TextBox 33" id="33"/>
          <p:cNvSpPr txBox="true"/>
          <p:nvPr/>
        </p:nvSpPr>
        <p:spPr>
          <a:xfrm rot="0">
            <a:off x="7636783" y="7966935"/>
            <a:ext cx="3331047" cy="402646"/>
          </a:xfrm>
          <a:prstGeom prst="rect">
            <a:avLst/>
          </a:prstGeom>
        </p:spPr>
        <p:txBody>
          <a:bodyPr anchor="t" rtlCol="false" tIns="0" lIns="0" bIns="0" rIns="0">
            <a:spAutoFit/>
          </a:bodyPr>
          <a:lstStyle/>
          <a:p>
            <a:pPr algn="ctr" marL="0" indent="0" lvl="0">
              <a:lnSpc>
                <a:spcPts val="3395"/>
              </a:lnSpc>
              <a:spcBef>
                <a:spcPct val="0"/>
              </a:spcBef>
            </a:pPr>
            <a:r>
              <a:rPr lang="en-US" sz="2460" spc="241">
                <a:solidFill>
                  <a:srgbClr val="FDFBFB"/>
                </a:solidFill>
                <a:latin typeface="Oswald"/>
                <a:ea typeface="Oswald"/>
                <a:cs typeface="Oswald"/>
                <a:sym typeface="Oswald"/>
              </a:rPr>
              <a:t>RISE OF TELEMEDICINE</a:t>
            </a:r>
          </a:p>
        </p:txBody>
      </p:sp>
      <p:sp>
        <p:nvSpPr>
          <p:cNvPr name="TextBox 34" id="34"/>
          <p:cNvSpPr txBox="true"/>
          <p:nvPr/>
        </p:nvSpPr>
        <p:spPr>
          <a:xfrm rot="0">
            <a:off x="12475037" y="7939479"/>
            <a:ext cx="3245795" cy="438507"/>
          </a:xfrm>
          <a:prstGeom prst="rect">
            <a:avLst/>
          </a:prstGeom>
        </p:spPr>
        <p:txBody>
          <a:bodyPr anchor="t" rtlCol="false" tIns="0" lIns="0" bIns="0" rIns="0">
            <a:spAutoFit/>
          </a:bodyPr>
          <a:lstStyle/>
          <a:p>
            <a:pPr algn="ctr" marL="0" indent="0" lvl="0">
              <a:lnSpc>
                <a:spcPts val="3548"/>
              </a:lnSpc>
              <a:spcBef>
                <a:spcPct val="0"/>
              </a:spcBef>
            </a:pPr>
            <a:r>
              <a:rPr lang="en-US" sz="2571" spc="251">
                <a:solidFill>
                  <a:srgbClr val="FDFBFB"/>
                </a:solidFill>
                <a:latin typeface="Oswald"/>
                <a:ea typeface="Oswald"/>
                <a:cs typeface="Oswald"/>
                <a:sym typeface="Oswald"/>
              </a:rPr>
              <a:t>EHR OPTIMIZATION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634215" y="5143500"/>
            <a:ext cx="9625085" cy="3665804"/>
          </a:xfrm>
          <a:custGeom>
            <a:avLst/>
            <a:gdLst/>
            <a:ahLst/>
            <a:cxnLst/>
            <a:rect r="r" b="b" t="t" l="l"/>
            <a:pathLst>
              <a:path h="3665804" w="9625085">
                <a:moveTo>
                  <a:pt x="0" y="0"/>
                </a:moveTo>
                <a:lnTo>
                  <a:pt x="9625085" y="0"/>
                </a:lnTo>
                <a:lnTo>
                  <a:pt x="9625085" y="3665804"/>
                </a:lnTo>
                <a:lnTo>
                  <a:pt x="0" y="3665804"/>
                </a:lnTo>
                <a:lnTo>
                  <a:pt x="0" y="0"/>
                </a:lnTo>
                <a:close/>
              </a:path>
            </a:pathLst>
          </a:custGeom>
          <a:blipFill>
            <a:blip r:embed="rId6"/>
            <a:stretch>
              <a:fillRect l="0" t="0" r="0" b="0"/>
            </a:stretch>
          </a:blipFill>
        </p:spPr>
      </p:sp>
      <p:sp>
        <p:nvSpPr>
          <p:cNvPr name="TextBox 5" id="5"/>
          <p:cNvSpPr txBox="true"/>
          <p:nvPr/>
        </p:nvSpPr>
        <p:spPr>
          <a:xfrm rot="0">
            <a:off x="2788802" y="205028"/>
            <a:ext cx="8364915" cy="1308826"/>
          </a:xfrm>
          <a:prstGeom prst="rect">
            <a:avLst/>
          </a:prstGeom>
        </p:spPr>
        <p:txBody>
          <a:bodyPr anchor="t" rtlCol="false" tIns="0" lIns="0" bIns="0" rIns="0">
            <a:spAutoFit/>
          </a:bodyPr>
          <a:lstStyle/>
          <a:p>
            <a:pPr algn="ctr">
              <a:lnSpc>
                <a:spcPts val="10707"/>
              </a:lnSpc>
            </a:pPr>
            <a:r>
              <a:rPr lang="en-US" sz="7758" spc="760">
                <a:solidFill>
                  <a:srgbClr val="231F20"/>
                </a:solidFill>
                <a:latin typeface="Oswald Bold"/>
                <a:ea typeface="Oswald Bold"/>
                <a:cs typeface="Oswald Bold"/>
                <a:sym typeface="Oswald Bold"/>
              </a:rPr>
              <a:t>OPPORTUNITIES</a:t>
            </a:r>
          </a:p>
        </p:txBody>
      </p:sp>
      <p:sp>
        <p:nvSpPr>
          <p:cNvPr name="TextBox 6" id="6"/>
          <p:cNvSpPr txBox="true"/>
          <p:nvPr/>
        </p:nvSpPr>
        <p:spPr>
          <a:xfrm rot="0">
            <a:off x="3024385" y="1970495"/>
            <a:ext cx="9974319" cy="2118216"/>
          </a:xfrm>
          <a:prstGeom prst="rect">
            <a:avLst/>
          </a:prstGeom>
        </p:spPr>
        <p:txBody>
          <a:bodyPr anchor="t" rtlCol="false" tIns="0" lIns="0" bIns="0" rIns="0">
            <a:spAutoFit/>
          </a:bodyPr>
          <a:lstStyle/>
          <a:p>
            <a:pPr algn="just" marL="662694" indent="-331347" lvl="1">
              <a:lnSpc>
                <a:spcPts val="4235"/>
              </a:lnSpc>
              <a:buFont typeface="Arial"/>
              <a:buChar char="•"/>
            </a:pPr>
            <a:r>
              <a:rPr lang="en-US" sz="3069" spc="300">
                <a:solidFill>
                  <a:srgbClr val="231F20"/>
                </a:solidFill>
                <a:latin typeface="DM Sans"/>
                <a:ea typeface="DM Sans"/>
                <a:cs typeface="DM Sans"/>
                <a:sym typeface="DM Sans"/>
              </a:rPr>
              <a:t>IMPROVED CLINICAL DECISION SUPPORT</a:t>
            </a:r>
          </a:p>
          <a:p>
            <a:pPr algn="just" marL="662694" indent="-331347" lvl="1">
              <a:lnSpc>
                <a:spcPts val="4235"/>
              </a:lnSpc>
              <a:buFont typeface="Arial"/>
              <a:buChar char="•"/>
            </a:pPr>
            <a:r>
              <a:rPr lang="en-US" sz="3069" spc="300">
                <a:solidFill>
                  <a:srgbClr val="231F20"/>
                </a:solidFill>
                <a:latin typeface="DM Sans"/>
                <a:ea typeface="DM Sans"/>
                <a:cs typeface="DM Sans"/>
                <a:sym typeface="DM Sans"/>
              </a:rPr>
              <a:t>ENHANCED RESEARCH CAPABILITIES</a:t>
            </a:r>
          </a:p>
          <a:p>
            <a:pPr algn="just" marL="662694" indent="-331347" lvl="1">
              <a:lnSpc>
                <a:spcPts val="4235"/>
              </a:lnSpc>
              <a:buFont typeface="Arial"/>
              <a:buChar char="•"/>
            </a:pPr>
            <a:r>
              <a:rPr lang="en-US" sz="3069" spc="300">
                <a:solidFill>
                  <a:srgbClr val="231F20"/>
                </a:solidFill>
                <a:latin typeface="DM Sans"/>
                <a:ea typeface="DM Sans"/>
                <a:cs typeface="DM Sans"/>
                <a:sym typeface="DM Sans"/>
              </a:rPr>
              <a:t>STREAMLINED ADMINISTRATIVE PROCESSES</a:t>
            </a:r>
          </a:p>
          <a:p>
            <a:pPr algn="just" marL="662694" indent="-331347" lvl="1">
              <a:lnSpc>
                <a:spcPts val="4235"/>
              </a:lnSpc>
              <a:buFont typeface="Arial"/>
              <a:buChar char="•"/>
            </a:pPr>
            <a:r>
              <a:rPr lang="en-US" sz="3069" spc="300">
                <a:solidFill>
                  <a:srgbClr val="231F20"/>
                </a:solidFill>
                <a:latin typeface="DM Sans"/>
                <a:ea typeface="DM Sans"/>
                <a:cs typeface="DM Sans"/>
                <a:sym typeface="DM Sans"/>
              </a:rPr>
              <a:t>PERSONALIZED PATIENT CARE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961542" y="698764"/>
            <a:ext cx="8364915" cy="1308826"/>
          </a:xfrm>
          <a:prstGeom prst="rect">
            <a:avLst/>
          </a:prstGeom>
        </p:spPr>
        <p:txBody>
          <a:bodyPr anchor="t" rtlCol="false" tIns="0" lIns="0" bIns="0" rIns="0">
            <a:spAutoFit/>
          </a:bodyPr>
          <a:lstStyle/>
          <a:p>
            <a:pPr algn="ctr">
              <a:lnSpc>
                <a:spcPts val="10707"/>
              </a:lnSpc>
            </a:pPr>
            <a:r>
              <a:rPr lang="en-US" sz="7758" spc="760">
                <a:solidFill>
                  <a:srgbClr val="231F20"/>
                </a:solidFill>
                <a:latin typeface="Oswald Bold"/>
                <a:ea typeface="Oswald Bold"/>
                <a:cs typeface="Oswald Bold"/>
                <a:sym typeface="Oswald Bold"/>
              </a:rPr>
              <a:t>THREATS</a:t>
            </a:r>
          </a:p>
        </p:txBody>
      </p:sp>
      <p:sp>
        <p:nvSpPr>
          <p:cNvPr name="TextBox 6" id="6"/>
          <p:cNvSpPr txBox="true"/>
          <p:nvPr/>
        </p:nvSpPr>
        <p:spPr>
          <a:xfrm rot="0">
            <a:off x="2786402" y="2724565"/>
            <a:ext cx="15007862" cy="4333874"/>
          </a:xfrm>
          <a:prstGeom prst="rect">
            <a:avLst/>
          </a:prstGeom>
        </p:spPr>
        <p:txBody>
          <a:bodyPr anchor="t" rtlCol="false" tIns="0" lIns="0" bIns="0" rIns="0">
            <a:spAutoFit/>
          </a:bodyPr>
          <a:lstStyle/>
          <a:p>
            <a:pPr algn="just">
              <a:lnSpc>
                <a:spcPts val="2875"/>
              </a:lnSpc>
              <a:spcBef>
                <a:spcPct val="0"/>
              </a:spcBef>
            </a:pPr>
            <a:r>
              <a:rPr lang="en-US" sz="2083" spc="204">
                <a:solidFill>
                  <a:srgbClr val="231F20"/>
                </a:solidFill>
                <a:latin typeface="DM Sans Bold"/>
                <a:ea typeface="DM Sans Bold"/>
                <a:cs typeface="DM Sans Bold"/>
                <a:sym typeface="DM Sans Bold"/>
              </a:rPr>
              <a:t>DATA PRIVACY CONCERNS:</a:t>
            </a:r>
            <a:r>
              <a:rPr lang="en-US" sz="2083" spc="204">
                <a:solidFill>
                  <a:srgbClr val="231F20"/>
                </a:solidFill>
                <a:latin typeface="DM Sans"/>
                <a:ea typeface="DM Sans"/>
                <a:cs typeface="DM Sans"/>
                <a:sym typeface="DM Sans"/>
              </a:rPr>
              <a:t> THE USE OF AI TECHNOLOGIES IN HEALTH CARE RAISES CONCERNS ABOUT DATA PRIVACY AND SECURITY, ESPECIALLY WHEN HANDLING SENSITIVE PATIENT INFORMATION.</a:t>
            </a:r>
          </a:p>
          <a:p>
            <a:pPr algn="just">
              <a:lnSpc>
                <a:spcPts val="2875"/>
              </a:lnSpc>
              <a:spcBef>
                <a:spcPct val="0"/>
              </a:spcBef>
            </a:pPr>
          </a:p>
          <a:p>
            <a:pPr algn="just">
              <a:lnSpc>
                <a:spcPts val="2875"/>
              </a:lnSpc>
              <a:spcBef>
                <a:spcPct val="0"/>
              </a:spcBef>
            </a:pPr>
            <a:r>
              <a:rPr lang="en-US" sz="2083" spc="204">
                <a:solidFill>
                  <a:srgbClr val="231F20"/>
                </a:solidFill>
                <a:latin typeface="DM Sans Bold"/>
                <a:ea typeface="DM Sans Bold"/>
                <a:cs typeface="DM Sans Bold"/>
                <a:sym typeface="DM Sans Bold"/>
              </a:rPr>
              <a:t>BIAS IN AI MODELS:</a:t>
            </a:r>
            <a:r>
              <a:rPr lang="en-US" sz="2083" spc="204">
                <a:solidFill>
                  <a:srgbClr val="231F20"/>
                </a:solidFill>
                <a:latin typeface="DM Sans"/>
                <a:ea typeface="DM Sans"/>
                <a:cs typeface="DM Sans"/>
                <a:sym typeface="DM Sans"/>
              </a:rPr>
              <a:t> AI MODELS, INCLUDING NLP AND LMMS, MAY INHERIT BIASES FROM THE DATA THEY ARE TRAINED ON, POTENTIALLY LEADING TO BIASED DECISION-MAKING IN CLINICAL SETTINGS.</a:t>
            </a:r>
          </a:p>
          <a:p>
            <a:pPr algn="just">
              <a:lnSpc>
                <a:spcPts val="2875"/>
              </a:lnSpc>
              <a:spcBef>
                <a:spcPct val="0"/>
              </a:spcBef>
            </a:pPr>
          </a:p>
          <a:p>
            <a:pPr algn="just">
              <a:lnSpc>
                <a:spcPts val="2875"/>
              </a:lnSpc>
              <a:spcBef>
                <a:spcPct val="0"/>
              </a:spcBef>
            </a:pPr>
            <a:r>
              <a:rPr lang="en-US" sz="2083" spc="204">
                <a:solidFill>
                  <a:srgbClr val="231F20"/>
                </a:solidFill>
                <a:latin typeface="DM Sans Bold"/>
                <a:ea typeface="DM Sans Bold"/>
                <a:cs typeface="DM Sans Bold"/>
                <a:sym typeface="DM Sans Bold"/>
              </a:rPr>
              <a:t>INTEGRATION CHALLENGES:</a:t>
            </a:r>
            <a:r>
              <a:rPr lang="en-US" sz="2083" spc="204">
                <a:solidFill>
                  <a:srgbClr val="231F20"/>
                </a:solidFill>
                <a:latin typeface="DM Sans"/>
                <a:ea typeface="DM Sans"/>
                <a:cs typeface="DM Sans"/>
                <a:sym typeface="DM Sans"/>
              </a:rPr>
              <a:t> INTEGRATING ADVANCED TECHNOLOGIES INTO EXISTING HEALTH CARE SYSTEMS CAN BE CHALLENGING, REQUIRING SIGNIFICANT INVESTMENT IN INFRASTRUCTURE AND TRAINING.</a:t>
            </a:r>
          </a:p>
          <a:p>
            <a:pPr algn="just">
              <a:lnSpc>
                <a:spcPts val="2875"/>
              </a:lnSpc>
              <a:spcBef>
                <a:spcPct val="0"/>
              </a:spcBef>
            </a:pPr>
          </a:p>
          <a:p>
            <a:pPr algn="just">
              <a:lnSpc>
                <a:spcPts val="2875"/>
              </a:lnSpc>
              <a:spcBef>
                <a:spcPct val="0"/>
              </a:spcBef>
            </a:pPr>
            <a:r>
              <a:rPr lang="en-US" sz="2083" spc="204">
                <a:solidFill>
                  <a:srgbClr val="231F20"/>
                </a:solidFill>
                <a:latin typeface="DM Sans Bold"/>
                <a:ea typeface="DM Sans Bold"/>
                <a:cs typeface="DM Sans Bold"/>
                <a:sym typeface="DM Sans Bold"/>
              </a:rPr>
              <a:t>REGULATORY HURDLES:</a:t>
            </a:r>
            <a:r>
              <a:rPr lang="en-US" sz="2083" spc="204">
                <a:solidFill>
                  <a:srgbClr val="231F20"/>
                </a:solidFill>
                <a:latin typeface="DM Sans"/>
                <a:ea typeface="DM Sans"/>
                <a:cs typeface="DM Sans"/>
                <a:sym typeface="DM Sans"/>
              </a:rPr>
              <a:t> NAVIGATING THE REGULATORY LANDSCAPE FOR AI IN HEALTH CARE CAN BE COMPLEX, WITH EVOLVING STANDARDS AND REQUIREMENTS THAT MUST BE MET.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887849" y="547659"/>
            <a:ext cx="7218286" cy="876358"/>
          </a:xfrm>
          <a:prstGeom prst="rect">
            <a:avLst/>
          </a:prstGeom>
        </p:spPr>
        <p:txBody>
          <a:bodyPr anchor="t" rtlCol="false" tIns="0" lIns="0" bIns="0" rIns="0">
            <a:spAutoFit/>
          </a:bodyPr>
          <a:lstStyle/>
          <a:p>
            <a:pPr algn="ctr">
              <a:lnSpc>
                <a:spcPts val="7201"/>
              </a:lnSpc>
            </a:pPr>
            <a:r>
              <a:rPr lang="en-US" sz="5218" spc="511">
                <a:solidFill>
                  <a:srgbClr val="231F20"/>
                </a:solidFill>
                <a:latin typeface="Oswald Bold"/>
                <a:ea typeface="Oswald Bold"/>
                <a:cs typeface="Oswald Bold"/>
                <a:sym typeface="Oswald Bold"/>
              </a:rPr>
              <a:t>FUTURE PROSPECTS</a:t>
            </a:r>
          </a:p>
        </p:txBody>
      </p:sp>
      <p:sp>
        <p:nvSpPr>
          <p:cNvPr name="TextBox 5" id="5"/>
          <p:cNvSpPr txBox="true"/>
          <p:nvPr/>
        </p:nvSpPr>
        <p:spPr>
          <a:xfrm rot="0">
            <a:off x="2887849" y="2567799"/>
            <a:ext cx="12337781" cy="3969418"/>
          </a:xfrm>
          <a:prstGeom prst="rect">
            <a:avLst/>
          </a:prstGeom>
        </p:spPr>
        <p:txBody>
          <a:bodyPr anchor="t" rtlCol="false" tIns="0" lIns="0" bIns="0" rIns="0">
            <a:spAutoFit/>
          </a:bodyPr>
          <a:lstStyle/>
          <a:p>
            <a:pPr algn="just" marL="550029" indent="-275015" lvl="1">
              <a:lnSpc>
                <a:spcPts val="3515"/>
              </a:lnSpc>
              <a:buFont typeface="Arial"/>
              <a:buChar char="•"/>
            </a:pPr>
            <a:r>
              <a:rPr lang="en-US" sz="2547" spc="249">
                <a:solidFill>
                  <a:srgbClr val="231F20"/>
                </a:solidFill>
                <a:latin typeface="DM Sans"/>
                <a:ea typeface="DM Sans"/>
                <a:cs typeface="DM Sans"/>
                <a:sym typeface="DM Sans"/>
              </a:rPr>
              <a:t>CONTEXTUAL UNDERSTANDING IN NLP</a:t>
            </a:r>
          </a:p>
          <a:p>
            <a:pPr algn="just">
              <a:lnSpc>
                <a:spcPts val="3515"/>
              </a:lnSpc>
            </a:pPr>
          </a:p>
          <a:p>
            <a:pPr algn="just" marL="550029" indent="-275015" lvl="1">
              <a:lnSpc>
                <a:spcPts val="3515"/>
              </a:lnSpc>
              <a:buFont typeface="Arial"/>
              <a:buChar char="•"/>
            </a:pPr>
            <a:r>
              <a:rPr lang="en-US" sz="2547" spc="249">
                <a:solidFill>
                  <a:srgbClr val="231F20"/>
                </a:solidFill>
                <a:latin typeface="DM Sans"/>
                <a:ea typeface="DM Sans"/>
                <a:cs typeface="DM Sans"/>
                <a:sym typeface="DM Sans"/>
              </a:rPr>
              <a:t>ADVANCED DOCUMENT UNDERSTANDING IN OCR</a:t>
            </a:r>
          </a:p>
          <a:p>
            <a:pPr algn="just">
              <a:lnSpc>
                <a:spcPts val="3515"/>
              </a:lnSpc>
            </a:pPr>
          </a:p>
          <a:p>
            <a:pPr algn="just" marL="550029" indent="-275015" lvl="1">
              <a:lnSpc>
                <a:spcPts val="3515"/>
              </a:lnSpc>
              <a:buFont typeface="Arial"/>
              <a:buChar char="•"/>
            </a:pPr>
            <a:r>
              <a:rPr lang="en-US" sz="2547" spc="249">
                <a:solidFill>
                  <a:srgbClr val="231F20"/>
                </a:solidFill>
                <a:latin typeface="DM Sans"/>
                <a:ea typeface="DM Sans"/>
                <a:cs typeface="DM Sans"/>
                <a:sym typeface="DM Sans"/>
              </a:rPr>
              <a:t>PREDICTIVE ANALYTICS AND AR IN COMPUTER VISION</a:t>
            </a:r>
          </a:p>
          <a:p>
            <a:pPr algn="just">
              <a:lnSpc>
                <a:spcPts val="3515"/>
              </a:lnSpc>
            </a:pPr>
          </a:p>
          <a:p>
            <a:pPr algn="just" marL="550029" indent="-275015" lvl="1">
              <a:lnSpc>
                <a:spcPts val="3515"/>
              </a:lnSpc>
              <a:buFont typeface="Arial"/>
              <a:buChar char="•"/>
            </a:pPr>
            <a:r>
              <a:rPr lang="en-US" sz="2547" spc="249">
                <a:solidFill>
                  <a:srgbClr val="231F20"/>
                </a:solidFill>
                <a:latin typeface="DM Sans"/>
                <a:ea typeface="DM Sans"/>
                <a:cs typeface="DM Sans"/>
                <a:sym typeface="DM Sans"/>
              </a:rPr>
              <a:t>PERSONALIZED MEDICINE WITH LLMS AND LMMS</a:t>
            </a:r>
          </a:p>
          <a:p>
            <a:pPr algn="just">
              <a:lnSpc>
                <a:spcPts val="3515"/>
              </a:lnSpc>
            </a:pPr>
          </a:p>
          <a:p>
            <a:pPr algn="just" marL="550029" indent="-275015" lvl="1">
              <a:lnSpc>
                <a:spcPts val="3515"/>
              </a:lnSpc>
              <a:buFont typeface="Arial"/>
              <a:buChar char="•"/>
            </a:pPr>
            <a:r>
              <a:rPr lang="en-US" sz="2547" spc="249">
                <a:solidFill>
                  <a:srgbClr val="231F20"/>
                </a:solidFill>
                <a:latin typeface="DM Sans"/>
                <a:ea typeface="DM Sans"/>
                <a:cs typeface="DM Sans"/>
                <a:sym typeface="DM Sans"/>
              </a:rPr>
              <a:t>EXAMPLE: AR-GUIDED SURGERY WITH REAL-TIME NLP ASSISTANCE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ea typeface="Oswald Bold"/>
                <a:cs typeface="Oswald Bold"/>
                <a:sym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356603"/>
            <a:chOff x="0" y="0"/>
            <a:chExt cx="368852" cy="1674167"/>
          </a:xfrm>
        </p:grpSpPr>
        <p:sp>
          <p:nvSpPr>
            <p:cNvPr name="Freeform 4" id="4"/>
            <p:cNvSpPr/>
            <p:nvPr/>
          </p:nvSpPr>
          <p:spPr>
            <a:xfrm flipH="false" flipV="false" rot="0">
              <a:off x="0" y="0"/>
              <a:ext cx="368852" cy="1674167"/>
            </a:xfrm>
            <a:custGeom>
              <a:avLst/>
              <a:gdLst/>
              <a:ahLst/>
              <a:cxnLst/>
              <a:rect r="r" b="b" t="t" l="l"/>
              <a:pathLst>
                <a:path h="1674167" w="368852">
                  <a:moveTo>
                    <a:pt x="0" y="0"/>
                  </a:moveTo>
                  <a:lnTo>
                    <a:pt x="368852" y="0"/>
                  </a:lnTo>
                  <a:lnTo>
                    <a:pt x="368852" y="1674167"/>
                  </a:lnTo>
                  <a:lnTo>
                    <a:pt x="0" y="1674167"/>
                  </a:lnTo>
                  <a:close/>
                </a:path>
              </a:pathLst>
            </a:custGeom>
            <a:solidFill>
              <a:srgbClr val="CCCCCC"/>
            </a:solidFill>
          </p:spPr>
        </p:sp>
        <p:sp>
          <p:nvSpPr>
            <p:cNvPr name="TextBox 5" id="5"/>
            <p:cNvSpPr txBox="true"/>
            <p:nvPr/>
          </p:nvSpPr>
          <p:spPr>
            <a:xfrm>
              <a:off x="0" y="-19050"/>
              <a:ext cx="368852" cy="1693217"/>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07</a:t>
            </a:r>
          </a:p>
        </p:txBody>
      </p:sp>
      <p:sp>
        <p:nvSpPr>
          <p:cNvPr name="TextBox 15" id="15"/>
          <p:cNvSpPr txBox="true"/>
          <p:nvPr/>
        </p:nvSpPr>
        <p:spPr>
          <a:xfrm rot="0">
            <a:off x="6607430" y="3356741"/>
            <a:ext cx="6076629"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INTRODUCTION TO CLINICAL NLP</a:t>
            </a:r>
          </a:p>
          <a:p>
            <a:pPr algn="l">
              <a:lnSpc>
                <a:spcPts val="3483"/>
              </a:lnSpc>
            </a:pPr>
          </a:p>
        </p:txBody>
      </p:sp>
      <p:sp>
        <p:nvSpPr>
          <p:cNvPr name="TextBox 16" id="16"/>
          <p:cNvSpPr txBox="true"/>
          <p:nvPr/>
        </p:nvSpPr>
        <p:spPr>
          <a:xfrm rot="0">
            <a:off x="6607430" y="4175340"/>
            <a:ext cx="6619981"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EVOLUTION OF NLP IN HEALTHCARE</a:t>
            </a:r>
          </a:p>
          <a:p>
            <a:pPr algn="l" marL="0" indent="0" lvl="0">
              <a:lnSpc>
                <a:spcPts val="3483"/>
              </a:lnSpc>
              <a:spcBef>
                <a:spcPct val="0"/>
              </a:spcBef>
            </a:pPr>
          </a:p>
        </p:txBody>
      </p:sp>
      <p:sp>
        <p:nvSpPr>
          <p:cNvPr name="TextBox 17" id="17"/>
          <p:cNvSpPr txBox="true"/>
          <p:nvPr/>
        </p:nvSpPr>
        <p:spPr>
          <a:xfrm rot="0">
            <a:off x="6607430" y="5105400"/>
            <a:ext cx="6076629"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CURRENT STATE OF THE ART</a:t>
            </a:r>
          </a:p>
          <a:p>
            <a:pPr algn="l" marL="0" indent="0" lvl="0">
              <a:lnSpc>
                <a:spcPts val="3483"/>
              </a:lnSpc>
              <a:spcBef>
                <a:spcPct val="0"/>
              </a:spcBef>
            </a:pPr>
          </a:p>
        </p:txBody>
      </p:sp>
      <p:sp>
        <p:nvSpPr>
          <p:cNvPr name="TextBox 18" id="18"/>
          <p:cNvSpPr txBox="true"/>
          <p:nvPr/>
        </p:nvSpPr>
        <p:spPr>
          <a:xfrm rot="0">
            <a:off x="6607430" y="5805112"/>
            <a:ext cx="6076629"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PROOF OF CONCEPT OVERVIEW</a:t>
            </a:r>
          </a:p>
          <a:p>
            <a:pPr algn="l" marL="0" indent="0" lvl="0">
              <a:lnSpc>
                <a:spcPts val="3483"/>
              </a:lnSpc>
              <a:spcBef>
                <a:spcPct val="0"/>
              </a:spcBef>
            </a:pPr>
          </a:p>
        </p:txBody>
      </p:sp>
      <p:sp>
        <p:nvSpPr>
          <p:cNvPr name="TextBox 19" id="19"/>
          <p:cNvSpPr txBox="true"/>
          <p:nvPr/>
        </p:nvSpPr>
        <p:spPr>
          <a:xfrm rot="0">
            <a:off x="6607430" y="6623710"/>
            <a:ext cx="5790503"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RELEVANT TRENDS</a:t>
            </a:r>
          </a:p>
          <a:p>
            <a:pPr algn="l" marL="0" indent="0" lvl="0">
              <a:lnSpc>
                <a:spcPts val="3483"/>
              </a:lnSpc>
              <a:spcBef>
                <a:spcPct val="0"/>
              </a:spcBef>
            </a:pPr>
          </a:p>
        </p:txBody>
      </p:sp>
      <p:sp>
        <p:nvSpPr>
          <p:cNvPr name="TextBox 20" id="20"/>
          <p:cNvSpPr txBox="true"/>
          <p:nvPr/>
        </p:nvSpPr>
        <p:spPr>
          <a:xfrm rot="0">
            <a:off x="6607430" y="7433335"/>
            <a:ext cx="6076629"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OPPORTUNITIES AND THREATS</a:t>
            </a:r>
          </a:p>
          <a:p>
            <a:pPr algn="l" marL="0" indent="0" lvl="0">
              <a:lnSpc>
                <a:spcPts val="3483"/>
              </a:lnSpc>
              <a:spcBef>
                <a:spcPct val="0"/>
              </a:spcBef>
            </a:pP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78903" y="7689714"/>
            <a:ext cx="4876482" cy="516424"/>
          </a:xfrm>
          <a:custGeom>
            <a:avLst/>
            <a:gdLst/>
            <a:ahLst/>
            <a:cxnLst/>
            <a:rect r="r" b="b" t="t" l="l"/>
            <a:pathLst>
              <a:path h="516424" w="4876482">
                <a:moveTo>
                  <a:pt x="0" y="0"/>
                </a:moveTo>
                <a:lnTo>
                  <a:pt x="4876483" y="0"/>
                </a:lnTo>
                <a:lnTo>
                  <a:pt x="4876483" y="516424"/>
                </a:lnTo>
                <a:lnTo>
                  <a:pt x="0" y="516424"/>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365769" y="3791077"/>
            <a:ext cx="2551375" cy="2622909"/>
          </a:xfrm>
          <a:custGeom>
            <a:avLst/>
            <a:gdLst/>
            <a:ahLst/>
            <a:cxnLst/>
            <a:rect r="r" b="b" t="t" l="l"/>
            <a:pathLst>
              <a:path h="2622909" w="2551375">
                <a:moveTo>
                  <a:pt x="0" y="0"/>
                </a:moveTo>
                <a:lnTo>
                  <a:pt x="2551375" y="0"/>
                </a:lnTo>
                <a:lnTo>
                  <a:pt x="2551375" y="2622909"/>
                </a:lnTo>
                <a:lnTo>
                  <a:pt x="0" y="26229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178787" y="3333524"/>
            <a:ext cx="7476715" cy="4137115"/>
          </a:xfrm>
          <a:custGeom>
            <a:avLst/>
            <a:gdLst/>
            <a:ahLst/>
            <a:cxnLst/>
            <a:rect r="r" b="b" t="t" l="l"/>
            <a:pathLst>
              <a:path h="4137115" w="7476715">
                <a:moveTo>
                  <a:pt x="0" y="0"/>
                </a:moveTo>
                <a:lnTo>
                  <a:pt x="7476715" y="0"/>
                </a:lnTo>
                <a:lnTo>
                  <a:pt x="7476715" y="4137115"/>
                </a:lnTo>
                <a:lnTo>
                  <a:pt x="0" y="4137115"/>
                </a:lnTo>
                <a:lnTo>
                  <a:pt x="0" y="0"/>
                </a:lnTo>
                <a:close/>
              </a:path>
            </a:pathLst>
          </a:custGeom>
          <a:blipFill>
            <a:blip r:embed="rId8"/>
            <a:stretch>
              <a:fillRect l="0" t="0" r="0" b="0"/>
            </a:stretch>
          </a:blipFill>
        </p:spPr>
      </p:sp>
      <p:sp>
        <p:nvSpPr>
          <p:cNvPr name="TextBox 8" id="8"/>
          <p:cNvSpPr txBox="true"/>
          <p:nvPr/>
        </p:nvSpPr>
        <p:spPr>
          <a:xfrm rot="0">
            <a:off x="2191002" y="1114425"/>
            <a:ext cx="6307721" cy="1747242"/>
          </a:xfrm>
          <a:prstGeom prst="rect">
            <a:avLst/>
          </a:prstGeom>
        </p:spPr>
        <p:txBody>
          <a:bodyPr anchor="t" rtlCol="false" tIns="0" lIns="0" bIns="0" rIns="0">
            <a:spAutoFit/>
          </a:bodyPr>
          <a:lstStyle/>
          <a:p>
            <a:pPr algn="l" marL="0" indent="0" lvl="0">
              <a:lnSpc>
                <a:spcPts val="6737"/>
              </a:lnSpc>
            </a:pPr>
            <a:r>
              <a:rPr lang="en-US" sz="6416" spc="628">
                <a:solidFill>
                  <a:srgbClr val="231F20"/>
                </a:solidFill>
                <a:latin typeface="Oswald Bold"/>
                <a:ea typeface="Oswald Bold"/>
                <a:cs typeface="Oswald Bold"/>
                <a:sym typeface="Oswald Bold"/>
              </a:rPr>
              <a:t>WHAT IS CLINICAL NLP?</a:t>
            </a:r>
          </a:p>
        </p:txBody>
      </p:sp>
      <p:sp>
        <p:nvSpPr>
          <p:cNvPr name="TextBox 9" id="9"/>
          <p:cNvSpPr txBox="true"/>
          <p:nvPr/>
        </p:nvSpPr>
        <p:spPr>
          <a:xfrm rot="0">
            <a:off x="2008951" y="3756523"/>
            <a:ext cx="5831897" cy="2259946"/>
          </a:xfrm>
          <a:prstGeom prst="rect">
            <a:avLst/>
          </a:prstGeom>
        </p:spPr>
        <p:txBody>
          <a:bodyPr anchor="t" rtlCol="false" tIns="0" lIns="0" bIns="0" rIns="0">
            <a:spAutoFit/>
          </a:bodyPr>
          <a:lstStyle/>
          <a:p>
            <a:pPr algn="l" marL="467960" indent="-233980" lvl="1">
              <a:lnSpc>
                <a:spcPts val="2991"/>
              </a:lnSpc>
              <a:buFont typeface="Arial"/>
              <a:buChar char="•"/>
            </a:pPr>
            <a:r>
              <a:rPr lang="en-US" sz="2167" spc="212">
                <a:solidFill>
                  <a:srgbClr val="231F20"/>
                </a:solidFill>
                <a:latin typeface="DM Sans Bold"/>
                <a:ea typeface="DM Sans Bold"/>
                <a:cs typeface="DM Sans Bold"/>
                <a:sym typeface="DM Sans Bold"/>
              </a:rPr>
              <a:t>Definition</a:t>
            </a:r>
            <a:r>
              <a:rPr lang="en-US" sz="2167" spc="212">
                <a:solidFill>
                  <a:srgbClr val="231F20"/>
                </a:solidFill>
                <a:latin typeface="DM Sans"/>
                <a:ea typeface="DM Sans"/>
                <a:cs typeface="DM Sans"/>
                <a:sym typeface="DM Sans"/>
              </a:rPr>
              <a:t>: Clinical Natural Language Processing (NLP) is the application of NLP techniques to healthcare data, particularly unstructured clinical text, to extract meaningful information.</a:t>
            </a:r>
          </a:p>
        </p:txBody>
      </p:sp>
      <p:sp>
        <p:nvSpPr>
          <p:cNvPr name="TextBox 10" id="10"/>
          <p:cNvSpPr txBox="true"/>
          <p:nvPr/>
        </p:nvSpPr>
        <p:spPr>
          <a:xfrm rot="0">
            <a:off x="8498723" y="6552336"/>
            <a:ext cx="4135657" cy="694164"/>
          </a:xfrm>
          <a:prstGeom prst="rect">
            <a:avLst/>
          </a:prstGeom>
        </p:spPr>
        <p:txBody>
          <a:bodyPr anchor="t" rtlCol="false" tIns="0" lIns="0" bIns="0" rIns="0">
            <a:spAutoFit/>
          </a:bodyPr>
          <a:lstStyle/>
          <a:p>
            <a:pPr algn="ctr">
              <a:lnSpc>
                <a:spcPts val="5632"/>
              </a:lnSpc>
            </a:pPr>
            <a:r>
              <a:rPr lang="en-US" sz="4081" spc="399">
                <a:solidFill>
                  <a:srgbClr val="FDFBFB"/>
                </a:solidFill>
                <a:latin typeface="DM Sans Bold"/>
                <a:ea typeface="DM Sans Bold"/>
                <a:cs typeface="DM Sans Bold"/>
                <a:sym typeface="DM Sans Bold"/>
              </a:rPr>
              <a:t>CUSTOMERS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287149" y="6620282"/>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457879"/>
            <a:ext cx="4105986" cy="647719"/>
            <a:chOff x="0" y="0"/>
            <a:chExt cx="1081412" cy="170593"/>
          </a:xfrm>
        </p:grpSpPr>
        <p:sp>
          <p:nvSpPr>
            <p:cNvPr name="Freeform 11" id="11"/>
            <p:cNvSpPr/>
            <p:nvPr/>
          </p:nvSpPr>
          <p:spPr>
            <a:xfrm flipH="false" flipV="false" rot="0">
              <a:off x="0" y="0"/>
              <a:ext cx="1081412" cy="170593"/>
            </a:xfrm>
            <a:custGeom>
              <a:avLst/>
              <a:gdLst/>
              <a:ahLst/>
              <a:cxnLst/>
              <a:rect r="r" b="b" t="t" l="l"/>
              <a:pathLst>
                <a:path h="170593" w="1081412">
                  <a:moveTo>
                    <a:pt x="0" y="0"/>
                  </a:moveTo>
                  <a:lnTo>
                    <a:pt x="1081412" y="0"/>
                  </a:lnTo>
                  <a:lnTo>
                    <a:pt x="1081412" y="170593"/>
                  </a:lnTo>
                  <a:lnTo>
                    <a:pt x="0" y="170593"/>
                  </a:lnTo>
                  <a:close/>
                </a:path>
              </a:pathLst>
            </a:custGeom>
            <a:solidFill>
              <a:srgbClr val="1A1A1A"/>
            </a:solidFill>
          </p:spPr>
        </p:sp>
        <p:sp>
          <p:nvSpPr>
            <p:cNvPr name="TextBox 12" id="12"/>
            <p:cNvSpPr txBox="true"/>
            <p:nvPr/>
          </p:nvSpPr>
          <p:spPr>
            <a:xfrm>
              <a:off x="0" y="-57150"/>
              <a:ext cx="1081412"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cs typeface="DM Sans Bold"/>
                  <a:sym typeface="DM Sans Bold"/>
                </a:rPr>
                <a:t>Rule-Based Systems</a:t>
              </a:r>
            </a:p>
          </p:txBody>
        </p:sp>
      </p:grpSp>
      <p:sp>
        <p:nvSpPr>
          <p:cNvPr name="TextBox 13" id="13"/>
          <p:cNvSpPr txBox="true"/>
          <p:nvPr/>
        </p:nvSpPr>
        <p:spPr>
          <a:xfrm rot="0">
            <a:off x="2030251" y="1292493"/>
            <a:ext cx="12990959" cy="646872"/>
          </a:xfrm>
          <a:prstGeom prst="rect">
            <a:avLst/>
          </a:prstGeom>
        </p:spPr>
        <p:txBody>
          <a:bodyPr anchor="t" rtlCol="false" tIns="0" lIns="0" bIns="0" rIns="0">
            <a:spAutoFit/>
          </a:bodyPr>
          <a:lstStyle/>
          <a:p>
            <a:pPr algn="ctr">
              <a:lnSpc>
                <a:spcPts val="5371"/>
              </a:lnSpc>
            </a:pPr>
            <a:r>
              <a:rPr lang="en-US" sz="3892" spc="206">
                <a:solidFill>
                  <a:srgbClr val="231F20"/>
                </a:solidFill>
                <a:latin typeface="Oswald Bold"/>
                <a:ea typeface="Oswald Bold"/>
                <a:cs typeface="Oswald Bold"/>
                <a:sym typeface="Oswald Bold"/>
              </a:rPr>
              <a:t>EVOLUTION OF NLP IN HEALTHCARE - PAST APPROACHES</a:t>
            </a:r>
          </a:p>
        </p:txBody>
      </p:sp>
      <p:sp>
        <p:nvSpPr>
          <p:cNvPr name="TextBox 14" id="14"/>
          <p:cNvSpPr txBox="true"/>
          <p:nvPr/>
        </p:nvSpPr>
        <p:spPr>
          <a:xfrm rot="0">
            <a:off x="2147532" y="4249269"/>
            <a:ext cx="3159940" cy="3128263"/>
          </a:xfrm>
          <a:prstGeom prst="rect">
            <a:avLst/>
          </a:prstGeom>
        </p:spPr>
        <p:txBody>
          <a:bodyPr anchor="t" rtlCol="false" tIns="0" lIns="0" bIns="0" rIns="0">
            <a:spAutoFit/>
          </a:bodyPr>
          <a:lstStyle/>
          <a:p>
            <a:pPr algn="ctr">
              <a:lnSpc>
                <a:spcPts val="2308"/>
              </a:lnSpc>
            </a:pPr>
            <a:r>
              <a:rPr lang="en-US" sz="1672" spc="163">
                <a:solidFill>
                  <a:srgbClr val="231F20"/>
                </a:solidFill>
                <a:latin typeface="DM Sans"/>
                <a:ea typeface="DM Sans"/>
                <a:cs typeface="DM Sans"/>
                <a:sym typeface="DM Sans"/>
              </a:rPr>
              <a:t>Initial NLP applications in healthcare relied heavily on rule-based systems, using hand-crafted rules and lexicons to extract information from clinical texts. These systems were limited in scalability and adaptability to new terminologies.</a:t>
            </a:r>
          </a:p>
          <a:p>
            <a:pPr algn="ctr" marL="0" indent="0" lvl="0">
              <a:lnSpc>
                <a:spcPts val="2308"/>
              </a:lnSpc>
              <a:spcBef>
                <a:spcPct val="0"/>
              </a:spcBef>
            </a:pPr>
          </a:p>
        </p:txBody>
      </p:sp>
      <p:grpSp>
        <p:nvGrpSpPr>
          <p:cNvPr name="Group 15" id="15"/>
          <p:cNvGrpSpPr/>
          <p:nvPr/>
        </p:nvGrpSpPr>
        <p:grpSpPr>
          <a:xfrm rot="0">
            <a:off x="7068833" y="2909736"/>
            <a:ext cx="5111016" cy="872003"/>
            <a:chOff x="0" y="0"/>
            <a:chExt cx="1346111" cy="229663"/>
          </a:xfrm>
        </p:grpSpPr>
        <p:sp>
          <p:nvSpPr>
            <p:cNvPr name="Freeform 16" id="16"/>
            <p:cNvSpPr/>
            <p:nvPr/>
          </p:nvSpPr>
          <p:spPr>
            <a:xfrm flipH="false" flipV="false" rot="0">
              <a:off x="0" y="0"/>
              <a:ext cx="1346111" cy="229663"/>
            </a:xfrm>
            <a:custGeom>
              <a:avLst/>
              <a:gdLst/>
              <a:ahLst/>
              <a:cxnLst/>
              <a:rect r="r" b="b" t="t" l="l"/>
              <a:pathLst>
                <a:path h="229663" w="1346111">
                  <a:moveTo>
                    <a:pt x="0" y="0"/>
                  </a:moveTo>
                  <a:lnTo>
                    <a:pt x="1346111" y="0"/>
                  </a:lnTo>
                  <a:lnTo>
                    <a:pt x="1346111" y="229663"/>
                  </a:lnTo>
                  <a:lnTo>
                    <a:pt x="0" y="229663"/>
                  </a:lnTo>
                  <a:close/>
                </a:path>
              </a:pathLst>
            </a:custGeom>
            <a:solidFill>
              <a:srgbClr val="1A1A1A"/>
            </a:solidFill>
          </p:spPr>
        </p:sp>
        <p:sp>
          <p:nvSpPr>
            <p:cNvPr name="TextBox 17" id="17"/>
            <p:cNvSpPr txBox="true"/>
            <p:nvPr/>
          </p:nvSpPr>
          <p:spPr>
            <a:xfrm>
              <a:off x="0" y="-47625"/>
              <a:ext cx="1346111" cy="277288"/>
            </a:xfrm>
            <a:prstGeom prst="rect">
              <a:avLst/>
            </a:prstGeom>
          </p:spPr>
          <p:txBody>
            <a:bodyPr anchor="ctr" rtlCol="false" tIns="50800" lIns="50800" bIns="50800" rIns="50800"/>
            <a:lstStyle/>
            <a:p>
              <a:pPr algn="ctr" marL="0" indent="0" lvl="0">
                <a:lnSpc>
                  <a:spcPts val="3010"/>
                </a:lnSpc>
                <a:spcBef>
                  <a:spcPct val="0"/>
                </a:spcBef>
              </a:pPr>
              <a:r>
                <a:rPr lang="en-US" sz="2181" spc="21">
                  <a:solidFill>
                    <a:srgbClr val="FFFFFF"/>
                  </a:solidFill>
                  <a:latin typeface="DM Sans Bold"/>
                  <a:ea typeface="DM Sans Bold"/>
                  <a:cs typeface="DM Sans Bold"/>
                  <a:sym typeface="DM Sans Bold"/>
                </a:rPr>
                <a:t>Optical Character Recognition (OCR)</a:t>
              </a:r>
            </a:p>
          </p:txBody>
        </p:sp>
      </p:grpSp>
      <p:sp>
        <p:nvSpPr>
          <p:cNvPr name="TextBox 18" id="18"/>
          <p:cNvSpPr txBox="true"/>
          <p:nvPr/>
        </p:nvSpPr>
        <p:spPr>
          <a:xfrm rot="0">
            <a:off x="6621825" y="4151871"/>
            <a:ext cx="6005033" cy="1149203"/>
          </a:xfrm>
          <a:prstGeom prst="rect">
            <a:avLst/>
          </a:prstGeom>
        </p:spPr>
        <p:txBody>
          <a:bodyPr anchor="t" rtlCol="false" tIns="0" lIns="0" bIns="0" rIns="0">
            <a:spAutoFit/>
          </a:bodyPr>
          <a:lstStyle/>
          <a:p>
            <a:pPr algn="ctr" marL="0" indent="0" lvl="0">
              <a:lnSpc>
                <a:spcPts val="2345"/>
              </a:lnSpc>
              <a:spcBef>
                <a:spcPct val="0"/>
              </a:spcBef>
            </a:pPr>
            <a:r>
              <a:rPr lang="en-US" sz="1699" spc="166">
                <a:solidFill>
                  <a:srgbClr val="231F20"/>
                </a:solidFill>
                <a:latin typeface="DM Sans"/>
                <a:ea typeface="DM Sans"/>
                <a:cs typeface="DM Sans"/>
                <a:sym typeface="DM Sans"/>
              </a:rPr>
              <a:t>Primarily used for digitizing printed medical documents, converting images of text into machine-encoded text. These systems struggled with complex layouts and handwritten notes.</a:t>
            </a:r>
          </a:p>
        </p:txBody>
      </p:sp>
      <p:grpSp>
        <p:nvGrpSpPr>
          <p:cNvPr name="Group 19" id="19"/>
          <p:cNvGrpSpPr/>
          <p:nvPr/>
        </p:nvGrpSpPr>
        <p:grpSpPr>
          <a:xfrm rot="0">
            <a:off x="13284209"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cs typeface="DM Sans Bold"/>
                  <a:sym typeface="DM Sans Bold"/>
                </a:rPr>
                <a:t>Computer Vision</a:t>
              </a:r>
            </a:p>
          </p:txBody>
        </p:sp>
      </p:grpSp>
      <p:sp>
        <p:nvSpPr>
          <p:cNvPr name="TextBox 22" id="22"/>
          <p:cNvSpPr txBox="true"/>
          <p:nvPr/>
        </p:nvSpPr>
        <p:spPr>
          <a:xfrm rot="0">
            <a:off x="13340758" y="4054766"/>
            <a:ext cx="3360904" cy="2056400"/>
          </a:xfrm>
          <a:prstGeom prst="rect">
            <a:avLst/>
          </a:prstGeom>
        </p:spPr>
        <p:txBody>
          <a:bodyPr anchor="t" rtlCol="false" tIns="0" lIns="0" bIns="0" rIns="0">
            <a:spAutoFit/>
          </a:bodyPr>
          <a:lstStyle/>
          <a:p>
            <a:pPr algn="ctr">
              <a:lnSpc>
                <a:spcPts val="2360"/>
              </a:lnSpc>
            </a:pPr>
            <a:r>
              <a:rPr lang="en-US" sz="1710" spc="167">
                <a:solidFill>
                  <a:srgbClr val="231F20"/>
                </a:solidFill>
                <a:latin typeface="DM Sans"/>
                <a:ea typeface="DM Sans"/>
                <a:cs typeface="DM Sans"/>
                <a:sym typeface="DM Sans"/>
              </a:rPr>
              <a:t>Applied for image enhancement and basic analysis, such as edge detection and segmentation, with limited diagnostic capabilities.</a:t>
            </a:r>
          </a:p>
          <a:p>
            <a:pPr algn="ctr" marL="0" indent="0" lvl="0">
              <a:lnSpc>
                <a:spcPts val="2360"/>
              </a:lnSpc>
              <a:spcBef>
                <a:spcPct val="0"/>
              </a:spcBef>
            </a:pP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63000" y="3442596"/>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47625"/>
              <a:ext cx="1178269" cy="215328"/>
            </a:xfrm>
            <a:prstGeom prst="rect">
              <a:avLst/>
            </a:prstGeom>
          </p:spPr>
          <p:txBody>
            <a:bodyPr anchor="ctr" rtlCol="false" tIns="50800" lIns="50800" bIns="50800" rIns="50800"/>
            <a:lstStyle/>
            <a:p>
              <a:pPr algn="ctr" marL="0" indent="0" lvl="0">
                <a:lnSpc>
                  <a:spcPts val="3010"/>
                </a:lnSpc>
                <a:spcBef>
                  <a:spcPct val="0"/>
                </a:spcBef>
              </a:pPr>
              <a:r>
                <a:rPr lang="en-US" sz="2181" spc="21">
                  <a:solidFill>
                    <a:srgbClr val="FFFFFF"/>
                  </a:solidFill>
                  <a:latin typeface="DM Sans Italics"/>
                  <a:ea typeface="DM Sans Italics"/>
                  <a:cs typeface="DM Sans Italics"/>
                  <a:sym typeface="DM Sans Italics"/>
                </a:rPr>
                <a:t>Machine Learning-Based Models</a:t>
              </a:r>
            </a:p>
          </p:txBody>
        </p:sp>
      </p:grpSp>
      <p:grpSp>
        <p:nvGrpSpPr>
          <p:cNvPr name="Group 11" id="11"/>
          <p:cNvGrpSpPr/>
          <p:nvPr/>
        </p:nvGrpSpPr>
        <p:grpSpPr>
          <a:xfrm rot="0">
            <a:off x="6893475" y="3510391"/>
            <a:ext cx="9034431" cy="2808103"/>
            <a:chOff x="0" y="0"/>
            <a:chExt cx="1744696" cy="542290"/>
          </a:xfrm>
        </p:grpSpPr>
        <p:sp>
          <p:nvSpPr>
            <p:cNvPr name="Freeform 12" id="12"/>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1410691" y="6504266"/>
            <a:ext cx="4473739" cy="636748"/>
            <a:chOff x="0" y="0"/>
            <a:chExt cx="1178269" cy="167703"/>
          </a:xfrm>
        </p:grpSpPr>
        <p:sp>
          <p:nvSpPr>
            <p:cNvPr name="Freeform 15" id="15"/>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6" id="16"/>
            <p:cNvSpPr txBox="true"/>
            <p:nvPr/>
          </p:nvSpPr>
          <p:spPr>
            <a:xfrm>
              <a:off x="0" y="-38100"/>
              <a:ext cx="1178269" cy="205803"/>
            </a:xfrm>
            <a:prstGeom prst="rect">
              <a:avLst/>
            </a:prstGeom>
          </p:spPr>
          <p:txBody>
            <a:bodyPr anchor="ctr" rtlCol="false" tIns="50800" lIns="50800" bIns="50800" rIns="50800"/>
            <a:lstStyle/>
            <a:p>
              <a:pPr algn="ctr" marL="0" indent="0" lvl="0">
                <a:lnSpc>
                  <a:spcPts val="3148"/>
                </a:lnSpc>
                <a:spcBef>
                  <a:spcPct val="0"/>
                </a:spcBef>
              </a:pPr>
              <a:r>
                <a:rPr lang="en-US" sz="2281" spc="22">
                  <a:solidFill>
                    <a:srgbClr val="FFFFFF"/>
                  </a:solidFill>
                  <a:latin typeface="DM Sans Italics"/>
                  <a:ea typeface="DM Sans Italics"/>
                  <a:cs typeface="DM Sans Italics"/>
                  <a:sym typeface="DM Sans Italics"/>
                </a:rPr>
                <a:t>Named Entity Recognition (NER)</a:t>
              </a:r>
            </a:p>
          </p:txBody>
        </p:sp>
      </p:grpSp>
      <p:grpSp>
        <p:nvGrpSpPr>
          <p:cNvPr name="Group 17" id="17"/>
          <p:cNvGrpSpPr/>
          <p:nvPr/>
        </p:nvGrpSpPr>
        <p:grpSpPr>
          <a:xfrm rot="0">
            <a:off x="2179166" y="6572062"/>
            <a:ext cx="9034431" cy="2808103"/>
            <a:chOff x="0" y="0"/>
            <a:chExt cx="1744696" cy="542290"/>
          </a:xfrm>
        </p:grpSpPr>
        <p:sp>
          <p:nvSpPr>
            <p:cNvPr name="Freeform 18" id="18"/>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0" id="20"/>
          <p:cNvSpPr/>
          <p:nvPr/>
        </p:nvSpPr>
        <p:spPr>
          <a:xfrm flipH="false" flipV="false" rot="0">
            <a:off x="2179166" y="4079343"/>
            <a:ext cx="4457573" cy="2344748"/>
          </a:xfrm>
          <a:custGeom>
            <a:avLst/>
            <a:gdLst/>
            <a:ahLst/>
            <a:cxnLst/>
            <a:rect r="r" b="b" t="t" l="l"/>
            <a:pathLst>
              <a:path h="2344748" w="4457573">
                <a:moveTo>
                  <a:pt x="0" y="0"/>
                </a:moveTo>
                <a:lnTo>
                  <a:pt x="4457573" y="0"/>
                </a:lnTo>
                <a:lnTo>
                  <a:pt x="4457573" y="2344749"/>
                </a:lnTo>
                <a:lnTo>
                  <a:pt x="0" y="2344749"/>
                </a:lnTo>
                <a:lnTo>
                  <a:pt x="0" y="0"/>
                </a:lnTo>
                <a:close/>
              </a:path>
            </a:pathLst>
          </a:custGeom>
          <a:blipFill>
            <a:blip r:embed="rId5"/>
            <a:stretch>
              <a:fillRect l="0" t="-17825" r="0" b="-17825"/>
            </a:stretch>
          </a:blipFill>
        </p:spPr>
      </p:sp>
      <p:sp>
        <p:nvSpPr>
          <p:cNvPr name="Freeform 21" id="21"/>
          <p:cNvSpPr/>
          <p:nvPr/>
        </p:nvSpPr>
        <p:spPr>
          <a:xfrm flipH="false" flipV="false" rot="0">
            <a:off x="11410691" y="7141014"/>
            <a:ext cx="4473739" cy="2239151"/>
          </a:xfrm>
          <a:custGeom>
            <a:avLst/>
            <a:gdLst/>
            <a:ahLst/>
            <a:cxnLst/>
            <a:rect r="r" b="b" t="t" l="l"/>
            <a:pathLst>
              <a:path h="2239151" w="4473739">
                <a:moveTo>
                  <a:pt x="0" y="0"/>
                </a:moveTo>
                <a:lnTo>
                  <a:pt x="4473739" y="0"/>
                </a:lnTo>
                <a:lnTo>
                  <a:pt x="4473739" y="2239152"/>
                </a:lnTo>
                <a:lnTo>
                  <a:pt x="0" y="2239152"/>
                </a:lnTo>
                <a:lnTo>
                  <a:pt x="0" y="0"/>
                </a:lnTo>
                <a:close/>
              </a:path>
            </a:pathLst>
          </a:custGeom>
          <a:blipFill>
            <a:blip r:embed="rId6"/>
            <a:stretch>
              <a:fillRect l="0" t="-11564" r="-971" b="-2236"/>
            </a:stretch>
          </a:blipFill>
        </p:spPr>
      </p:sp>
      <p:sp>
        <p:nvSpPr>
          <p:cNvPr name="TextBox 22" id="22"/>
          <p:cNvSpPr txBox="true"/>
          <p:nvPr/>
        </p:nvSpPr>
        <p:spPr>
          <a:xfrm rot="0">
            <a:off x="3098496" y="1057384"/>
            <a:ext cx="11416593" cy="885608"/>
          </a:xfrm>
          <a:prstGeom prst="rect">
            <a:avLst/>
          </a:prstGeom>
        </p:spPr>
        <p:txBody>
          <a:bodyPr anchor="t" rtlCol="false" tIns="0" lIns="0" bIns="0" rIns="0">
            <a:spAutoFit/>
          </a:bodyPr>
          <a:lstStyle/>
          <a:p>
            <a:pPr algn="ctr">
              <a:lnSpc>
                <a:spcPts val="7286"/>
              </a:lnSpc>
            </a:pPr>
            <a:r>
              <a:rPr lang="en-US" sz="5279" spc="517">
                <a:solidFill>
                  <a:srgbClr val="FFFFFF"/>
                </a:solidFill>
                <a:latin typeface="Oswald Bold"/>
                <a:ea typeface="Oswald Bold"/>
                <a:cs typeface="Oswald Bold"/>
                <a:sym typeface="Oswald Bold"/>
              </a:rPr>
              <a:t>CURRENT STATE OF THE ART</a:t>
            </a:r>
          </a:p>
        </p:txBody>
      </p:sp>
      <p:sp>
        <p:nvSpPr>
          <p:cNvPr name="TextBox 23" id="23"/>
          <p:cNvSpPr txBox="true"/>
          <p:nvPr/>
        </p:nvSpPr>
        <p:spPr>
          <a:xfrm rot="0">
            <a:off x="7204917" y="3988251"/>
            <a:ext cx="8679513" cy="1938574"/>
          </a:xfrm>
          <a:prstGeom prst="rect">
            <a:avLst/>
          </a:prstGeom>
        </p:spPr>
        <p:txBody>
          <a:bodyPr anchor="t" rtlCol="false" tIns="0" lIns="0" bIns="0" rIns="0">
            <a:spAutoFit/>
          </a:bodyPr>
          <a:lstStyle/>
          <a:p>
            <a:pPr algn="l" marL="492537" indent="-246268" lvl="1">
              <a:lnSpc>
                <a:spcPts val="3148"/>
              </a:lnSpc>
              <a:buFont typeface="Arial"/>
              <a:buChar char="•"/>
            </a:pPr>
            <a:r>
              <a:rPr lang="en-US" sz="2281" spc="223">
                <a:solidFill>
                  <a:srgbClr val="231F20"/>
                </a:solidFill>
                <a:latin typeface="DM Sans"/>
                <a:ea typeface="DM Sans"/>
                <a:cs typeface="DM Sans"/>
                <a:sym typeface="DM Sans"/>
              </a:rPr>
              <a:t> Revolutionary impact on healthcare NLP</a:t>
            </a:r>
          </a:p>
          <a:p>
            <a:pPr algn="l" marL="492537" indent="-246268" lvl="1">
              <a:lnSpc>
                <a:spcPts val="3148"/>
              </a:lnSpc>
              <a:buFont typeface="Arial"/>
              <a:buChar char="•"/>
            </a:pPr>
            <a:r>
              <a:rPr lang="en-US" sz="2281" spc="223">
                <a:solidFill>
                  <a:srgbClr val="231F20"/>
                </a:solidFill>
                <a:latin typeface="DM Sans"/>
                <a:ea typeface="DM Sans"/>
                <a:cs typeface="DM Sans"/>
                <a:sym typeface="DM Sans"/>
              </a:rPr>
              <a:t> Utilization of models like BERT and BioBERT</a:t>
            </a:r>
          </a:p>
          <a:p>
            <a:pPr algn="l" marL="492537" indent="-246268" lvl="1">
              <a:lnSpc>
                <a:spcPts val="3148"/>
              </a:lnSpc>
              <a:buFont typeface="Arial"/>
              <a:buChar char="•"/>
            </a:pPr>
            <a:r>
              <a:rPr lang="en-US" sz="2281" spc="223">
                <a:solidFill>
                  <a:srgbClr val="231F20"/>
                </a:solidFill>
                <a:latin typeface="DM Sans"/>
                <a:ea typeface="DM Sans"/>
                <a:cs typeface="DM Sans"/>
                <a:sym typeface="DM Sans"/>
              </a:rPr>
              <a:t> Training on large medical text corpora</a:t>
            </a:r>
          </a:p>
          <a:p>
            <a:pPr algn="l" marL="492537" indent="-246268" lvl="1">
              <a:lnSpc>
                <a:spcPts val="3148"/>
              </a:lnSpc>
              <a:buFont typeface="Arial"/>
              <a:buChar char="•"/>
            </a:pPr>
            <a:r>
              <a:rPr lang="en-US" sz="2281" spc="223">
                <a:solidFill>
                  <a:srgbClr val="231F20"/>
                </a:solidFill>
                <a:latin typeface="DM Sans"/>
                <a:ea typeface="DM Sans"/>
                <a:cs typeface="DM Sans"/>
                <a:sym typeface="DM Sans"/>
              </a:rPr>
              <a:t> Enhanced context understanding and entity extraction</a:t>
            </a:r>
          </a:p>
        </p:txBody>
      </p:sp>
      <p:sp>
        <p:nvSpPr>
          <p:cNvPr name="TextBox 24" id="24"/>
          <p:cNvSpPr txBox="true"/>
          <p:nvPr/>
        </p:nvSpPr>
        <p:spPr>
          <a:xfrm rot="0">
            <a:off x="2510357" y="6828977"/>
            <a:ext cx="8512431" cy="2041885"/>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Advanced systems for identifying and classifying medical entities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Focuses on diseases, symptoms, and treatments in clinical notes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Improves data structuring and retrieval in healthcare settings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63000" y="3442596"/>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ea typeface="DM Sans Italics"/>
                  <a:cs typeface="DM Sans Italics"/>
                  <a:sym typeface="DM Sans Italics"/>
                </a:rPr>
                <a:t>Deep Learning Models</a:t>
              </a:r>
            </a:p>
          </p:txBody>
        </p:sp>
      </p:grpSp>
      <p:grpSp>
        <p:nvGrpSpPr>
          <p:cNvPr name="Group 11" id="11"/>
          <p:cNvGrpSpPr/>
          <p:nvPr/>
        </p:nvGrpSpPr>
        <p:grpSpPr>
          <a:xfrm rot="0">
            <a:off x="6893475" y="3510391"/>
            <a:ext cx="9034431" cy="2808103"/>
            <a:chOff x="0" y="0"/>
            <a:chExt cx="1744696" cy="542290"/>
          </a:xfrm>
        </p:grpSpPr>
        <p:sp>
          <p:nvSpPr>
            <p:cNvPr name="Freeform 12" id="12"/>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1410691" y="6504266"/>
            <a:ext cx="4473739" cy="636748"/>
            <a:chOff x="0" y="0"/>
            <a:chExt cx="1178269" cy="167703"/>
          </a:xfrm>
        </p:grpSpPr>
        <p:sp>
          <p:nvSpPr>
            <p:cNvPr name="Freeform 15" id="15"/>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6" id="16"/>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ea typeface="DM Sans Italics"/>
                  <a:cs typeface="DM Sans Italics"/>
                  <a:sym typeface="DM Sans Italics"/>
                </a:rPr>
                <a:t>LLM &amp;LMM</a:t>
              </a:r>
            </a:p>
          </p:txBody>
        </p:sp>
      </p:grpSp>
      <p:grpSp>
        <p:nvGrpSpPr>
          <p:cNvPr name="Group 17" id="17"/>
          <p:cNvGrpSpPr/>
          <p:nvPr/>
        </p:nvGrpSpPr>
        <p:grpSpPr>
          <a:xfrm rot="0">
            <a:off x="2179166" y="6572062"/>
            <a:ext cx="9034431" cy="2808103"/>
            <a:chOff x="0" y="0"/>
            <a:chExt cx="1744696" cy="542290"/>
          </a:xfrm>
        </p:grpSpPr>
        <p:sp>
          <p:nvSpPr>
            <p:cNvPr name="Freeform 18" id="18"/>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0" id="20"/>
          <p:cNvSpPr/>
          <p:nvPr/>
        </p:nvSpPr>
        <p:spPr>
          <a:xfrm flipH="false" flipV="false" rot="0">
            <a:off x="2163000" y="4058973"/>
            <a:ext cx="4473739" cy="2259522"/>
          </a:xfrm>
          <a:custGeom>
            <a:avLst/>
            <a:gdLst/>
            <a:ahLst/>
            <a:cxnLst/>
            <a:rect r="r" b="b" t="t" l="l"/>
            <a:pathLst>
              <a:path h="2259522" w="4473739">
                <a:moveTo>
                  <a:pt x="0" y="0"/>
                </a:moveTo>
                <a:lnTo>
                  <a:pt x="4473739" y="0"/>
                </a:lnTo>
                <a:lnTo>
                  <a:pt x="4473739" y="2259522"/>
                </a:lnTo>
                <a:lnTo>
                  <a:pt x="0" y="2259522"/>
                </a:lnTo>
                <a:lnTo>
                  <a:pt x="0" y="0"/>
                </a:lnTo>
                <a:close/>
              </a:path>
            </a:pathLst>
          </a:custGeom>
          <a:blipFill>
            <a:blip r:embed="rId5"/>
            <a:stretch>
              <a:fillRect l="-3156" t="0" r="-2794" b="-17475"/>
            </a:stretch>
          </a:blipFill>
        </p:spPr>
      </p:sp>
      <p:sp>
        <p:nvSpPr>
          <p:cNvPr name="Freeform 21" id="21"/>
          <p:cNvSpPr/>
          <p:nvPr/>
        </p:nvSpPr>
        <p:spPr>
          <a:xfrm flipH="false" flipV="false" rot="0">
            <a:off x="11410691" y="7141014"/>
            <a:ext cx="4473739" cy="2239151"/>
          </a:xfrm>
          <a:custGeom>
            <a:avLst/>
            <a:gdLst/>
            <a:ahLst/>
            <a:cxnLst/>
            <a:rect r="r" b="b" t="t" l="l"/>
            <a:pathLst>
              <a:path h="2239151" w="4473739">
                <a:moveTo>
                  <a:pt x="0" y="0"/>
                </a:moveTo>
                <a:lnTo>
                  <a:pt x="4473739" y="0"/>
                </a:lnTo>
                <a:lnTo>
                  <a:pt x="4473739" y="2239152"/>
                </a:lnTo>
                <a:lnTo>
                  <a:pt x="0" y="2239152"/>
                </a:lnTo>
                <a:lnTo>
                  <a:pt x="0" y="0"/>
                </a:lnTo>
                <a:close/>
              </a:path>
            </a:pathLst>
          </a:custGeom>
          <a:blipFill>
            <a:blip r:embed="rId6"/>
            <a:stretch>
              <a:fillRect l="-6034" t="-8507" r="-6034" b="-49918"/>
            </a:stretch>
          </a:blipFill>
        </p:spPr>
      </p:sp>
      <p:sp>
        <p:nvSpPr>
          <p:cNvPr name="TextBox 22" id="22"/>
          <p:cNvSpPr txBox="true"/>
          <p:nvPr/>
        </p:nvSpPr>
        <p:spPr>
          <a:xfrm rot="0">
            <a:off x="3631731" y="632720"/>
            <a:ext cx="10506993" cy="853149"/>
          </a:xfrm>
          <a:prstGeom prst="rect">
            <a:avLst/>
          </a:prstGeom>
        </p:spPr>
        <p:txBody>
          <a:bodyPr anchor="t" rtlCol="false" tIns="0" lIns="0" bIns="0" rIns="0">
            <a:spAutoFit/>
          </a:bodyPr>
          <a:lstStyle/>
          <a:p>
            <a:pPr algn="ctr">
              <a:lnSpc>
                <a:spcPts val="6903"/>
              </a:lnSpc>
            </a:pPr>
            <a:r>
              <a:rPr lang="en-US" sz="5002" spc="490">
                <a:solidFill>
                  <a:srgbClr val="FFFFFF"/>
                </a:solidFill>
                <a:latin typeface="Oswald Bold"/>
                <a:ea typeface="Oswald Bold"/>
                <a:cs typeface="Oswald Bold"/>
                <a:sym typeface="Oswald Bold"/>
              </a:rPr>
              <a:t>CURRENT STATE OF THE ART</a:t>
            </a:r>
          </a:p>
        </p:txBody>
      </p:sp>
      <p:sp>
        <p:nvSpPr>
          <p:cNvPr name="TextBox 23" id="23"/>
          <p:cNvSpPr txBox="true"/>
          <p:nvPr/>
        </p:nvSpPr>
        <p:spPr>
          <a:xfrm rot="0">
            <a:off x="7224667" y="3767306"/>
            <a:ext cx="8900334"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 Extensively used for diagnostic imaging tasks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 Applications include:</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Tumor detection</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Retinal image classification</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Key advantages: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High accuracy</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High specificity</a:t>
            </a:r>
          </a:p>
        </p:txBody>
      </p:sp>
      <p:sp>
        <p:nvSpPr>
          <p:cNvPr name="TextBox 24" id="24"/>
          <p:cNvSpPr txBox="true"/>
          <p:nvPr/>
        </p:nvSpPr>
        <p:spPr>
          <a:xfrm rot="0">
            <a:off x="2510357" y="6838502"/>
            <a:ext cx="7575942" cy="2426665"/>
          </a:xfrm>
          <a:prstGeom prst="rect">
            <a:avLst/>
          </a:prstGeom>
        </p:spPr>
        <p:txBody>
          <a:bodyPr anchor="t" rtlCol="false" tIns="0" lIns="0" bIns="0" rIns="0">
            <a:spAutoFit/>
          </a:bodyPr>
          <a:lstStyle/>
          <a:p>
            <a:pPr algn="l">
              <a:lnSpc>
                <a:spcPts val="2433"/>
              </a:lnSpc>
            </a:pPr>
            <a:r>
              <a:rPr lang="en-US" sz="1763" spc="172">
                <a:solidFill>
                  <a:srgbClr val="231F20"/>
                </a:solidFill>
                <a:latin typeface="DM Sans Bold"/>
                <a:ea typeface="DM Sans Bold"/>
                <a:cs typeface="DM Sans Bold"/>
                <a:sym typeface="DM Sans Bold"/>
              </a:rPr>
              <a:t>Text Generation and Analysis</a:t>
            </a:r>
          </a:p>
          <a:p>
            <a:pPr algn="l">
              <a:lnSpc>
                <a:spcPts val="2433"/>
              </a:lnSpc>
            </a:pPr>
            <a:r>
              <a:rPr lang="en-US" sz="1763" spc="172">
                <a:solidFill>
                  <a:srgbClr val="231F20"/>
                </a:solidFill>
                <a:latin typeface="DM Sans"/>
                <a:ea typeface="DM Sans"/>
                <a:cs typeface="DM Sans"/>
                <a:sym typeface="DM Sans"/>
              </a:rPr>
              <a:t> </a:t>
            </a:r>
            <a:r>
              <a:rPr lang="en-US" sz="1763" spc="172">
                <a:solidFill>
                  <a:srgbClr val="231F20"/>
                </a:solidFill>
                <a:latin typeface="DM Sans Bold"/>
                <a:ea typeface="DM Sans Bold"/>
                <a:cs typeface="DM Sans Bold"/>
                <a:sym typeface="DM Sans Bold"/>
              </a:rPr>
              <a:t>LLMs like GPT-4 and BioGPT employed for</a:t>
            </a:r>
          </a:p>
          <a:p>
            <a:pPr algn="l" marL="380708" indent="-190354" lvl="1">
              <a:lnSpc>
                <a:spcPts val="2433"/>
              </a:lnSpc>
              <a:buFont typeface="Arial"/>
              <a:buChar char="•"/>
            </a:pPr>
            <a:r>
              <a:rPr lang="en-US" sz="1763" spc="172">
                <a:solidFill>
                  <a:srgbClr val="231F20"/>
                </a:solidFill>
                <a:latin typeface="DM Sans"/>
                <a:ea typeface="DM Sans"/>
                <a:cs typeface="DM Sans"/>
                <a:sym typeface="DM Sans"/>
              </a:rPr>
              <a:t>Generating patient summaries</a:t>
            </a:r>
          </a:p>
          <a:p>
            <a:pPr algn="l" marL="380708" indent="-190354" lvl="1">
              <a:lnSpc>
                <a:spcPts val="2433"/>
              </a:lnSpc>
              <a:buFont typeface="Arial"/>
              <a:buChar char="•"/>
            </a:pPr>
            <a:r>
              <a:rPr lang="en-US" sz="1763" spc="172">
                <a:solidFill>
                  <a:srgbClr val="231F20"/>
                </a:solidFill>
                <a:latin typeface="DM Sans"/>
                <a:ea typeface="DM Sans"/>
                <a:cs typeface="DM Sans"/>
                <a:sym typeface="DM Sans"/>
              </a:rPr>
              <a:t>Extracting clinical insights</a:t>
            </a:r>
          </a:p>
          <a:p>
            <a:pPr algn="l" marL="380708" indent="-190354" lvl="1">
              <a:lnSpc>
                <a:spcPts val="2433"/>
              </a:lnSpc>
              <a:buFont typeface="Arial"/>
              <a:buChar char="•"/>
            </a:pPr>
            <a:r>
              <a:rPr lang="en-US" sz="1763" spc="172">
                <a:solidFill>
                  <a:srgbClr val="231F20"/>
                </a:solidFill>
                <a:latin typeface="DM Sans"/>
                <a:ea typeface="DM Sans"/>
                <a:cs typeface="DM Sans"/>
                <a:sym typeface="DM Sans"/>
              </a:rPr>
              <a:t>Supporting decision-making</a:t>
            </a:r>
          </a:p>
          <a:p>
            <a:pPr algn="l">
              <a:lnSpc>
                <a:spcPts val="2433"/>
              </a:lnSpc>
            </a:pPr>
            <a:r>
              <a:rPr lang="en-US" sz="1763" spc="172">
                <a:solidFill>
                  <a:srgbClr val="231F20"/>
                </a:solidFill>
                <a:latin typeface="DM Sans"/>
                <a:ea typeface="DM Sans"/>
                <a:cs typeface="DM Sans"/>
                <a:sym typeface="DM Sans"/>
              </a:rPr>
              <a:t> </a:t>
            </a:r>
            <a:r>
              <a:rPr lang="en-US" sz="1763" spc="172">
                <a:solidFill>
                  <a:srgbClr val="231F20"/>
                </a:solidFill>
                <a:latin typeface="DM Sans Bold"/>
                <a:ea typeface="DM Sans Bold"/>
                <a:cs typeface="DM Sans Bold"/>
                <a:sym typeface="DM Sans Bold"/>
              </a:rPr>
              <a:t>Multimodal Integration</a:t>
            </a:r>
          </a:p>
          <a:p>
            <a:pPr algn="l" marL="380708" indent="-190354" lvl="1">
              <a:lnSpc>
                <a:spcPts val="2433"/>
              </a:lnSpc>
              <a:buFont typeface="Arial"/>
              <a:buChar char="•"/>
            </a:pPr>
            <a:r>
              <a:rPr lang="en-US" sz="1763" spc="172">
                <a:solidFill>
                  <a:srgbClr val="231F20"/>
                </a:solidFill>
                <a:latin typeface="DM Sans"/>
                <a:ea typeface="DM Sans"/>
                <a:cs typeface="DM Sans"/>
                <a:sym typeface="DM Sans"/>
              </a:rPr>
              <a:t>Enable comprehensive healthcare analysis</a:t>
            </a:r>
          </a:p>
          <a:p>
            <a:pPr algn="l" marL="380708" indent="-190354" lvl="1">
              <a:lnSpc>
                <a:spcPts val="2433"/>
              </a:lnSpc>
              <a:buFont typeface="Arial"/>
              <a:buChar char="•"/>
            </a:pPr>
            <a:r>
              <a:rPr lang="en-US" sz="1763" spc="172">
                <a:solidFill>
                  <a:srgbClr val="231F20"/>
                </a:solidFill>
                <a:latin typeface="DM Sans"/>
                <a:ea typeface="DM Sans"/>
                <a:cs typeface="DM Sans"/>
                <a:sym typeface="DM Sans"/>
              </a:rPr>
              <a:t>LMMs combine text and image data analysis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116706"/>
            <a:ext cx="12228420" cy="937751"/>
          </a:xfrm>
          <a:prstGeom prst="rect">
            <a:avLst/>
          </a:prstGeom>
        </p:spPr>
        <p:txBody>
          <a:bodyPr anchor="t" rtlCol="false" tIns="0" lIns="0" bIns="0" rIns="0">
            <a:spAutoFit/>
          </a:bodyPr>
          <a:lstStyle/>
          <a:p>
            <a:pPr algn="l">
              <a:lnSpc>
                <a:spcPts val="7762"/>
              </a:lnSpc>
            </a:pPr>
            <a:r>
              <a:rPr lang="en-US" sz="5624" spc="551">
                <a:solidFill>
                  <a:srgbClr val="FFFFFF"/>
                </a:solidFill>
                <a:latin typeface="Oswald Bold"/>
                <a:ea typeface="Oswald Bold"/>
                <a:cs typeface="Oswald Bold"/>
                <a:sym typeface="Oswald Bold"/>
              </a:rPr>
              <a:t>CLINICAL NLP PROOF OF CONCEPT</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751155"/>
            <a:ext cx="11258113" cy="2441780"/>
          </a:xfrm>
          <a:prstGeom prst="rect">
            <a:avLst/>
          </a:prstGeom>
        </p:spPr>
        <p:txBody>
          <a:bodyPr anchor="t" rtlCol="false" tIns="0" lIns="0" bIns="0" rIns="0">
            <a:spAutoFit/>
          </a:bodyPr>
          <a:lstStyle/>
          <a:p>
            <a:pPr algn="just">
              <a:lnSpc>
                <a:spcPts val="3245"/>
              </a:lnSpc>
            </a:pPr>
            <a:r>
              <a:rPr lang="en-US" sz="2352" spc="230">
                <a:solidFill>
                  <a:srgbClr val="F5FFF5"/>
                </a:solidFill>
                <a:latin typeface="DM Sans"/>
                <a:ea typeface="DM Sans"/>
                <a:cs typeface="DM Sans"/>
                <a:sym typeface="DM Sans"/>
              </a:rPr>
              <a:t>The Clinical NLP Proof of Concept (POC) aims to enhance the efficiency of healthcare professionals in processing and analyzing unstructured clinical data. By leveraging advanced technologies in Natural Language Processing (NLP) and Computer Vision, the POC provides automated insights from clinical documents and images, thereby improving patient care and operational workflows.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33169" y="8069439"/>
            <a:ext cx="2094695" cy="2377721"/>
            <a:chOff x="0" y="0"/>
            <a:chExt cx="551689" cy="626231"/>
          </a:xfrm>
        </p:grpSpPr>
        <p:sp>
          <p:nvSpPr>
            <p:cNvPr name="Freeform 5" id="5"/>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6" id="6"/>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224419" y="-1349021"/>
            <a:ext cx="2094695" cy="2377721"/>
            <a:chOff x="0" y="0"/>
            <a:chExt cx="551689" cy="626231"/>
          </a:xfrm>
        </p:grpSpPr>
        <p:sp>
          <p:nvSpPr>
            <p:cNvPr name="Freeform 8" id="8"/>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9" id="9"/>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2870616" y="990600"/>
            <a:ext cx="8075340" cy="6552648"/>
          </a:xfrm>
          <a:prstGeom prst="rect">
            <a:avLst/>
          </a:prstGeom>
        </p:spPr>
        <p:txBody>
          <a:bodyPr anchor="t" rtlCol="false" tIns="0" lIns="0" bIns="0" rIns="0">
            <a:spAutoFit/>
          </a:bodyPr>
          <a:lstStyle/>
          <a:p>
            <a:pPr algn="just">
              <a:lnSpc>
                <a:spcPts val="3483"/>
              </a:lnSpc>
              <a:spcBef>
                <a:spcPct val="0"/>
              </a:spcBef>
            </a:pPr>
            <a:r>
              <a:rPr lang="en-US" sz="2524" spc="247">
                <a:solidFill>
                  <a:srgbClr val="000000"/>
                </a:solidFill>
                <a:latin typeface="DM Sans Bold"/>
                <a:ea typeface="DM Sans Bold"/>
                <a:cs typeface="DM Sans Bold"/>
                <a:sym typeface="DM Sans Bold"/>
              </a:rPr>
              <a:t>TECHNOLOGIES INVOLVED:</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NATURAL LANGUAGE PROCESSING (NLP)</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OPTICAL CHARACTER RECOGNITION (OCR)</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COMPUTER VISION</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LARGE LANGUAGE MODELS (LLMS)</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FLASK (WEB FRAMEWORK)</a:t>
            </a:r>
          </a:p>
          <a:p>
            <a:pPr algn="just">
              <a:lnSpc>
                <a:spcPts val="3483"/>
              </a:lnSpc>
            </a:pPr>
          </a:p>
          <a:p>
            <a:pPr algn="just">
              <a:lnSpc>
                <a:spcPts val="3483"/>
              </a:lnSpc>
              <a:spcBef>
                <a:spcPct val="0"/>
              </a:spcBef>
            </a:pPr>
            <a:r>
              <a:rPr lang="en-US" sz="2524" spc="247">
                <a:solidFill>
                  <a:srgbClr val="000000"/>
                </a:solidFill>
                <a:latin typeface="DM Sans Bold"/>
                <a:ea typeface="DM Sans Bold"/>
                <a:cs typeface="DM Sans Bold"/>
                <a:sym typeface="DM Sans Bold"/>
              </a:rPr>
              <a:t>TECH STACK:</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PYTHON</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FLASK</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TRANSFORMERS (NLP TASKS)</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PYTESSERACT (OCR)</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OPENCV (IMAGE PROCESSING)</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PYPDF2 (PDF HANDLING)</a:t>
            </a:r>
          </a:p>
          <a:p>
            <a:pPr algn="just" marL="544960" indent="-272480" lvl="1">
              <a:lnSpc>
                <a:spcPts val="3483"/>
              </a:lnSpc>
              <a:buFont typeface="Arial"/>
              <a:buChar char="•"/>
            </a:pPr>
            <a:r>
              <a:rPr lang="en-US" sz="2524" spc="247">
                <a:solidFill>
                  <a:srgbClr val="000000"/>
                </a:solidFill>
                <a:latin typeface="DM Sans"/>
                <a:ea typeface="DM Sans"/>
                <a:cs typeface="DM Sans"/>
                <a:sym typeface="DM Sans"/>
              </a:rPr>
              <a:t>SPACY (NLP)</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641457" y="6792443"/>
            <a:ext cx="4876482" cy="516424"/>
          </a:xfrm>
          <a:custGeom>
            <a:avLst/>
            <a:gdLst/>
            <a:ahLst/>
            <a:cxnLst/>
            <a:rect r="r" b="b" t="t" l="l"/>
            <a:pathLst>
              <a:path h="516424" w="4876482">
                <a:moveTo>
                  <a:pt x="0" y="0"/>
                </a:moveTo>
                <a:lnTo>
                  <a:pt x="4876482" y="0"/>
                </a:lnTo>
                <a:lnTo>
                  <a:pt x="4876482" y="516424"/>
                </a:lnTo>
                <a:lnTo>
                  <a:pt x="0" y="516424"/>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0519397" y="1595726"/>
            <a:ext cx="5120602" cy="5120602"/>
          </a:xfrm>
          <a:custGeom>
            <a:avLst/>
            <a:gdLst/>
            <a:ahLst/>
            <a:cxnLst/>
            <a:rect r="r" b="b" t="t" l="l"/>
            <a:pathLst>
              <a:path h="5120602" w="5120602">
                <a:moveTo>
                  <a:pt x="0" y="0"/>
                </a:moveTo>
                <a:lnTo>
                  <a:pt x="5120602" y="0"/>
                </a:lnTo>
                <a:lnTo>
                  <a:pt x="5120602" y="5120602"/>
                </a:lnTo>
                <a:lnTo>
                  <a:pt x="0" y="5120602"/>
                </a:lnTo>
                <a:lnTo>
                  <a:pt x="0" y="0"/>
                </a:lnTo>
                <a:close/>
              </a:path>
            </a:pathLst>
          </a:custGeom>
          <a:blipFill>
            <a:blip r:embed="rId6"/>
            <a:stretch>
              <a:fillRect l="0" t="0" r="0" b="0"/>
            </a:stretch>
          </a:blipFill>
        </p:spPr>
      </p:sp>
      <p:sp>
        <p:nvSpPr>
          <p:cNvPr name="TextBox 7" id="7"/>
          <p:cNvSpPr txBox="true"/>
          <p:nvPr/>
        </p:nvSpPr>
        <p:spPr>
          <a:xfrm rot="0">
            <a:off x="1756513" y="1152525"/>
            <a:ext cx="7881223" cy="1164523"/>
          </a:xfrm>
          <a:prstGeom prst="rect">
            <a:avLst/>
          </a:prstGeom>
        </p:spPr>
        <p:txBody>
          <a:bodyPr anchor="t" rtlCol="false" tIns="0" lIns="0" bIns="0" rIns="0">
            <a:spAutoFit/>
          </a:bodyPr>
          <a:lstStyle/>
          <a:p>
            <a:pPr algn="l" marL="0" indent="0" lvl="0">
              <a:lnSpc>
                <a:spcPts val="8879"/>
              </a:lnSpc>
            </a:pPr>
            <a:r>
              <a:rPr lang="en-US" sz="8456" spc="828">
                <a:solidFill>
                  <a:srgbClr val="231F20"/>
                </a:solidFill>
                <a:latin typeface="Oswald Bold"/>
                <a:ea typeface="Oswald Bold"/>
                <a:cs typeface="Oswald Bold"/>
                <a:sym typeface="Oswald Bold"/>
              </a:rPr>
              <a:t>ARCHITECTURE</a:t>
            </a:r>
          </a:p>
        </p:txBody>
      </p:sp>
      <p:sp>
        <p:nvSpPr>
          <p:cNvPr name="TextBox 8" id="8"/>
          <p:cNvSpPr txBox="true"/>
          <p:nvPr/>
        </p:nvSpPr>
        <p:spPr>
          <a:xfrm rot="0">
            <a:off x="2068199" y="2966544"/>
            <a:ext cx="8004025" cy="51863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The architecture comprises several modules:</a:t>
            </a:r>
          </a:p>
          <a:p>
            <a:pPr algn="l">
              <a:lnSpc>
                <a:spcPts val="3160"/>
              </a:lnSpc>
            </a:pPr>
          </a:p>
          <a:p>
            <a:pPr algn="l" marL="494517" indent="-247259" lvl="1">
              <a:lnSpc>
                <a:spcPts val="3160"/>
              </a:lnSpc>
              <a:buFont typeface="Arial"/>
              <a:buChar char="•"/>
            </a:pPr>
            <a:r>
              <a:rPr lang="en-US" sz="2290" spc="224">
                <a:solidFill>
                  <a:srgbClr val="231F20"/>
                </a:solidFill>
                <a:latin typeface="DM Sans Bold"/>
                <a:ea typeface="DM Sans Bold"/>
                <a:cs typeface="DM Sans Bold"/>
                <a:sym typeface="DM Sans Bold"/>
              </a:rPr>
              <a:t>Data Ingestion Module</a:t>
            </a:r>
            <a:r>
              <a:rPr lang="en-US" sz="2290" spc="224">
                <a:solidFill>
                  <a:srgbClr val="231F20"/>
                </a:solidFill>
                <a:latin typeface="DM Sans"/>
                <a:ea typeface="DM Sans"/>
                <a:cs typeface="DM Sans"/>
                <a:sym typeface="DM Sans"/>
              </a:rPr>
              <a:t>: Handles text and file uploads.</a:t>
            </a:r>
          </a:p>
          <a:p>
            <a:pPr algn="l" marL="494517" indent="-247259" lvl="1">
              <a:lnSpc>
                <a:spcPts val="3160"/>
              </a:lnSpc>
              <a:buFont typeface="Arial"/>
              <a:buChar char="•"/>
            </a:pPr>
            <a:r>
              <a:rPr lang="en-US" sz="2290" spc="224">
                <a:solidFill>
                  <a:srgbClr val="231F20"/>
                </a:solidFill>
                <a:latin typeface="DM Sans Bold"/>
                <a:ea typeface="DM Sans Bold"/>
                <a:cs typeface="DM Sans Bold"/>
                <a:sym typeface="DM Sans Bold"/>
              </a:rPr>
              <a:t>NLP Processing Module</a:t>
            </a:r>
            <a:r>
              <a:rPr lang="en-US" sz="2290" spc="224">
                <a:solidFill>
                  <a:srgbClr val="231F20"/>
                </a:solidFill>
                <a:latin typeface="DM Sans"/>
                <a:ea typeface="DM Sans"/>
                <a:cs typeface="DM Sans"/>
                <a:sym typeface="DM Sans"/>
              </a:rPr>
              <a:t>: Extracts entities and analyzes sentiment.</a:t>
            </a:r>
          </a:p>
          <a:p>
            <a:pPr algn="l" marL="494517" indent="-247259" lvl="1">
              <a:lnSpc>
                <a:spcPts val="3160"/>
              </a:lnSpc>
              <a:buFont typeface="Arial"/>
              <a:buChar char="•"/>
            </a:pPr>
            <a:r>
              <a:rPr lang="en-US" sz="2290" spc="224">
                <a:solidFill>
                  <a:srgbClr val="231F20"/>
                </a:solidFill>
                <a:latin typeface="DM Sans Bold"/>
                <a:ea typeface="DM Sans Bold"/>
                <a:cs typeface="DM Sans Bold"/>
                <a:sym typeface="DM Sans Bold"/>
              </a:rPr>
              <a:t>Multimodal Integration Module:</a:t>
            </a:r>
            <a:r>
              <a:rPr lang="en-US" sz="2290" spc="224">
                <a:solidFill>
                  <a:srgbClr val="231F20"/>
                </a:solidFill>
                <a:latin typeface="DM Sans"/>
                <a:ea typeface="DM Sans"/>
                <a:cs typeface="DM Sans"/>
                <a:sym typeface="DM Sans"/>
              </a:rPr>
              <a:t> Processes images and combines text and image data.</a:t>
            </a:r>
          </a:p>
          <a:p>
            <a:pPr algn="l" marL="494517" indent="-247259" lvl="1">
              <a:lnSpc>
                <a:spcPts val="3160"/>
              </a:lnSpc>
              <a:buFont typeface="Arial"/>
              <a:buChar char="•"/>
            </a:pPr>
            <a:r>
              <a:rPr lang="en-US" sz="2290" spc="224">
                <a:solidFill>
                  <a:srgbClr val="231F20"/>
                </a:solidFill>
                <a:latin typeface="DM Sans Bold"/>
                <a:ea typeface="DM Sans Bold"/>
                <a:cs typeface="DM Sans Bold"/>
                <a:sym typeface="DM Sans Bold"/>
              </a:rPr>
              <a:t>Clinical Decision Support Module:</a:t>
            </a:r>
            <a:r>
              <a:rPr lang="en-US" sz="2290" spc="224">
                <a:solidFill>
                  <a:srgbClr val="231F20"/>
                </a:solidFill>
                <a:latin typeface="DM Sans"/>
                <a:ea typeface="DM Sans"/>
                <a:cs typeface="DM Sans"/>
                <a:sym typeface="DM Sans"/>
              </a:rPr>
              <a:t> Generates insights and summaries.</a:t>
            </a:r>
          </a:p>
          <a:p>
            <a:pPr algn="l" marL="494517" indent="-247259" lvl="1">
              <a:lnSpc>
                <a:spcPts val="3160"/>
              </a:lnSpc>
              <a:buFont typeface="Arial"/>
              <a:buChar char="•"/>
            </a:pPr>
            <a:r>
              <a:rPr lang="en-US" sz="2290" spc="224">
                <a:solidFill>
                  <a:srgbClr val="231F20"/>
                </a:solidFill>
                <a:latin typeface="DM Sans Bold"/>
                <a:ea typeface="DM Sans Bold"/>
                <a:cs typeface="DM Sans Bold"/>
                <a:sym typeface="DM Sans Bold"/>
              </a:rPr>
              <a:t>Web Interface:</a:t>
            </a:r>
            <a:r>
              <a:rPr lang="en-US" sz="2290" spc="224">
                <a:solidFill>
                  <a:srgbClr val="231F20"/>
                </a:solidFill>
                <a:latin typeface="DM Sans"/>
                <a:ea typeface="DM Sans"/>
                <a:cs typeface="DM Sans"/>
                <a:sym typeface="DM Sans"/>
              </a:rPr>
              <a:t> User-friendly interface built with Flask.</a:t>
            </a:r>
          </a:p>
          <a:p>
            <a:pPr algn="l">
              <a:lnSpc>
                <a:spcPts val="31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DAGOCEa6Q7c</dc:identifier>
  <dcterms:modified xsi:type="dcterms:W3CDTF">2011-08-01T06:04:30Z</dcterms:modified>
  <cp:revision>1</cp:revision>
  <dc:title>Business</dc:title>
</cp:coreProperties>
</file>