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
      <p:font typeface="Montserrat"/>
      <p:regular r:id="rId44"/>
      <p:bold r:id="rId45"/>
      <p:italic r:id="rId46"/>
      <p:boldItalic r:id="rId47"/>
    </p:embeddedFont>
    <p:embeddedFont>
      <p:font typeface="La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Montserrat-regular.fntdata"/><Relationship Id="rId43" Type="http://schemas.openxmlformats.org/officeDocument/2006/relationships/font" Target="fonts/Roboto-boldItalic.fntdata"/><Relationship Id="rId46" Type="http://schemas.openxmlformats.org/officeDocument/2006/relationships/font" Target="fonts/Montserrat-italic.fntdata"/><Relationship Id="rId45"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regular.fntdata"/><Relationship Id="rId47" Type="http://schemas.openxmlformats.org/officeDocument/2006/relationships/font" Target="fonts/Montserrat-boldItalic.fntdata"/><Relationship Id="rId49"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Italic.fntdata"/><Relationship Id="rId5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462a7b97c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462a7b97c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462a7b97c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462a7b97c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462a7b97c9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462a7b97c9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462a7b97c9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462a7b97c9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462a7b97c9_5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462a7b97c9_5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462a7b97c9_5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462a7b97c9_5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462a7b97c9_5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462a7b97c9_5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462a7b97c9_5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462a7b97c9_5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462a7b97c9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462a7b97c9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462a7b97c9_5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462a7b97c9_5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b4534fc4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b4534fc4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462a7b97c9_5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462a7b97c9_5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462a7b97c9_5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462a7b97c9_5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462a7b97c9_5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462a7b97c9_5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d3a89fd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d3a89fd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462a7b97c9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462a7b97c9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462a7b97c9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462a7b97c9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462a7b97c9_5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462a7b97c9_5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462a7b97c9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462a7b97c9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462a7b97c9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462a7b97c9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462a7b97c9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462a7b97c9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b4676066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b4676066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462a7b97c9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462a7b97c9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3b4676066e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3b4676066e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462a7b97c9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462a7b97c9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4630bbee1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4630bbee1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3b4676066e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3b4676066e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462a7b97c9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462a7b97c9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462a7b97c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462a7b97c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462a7b97c9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462a7b97c9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b4676066e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b4676066e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462a7b97c9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462a7b97c9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462a7b97c9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462a7b97c9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6195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Font typeface="Times New Roman"/>
              <a:buChar char="●"/>
              <a:defRPr>
                <a:latin typeface="Times New Roman"/>
                <a:ea typeface="Times New Roman"/>
                <a:cs typeface="Times New Roman"/>
                <a:sym typeface="Times New Roman"/>
              </a:defRPr>
            </a:lvl1pPr>
            <a:lvl2pPr indent="-298450" lvl="1" marL="914400">
              <a:spcBef>
                <a:spcPts val="0"/>
              </a:spcBef>
              <a:spcAft>
                <a:spcPts val="0"/>
              </a:spcAft>
              <a:buSzPts val="1100"/>
              <a:buFont typeface="Times New Roman"/>
              <a:buChar char="○"/>
              <a:defRPr>
                <a:latin typeface="Times New Roman"/>
                <a:ea typeface="Times New Roman"/>
                <a:cs typeface="Times New Roman"/>
                <a:sym typeface="Times New Roman"/>
              </a:defRPr>
            </a:lvl2pPr>
            <a:lvl3pPr indent="-298450" lvl="2" marL="1371600">
              <a:spcBef>
                <a:spcPts val="0"/>
              </a:spcBef>
              <a:spcAft>
                <a:spcPts val="0"/>
              </a:spcAft>
              <a:buSzPts val="1100"/>
              <a:buFont typeface="Times New Roman"/>
              <a:buChar char="■"/>
              <a:defRPr>
                <a:latin typeface="Times New Roman"/>
                <a:ea typeface="Times New Roman"/>
                <a:cs typeface="Times New Roman"/>
                <a:sym typeface="Times New Roman"/>
              </a:defRPr>
            </a:lvl3pPr>
            <a:lvl4pPr indent="-298450" lvl="3" marL="1828800">
              <a:spcBef>
                <a:spcPts val="0"/>
              </a:spcBef>
              <a:spcAft>
                <a:spcPts val="0"/>
              </a:spcAft>
              <a:buSzPts val="1100"/>
              <a:buFont typeface="Times New Roman"/>
              <a:buChar char="●"/>
              <a:defRPr>
                <a:latin typeface="Times New Roman"/>
                <a:ea typeface="Times New Roman"/>
                <a:cs typeface="Times New Roman"/>
                <a:sym typeface="Times New Roman"/>
              </a:defRPr>
            </a:lvl4pPr>
            <a:lvl5pPr indent="-298450" lvl="4" marL="2286000">
              <a:spcBef>
                <a:spcPts val="0"/>
              </a:spcBef>
              <a:spcAft>
                <a:spcPts val="0"/>
              </a:spcAft>
              <a:buSzPts val="1100"/>
              <a:buFont typeface="Times New Roman"/>
              <a:buChar char="○"/>
              <a:defRPr>
                <a:latin typeface="Times New Roman"/>
                <a:ea typeface="Times New Roman"/>
                <a:cs typeface="Times New Roman"/>
                <a:sym typeface="Times New Roman"/>
              </a:defRPr>
            </a:lvl5pPr>
            <a:lvl6pPr indent="-298450" lvl="5" marL="2743200">
              <a:spcBef>
                <a:spcPts val="0"/>
              </a:spcBef>
              <a:spcAft>
                <a:spcPts val="0"/>
              </a:spcAft>
              <a:buSzPts val="1100"/>
              <a:buFont typeface="Times New Roman"/>
              <a:buChar char="■"/>
              <a:defRPr>
                <a:latin typeface="Times New Roman"/>
                <a:ea typeface="Times New Roman"/>
                <a:cs typeface="Times New Roman"/>
                <a:sym typeface="Times New Roman"/>
              </a:defRPr>
            </a:lvl6pPr>
            <a:lvl7pPr indent="-298450" lvl="6" marL="3200400">
              <a:spcBef>
                <a:spcPts val="0"/>
              </a:spcBef>
              <a:spcAft>
                <a:spcPts val="0"/>
              </a:spcAft>
              <a:buSzPts val="1100"/>
              <a:buFont typeface="Times New Roman"/>
              <a:buChar char="●"/>
              <a:defRPr>
                <a:latin typeface="Times New Roman"/>
                <a:ea typeface="Times New Roman"/>
                <a:cs typeface="Times New Roman"/>
                <a:sym typeface="Times New Roman"/>
              </a:defRPr>
            </a:lvl7pPr>
            <a:lvl8pPr indent="-298450" lvl="7" marL="3657600">
              <a:spcBef>
                <a:spcPts val="0"/>
              </a:spcBef>
              <a:spcAft>
                <a:spcPts val="0"/>
              </a:spcAft>
              <a:buSzPts val="1100"/>
              <a:buFont typeface="Times New Roman"/>
              <a:buChar char="○"/>
              <a:defRPr>
                <a:latin typeface="Times New Roman"/>
                <a:ea typeface="Times New Roman"/>
                <a:cs typeface="Times New Roman"/>
                <a:sym typeface="Times New Roman"/>
              </a:defRPr>
            </a:lvl8pPr>
            <a:lvl9pPr indent="-298450" lvl="8" marL="4114800">
              <a:spcBef>
                <a:spcPts val="0"/>
              </a:spcBef>
              <a:spcAft>
                <a:spcPts val="0"/>
              </a:spcAft>
              <a:buSzPts val="1100"/>
              <a:buFont typeface="Times New Roman"/>
              <a:buChar char="■"/>
              <a:defRPr>
                <a:latin typeface="Times New Roman"/>
                <a:ea typeface="Times New Roman"/>
                <a:cs typeface="Times New Roman"/>
                <a:sym typeface="Times New Roman"/>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4.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1.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6.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7.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9.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8.png"/><Relationship Id="rId4" Type="http://schemas.openxmlformats.org/officeDocument/2006/relationships/hyperlink" Target="https://github.com/dmlc/xgboos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1.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44.png"/><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towardsdatascience.com/hyperparameter-tuning-the-random-forest-in-python-using-scikit-learn-28d2aa77dd74" TargetMode="External"/><Relationship Id="rId4" Type="http://schemas.openxmlformats.org/officeDocument/2006/relationships/hyperlink" Target="https://towardsdatascience.com/hyperparameter-optimization-in-gradient-boosting-packages-with-bayesian-optimization-aaf1b27e7b90" TargetMode="External"/><Relationship Id="rId9" Type="http://schemas.openxmlformats.org/officeDocument/2006/relationships/hyperlink" Target="https://towardsdatascience.com/what-is-feature-engineering-importance-tools-and-techniques-for-machine-learning-2080b0269f10#:~:text=Feature%20engineering%20is%20a%20machine,while%20also%20enhancing%20model%20accuracy" TargetMode="External"/><Relationship Id="rId5" Type="http://schemas.openxmlformats.org/officeDocument/2006/relationships/hyperlink" Target="https://towardsdatascience.com/xgboost-fine-tune-and-optimize-your-model-23d996fab663" TargetMode="External"/><Relationship Id="rId6" Type="http://schemas.openxmlformats.org/officeDocument/2006/relationships/hyperlink" Target="https://www.spcforexcel.com" TargetMode="External"/><Relationship Id="rId7" Type="http://schemas.openxmlformats.org/officeDocument/2006/relationships/hyperlink" Target="https://www.scribbr.com/statistics/skewness/" TargetMode="External"/><Relationship Id="rId8" Type="http://schemas.openxmlformats.org/officeDocument/2006/relationships/hyperlink" Target="https://www.investopedia.com/terms/v/variance-inflation-factor.asp#:~:text=Variance%20inflation%20factor%20(VIF)%20is,only%20that%20single%20independent%20variabl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0.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1048725" y="704025"/>
            <a:ext cx="7911300" cy="403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800"/>
          </a:p>
          <a:p>
            <a:pPr indent="0" lvl="0" marL="0" rtl="0" algn="ctr">
              <a:spcBef>
                <a:spcPts val="0"/>
              </a:spcBef>
              <a:spcAft>
                <a:spcPts val="0"/>
              </a:spcAft>
              <a:buNone/>
            </a:pPr>
            <a:r>
              <a:rPr b="1" lang="en" sz="1600">
                <a:latin typeface="Times New Roman"/>
                <a:ea typeface="Times New Roman"/>
                <a:cs typeface="Times New Roman"/>
                <a:sym typeface="Times New Roman"/>
              </a:rPr>
              <a:t>ANALYSIS OF MEDICAL COST INSURANCE USING DIFFERENT</a:t>
            </a:r>
            <a:endParaRPr b="1" sz="1600">
              <a:latin typeface="Times New Roman"/>
              <a:ea typeface="Times New Roman"/>
              <a:cs typeface="Times New Roman"/>
              <a:sym typeface="Times New Roman"/>
            </a:endParaRPr>
          </a:p>
          <a:p>
            <a:pPr indent="0" lvl="0" marL="0" rtl="0" algn="ctr">
              <a:spcBef>
                <a:spcPts val="0"/>
              </a:spcBef>
              <a:spcAft>
                <a:spcPts val="0"/>
              </a:spcAft>
              <a:buNone/>
            </a:pPr>
            <a:r>
              <a:rPr b="1" lang="en" sz="1600">
                <a:latin typeface="Times New Roman"/>
                <a:ea typeface="Times New Roman"/>
                <a:cs typeface="Times New Roman"/>
                <a:sym typeface="Times New Roman"/>
              </a:rPr>
              <a:t>REGRESSION MODELS</a:t>
            </a:r>
            <a:endParaRPr b="1" sz="1600">
              <a:latin typeface="Times New Roman"/>
              <a:ea typeface="Times New Roman"/>
              <a:cs typeface="Times New Roman"/>
              <a:sym typeface="Times New Roman"/>
            </a:endParaRPr>
          </a:p>
        </p:txBody>
      </p:sp>
      <p:sp>
        <p:nvSpPr>
          <p:cNvPr id="135" name="Google Shape;135;p13"/>
          <p:cNvSpPr txBox="1"/>
          <p:nvPr>
            <p:ph idx="1" type="subTitle"/>
          </p:nvPr>
        </p:nvSpPr>
        <p:spPr>
          <a:xfrm>
            <a:off x="1996575" y="3532725"/>
            <a:ext cx="6015600" cy="1440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 Submitted by:</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 Aakashdeep Bhardwaj C0861117</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 Jaspreet Kaur C0861116</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Karnav Patel C0860062</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Shreya Manral C0855246</a:t>
            </a:r>
            <a:endParaRPr>
              <a:latin typeface="Times New Roman"/>
              <a:ea typeface="Times New Roman"/>
              <a:cs typeface="Times New Roman"/>
              <a:sym typeface="Times New Roman"/>
            </a:endParaRPr>
          </a:p>
          <a:p>
            <a:pPr indent="0" lvl="0" marL="0" rtl="0" algn="l">
              <a:spcBef>
                <a:spcPts val="0"/>
              </a:spcBef>
              <a:spcAft>
                <a:spcPts val="0"/>
              </a:spcAft>
              <a:buNone/>
            </a:pPr>
            <a:r>
              <a:rPr lang="en"/>
              <a:t>                                       </a:t>
            </a:r>
            <a:endParaRPr/>
          </a:p>
        </p:txBody>
      </p:sp>
      <p:pic>
        <p:nvPicPr>
          <p:cNvPr id="136" name="Google Shape;136;p13"/>
          <p:cNvPicPr preferRelativeResize="0"/>
          <p:nvPr/>
        </p:nvPicPr>
        <p:blipFill>
          <a:blip r:embed="rId3">
            <a:alphaModFix/>
          </a:blip>
          <a:stretch>
            <a:fillRect/>
          </a:stretch>
        </p:blipFill>
        <p:spPr>
          <a:xfrm>
            <a:off x="4137450" y="1704824"/>
            <a:ext cx="1733850" cy="1733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1297500" y="393750"/>
            <a:ext cx="7038900" cy="6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Univariate Analysis</a:t>
            </a:r>
            <a:endParaRPr>
              <a:latin typeface="Lato"/>
              <a:ea typeface="Lato"/>
              <a:cs typeface="Lato"/>
              <a:sym typeface="Lato"/>
            </a:endParaRPr>
          </a:p>
        </p:txBody>
      </p:sp>
      <p:pic>
        <p:nvPicPr>
          <p:cNvPr id="199" name="Google Shape;199;p22"/>
          <p:cNvPicPr preferRelativeResize="0"/>
          <p:nvPr/>
        </p:nvPicPr>
        <p:blipFill>
          <a:blip r:embed="rId3">
            <a:alphaModFix/>
          </a:blip>
          <a:stretch>
            <a:fillRect/>
          </a:stretch>
        </p:blipFill>
        <p:spPr>
          <a:xfrm>
            <a:off x="420950" y="1413475"/>
            <a:ext cx="3336392" cy="3423196"/>
          </a:xfrm>
          <a:prstGeom prst="rect">
            <a:avLst/>
          </a:prstGeom>
          <a:noFill/>
          <a:ln>
            <a:noFill/>
          </a:ln>
        </p:spPr>
      </p:pic>
      <p:pic>
        <p:nvPicPr>
          <p:cNvPr id="200" name="Google Shape;200;p22"/>
          <p:cNvPicPr preferRelativeResize="0"/>
          <p:nvPr/>
        </p:nvPicPr>
        <p:blipFill>
          <a:blip r:embed="rId4">
            <a:alphaModFix/>
          </a:blip>
          <a:stretch>
            <a:fillRect/>
          </a:stretch>
        </p:blipFill>
        <p:spPr>
          <a:xfrm>
            <a:off x="3950525" y="1413475"/>
            <a:ext cx="4772524" cy="342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297500" y="393750"/>
            <a:ext cx="7038900" cy="6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Univariate Analysis</a:t>
            </a:r>
            <a:endParaRPr>
              <a:latin typeface="Lato"/>
              <a:ea typeface="Lato"/>
              <a:cs typeface="Lato"/>
              <a:sym typeface="Lato"/>
            </a:endParaRPr>
          </a:p>
        </p:txBody>
      </p:sp>
      <p:pic>
        <p:nvPicPr>
          <p:cNvPr id="206" name="Google Shape;206;p23"/>
          <p:cNvPicPr preferRelativeResize="0"/>
          <p:nvPr/>
        </p:nvPicPr>
        <p:blipFill>
          <a:blip r:embed="rId3">
            <a:alphaModFix/>
          </a:blip>
          <a:stretch>
            <a:fillRect/>
          </a:stretch>
        </p:blipFill>
        <p:spPr>
          <a:xfrm>
            <a:off x="416225" y="1467300"/>
            <a:ext cx="4199175" cy="3530850"/>
          </a:xfrm>
          <a:prstGeom prst="rect">
            <a:avLst/>
          </a:prstGeom>
          <a:noFill/>
          <a:ln>
            <a:noFill/>
          </a:ln>
        </p:spPr>
      </p:pic>
      <p:pic>
        <p:nvPicPr>
          <p:cNvPr id="207" name="Google Shape;207;p23"/>
          <p:cNvPicPr preferRelativeResize="0"/>
          <p:nvPr/>
        </p:nvPicPr>
        <p:blipFill>
          <a:blip r:embed="rId4">
            <a:alphaModFix/>
          </a:blip>
          <a:stretch>
            <a:fillRect/>
          </a:stretch>
        </p:blipFill>
        <p:spPr>
          <a:xfrm>
            <a:off x="4767800" y="1467300"/>
            <a:ext cx="3959973" cy="353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297500" y="393750"/>
            <a:ext cx="7038900" cy="6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Univariate Analysis</a:t>
            </a:r>
            <a:endParaRPr>
              <a:latin typeface="Lato"/>
              <a:ea typeface="Lato"/>
              <a:cs typeface="Lato"/>
              <a:sym typeface="Lato"/>
            </a:endParaRPr>
          </a:p>
        </p:txBody>
      </p:sp>
      <p:pic>
        <p:nvPicPr>
          <p:cNvPr id="213" name="Google Shape;213;p24"/>
          <p:cNvPicPr preferRelativeResize="0"/>
          <p:nvPr/>
        </p:nvPicPr>
        <p:blipFill>
          <a:blip r:embed="rId3">
            <a:alphaModFix/>
          </a:blip>
          <a:stretch>
            <a:fillRect/>
          </a:stretch>
        </p:blipFill>
        <p:spPr>
          <a:xfrm>
            <a:off x="74813" y="1333125"/>
            <a:ext cx="4497200" cy="3530850"/>
          </a:xfrm>
          <a:prstGeom prst="rect">
            <a:avLst/>
          </a:prstGeom>
          <a:noFill/>
          <a:ln>
            <a:noFill/>
          </a:ln>
        </p:spPr>
      </p:pic>
      <p:pic>
        <p:nvPicPr>
          <p:cNvPr id="214" name="Google Shape;214;p24"/>
          <p:cNvPicPr preferRelativeResize="0"/>
          <p:nvPr/>
        </p:nvPicPr>
        <p:blipFill>
          <a:blip r:embed="rId4">
            <a:alphaModFix/>
          </a:blip>
          <a:stretch>
            <a:fillRect/>
          </a:stretch>
        </p:blipFill>
        <p:spPr>
          <a:xfrm>
            <a:off x="4806724" y="1123575"/>
            <a:ext cx="4040200" cy="3832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1297500" y="393750"/>
            <a:ext cx="7038900" cy="6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B</a:t>
            </a:r>
            <a:r>
              <a:rPr lang="en">
                <a:latin typeface="Lato"/>
                <a:ea typeface="Lato"/>
                <a:cs typeface="Lato"/>
                <a:sym typeface="Lato"/>
              </a:rPr>
              <a:t>ivariate Analysis </a:t>
            </a:r>
            <a:endParaRPr>
              <a:latin typeface="Lato"/>
              <a:ea typeface="Lato"/>
              <a:cs typeface="Lato"/>
              <a:sym typeface="Lato"/>
            </a:endParaRPr>
          </a:p>
        </p:txBody>
      </p:sp>
      <p:pic>
        <p:nvPicPr>
          <p:cNvPr id="220" name="Google Shape;220;p25"/>
          <p:cNvPicPr preferRelativeResize="0"/>
          <p:nvPr/>
        </p:nvPicPr>
        <p:blipFill>
          <a:blip r:embed="rId3">
            <a:alphaModFix/>
          </a:blip>
          <a:stretch>
            <a:fillRect/>
          </a:stretch>
        </p:blipFill>
        <p:spPr>
          <a:xfrm>
            <a:off x="358500" y="1424975"/>
            <a:ext cx="4188381" cy="3530850"/>
          </a:xfrm>
          <a:prstGeom prst="rect">
            <a:avLst/>
          </a:prstGeom>
          <a:noFill/>
          <a:ln>
            <a:noFill/>
          </a:ln>
        </p:spPr>
      </p:pic>
      <p:pic>
        <p:nvPicPr>
          <p:cNvPr id="221" name="Google Shape;221;p25"/>
          <p:cNvPicPr preferRelativeResize="0"/>
          <p:nvPr/>
        </p:nvPicPr>
        <p:blipFill>
          <a:blip r:embed="rId4">
            <a:alphaModFix/>
          </a:blip>
          <a:stretch>
            <a:fillRect/>
          </a:stretch>
        </p:blipFill>
        <p:spPr>
          <a:xfrm>
            <a:off x="4699275" y="1424975"/>
            <a:ext cx="4086225" cy="3530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type="title"/>
          </p:nvPr>
        </p:nvSpPr>
        <p:spPr>
          <a:xfrm>
            <a:off x="1297500" y="77400"/>
            <a:ext cx="7038900" cy="6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Skewness and Kurtosis</a:t>
            </a:r>
            <a:endParaRPr/>
          </a:p>
        </p:txBody>
      </p:sp>
      <p:pic>
        <p:nvPicPr>
          <p:cNvPr id="227" name="Google Shape;227;p26"/>
          <p:cNvPicPr preferRelativeResize="0"/>
          <p:nvPr/>
        </p:nvPicPr>
        <p:blipFill>
          <a:blip r:embed="rId3">
            <a:alphaModFix/>
          </a:blip>
          <a:stretch>
            <a:fillRect/>
          </a:stretch>
        </p:blipFill>
        <p:spPr>
          <a:xfrm>
            <a:off x="1608950" y="774725"/>
            <a:ext cx="3592200" cy="2839625"/>
          </a:xfrm>
          <a:prstGeom prst="rect">
            <a:avLst/>
          </a:prstGeom>
          <a:noFill/>
          <a:ln>
            <a:noFill/>
          </a:ln>
        </p:spPr>
      </p:pic>
      <p:sp>
        <p:nvSpPr>
          <p:cNvPr id="228" name="Google Shape;228;p26"/>
          <p:cNvSpPr txBox="1"/>
          <p:nvPr>
            <p:ph idx="1" type="body"/>
          </p:nvPr>
        </p:nvSpPr>
        <p:spPr>
          <a:xfrm>
            <a:off x="1317300" y="3972875"/>
            <a:ext cx="6999300" cy="1170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Skewness is a measure of the asymmetry of a distribution.</a:t>
            </a:r>
            <a:endParaRPr/>
          </a:p>
          <a:p>
            <a:pPr indent="-311150" lvl="0" marL="457200" rtl="0" algn="l">
              <a:spcBef>
                <a:spcPts val="0"/>
              </a:spcBef>
              <a:spcAft>
                <a:spcPts val="0"/>
              </a:spcAft>
              <a:buSzPts val="1300"/>
              <a:buChar char="●"/>
            </a:pPr>
            <a:r>
              <a:rPr lang="en"/>
              <a:t>Kurtosis is a statistical measure that defines how heavily the tails of a distribution differ from the tails of a normal distribution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27"/>
          <p:cNvPicPr preferRelativeResize="0"/>
          <p:nvPr/>
        </p:nvPicPr>
        <p:blipFill>
          <a:blip r:embed="rId3">
            <a:alphaModFix/>
          </a:blip>
          <a:stretch>
            <a:fillRect/>
          </a:stretch>
        </p:blipFill>
        <p:spPr>
          <a:xfrm>
            <a:off x="2778788" y="1028125"/>
            <a:ext cx="3283747" cy="2932200"/>
          </a:xfrm>
          <a:prstGeom prst="rect">
            <a:avLst/>
          </a:prstGeom>
          <a:noFill/>
          <a:ln>
            <a:noFill/>
          </a:ln>
        </p:spPr>
      </p:pic>
      <p:sp>
        <p:nvSpPr>
          <p:cNvPr id="234" name="Google Shape;234;p27"/>
          <p:cNvSpPr txBox="1"/>
          <p:nvPr>
            <p:ph idx="1" type="body"/>
          </p:nvPr>
        </p:nvSpPr>
        <p:spPr>
          <a:xfrm>
            <a:off x="1003175" y="448600"/>
            <a:ext cx="6999300" cy="57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t>Box Plot</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297500" y="393750"/>
            <a:ext cx="7038900" cy="6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Feature Engineering - One Hot Encoding</a:t>
            </a:r>
            <a:endParaRPr>
              <a:latin typeface="Lato"/>
              <a:ea typeface="Lato"/>
              <a:cs typeface="Lato"/>
              <a:sym typeface="Lato"/>
            </a:endParaRPr>
          </a:p>
        </p:txBody>
      </p:sp>
      <p:sp>
        <p:nvSpPr>
          <p:cNvPr id="240" name="Google Shape;240;p28"/>
          <p:cNvSpPr txBox="1"/>
          <p:nvPr>
            <p:ph idx="1" type="body"/>
          </p:nvPr>
        </p:nvSpPr>
        <p:spPr>
          <a:xfrm>
            <a:off x="6046600" y="1460250"/>
            <a:ext cx="2363700" cy="30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One hot encoding is the most widespread approach, and it works very well unless your categorical variable takes on a large number of values</a:t>
            </a:r>
            <a:endParaRPr/>
          </a:p>
          <a:p>
            <a:pPr indent="0" lvl="0" marL="0" rtl="0" algn="l">
              <a:spcBef>
                <a:spcPts val="1200"/>
              </a:spcBef>
              <a:spcAft>
                <a:spcPts val="1200"/>
              </a:spcAft>
              <a:buNone/>
            </a:pPr>
            <a:r>
              <a:rPr lang="en"/>
              <a:t>One hot encoding creates new (binary) columns, indicating the presence of each possible value from the original data.</a:t>
            </a:r>
            <a:endParaRPr/>
          </a:p>
        </p:txBody>
      </p:sp>
      <p:pic>
        <p:nvPicPr>
          <p:cNvPr id="241" name="Google Shape;241;p28"/>
          <p:cNvPicPr preferRelativeResize="0"/>
          <p:nvPr/>
        </p:nvPicPr>
        <p:blipFill>
          <a:blip r:embed="rId3">
            <a:alphaModFix/>
          </a:blip>
          <a:stretch>
            <a:fillRect/>
          </a:stretch>
        </p:blipFill>
        <p:spPr>
          <a:xfrm>
            <a:off x="696200" y="1460250"/>
            <a:ext cx="5191125" cy="3018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1297500" y="393750"/>
            <a:ext cx="7038900" cy="6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Creation</a:t>
            </a:r>
            <a:endParaRPr/>
          </a:p>
        </p:txBody>
      </p:sp>
      <p:sp>
        <p:nvSpPr>
          <p:cNvPr id="247" name="Google Shape;247;p29"/>
          <p:cNvSpPr txBox="1"/>
          <p:nvPr>
            <p:ph idx="1" type="body"/>
          </p:nvPr>
        </p:nvSpPr>
        <p:spPr>
          <a:xfrm>
            <a:off x="1297500" y="1485700"/>
            <a:ext cx="7038900" cy="2052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Creating features involves identifying the variables that will be most useful in the predictive model.</a:t>
            </a:r>
            <a:endParaRPr sz="1600"/>
          </a:p>
          <a:p>
            <a:pPr indent="-330200" lvl="0" marL="457200" rtl="0" algn="l">
              <a:spcBef>
                <a:spcPts val="1000"/>
              </a:spcBef>
              <a:spcAft>
                <a:spcPts val="1000"/>
              </a:spcAft>
              <a:buSzPts val="1600"/>
              <a:buChar char="●"/>
            </a:pPr>
            <a:r>
              <a:rPr lang="en" sz="1600"/>
              <a:t>To develop new, more powerful derived features, existing features are combined through addition, subtraction, multiplication, and ratio.</a:t>
            </a:r>
            <a:endParaRPr sz="1600"/>
          </a:p>
        </p:txBody>
      </p:sp>
      <p:pic>
        <p:nvPicPr>
          <p:cNvPr id="248" name="Google Shape;248;p29"/>
          <p:cNvPicPr preferRelativeResize="0"/>
          <p:nvPr/>
        </p:nvPicPr>
        <p:blipFill rotWithShape="1">
          <a:blip r:embed="rId3">
            <a:alphaModFix/>
          </a:blip>
          <a:srcRect b="8414" l="0" r="0" t="9009"/>
          <a:stretch/>
        </p:blipFill>
        <p:spPr>
          <a:xfrm>
            <a:off x="2462325" y="3795900"/>
            <a:ext cx="4709250" cy="578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1297500" y="393750"/>
            <a:ext cx="7038900" cy="6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Heatmap</a:t>
            </a:r>
            <a:endParaRPr/>
          </a:p>
        </p:txBody>
      </p:sp>
      <p:pic>
        <p:nvPicPr>
          <p:cNvPr id="254" name="Google Shape;254;p30"/>
          <p:cNvPicPr preferRelativeResize="0"/>
          <p:nvPr/>
        </p:nvPicPr>
        <p:blipFill>
          <a:blip r:embed="rId3">
            <a:alphaModFix/>
          </a:blip>
          <a:stretch>
            <a:fillRect/>
          </a:stretch>
        </p:blipFill>
        <p:spPr>
          <a:xfrm>
            <a:off x="2229763" y="1211275"/>
            <a:ext cx="5174366" cy="3530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1"/>
          <p:cNvSpPr txBox="1"/>
          <p:nvPr>
            <p:ph type="title"/>
          </p:nvPr>
        </p:nvSpPr>
        <p:spPr>
          <a:xfrm>
            <a:off x="1297500" y="393750"/>
            <a:ext cx="7038900" cy="6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Recursive Feature Elimination</a:t>
            </a:r>
            <a:endParaRPr/>
          </a:p>
        </p:txBody>
      </p:sp>
      <p:sp>
        <p:nvSpPr>
          <p:cNvPr id="260" name="Google Shape;260;p31"/>
          <p:cNvSpPr txBox="1"/>
          <p:nvPr>
            <p:ph idx="1" type="body"/>
          </p:nvPr>
        </p:nvSpPr>
        <p:spPr>
          <a:xfrm>
            <a:off x="6048175" y="1431925"/>
            <a:ext cx="2421900" cy="113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features ‘age’ and ‘region_southeast’ have been eliminated. </a:t>
            </a:r>
            <a:endParaRPr sz="1600"/>
          </a:p>
        </p:txBody>
      </p:sp>
      <p:pic>
        <p:nvPicPr>
          <p:cNvPr id="261" name="Google Shape;261;p31"/>
          <p:cNvPicPr preferRelativeResize="0"/>
          <p:nvPr/>
        </p:nvPicPr>
        <p:blipFill rotWithShape="1">
          <a:blip r:embed="rId3">
            <a:alphaModFix/>
          </a:blip>
          <a:srcRect b="0" l="0" r="4616" t="0"/>
          <a:stretch/>
        </p:blipFill>
        <p:spPr>
          <a:xfrm>
            <a:off x="673937" y="1431925"/>
            <a:ext cx="5115175" cy="2809875"/>
          </a:xfrm>
          <a:prstGeom prst="rect">
            <a:avLst/>
          </a:prstGeom>
          <a:noFill/>
          <a:ln>
            <a:noFill/>
          </a:ln>
        </p:spPr>
      </p:pic>
      <p:pic>
        <p:nvPicPr>
          <p:cNvPr id="262" name="Google Shape;262;p31"/>
          <p:cNvPicPr preferRelativeResize="0"/>
          <p:nvPr/>
        </p:nvPicPr>
        <p:blipFill>
          <a:blip r:embed="rId4">
            <a:alphaModFix/>
          </a:blip>
          <a:stretch>
            <a:fillRect/>
          </a:stretch>
        </p:blipFill>
        <p:spPr>
          <a:xfrm>
            <a:off x="6048175" y="3361250"/>
            <a:ext cx="2421900" cy="619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6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Goal of the model is to predict accurately the insurance costs.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Build different regression models for Medical insurance cost dataset.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The dataset consists of age, sex, BMI(body mass index), children, smoker and region feature, which are independent and charge as a dependent feature.</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We will use different method to calculate the error.</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For Visualizations and to </a:t>
            </a:r>
            <a:r>
              <a:rPr lang="en" sz="1600">
                <a:latin typeface="Times New Roman"/>
                <a:ea typeface="Times New Roman"/>
                <a:cs typeface="Times New Roman"/>
                <a:sym typeface="Times New Roman"/>
              </a:rPr>
              <a:t>represent</a:t>
            </a:r>
            <a:r>
              <a:rPr lang="en" sz="1600">
                <a:latin typeface="Times New Roman"/>
                <a:ea typeface="Times New Roman"/>
                <a:cs typeface="Times New Roman"/>
                <a:sym typeface="Times New Roman"/>
              </a:rPr>
              <a:t>  data in readable form we will be using tools like pandas, matplotlib, seaborn</a:t>
            </a:r>
            <a:endParaRPr sz="16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2"/>
          <p:cNvSpPr txBox="1"/>
          <p:nvPr>
            <p:ph type="title"/>
          </p:nvPr>
        </p:nvSpPr>
        <p:spPr>
          <a:xfrm>
            <a:off x="1297500" y="393750"/>
            <a:ext cx="7038900" cy="6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Outlier Handling</a:t>
            </a:r>
            <a:endParaRPr/>
          </a:p>
        </p:txBody>
      </p:sp>
      <p:sp>
        <p:nvSpPr>
          <p:cNvPr id="268" name="Google Shape;268;p32"/>
          <p:cNvSpPr txBox="1"/>
          <p:nvPr>
            <p:ph idx="1" type="body"/>
          </p:nvPr>
        </p:nvSpPr>
        <p:spPr>
          <a:xfrm>
            <a:off x="1052550" y="4480275"/>
            <a:ext cx="7038900" cy="38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M</a:t>
            </a:r>
            <a:r>
              <a:rPr lang="en"/>
              <a:t>ax threshold has been defined as the percentile 99 of the charges.</a:t>
            </a:r>
            <a:endParaRPr/>
          </a:p>
        </p:txBody>
      </p:sp>
      <p:pic>
        <p:nvPicPr>
          <p:cNvPr id="269" name="Google Shape;269;p32"/>
          <p:cNvPicPr preferRelativeResize="0"/>
          <p:nvPr/>
        </p:nvPicPr>
        <p:blipFill>
          <a:blip r:embed="rId3">
            <a:alphaModFix/>
          </a:blip>
          <a:stretch>
            <a:fillRect/>
          </a:stretch>
        </p:blipFill>
        <p:spPr>
          <a:xfrm>
            <a:off x="3236987" y="1049175"/>
            <a:ext cx="2670025" cy="619500"/>
          </a:xfrm>
          <a:prstGeom prst="rect">
            <a:avLst/>
          </a:prstGeom>
          <a:noFill/>
          <a:ln>
            <a:noFill/>
          </a:ln>
        </p:spPr>
      </p:pic>
      <p:pic>
        <p:nvPicPr>
          <p:cNvPr id="270" name="Google Shape;270;p32"/>
          <p:cNvPicPr preferRelativeResize="0"/>
          <p:nvPr/>
        </p:nvPicPr>
        <p:blipFill>
          <a:blip r:embed="rId4">
            <a:alphaModFix/>
          </a:blip>
          <a:stretch>
            <a:fillRect/>
          </a:stretch>
        </p:blipFill>
        <p:spPr>
          <a:xfrm>
            <a:off x="1184187" y="1744350"/>
            <a:ext cx="6775626" cy="26602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3"/>
          <p:cNvSpPr txBox="1"/>
          <p:nvPr>
            <p:ph idx="4294967295" type="body"/>
          </p:nvPr>
        </p:nvSpPr>
        <p:spPr>
          <a:xfrm>
            <a:off x="1052550" y="4480275"/>
            <a:ext cx="7038900" cy="38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M</a:t>
            </a:r>
            <a:r>
              <a:rPr lang="en"/>
              <a:t>inimum threshold for charges has been defined as percentile 1. </a:t>
            </a:r>
            <a:endParaRPr/>
          </a:p>
        </p:txBody>
      </p:sp>
      <p:pic>
        <p:nvPicPr>
          <p:cNvPr id="276" name="Google Shape;276;p33"/>
          <p:cNvPicPr preferRelativeResize="0"/>
          <p:nvPr/>
        </p:nvPicPr>
        <p:blipFill>
          <a:blip r:embed="rId3">
            <a:alphaModFix/>
          </a:blip>
          <a:stretch>
            <a:fillRect/>
          </a:stretch>
        </p:blipFill>
        <p:spPr>
          <a:xfrm>
            <a:off x="3145200" y="913400"/>
            <a:ext cx="2853600" cy="741025"/>
          </a:xfrm>
          <a:prstGeom prst="rect">
            <a:avLst/>
          </a:prstGeom>
          <a:noFill/>
          <a:ln>
            <a:noFill/>
          </a:ln>
        </p:spPr>
      </p:pic>
      <p:pic>
        <p:nvPicPr>
          <p:cNvPr id="277" name="Google Shape;277;p33"/>
          <p:cNvPicPr preferRelativeResize="0"/>
          <p:nvPr/>
        </p:nvPicPr>
        <p:blipFill>
          <a:blip r:embed="rId4">
            <a:alphaModFix/>
          </a:blip>
          <a:stretch>
            <a:fillRect/>
          </a:stretch>
        </p:blipFill>
        <p:spPr>
          <a:xfrm>
            <a:off x="1225100" y="1733150"/>
            <a:ext cx="6693801" cy="2580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4"/>
          <p:cNvSpPr txBox="1"/>
          <p:nvPr>
            <p:ph type="title"/>
          </p:nvPr>
        </p:nvSpPr>
        <p:spPr>
          <a:xfrm>
            <a:off x="1297500" y="393750"/>
            <a:ext cx="7038900" cy="6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Visualizing the Multicollinearity</a:t>
            </a:r>
            <a:endParaRPr/>
          </a:p>
        </p:txBody>
      </p:sp>
      <p:sp>
        <p:nvSpPr>
          <p:cNvPr id="283" name="Google Shape;283;p34"/>
          <p:cNvSpPr txBox="1"/>
          <p:nvPr>
            <p:ph idx="1" type="body"/>
          </p:nvPr>
        </p:nvSpPr>
        <p:spPr>
          <a:xfrm>
            <a:off x="5870225" y="1567550"/>
            <a:ext cx="24663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1 = not correlated</a:t>
            </a:r>
            <a:endParaRPr sz="1600"/>
          </a:p>
          <a:p>
            <a:pPr indent="0" lvl="0" marL="0" rtl="0" algn="l">
              <a:spcBef>
                <a:spcPts val="1200"/>
              </a:spcBef>
              <a:spcAft>
                <a:spcPts val="0"/>
              </a:spcAft>
              <a:buNone/>
            </a:pPr>
            <a:r>
              <a:rPr lang="en" sz="1600"/>
              <a:t>Between 1 and 5 = moderately correlated </a:t>
            </a:r>
            <a:endParaRPr sz="1600"/>
          </a:p>
          <a:p>
            <a:pPr indent="0" lvl="0" marL="0" rtl="0" algn="l">
              <a:spcBef>
                <a:spcPts val="1200"/>
              </a:spcBef>
              <a:spcAft>
                <a:spcPts val="1200"/>
              </a:spcAft>
              <a:buNone/>
            </a:pPr>
            <a:r>
              <a:rPr lang="en" sz="1600"/>
              <a:t>Greater than 5 = Highly correlated</a:t>
            </a:r>
            <a:endParaRPr sz="1600"/>
          </a:p>
        </p:txBody>
      </p:sp>
      <p:pic>
        <p:nvPicPr>
          <p:cNvPr id="284" name="Google Shape;284;p34"/>
          <p:cNvPicPr preferRelativeResize="0"/>
          <p:nvPr/>
        </p:nvPicPr>
        <p:blipFill>
          <a:blip r:embed="rId3">
            <a:alphaModFix/>
          </a:blip>
          <a:stretch>
            <a:fillRect/>
          </a:stretch>
        </p:blipFill>
        <p:spPr>
          <a:xfrm>
            <a:off x="354513" y="1475175"/>
            <a:ext cx="5305425" cy="2971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We will be using different types of Machine Learning Algorithms , i.e.  Random Forest Regressor , Gradient Boosting and XGBoost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We will discuss which model gave the best result</a:t>
            </a:r>
            <a:r>
              <a:rPr lang="en" sz="1600"/>
              <a:t>.</a:t>
            </a:r>
            <a:endParaRPr sz="1600">
              <a:latin typeface="Times New Roman"/>
              <a:ea typeface="Times New Roman"/>
              <a:cs typeface="Times New Roman"/>
              <a:sym typeface="Times New Roman"/>
            </a:endParaRPr>
          </a:p>
        </p:txBody>
      </p:sp>
      <p:sp>
        <p:nvSpPr>
          <p:cNvPr id="290" name="Google Shape;290;p35"/>
          <p:cNvSpPr txBox="1"/>
          <p:nvPr>
            <p:ph type="title"/>
          </p:nvPr>
        </p:nvSpPr>
        <p:spPr>
          <a:xfrm>
            <a:off x="1297500" y="393750"/>
            <a:ext cx="7038900" cy="619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a:t>Data Modelling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6"/>
          <p:cNvSpPr txBox="1"/>
          <p:nvPr>
            <p:ph type="title"/>
          </p:nvPr>
        </p:nvSpPr>
        <p:spPr>
          <a:xfrm>
            <a:off x="1052550" y="281500"/>
            <a:ext cx="7038900" cy="6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 the Random Forest Regressor</a:t>
            </a:r>
            <a:endParaRPr/>
          </a:p>
        </p:txBody>
      </p:sp>
      <p:pic>
        <p:nvPicPr>
          <p:cNvPr id="296" name="Google Shape;296;p36"/>
          <p:cNvPicPr preferRelativeResize="0"/>
          <p:nvPr/>
        </p:nvPicPr>
        <p:blipFill>
          <a:blip r:embed="rId3">
            <a:alphaModFix/>
          </a:blip>
          <a:stretch>
            <a:fillRect/>
          </a:stretch>
        </p:blipFill>
        <p:spPr>
          <a:xfrm>
            <a:off x="1093613" y="1460450"/>
            <a:ext cx="6956775" cy="442563"/>
          </a:xfrm>
          <a:prstGeom prst="rect">
            <a:avLst/>
          </a:prstGeom>
          <a:noFill/>
          <a:ln>
            <a:noFill/>
          </a:ln>
        </p:spPr>
      </p:pic>
      <p:pic>
        <p:nvPicPr>
          <p:cNvPr id="297" name="Google Shape;297;p36"/>
          <p:cNvPicPr preferRelativeResize="0"/>
          <p:nvPr/>
        </p:nvPicPr>
        <p:blipFill>
          <a:blip r:embed="rId4">
            <a:alphaModFix/>
          </a:blip>
          <a:stretch>
            <a:fillRect/>
          </a:stretch>
        </p:blipFill>
        <p:spPr>
          <a:xfrm>
            <a:off x="693562" y="1982163"/>
            <a:ext cx="7756875" cy="1179175"/>
          </a:xfrm>
          <a:prstGeom prst="rect">
            <a:avLst/>
          </a:prstGeom>
          <a:noFill/>
          <a:ln>
            <a:noFill/>
          </a:ln>
        </p:spPr>
      </p:pic>
      <p:sp>
        <p:nvSpPr>
          <p:cNvPr id="298" name="Google Shape;298;p36"/>
          <p:cNvSpPr txBox="1"/>
          <p:nvPr/>
        </p:nvSpPr>
        <p:spPr>
          <a:xfrm>
            <a:off x="778650" y="3608675"/>
            <a:ext cx="7629300" cy="738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highlight>
                  <a:schemeClr val="dk1"/>
                </a:highlight>
                <a:latin typeface="Roboto"/>
                <a:ea typeface="Roboto"/>
                <a:cs typeface="Roboto"/>
                <a:sym typeface="Roboto"/>
              </a:rPr>
              <a:t>A random forest is a meta estimator that fits a number of classifying decision trees on various sub-samples of the dataset and uses averaging to improve the predictive accuracy and control over-fitting. The final output of the model is the average of outputs of all decision trees. </a:t>
            </a:r>
            <a:endParaRPr>
              <a:solidFill>
                <a:schemeClr val="lt1"/>
              </a:solidFill>
              <a:highlight>
                <a:schemeClr val="dk1"/>
              </a:highlight>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7"/>
          <p:cNvSpPr txBox="1"/>
          <p:nvPr>
            <p:ph type="title"/>
          </p:nvPr>
        </p:nvSpPr>
        <p:spPr>
          <a:xfrm>
            <a:off x="1052550" y="281500"/>
            <a:ext cx="7038900" cy="115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Hyperparameter </a:t>
            </a:r>
            <a:r>
              <a:rPr lang="en"/>
              <a:t>Tuning</a:t>
            </a:r>
            <a:r>
              <a:rPr lang="en"/>
              <a:t> for Random Forest Regressor</a:t>
            </a:r>
            <a:endParaRPr/>
          </a:p>
        </p:txBody>
      </p:sp>
      <p:pic>
        <p:nvPicPr>
          <p:cNvPr id="304" name="Google Shape;304;p37"/>
          <p:cNvPicPr preferRelativeResize="0"/>
          <p:nvPr/>
        </p:nvPicPr>
        <p:blipFill>
          <a:blip r:embed="rId3">
            <a:alphaModFix/>
          </a:blip>
          <a:stretch>
            <a:fillRect/>
          </a:stretch>
        </p:blipFill>
        <p:spPr>
          <a:xfrm>
            <a:off x="778225" y="1589800"/>
            <a:ext cx="7587550" cy="1437639"/>
          </a:xfrm>
          <a:prstGeom prst="rect">
            <a:avLst/>
          </a:prstGeom>
          <a:noFill/>
          <a:ln>
            <a:noFill/>
          </a:ln>
        </p:spPr>
      </p:pic>
      <p:pic>
        <p:nvPicPr>
          <p:cNvPr id="305" name="Google Shape;305;p37"/>
          <p:cNvPicPr preferRelativeResize="0"/>
          <p:nvPr/>
        </p:nvPicPr>
        <p:blipFill>
          <a:blip r:embed="rId4">
            <a:alphaModFix/>
          </a:blip>
          <a:stretch>
            <a:fillRect/>
          </a:stretch>
        </p:blipFill>
        <p:spPr>
          <a:xfrm>
            <a:off x="778225" y="3132675"/>
            <a:ext cx="7587551" cy="1799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8"/>
          <p:cNvSpPr txBox="1"/>
          <p:nvPr>
            <p:ph type="title"/>
          </p:nvPr>
        </p:nvSpPr>
        <p:spPr>
          <a:xfrm>
            <a:off x="1297500" y="393750"/>
            <a:ext cx="7038900" cy="6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Gradient Boosting Regressor</a:t>
            </a:r>
            <a:endParaRPr/>
          </a:p>
        </p:txBody>
      </p:sp>
      <p:pic>
        <p:nvPicPr>
          <p:cNvPr id="311" name="Google Shape;311;p38"/>
          <p:cNvPicPr preferRelativeResize="0"/>
          <p:nvPr/>
        </p:nvPicPr>
        <p:blipFill>
          <a:blip r:embed="rId3">
            <a:alphaModFix/>
          </a:blip>
          <a:stretch>
            <a:fillRect/>
          </a:stretch>
        </p:blipFill>
        <p:spPr>
          <a:xfrm>
            <a:off x="957049" y="1502025"/>
            <a:ext cx="7379349" cy="929025"/>
          </a:xfrm>
          <a:prstGeom prst="rect">
            <a:avLst/>
          </a:prstGeom>
          <a:noFill/>
          <a:ln>
            <a:noFill/>
          </a:ln>
        </p:spPr>
      </p:pic>
      <p:sp>
        <p:nvSpPr>
          <p:cNvPr id="312" name="Google Shape;312;p38"/>
          <p:cNvSpPr txBox="1"/>
          <p:nvPr/>
        </p:nvSpPr>
        <p:spPr>
          <a:xfrm>
            <a:off x="1078125" y="2822550"/>
            <a:ext cx="71724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highlight>
                  <a:schemeClr val="dk1"/>
                </a:highlight>
                <a:latin typeface="Georgia"/>
                <a:ea typeface="Georgia"/>
                <a:cs typeface="Georgia"/>
                <a:sym typeface="Georgia"/>
              </a:rPr>
              <a:t> A Gradient Boosting algorithm is built iteratively by combining prediction from several weak learners. In each iteration step higher emphasis (or weight) is given to those data points which were wrongly predicted in the previous steps. </a:t>
            </a:r>
            <a:endParaRPr>
              <a:solidFill>
                <a:schemeClr val="lt1"/>
              </a:solidFill>
              <a:highlight>
                <a:schemeClr val="dk1"/>
              </a:highlight>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9"/>
          <p:cNvSpPr txBox="1"/>
          <p:nvPr>
            <p:ph type="title"/>
          </p:nvPr>
        </p:nvSpPr>
        <p:spPr>
          <a:xfrm>
            <a:off x="1297500" y="393750"/>
            <a:ext cx="7038900" cy="886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Hyperparameter </a:t>
            </a:r>
            <a:r>
              <a:rPr lang="en"/>
              <a:t>Tuning</a:t>
            </a:r>
            <a:r>
              <a:rPr lang="en"/>
              <a:t> for </a:t>
            </a:r>
            <a:r>
              <a:rPr lang="en"/>
              <a:t>Gradient Boosting Regressor</a:t>
            </a:r>
            <a:endParaRPr/>
          </a:p>
        </p:txBody>
      </p:sp>
      <p:pic>
        <p:nvPicPr>
          <p:cNvPr id="318" name="Google Shape;318;p39"/>
          <p:cNvPicPr preferRelativeResize="0"/>
          <p:nvPr/>
        </p:nvPicPr>
        <p:blipFill>
          <a:blip r:embed="rId3">
            <a:alphaModFix/>
          </a:blip>
          <a:stretch>
            <a:fillRect/>
          </a:stretch>
        </p:blipFill>
        <p:spPr>
          <a:xfrm>
            <a:off x="1270125" y="1601675"/>
            <a:ext cx="7093649" cy="1156818"/>
          </a:xfrm>
          <a:prstGeom prst="rect">
            <a:avLst/>
          </a:prstGeom>
          <a:noFill/>
          <a:ln>
            <a:noFill/>
          </a:ln>
        </p:spPr>
      </p:pic>
      <p:pic>
        <p:nvPicPr>
          <p:cNvPr id="319" name="Google Shape;319;p39"/>
          <p:cNvPicPr preferRelativeResize="0"/>
          <p:nvPr/>
        </p:nvPicPr>
        <p:blipFill>
          <a:blip r:embed="rId4">
            <a:alphaModFix/>
          </a:blip>
          <a:stretch>
            <a:fillRect/>
          </a:stretch>
        </p:blipFill>
        <p:spPr>
          <a:xfrm>
            <a:off x="1270125" y="2966711"/>
            <a:ext cx="7093649" cy="169981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0"/>
          <p:cNvSpPr txBox="1"/>
          <p:nvPr>
            <p:ph type="title"/>
          </p:nvPr>
        </p:nvSpPr>
        <p:spPr>
          <a:xfrm>
            <a:off x="1297500" y="393750"/>
            <a:ext cx="7038900" cy="6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XG</a:t>
            </a:r>
            <a:r>
              <a:rPr lang="en"/>
              <a:t>Boost Regressor</a:t>
            </a:r>
            <a:endParaRPr/>
          </a:p>
        </p:txBody>
      </p:sp>
      <p:pic>
        <p:nvPicPr>
          <p:cNvPr id="325" name="Google Shape;325;p40"/>
          <p:cNvPicPr preferRelativeResize="0"/>
          <p:nvPr/>
        </p:nvPicPr>
        <p:blipFill rotWithShape="1">
          <a:blip r:embed="rId3">
            <a:alphaModFix/>
          </a:blip>
          <a:srcRect b="0" l="0" r="42416" t="6235"/>
          <a:stretch/>
        </p:blipFill>
        <p:spPr>
          <a:xfrm>
            <a:off x="1483700" y="1714500"/>
            <a:ext cx="6176574" cy="952525"/>
          </a:xfrm>
          <a:prstGeom prst="rect">
            <a:avLst/>
          </a:prstGeom>
          <a:noFill/>
          <a:ln>
            <a:noFill/>
          </a:ln>
        </p:spPr>
      </p:pic>
      <p:sp>
        <p:nvSpPr>
          <p:cNvPr id="326" name="Google Shape;326;p40"/>
          <p:cNvSpPr txBox="1"/>
          <p:nvPr/>
        </p:nvSpPr>
        <p:spPr>
          <a:xfrm>
            <a:off x="1483750" y="3107075"/>
            <a:ext cx="6176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highlight>
                  <a:schemeClr val="dk1"/>
                </a:highlight>
                <a:latin typeface="Times New Roman"/>
                <a:ea typeface="Times New Roman"/>
                <a:cs typeface="Times New Roman"/>
                <a:sym typeface="Times New Roman"/>
              </a:rPr>
              <a:t>XGBoost (</a:t>
            </a:r>
            <a:r>
              <a:rPr b="1" lang="en" sz="1500">
                <a:solidFill>
                  <a:schemeClr val="lt1"/>
                </a:solidFill>
                <a:highlight>
                  <a:schemeClr val="dk1"/>
                </a:highlight>
                <a:latin typeface="Times New Roman"/>
                <a:ea typeface="Times New Roman"/>
                <a:cs typeface="Times New Roman"/>
                <a:sym typeface="Times New Roman"/>
              </a:rPr>
              <a:t>eXtreme Gradient Boosting</a:t>
            </a:r>
            <a:r>
              <a:rPr lang="en" sz="1500">
                <a:solidFill>
                  <a:schemeClr val="lt1"/>
                </a:solidFill>
                <a:highlight>
                  <a:schemeClr val="dk1"/>
                </a:highlight>
                <a:latin typeface="Times New Roman"/>
                <a:ea typeface="Times New Roman"/>
                <a:cs typeface="Times New Roman"/>
                <a:sym typeface="Times New Roman"/>
              </a:rPr>
              <a:t>) is not only an algorithm. It’s an entire </a:t>
            </a:r>
            <a:r>
              <a:rPr lang="en" sz="1500">
                <a:solidFill>
                  <a:schemeClr val="lt1"/>
                </a:solidFill>
                <a:highlight>
                  <a:schemeClr val="dk1"/>
                </a:highlight>
                <a:uFill>
                  <a:noFill/>
                </a:uFill>
                <a:latin typeface="Times New Roman"/>
                <a:ea typeface="Times New Roman"/>
                <a:cs typeface="Times New Roman"/>
                <a:sym typeface="Times New Roman"/>
                <a:hlinkClick r:id="rId4">
                  <a:extLst>
                    <a:ext uri="{A12FA001-AC4F-418D-AE19-62706E023703}">
                      <ahyp:hlinkClr val="tx"/>
                    </a:ext>
                  </a:extLst>
                </a:hlinkClick>
              </a:rPr>
              <a:t>open-source library</a:t>
            </a:r>
            <a:r>
              <a:rPr lang="en" sz="1500">
                <a:solidFill>
                  <a:schemeClr val="lt1"/>
                </a:solidFill>
                <a:highlight>
                  <a:schemeClr val="dk1"/>
                </a:highlight>
                <a:latin typeface="Times New Roman"/>
                <a:ea typeface="Times New Roman"/>
                <a:cs typeface="Times New Roman"/>
                <a:sym typeface="Times New Roman"/>
              </a:rPr>
              <a:t>, designed as an optimized implementation of the Gradient Boosting framework. It focuses on speed, flexibility, and model performances.</a:t>
            </a:r>
            <a:endParaRPr>
              <a:solidFill>
                <a:schemeClr val="lt1"/>
              </a:solidFill>
              <a:highlight>
                <a:schemeClr val="dk1"/>
              </a:highlight>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1"/>
          <p:cNvSpPr txBox="1"/>
          <p:nvPr>
            <p:ph type="title"/>
          </p:nvPr>
        </p:nvSpPr>
        <p:spPr>
          <a:xfrm>
            <a:off x="1297500" y="393750"/>
            <a:ext cx="7038900" cy="88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Hyperparameter </a:t>
            </a:r>
            <a:r>
              <a:rPr lang="en"/>
              <a:t>Tuning</a:t>
            </a:r>
            <a:r>
              <a:rPr lang="en"/>
              <a:t> for XGBoost Regressor</a:t>
            </a:r>
            <a:endParaRPr/>
          </a:p>
        </p:txBody>
      </p:sp>
      <p:pic>
        <p:nvPicPr>
          <p:cNvPr id="332" name="Google Shape;332;p41"/>
          <p:cNvPicPr preferRelativeResize="0"/>
          <p:nvPr/>
        </p:nvPicPr>
        <p:blipFill>
          <a:blip r:embed="rId3">
            <a:alphaModFix/>
          </a:blip>
          <a:stretch>
            <a:fillRect/>
          </a:stretch>
        </p:blipFill>
        <p:spPr>
          <a:xfrm>
            <a:off x="1035750" y="1570950"/>
            <a:ext cx="7072500" cy="1448147"/>
          </a:xfrm>
          <a:prstGeom prst="rect">
            <a:avLst/>
          </a:prstGeom>
          <a:noFill/>
          <a:ln>
            <a:noFill/>
          </a:ln>
        </p:spPr>
      </p:pic>
      <p:pic>
        <p:nvPicPr>
          <p:cNvPr id="333" name="Google Shape;333;p41"/>
          <p:cNvPicPr preferRelativeResize="0"/>
          <p:nvPr/>
        </p:nvPicPr>
        <p:blipFill>
          <a:blip r:embed="rId4">
            <a:alphaModFix/>
          </a:blip>
          <a:stretch>
            <a:fillRect/>
          </a:stretch>
        </p:blipFill>
        <p:spPr>
          <a:xfrm>
            <a:off x="1035750" y="3154760"/>
            <a:ext cx="7072501" cy="15837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6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What is Machine Learning?</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Supervised and Unsupervised Machine Learning Problems</a:t>
            </a:r>
            <a:endParaRPr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What </a:t>
            </a:r>
            <a:r>
              <a:rPr lang="en" sz="1600"/>
              <a:t>i</a:t>
            </a:r>
            <a:r>
              <a:rPr lang="en" sz="1600">
                <a:latin typeface="Times New Roman"/>
                <a:ea typeface="Times New Roman"/>
                <a:cs typeface="Times New Roman"/>
                <a:sym typeface="Times New Roman"/>
              </a:rPr>
              <a:t>s a Regression Model? Why do we use it?</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1200"/>
              </a:spcBef>
              <a:spcAft>
                <a:spcPts val="0"/>
              </a:spcAft>
              <a:buNone/>
            </a:pPr>
            <a:r>
              <a:t/>
            </a:r>
            <a:endParaRPr sz="1600">
              <a:latin typeface="Times New Roman"/>
              <a:ea typeface="Times New Roman"/>
              <a:cs typeface="Times New Roman"/>
              <a:sym typeface="Times New Roman"/>
            </a:endParaRPr>
          </a:p>
          <a:p>
            <a:pPr indent="0" lvl="0" marL="0" rtl="0" algn="l">
              <a:spcBef>
                <a:spcPts val="1200"/>
              </a:spcBef>
              <a:spcAft>
                <a:spcPts val="0"/>
              </a:spcAft>
              <a:buNone/>
            </a:pPr>
            <a:r>
              <a:t/>
            </a:r>
            <a:endParaRPr sz="1600">
              <a:solidFill>
                <a:srgbClr val="1F1F1F"/>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42"/>
          <p:cNvPicPr preferRelativeResize="0"/>
          <p:nvPr/>
        </p:nvPicPr>
        <p:blipFill>
          <a:blip r:embed="rId3">
            <a:alphaModFix/>
          </a:blip>
          <a:stretch>
            <a:fillRect/>
          </a:stretch>
        </p:blipFill>
        <p:spPr>
          <a:xfrm>
            <a:off x="2053275" y="2252506"/>
            <a:ext cx="5037449" cy="2685170"/>
          </a:xfrm>
          <a:prstGeom prst="rect">
            <a:avLst/>
          </a:prstGeom>
          <a:noFill/>
          <a:ln>
            <a:noFill/>
          </a:ln>
        </p:spPr>
      </p:pic>
      <p:pic>
        <p:nvPicPr>
          <p:cNvPr id="339" name="Google Shape;339;p42"/>
          <p:cNvPicPr preferRelativeResize="0"/>
          <p:nvPr/>
        </p:nvPicPr>
        <p:blipFill>
          <a:blip r:embed="rId4">
            <a:alphaModFix/>
          </a:blip>
          <a:stretch>
            <a:fillRect/>
          </a:stretch>
        </p:blipFill>
        <p:spPr>
          <a:xfrm>
            <a:off x="2053275" y="1270000"/>
            <a:ext cx="5037445" cy="801420"/>
          </a:xfrm>
          <a:prstGeom prst="rect">
            <a:avLst/>
          </a:prstGeom>
          <a:noFill/>
          <a:ln>
            <a:noFill/>
          </a:ln>
        </p:spPr>
      </p:pic>
      <p:sp>
        <p:nvSpPr>
          <p:cNvPr id="340" name="Google Shape;340;p42"/>
          <p:cNvSpPr txBox="1"/>
          <p:nvPr>
            <p:ph type="title"/>
          </p:nvPr>
        </p:nvSpPr>
        <p:spPr>
          <a:xfrm>
            <a:off x="1297500" y="393750"/>
            <a:ext cx="7038900" cy="60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Identifying Most Influencing Feature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3"/>
          <p:cNvSpPr txBox="1"/>
          <p:nvPr>
            <p:ph type="title"/>
          </p:nvPr>
        </p:nvSpPr>
        <p:spPr>
          <a:xfrm>
            <a:off x="1297500" y="393750"/>
            <a:ext cx="7038900" cy="6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sz="2800"/>
          </a:p>
        </p:txBody>
      </p:sp>
      <p:sp>
        <p:nvSpPr>
          <p:cNvPr id="346" name="Google Shape;346;p4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SzPts val="1600"/>
              <a:buChar char="●"/>
            </a:pPr>
            <a:r>
              <a:rPr lang="en" sz="1600">
                <a:highlight>
                  <a:schemeClr val="dk1"/>
                </a:highlight>
              </a:rPr>
              <a:t>In order to differentiate which model was the best, since all of them have an R2 of 0.9, We decided to use mean squared error as the metric to differentiate them and Gradient Boosting regression model was the winner.</a:t>
            </a:r>
            <a:endParaRPr sz="1600"/>
          </a:p>
          <a:p>
            <a:pPr indent="-330200" lvl="0" marL="457200" rtl="0" algn="l">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Most influencing feature which affect the insurance charges is </a:t>
            </a:r>
            <a:r>
              <a:rPr lang="en" sz="1600"/>
              <a:t>“Unhealthy” which is derived from “smoker_yes” and “overweight”.</a:t>
            </a:r>
            <a:endParaRPr sz="1600"/>
          </a:p>
          <a:p>
            <a:pPr indent="-349250" lvl="0" marL="457200" rtl="0" algn="l">
              <a:spcBef>
                <a:spcPts val="0"/>
              </a:spcBef>
              <a:spcAft>
                <a:spcPts val="0"/>
              </a:spcAft>
              <a:buSzPts val="1900"/>
              <a:buChar char="●"/>
            </a:pPr>
            <a:r>
              <a:rPr lang="en" sz="1600"/>
              <a:t>The benefit can administered by a central organization such as a government agency, private business,or not-for-profit entity by utilizing such models.</a:t>
            </a:r>
            <a:endParaRPr sz="1900"/>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4"/>
          <p:cNvSpPr txBox="1"/>
          <p:nvPr>
            <p:ph type="title"/>
          </p:nvPr>
        </p:nvSpPr>
        <p:spPr>
          <a:xfrm>
            <a:off x="1297500" y="393750"/>
            <a:ext cx="7038900" cy="6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352" name="Google Shape;352;p44"/>
          <p:cNvSpPr txBox="1"/>
          <p:nvPr>
            <p:ph idx="1" type="body"/>
          </p:nvPr>
        </p:nvSpPr>
        <p:spPr>
          <a:xfrm>
            <a:off x="1297500" y="126140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We can try to use more regression models  and compare the results.</a:t>
            </a:r>
            <a:endParaRPr sz="1600"/>
          </a:p>
          <a:p>
            <a:pPr indent="-330200" lvl="0" marL="457200" rtl="0" algn="l">
              <a:spcBef>
                <a:spcPts val="0"/>
              </a:spcBef>
              <a:spcAft>
                <a:spcPts val="0"/>
              </a:spcAft>
              <a:buSzPts val="1600"/>
              <a:buChar char="●"/>
            </a:pPr>
            <a:r>
              <a:rPr lang="en" sz="1600"/>
              <a:t>We can also built an Artificial neural network and later on improve our ANN accuracy based on the results we get.</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5"/>
          <p:cNvSpPr txBox="1"/>
          <p:nvPr>
            <p:ph type="title"/>
          </p:nvPr>
        </p:nvSpPr>
        <p:spPr>
          <a:xfrm>
            <a:off x="1297500" y="393750"/>
            <a:ext cx="7038900" cy="6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sz="2800"/>
          </a:p>
        </p:txBody>
      </p:sp>
      <p:sp>
        <p:nvSpPr>
          <p:cNvPr id="358" name="Google Shape;358;p45"/>
          <p:cNvSpPr txBox="1"/>
          <p:nvPr>
            <p:ph idx="1" type="body"/>
          </p:nvPr>
        </p:nvSpPr>
        <p:spPr>
          <a:xfrm>
            <a:off x="1103600" y="1135950"/>
            <a:ext cx="7038900" cy="3342900"/>
          </a:xfrm>
          <a:prstGeom prst="rect">
            <a:avLst/>
          </a:prstGeom>
        </p:spPr>
        <p:txBody>
          <a:bodyPr anchorCtr="0" anchor="t" bIns="91425" lIns="91425" spcFirstLastPara="1" rIns="91425" wrap="square" tIns="91425">
            <a:normAutofit fontScale="70000" lnSpcReduction="20000"/>
          </a:bodyPr>
          <a:lstStyle/>
          <a:p>
            <a:pPr indent="-299720" lvl="0" marL="457200" rtl="0" algn="l">
              <a:lnSpc>
                <a:spcPct val="100000"/>
              </a:lnSpc>
              <a:spcBef>
                <a:spcPts val="0"/>
              </a:spcBef>
              <a:spcAft>
                <a:spcPts val="0"/>
              </a:spcAft>
              <a:buSzPct val="88888"/>
              <a:buFont typeface="Times New Roman"/>
              <a:buChar char="●"/>
            </a:pPr>
            <a:r>
              <a:rPr lang="en" sz="1800" u="sng">
                <a:solidFill>
                  <a:schemeClr val="hlink"/>
                </a:solidFill>
                <a:hlinkClick r:id="rId3"/>
              </a:rPr>
              <a:t>https://towardsdatascience.com/hyperparameter-tuning-the-random-forest-in-python-using-scikit-learn-28d2aa77dd74</a:t>
            </a:r>
            <a:endParaRPr sz="1800"/>
          </a:p>
          <a:p>
            <a:pPr indent="-308610" lvl="0" marL="457200" rtl="0" algn="l">
              <a:lnSpc>
                <a:spcPct val="100000"/>
              </a:lnSpc>
              <a:spcBef>
                <a:spcPts val="1000"/>
              </a:spcBef>
              <a:spcAft>
                <a:spcPts val="0"/>
              </a:spcAft>
              <a:buSzPct val="100000"/>
              <a:buChar char="●"/>
            </a:pPr>
            <a:r>
              <a:rPr lang="en" sz="1800" u="sng">
                <a:solidFill>
                  <a:schemeClr val="hlink"/>
                </a:solidFill>
                <a:hlinkClick r:id="rId4"/>
              </a:rPr>
              <a:t>https://towardsdatascience.com/hyperparameter-optimization-in-gradient-boosting-packages-with-bayesian-optimization-aaf1b27e7b90</a:t>
            </a:r>
            <a:endParaRPr sz="1800"/>
          </a:p>
          <a:p>
            <a:pPr indent="-308610" lvl="0" marL="457200" rtl="0" algn="l">
              <a:lnSpc>
                <a:spcPct val="100000"/>
              </a:lnSpc>
              <a:spcBef>
                <a:spcPts val="1000"/>
              </a:spcBef>
              <a:spcAft>
                <a:spcPts val="0"/>
              </a:spcAft>
              <a:buSzPct val="100000"/>
              <a:buChar char="●"/>
            </a:pPr>
            <a:r>
              <a:rPr lang="en" sz="1800" u="sng">
                <a:solidFill>
                  <a:schemeClr val="hlink"/>
                </a:solidFill>
                <a:hlinkClick r:id="rId5"/>
              </a:rPr>
              <a:t>https://towardsdatascience.com/xgboost-fine-tune-and-optimize-your-model-23d996fab663</a:t>
            </a:r>
            <a:endParaRPr sz="1800"/>
          </a:p>
          <a:p>
            <a:pPr indent="-308610" lvl="0" marL="457200" rtl="0" algn="l">
              <a:lnSpc>
                <a:spcPct val="100000"/>
              </a:lnSpc>
              <a:spcBef>
                <a:spcPts val="1000"/>
              </a:spcBef>
              <a:spcAft>
                <a:spcPts val="0"/>
              </a:spcAft>
              <a:buSzPct val="100000"/>
              <a:buChar char="●"/>
            </a:pPr>
            <a:r>
              <a:rPr lang="en" sz="1800" u="sng">
                <a:solidFill>
                  <a:schemeClr val="hlink"/>
                </a:solidFill>
                <a:hlinkClick r:id="rId6"/>
              </a:rPr>
              <a:t>https://www.spcforexcel.com</a:t>
            </a:r>
            <a:endParaRPr sz="1800"/>
          </a:p>
          <a:p>
            <a:pPr indent="-308610" lvl="0" marL="457200" rtl="0" algn="l">
              <a:lnSpc>
                <a:spcPct val="100000"/>
              </a:lnSpc>
              <a:spcBef>
                <a:spcPts val="1000"/>
              </a:spcBef>
              <a:spcAft>
                <a:spcPts val="0"/>
              </a:spcAft>
              <a:buSzPct val="100000"/>
              <a:buChar char="●"/>
            </a:pPr>
            <a:r>
              <a:rPr lang="en" sz="1800" u="sng">
                <a:solidFill>
                  <a:schemeClr val="hlink"/>
                </a:solidFill>
                <a:hlinkClick r:id="rId7"/>
              </a:rPr>
              <a:t>https://www.scribbr.com/statistics/skewness/</a:t>
            </a:r>
            <a:endParaRPr sz="1800"/>
          </a:p>
          <a:p>
            <a:pPr indent="-308610" lvl="0" marL="457200" rtl="0" algn="l">
              <a:lnSpc>
                <a:spcPct val="100000"/>
              </a:lnSpc>
              <a:spcBef>
                <a:spcPts val="1000"/>
              </a:spcBef>
              <a:spcAft>
                <a:spcPts val="0"/>
              </a:spcAft>
              <a:buSzPct val="100000"/>
              <a:buChar char="●"/>
            </a:pPr>
            <a:r>
              <a:rPr lang="en" sz="1800" u="sng">
                <a:solidFill>
                  <a:schemeClr val="hlink"/>
                </a:solidFill>
                <a:hlinkClick r:id="rId8"/>
              </a:rPr>
              <a:t>https://www.investopedia.com/terms/v/variance-inflation-factor.asp#:~:text=Variance%20inflation%20factor%20(VIF)%20is,only%20that%20single%20independent%20variable</a:t>
            </a:r>
            <a:endParaRPr sz="1800"/>
          </a:p>
          <a:p>
            <a:pPr indent="-308610" lvl="0" marL="457200" rtl="0" algn="l">
              <a:lnSpc>
                <a:spcPct val="100000"/>
              </a:lnSpc>
              <a:spcBef>
                <a:spcPts val="1000"/>
              </a:spcBef>
              <a:spcAft>
                <a:spcPts val="0"/>
              </a:spcAft>
              <a:buSzPct val="100000"/>
              <a:buChar char="●"/>
            </a:pPr>
            <a:r>
              <a:rPr lang="en" sz="1800" u="sng">
                <a:solidFill>
                  <a:schemeClr val="hlink"/>
                </a:solidFill>
                <a:hlinkClick r:id="rId9"/>
              </a:rPr>
              <a:t>https://towardsdatascience.com/what-is-feature-engineering-importance-tools-and-techniques-for-machine-learning-2080b0269f10#:~:text=Feature%20engineering%20is%20a%20machine,while%20also%20enhancing%20model%20accuracy</a:t>
            </a:r>
            <a:endParaRPr sz="1800"/>
          </a:p>
          <a:p>
            <a:pPr indent="0" lvl="0" marL="457200" rtl="0" algn="l">
              <a:lnSpc>
                <a:spcPct val="100000"/>
              </a:lnSpc>
              <a:spcBef>
                <a:spcPts val="1000"/>
              </a:spcBef>
              <a:spcAft>
                <a:spcPts val="0"/>
              </a:spcAft>
              <a:buNone/>
            </a:pPr>
            <a:r>
              <a:t/>
            </a:r>
            <a:endParaRPr sz="1800"/>
          </a:p>
          <a:p>
            <a:pPr indent="0" lvl="0" marL="0" rtl="0" algn="l">
              <a:spcBef>
                <a:spcPts val="1000"/>
              </a:spcBef>
              <a:spcAft>
                <a:spcPts val="10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6"/>
          <p:cNvSpPr txBox="1"/>
          <p:nvPr>
            <p:ph type="title"/>
          </p:nvPr>
        </p:nvSpPr>
        <p:spPr>
          <a:xfrm>
            <a:off x="778925" y="2049900"/>
            <a:ext cx="4776000" cy="104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400"/>
              <a:t>Thank You</a:t>
            </a:r>
            <a:endParaRPr sz="4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81150" y="323200"/>
            <a:ext cx="7496100" cy="6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154" name="Google Shape;154;p16"/>
          <p:cNvSpPr txBox="1"/>
          <p:nvPr/>
        </p:nvSpPr>
        <p:spPr>
          <a:xfrm>
            <a:off x="1281150" y="1150050"/>
            <a:ext cx="7496100" cy="4028100"/>
          </a:xfrm>
          <a:prstGeom prst="rect">
            <a:avLst/>
          </a:prstGeom>
          <a:noFill/>
          <a:ln>
            <a:noFill/>
          </a:ln>
        </p:spPr>
        <p:txBody>
          <a:bodyPr anchorCtr="0" anchor="t" bIns="91425" lIns="91425" spcFirstLastPara="1" rIns="91425" wrap="square" tIns="91425">
            <a:spAutoFit/>
          </a:bodyPr>
          <a:lstStyle/>
          <a:p>
            <a:pPr indent="0" lvl="0" marL="0" rtl="0" algn="l">
              <a:lnSpc>
                <a:spcPct val="170000"/>
              </a:lnSpc>
              <a:spcBef>
                <a:spcPts val="0"/>
              </a:spcBef>
              <a:spcAft>
                <a:spcPts val="0"/>
              </a:spcAft>
              <a:buNone/>
            </a:pPr>
            <a:r>
              <a:rPr lang="en" sz="1600">
                <a:solidFill>
                  <a:schemeClr val="lt1"/>
                </a:solidFill>
                <a:latin typeface="Times New Roman"/>
                <a:ea typeface="Times New Roman"/>
                <a:cs typeface="Times New Roman"/>
                <a:sym typeface="Times New Roman"/>
              </a:rPr>
              <a:t>This dataset has 6 variable:</a:t>
            </a:r>
            <a:endParaRPr sz="1600">
              <a:solidFill>
                <a:schemeClr val="lt1"/>
              </a:solidFill>
              <a:latin typeface="Times New Roman"/>
              <a:ea typeface="Times New Roman"/>
              <a:cs typeface="Times New Roman"/>
              <a:sym typeface="Times New Roman"/>
            </a:endParaRPr>
          </a:p>
          <a:p>
            <a:pPr indent="-330200" lvl="0" marL="457200" rtl="0" algn="l">
              <a:lnSpc>
                <a:spcPct val="115000"/>
              </a:lnSpc>
              <a:spcBef>
                <a:spcPts val="1200"/>
              </a:spcBef>
              <a:spcAft>
                <a:spcPts val="0"/>
              </a:spcAft>
              <a:buClr>
                <a:schemeClr val="lt1"/>
              </a:buClr>
              <a:buSzPts val="1600"/>
              <a:buFont typeface="Times New Roman"/>
              <a:buAutoNum type="arabicPeriod"/>
            </a:pPr>
            <a:r>
              <a:rPr lang="en" sz="1600">
                <a:solidFill>
                  <a:schemeClr val="lt1"/>
                </a:solidFill>
                <a:latin typeface="Times New Roman"/>
                <a:ea typeface="Times New Roman"/>
                <a:cs typeface="Times New Roman"/>
                <a:sym typeface="Times New Roman"/>
              </a:rPr>
              <a:t>Age: age of primary beneficiary.</a:t>
            </a:r>
            <a:endParaRPr sz="1600">
              <a:solidFill>
                <a:schemeClr val="lt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lt1"/>
              </a:buClr>
              <a:buSzPts val="1600"/>
              <a:buFont typeface="Times New Roman"/>
              <a:buAutoNum type="arabicPeriod"/>
            </a:pPr>
            <a:r>
              <a:rPr lang="en" sz="1600">
                <a:solidFill>
                  <a:schemeClr val="lt1"/>
                </a:solidFill>
                <a:latin typeface="Times New Roman"/>
                <a:ea typeface="Times New Roman"/>
                <a:cs typeface="Times New Roman"/>
                <a:sym typeface="Times New Roman"/>
              </a:rPr>
              <a:t>Sex: insurance contractor gender, female, male.</a:t>
            </a:r>
            <a:endParaRPr sz="1600">
              <a:solidFill>
                <a:schemeClr val="lt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lt1"/>
              </a:buClr>
              <a:buSzPts val="1600"/>
              <a:buFont typeface="Times New Roman"/>
              <a:buAutoNum type="arabicPeriod"/>
            </a:pPr>
            <a:r>
              <a:rPr lang="en" sz="1600">
                <a:solidFill>
                  <a:schemeClr val="lt1"/>
                </a:solidFill>
                <a:latin typeface="Times New Roman"/>
                <a:ea typeface="Times New Roman"/>
                <a:cs typeface="Times New Roman"/>
                <a:sym typeface="Times New Roman"/>
              </a:rPr>
              <a:t>BMI: Body mass index, providing an understanding of body, weights that are relatively high or low relative to height, objective index of body weight (kg/m^2) using the ratio of height to weight, ideally 18.5 to 24.9.</a:t>
            </a:r>
            <a:endParaRPr sz="1600">
              <a:solidFill>
                <a:schemeClr val="lt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lt1"/>
              </a:buClr>
              <a:buSzPts val="1600"/>
              <a:buFont typeface="Times New Roman"/>
              <a:buAutoNum type="arabicPeriod"/>
            </a:pPr>
            <a:r>
              <a:rPr lang="en" sz="1600">
                <a:solidFill>
                  <a:schemeClr val="lt1"/>
                </a:solidFill>
                <a:latin typeface="Times New Roman"/>
                <a:ea typeface="Times New Roman"/>
                <a:cs typeface="Times New Roman"/>
                <a:sym typeface="Times New Roman"/>
              </a:rPr>
              <a:t>Children: Number of children covered by health insurance/Number of dependents.</a:t>
            </a:r>
            <a:endParaRPr sz="1600">
              <a:solidFill>
                <a:schemeClr val="lt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lt1"/>
              </a:buClr>
              <a:buSzPts val="1600"/>
              <a:buFont typeface="Times New Roman"/>
              <a:buAutoNum type="arabicPeriod"/>
            </a:pPr>
            <a:r>
              <a:rPr lang="en" sz="1600">
                <a:solidFill>
                  <a:schemeClr val="lt1"/>
                </a:solidFill>
                <a:latin typeface="Times New Roman"/>
                <a:ea typeface="Times New Roman"/>
                <a:cs typeface="Times New Roman"/>
                <a:sym typeface="Times New Roman"/>
              </a:rPr>
              <a:t>Smoker: Is the person a smoker or not.</a:t>
            </a:r>
            <a:endParaRPr sz="1600">
              <a:solidFill>
                <a:schemeClr val="lt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lt1"/>
              </a:buClr>
              <a:buSzPts val="1600"/>
              <a:buFont typeface="Times New Roman"/>
              <a:buAutoNum type="arabicPeriod"/>
            </a:pPr>
            <a:r>
              <a:rPr lang="en" sz="1600">
                <a:solidFill>
                  <a:schemeClr val="lt1"/>
                </a:solidFill>
                <a:latin typeface="Times New Roman"/>
                <a:ea typeface="Times New Roman"/>
                <a:cs typeface="Times New Roman"/>
                <a:sym typeface="Times New Roman"/>
              </a:rPr>
              <a:t>Region: the beneficiary's residential area in the US, northeast, southeast, southwest, northwest.</a:t>
            </a:r>
            <a:endParaRPr sz="1600">
              <a:solidFill>
                <a:schemeClr val="lt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lt1"/>
              </a:buClr>
              <a:buSzPts val="1600"/>
              <a:buFont typeface="Times New Roman"/>
              <a:buAutoNum type="arabicPeriod"/>
            </a:pPr>
            <a:r>
              <a:rPr lang="en" sz="1600">
                <a:solidFill>
                  <a:schemeClr val="lt1"/>
                </a:solidFill>
                <a:latin typeface="Times New Roman"/>
                <a:ea typeface="Times New Roman"/>
                <a:cs typeface="Times New Roman"/>
                <a:sym typeface="Times New Roman"/>
              </a:rPr>
              <a:t>Charges: Individual medical costs billed by health insurance</a:t>
            </a:r>
            <a:endParaRPr sz="1600">
              <a:solidFill>
                <a:schemeClr val="lt1"/>
              </a:solidFill>
              <a:latin typeface="Times New Roman"/>
              <a:ea typeface="Times New Roman"/>
              <a:cs typeface="Times New Roman"/>
              <a:sym typeface="Times New Roman"/>
            </a:endParaRPr>
          </a:p>
          <a:p>
            <a:pPr indent="0" lvl="0" marL="0" rtl="0" algn="l">
              <a:spcBef>
                <a:spcPts val="150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379550" y="407850"/>
            <a:ext cx="7038900" cy="6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Importing Libraries</a:t>
            </a:r>
            <a:endParaRPr/>
          </a:p>
        </p:txBody>
      </p:sp>
      <p:sp>
        <p:nvSpPr>
          <p:cNvPr id="160" name="Google Shape;160;p17"/>
          <p:cNvSpPr txBox="1"/>
          <p:nvPr>
            <p:ph type="title"/>
          </p:nvPr>
        </p:nvSpPr>
        <p:spPr>
          <a:xfrm>
            <a:off x="1379550" y="3157825"/>
            <a:ext cx="7038900" cy="63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Uploading dataset</a:t>
            </a:r>
            <a:endParaRPr/>
          </a:p>
        </p:txBody>
      </p:sp>
      <p:pic>
        <p:nvPicPr>
          <p:cNvPr id="161" name="Google Shape;161;p17"/>
          <p:cNvPicPr preferRelativeResize="0"/>
          <p:nvPr/>
        </p:nvPicPr>
        <p:blipFill>
          <a:blip r:embed="rId3">
            <a:alphaModFix/>
          </a:blip>
          <a:stretch>
            <a:fillRect/>
          </a:stretch>
        </p:blipFill>
        <p:spPr>
          <a:xfrm>
            <a:off x="3014650" y="4043500"/>
            <a:ext cx="3114675" cy="314325"/>
          </a:xfrm>
          <a:prstGeom prst="rect">
            <a:avLst/>
          </a:prstGeom>
          <a:noFill/>
          <a:ln>
            <a:noFill/>
          </a:ln>
        </p:spPr>
      </p:pic>
      <p:pic>
        <p:nvPicPr>
          <p:cNvPr id="162" name="Google Shape;162;p17"/>
          <p:cNvPicPr preferRelativeResize="0"/>
          <p:nvPr/>
        </p:nvPicPr>
        <p:blipFill>
          <a:blip r:embed="rId4">
            <a:alphaModFix/>
          </a:blip>
          <a:stretch>
            <a:fillRect/>
          </a:stretch>
        </p:blipFill>
        <p:spPr>
          <a:xfrm>
            <a:off x="1438425" y="1349638"/>
            <a:ext cx="6638925" cy="1485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18"/>
          <p:cNvPicPr preferRelativeResize="0"/>
          <p:nvPr/>
        </p:nvPicPr>
        <p:blipFill>
          <a:blip r:embed="rId3">
            <a:alphaModFix/>
          </a:blip>
          <a:stretch>
            <a:fillRect/>
          </a:stretch>
        </p:blipFill>
        <p:spPr>
          <a:xfrm>
            <a:off x="1596025" y="447775"/>
            <a:ext cx="2009375" cy="424225"/>
          </a:xfrm>
          <a:prstGeom prst="rect">
            <a:avLst/>
          </a:prstGeom>
          <a:noFill/>
          <a:ln>
            <a:noFill/>
          </a:ln>
        </p:spPr>
      </p:pic>
      <p:pic>
        <p:nvPicPr>
          <p:cNvPr id="168" name="Google Shape;168;p18"/>
          <p:cNvPicPr preferRelativeResize="0"/>
          <p:nvPr/>
        </p:nvPicPr>
        <p:blipFill>
          <a:blip r:embed="rId4">
            <a:alphaModFix/>
          </a:blip>
          <a:stretch>
            <a:fillRect/>
          </a:stretch>
        </p:blipFill>
        <p:spPr>
          <a:xfrm>
            <a:off x="1596025" y="4135675"/>
            <a:ext cx="971550" cy="304800"/>
          </a:xfrm>
          <a:prstGeom prst="rect">
            <a:avLst/>
          </a:prstGeom>
          <a:noFill/>
          <a:ln>
            <a:noFill/>
          </a:ln>
        </p:spPr>
      </p:pic>
      <p:pic>
        <p:nvPicPr>
          <p:cNvPr id="169" name="Google Shape;169;p18"/>
          <p:cNvPicPr preferRelativeResize="0"/>
          <p:nvPr/>
        </p:nvPicPr>
        <p:blipFill>
          <a:blip r:embed="rId5">
            <a:alphaModFix/>
          </a:blip>
          <a:stretch>
            <a:fillRect/>
          </a:stretch>
        </p:blipFill>
        <p:spPr>
          <a:xfrm>
            <a:off x="1596025" y="1135625"/>
            <a:ext cx="5019675" cy="1828800"/>
          </a:xfrm>
          <a:prstGeom prst="rect">
            <a:avLst/>
          </a:prstGeom>
          <a:noFill/>
          <a:ln>
            <a:noFill/>
          </a:ln>
        </p:spPr>
      </p:pic>
      <p:sp>
        <p:nvSpPr>
          <p:cNvPr id="170" name="Google Shape;170;p18"/>
          <p:cNvSpPr txBox="1"/>
          <p:nvPr>
            <p:ph type="title"/>
          </p:nvPr>
        </p:nvSpPr>
        <p:spPr>
          <a:xfrm>
            <a:off x="1457625" y="3367150"/>
            <a:ext cx="7038900" cy="358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700">
                <a:latin typeface="Lato"/>
                <a:ea typeface="Lato"/>
                <a:cs typeface="Lato"/>
                <a:sym typeface="Lato"/>
              </a:rPr>
              <a:t>Rows and columns</a:t>
            </a:r>
            <a:endParaRPr sz="1700">
              <a:latin typeface="Lato"/>
              <a:ea typeface="Lato"/>
              <a:cs typeface="Lato"/>
              <a:sym typeface="Lato"/>
            </a:endParaRPr>
          </a:p>
        </p:txBody>
      </p:sp>
      <p:pic>
        <p:nvPicPr>
          <p:cNvPr id="171" name="Google Shape;171;p18"/>
          <p:cNvPicPr preferRelativeResize="0"/>
          <p:nvPr/>
        </p:nvPicPr>
        <p:blipFill>
          <a:blip r:embed="rId6">
            <a:alphaModFix/>
          </a:blip>
          <a:stretch>
            <a:fillRect/>
          </a:stretch>
        </p:blipFill>
        <p:spPr>
          <a:xfrm>
            <a:off x="1596025" y="3792225"/>
            <a:ext cx="857250" cy="247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nvSpPr>
        <p:spPr>
          <a:xfrm>
            <a:off x="1385800" y="612250"/>
            <a:ext cx="7144500" cy="187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rgbClr val="000000"/>
              </a:buClr>
              <a:buSzPts val="770"/>
              <a:buFont typeface="Arial"/>
              <a:buNone/>
            </a:pPr>
            <a:r>
              <a:rPr lang="en" sz="1600">
                <a:solidFill>
                  <a:schemeClr val="lt1"/>
                </a:solidFill>
                <a:latin typeface="Times New Roman"/>
                <a:ea typeface="Times New Roman"/>
                <a:cs typeface="Times New Roman"/>
                <a:sym typeface="Times New Roman"/>
              </a:rPr>
              <a:t>Dataset details :  attributes of our dataset and which attribute we are selecting as an independent variable </a:t>
            </a:r>
            <a:endParaRPr sz="16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rgbClr val="000000"/>
              </a:buClr>
              <a:buSzPts val="770"/>
              <a:buFont typeface="Arial"/>
              <a:buNone/>
            </a:pPr>
            <a:r>
              <a:rPr lang="en" sz="1600">
                <a:solidFill>
                  <a:schemeClr val="lt1"/>
                </a:solidFill>
                <a:latin typeface="Times New Roman"/>
                <a:ea typeface="Times New Roman"/>
                <a:cs typeface="Times New Roman"/>
                <a:sym typeface="Times New Roman"/>
              </a:rPr>
              <a:t>Dataset Summary : check missing values, whether data types are correct, number of rows and columns </a:t>
            </a:r>
            <a:endParaRPr sz="16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600">
              <a:solidFill>
                <a:schemeClr val="lt1"/>
              </a:solidFill>
              <a:latin typeface="Times New Roman"/>
              <a:ea typeface="Times New Roman"/>
              <a:cs typeface="Times New Roman"/>
              <a:sym typeface="Times New Roman"/>
            </a:endParaRPr>
          </a:p>
        </p:txBody>
      </p:sp>
      <p:pic>
        <p:nvPicPr>
          <p:cNvPr id="177" name="Google Shape;177;p19"/>
          <p:cNvPicPr preferRelativeResize="0"/>
          <p:nvPr/>
        </p:nvPicPr>
        <p:blipFill>
          <a:blip r:embed="rId3">
            <a:alphaModFix/>
          </a:blip>
          <a:stretch>
            <a:fillRect/>
          </a:stretch>
        </p:blipFill>
        <p:spPr>
          <a:xfrm>
            <a:off x="1938875" y="2250425"/>
            <a:ext cx="2726443" cy="2433350"/>
          </a:xfrm>
          <a:prstGeom prst="rect">
            <a:avLst/>
          </a:prstGeom>
          <a:noFill/>
          <a:ln>
            <a:noFill/>
          </a:ln>
        </p:spPr>
      </p:pic>
      <p:pic>
        <p:nvPicPr>
          <p:cNvPr id="178" name="Google Shape;178;p19"/>
          <p:cNvPicPr preferRelativeResize="0"/>
          <p:nvPr/>
        </p:nvPicPr>
        <p:blipFill>
          <a:blip r:embed="rId4">
            <a:alphaModFix/>
          </a:blip>
          <a:stretch>
            <a:fillRect/>
          </a:stretch>
        </p:blipFill>
        <p:spPr>
          <a:xfrm>
            <a:off x="5509668" y="2397850"/>
            <a:ext cx="1695450" cy="2076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0"/>
          <p:cNvPicPr preferRelativeResize="0"/>
          <p:nvPr/>
        </p:nvPicPr>
        <p:blipFill>
          <a:blip r:embed="rId3">
            <a:alphaModFix/>
          </a:blip>
          <a:stretch>
            <a:fillRect/>
          </a:stretch>
        </p:blipFill>
        <p:spPr>
          <a:xfrm>
            <a:off x="3084112" y="1954950"/>
            <a:ext cx="3183324" cy="2151575"/>
          </a:xfrm>
          <a:prstGeom prst="rect">
            <a:avLst/>
          </a:prstGeom>
          <a:noFill/>
          <a:ln>
            <a:noFill/>
          </a:ln>
        </p:spPr>
      </p:pic>
      <p:pic>
        <p:nvPicPr>
          <p:cNvPr id="184" name="Google Shape;184;p20"/>
          <p:cNvPicPr preferRelativeResize="0"/>
          <p:nvPr/>
        </p:nvPicPr>
        <p:blipFill>
          <a:blip r:embed="rId4">
            <a:alphaModFix/>
          </a:blip>
          <a:stretch>
            <a:fillRect/>
          </a:stretch>
        </p:blipFill>
        <p:spPr>
          <a:xfrm>
            <a:off x="3408950" y="1268625"/>
            <a:ext cx="2533650" cy="409575"/>
          </a:xfrm>
          <a:prstGeom prst="rect">
            <a:avLst/>
          </a:prstGeom>
          <a:noFill/>
          <a:ln>
            <a:noFill/>
          </a:ln>
        </p:spPr>
      </p:pic>
      <p:sp>
        <p:nvSpPr>
          <p:cNvPr id="185" name="Google Shape;185;p20"/>
          <p:cNvSpPr txBox="1"/>
          <p:nvPr>
            <p:ph type="title"/>
          </p:nvPr>
        </p:nvSpPr>
        <p:spPr>
          <a:xfrm>
            <a:off x="1156325" y="417675"/>
            <a:ext cx="7038900" cy="51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of Target Variable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1"/>
          <p:cNvPicPr preferRelativeResize="0"/>
          <p:nvPr/>
        </p:nvPicPr>
        <p:blipFill>
          <a:blip r:embed="rId3">
            <a:alphaModFix/>
          </a:blip>
          <a:stretch>
            <a:fillRect/>
          </a:stretch>
        </p:blipFill>
        <p:spPr>
          <a:xfrm>
            <a:off x="538163" y="1494450"/>
            <a:ext cx="8067675" cy="923925"/>
          </a:xfrm>
          <a:prstGeom prst="rect">
            <a:avLst/>
          </a:prstGeom>
          <a:noFill/>
          <a:ln>
            <a:noFill/>
          </a:ln>
        </p:spPr>
      </p:pic>
      <p:sp>
        <p:nvSpPr>
          <p:cNvPr id="191" name="Google Shape;191;p21"/>
          <p:cNvSpPr txBox="1"/>
          <p:nvPr>
            <p:ph type="title"/>
          </p:nvPr>
        </p:nvSpPr>
        <p:spPr>
          <a:xfrm>
            <a:off x="1338675" y="867675"/>
            <a:ext cx="7038900" cy="6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Columns in our Dataset</a:t>
            </a:r>
            <a:endParaRPr sz="1700"/>
          </a:p>
        </p:txBody>
      </p:sp>
      <p:pic>
        <p:nvPicPr>
          <p:cNvPr id="192" name="Google Shape;192;p21"/>
          <p:cNvPicPr preferRelativeResize="0"/>
          <p:nvPr/>
        </p:nvPicPr>
        <p:blipFill>
          <a:blip r:embed="rId4">
            <a:alphaModFix/>
          </a:blip>
          <a:stretch>
            <a:fillRect/>
          </a:stretch>
        </p:blipFill>
        <p:spPr>
          <a:xfrm>
            <a:off x="3414713" y="3477675"/>
            <a:ext cx="2314575" cy="962025"/>
          </a:xfrm>
          <a:prstGeom prst="rect">
            <a:avLst/>
          </a:prstGeom>
          <a:noFill/>
          <a:ln>
            <a:noFill/>
          </a:ln>
        </p:spPr>
      </p:pic>
      <p:sp>
        <p:nvSpPr>
          <p:cNvPr id="193" name="Google Shape;193;p21"/>
          <p:cNvSpPr txBox="1"/>
          <p:nvPr>
            <p:ph type="title"/>
          </p:nvPr>
        </p:nvSpPr>
        <p:spPr>
          <a:xfrm>
            <a:off x="1338675" y="2909650"/>
            <a:ext cx="6810600" cy="42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700"/>
              <a:t>To find number of quantity in each category</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