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0"/>
  </p:notesMasterIdLst>
  <p:handoutMasterIdLst>
    <p:handoutMasterId r:id="rId31"/>
  </p:handoutMasterIdLst>
  <p:sldIdLst>
    <p:sldId id="256" r:id="rId5"/>
    <p:sldId id="289" r:id="rId6"/>
    <p:sldId id="284" r:id="rId7"/>
    <p:sldId id="286" r:id="rId8"/>
    <p:sldId id="291" r:id="rId9"/>
    <p:sldId id="290" r:id="rId10"/>
    <p:sldId id="285" r:id="rId11"/>
    <p:sldId id="292" r:id="rId12"/>
    <p:sldId id="287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88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1998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2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9.png"/><Relationship Id="rId4" Type="http://schemas.openxmlformats.org/officeDocument/2006/relationships/image" Target="../media/image34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8.sv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image" Target="../media/image38.sv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8.svg"/><Relationship Id="rId7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3986" y="2692423"/>
            <a:ext cx="6080922" cy="2776724"/>
          </a:xfrm>
        </p:spPr>
        <p:txBody>
          <a:bodyPr/>
          <a:lstStyle/>
          <a:p>
            <a:r>
              <a:rPr lang="en-US" sz="3200" dirty="0" err="1"/>
              <a:t>Projet</a:t>
            </a:r>
            <a:r>
              <a:rPr lang="en-US" sz="3200" dirty="0"/>
              <a:t> Classification de documents</a:t>
            </a:r>
            <a:br>
              <a:rPr lang="en-US" sz="3200" dirty="0"/>
            </a:br>
            <a:br>
              <a:rPr lang="en-US" sz="3200" dirty="0"/>
            </a:br>
            <a:r>
              <a:rPr lang="en-US" sz="3200" cap="none" dirty="0" err="1"/>
              <a:t>Présentation</a:t>
            </a:r>
            <a:r>
              <a:rPr lang="en-US" sz="3200" cap="none" dirty="0"/>
              <a:t> du </a:t>
            </a:r>
            <a:r>
              <a:rPr lang="en-US" sz="3200" cap="none" dirty="0" err="1"/>
              <a:t>projet</a:t>
            </a:r>
            <a:r>
              <a:rPr lang="en-US" sz="3200" cap="none" dirty="0"/>
              <a:t> </a:t>
            </a:r>
            <a:r>
              <a:rPr lang="en-US" sz="3200" cap="none" dirty="0" err="1"/>
              <a:t>MLOps</a:t>
            </a:r>
            <a:br>
              <a:rPr lang="en-US" sz="3200" cap="none" dirty="0"/>
            </a:br>
            <a:br>
              <a:rPr lang="en-US" sz="3200" cap="none" dirty="0"/>
            </a:br>
            <a:r>
              <a:rPr lang="en-US" sz="3200" cap="none" dirty="0"/>
              <a:t>25 Février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246" y="4000140"/>
            <a:ext cx="5082668" cy="2615435"/>
          </a:xfrm>
        </p:spPr>
        <p:txBody>
          <a:bodyPr>
            <a:normAutofit/>
          </a:bodyPr>
          <a:lstStyle/>
          <a:p>
            <a:r>
              <a:rPr lang="en-US" sz="2000" dirty="0" err="1"/>
              <a:t>Apprenants</a:t>
            </a:r>
            <a:r>
              <a:rPr lang="en-US" sz="2000" dirty="0"/>
              <a:t> de la </a:t>
            </a:r>
            <a:r>
              <a:rPr lang="en-US" sz="2000" dirty="0" err="1"/>
              <a:t>cohorte</a:t>
            </a:r>
            <a:r>
              <a:rPr lang="en-US" sz="2000" dirty="0"/>
              <a:t> </a:t>
            </a:r>
            <a:r>
              <a:rPr lang="en-US" sz="2000" dirty="0" err="1"/>
              <a:t>Septembre</a:t>
            </a:r>
            <a:r>
              <a:rPr lang="en-US" sz="2000" dirty="0"/>
              <a:t> 2024:</a:t>
            </a:r>
          </a:p>
          <a:p>
            <a:r>
              <a:rPr lang="en-US" sz="2000" dirty="0"/>
              <a:t>	Sarah HIMEUR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Aymen</a:t>
            </a:r>
            <a:r>
              <a:rPr lang="en-US" sz="2000" dirty="0"/>
              <a:t> BEN AYOUB</a:t>
            </a:r>
          </a:p>
          <a:p>
            <a:r>
              <a:rPr lang="en-US" sz="2000" dirty="0"/>
              <a:t>	Killian KOPP</a:t>
            </a:r>
          </a:p>
          <a:p>
            <a:r>
              <a:rPr lang="en-US" sz="2000" dirty="0"/>
              <a:t>	Eddie JAFFUEL</a:t>
            </a:r>
          </a:p>
          <a:p>
            <a:r>
              <a:rPr lang="en-US" sz="2000" dirty="0"/>
              <a:t>Mentor: Sébastien SIME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0406DD96-0D47-0CBB-77CA-0194E6C4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04" r="6415"/>
          <a:stretch/>
        </p:blipFill>
        <p:spPr>
          <a:xfrm>
            <a:off x="8670599" y="0"/>
            <a:ext cx="2554664" cy="682454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Versioning des données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8773" y="1198563"/>
            <a:ext cx="8048053" cy="5155078"/>
          </a:xfrm>
        </p:spPr>
        <p:txBody>
          <a:bodyPr/>
          <a:lstStyle/>
          <a:p>
            <a:r>
              <a:rPr lang="fr-FR" b="1" u="sng" dirty="0"/>
              <a:t>Docker TRAINING-Admin-Backend</a:t>
            </a:r>
          </a:p>
          <a:p>
            <a:pPr lvl="1"/>
            <a:r>
              <a:rPr lang="fr-FR" dirty="0"/>
              <a:t>Au lancement du docker : Les données sont initialisées</a:t>
            </a:r>
          </a:p>
          <a:p>
            <a:pPr lvl="2"/>
            <a:r>
              <a:rPr lang="fr-FR" b="1" dirty="0"/>
              <a:t>git clone</a:t>
            </a:r>
          </a:p>
          <a:p>
            <a:pPr lvl="2"/>
            <a:r>
              <a:rPr lang="fr-FR" b="1" dirty="0" err="1"/>
              <a:t>dvc</a:t>
            </a:r>
            <a:r>
              <a:rPr lang="fr-FR" b="1" dirty="0"/>
              <a:t> pull</a:t>
            </a:r>
          </a:p>
          <a:p>
            <a:pPr lvl="1"/>
            <a:r>
              <a:rPr lang="fr-FR" dirty="0"/>
              <a:t>Ce docker tourne en continu et n’est jamais arrêté</a:t>
            </a:r>
          </a:p>
          <a:p>
            <a:pPr lvl="1"/>
            <a:endParaRPr lang="fr-FR" dirty="0"/>
          </a:p>
          <a:p>
            <a:pPr lvl="1"/>
            <a:r>
              <a:rPr lang="fr-FR" sz="2400" dirty="0"/>
              <a:t> </a:t>
            </a:r>
            <a:r>
              <a:rPr lang="fr-FR" sz="2400" dirty="0">
                <a:solidFill>
                  <a:schemeClr val="accent5"/>
                </a:solidFill>
              </a:rPr>
              <a:t>/train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/>
              <a:t>Pipeline DVC exécutée avec </a:t>
            </a:r>
            <a:r>
              <a:rPr lang="fr-FR" b="1" dirty="0" err="1"/>
              <a:t>dvc</a:t>
            </a:r>
            <a:r>
              <a:rPr lang="fr-FR" b="1" dirty="0"/>
              <a:t> repro</a:t>
            </a:r>
          </a:p>
          <a:p>
            <a:pPr lvl="3"/>
            <a:r>
              <a:rPr lang="fr-FR" dirty="0"/>
              <a:t>Architecture en micro-services </a:t>
            </a:r>
            <a:r>
              <a:rPr lang="fr-FR" b="1" dirty="0"/>
              <a:t>Dockers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dvc</a:t>
            </a:r>
            <a:r>
              <a:rPr lang="en-US" dirty="0"/>
              <a:t> </a:t>
            </a:r>
            <a:r>
              <a:rPr lang="en-US" b="1" dirty="0"/>
              <a:t>commit</a:t>
            </a:r>
            <a:r>
              <a:rPr lang="en-US" dirty="0"/>
              <a:t> / git </a:t>
            </a:r>
            <a:r>
              <a:rPr lang="en-US" b="1" dirty="0"/>
              <a:t>commit </a:t>
            </a:r>
            <a:r>
              <a:rPr lang="en-US" dirty="0"/>
              <a:t>/ </a:t>
            </a:r>
            <a:r>
              <a:rPr lang="en-US" dirty="0" err="1"/>
              <a:t>dvc</a:t>
            </a:r>
            <a:r>
              <a:rPr lang="en-US" dirty="0"/>
              <a:t> </a:t>
            </a:r>
            <a:r>
              <a:rPr lang="en-US" b="1" dirty="0"/>
              <a:t>push </a:t>
            </a:r>
            <a:r>
              <a:rPr lang="en-US" dirty="0"/>
              <a:t>/ git </a:t>
            </a:r>
            <a:r>
              <a:rPr lang="en-US" b="1" dirty="0"/>
              <a:t>push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Récupération</a:t>
            </a:r>
            <a:r>
              <a:rPr lang="en-US" dirty="0"/>
              <a:t> du </a:t>
            </a:r>
            <a:r>
              <a:rPr lang="en-US" b="1" dirty="0"/>
              <a:t>Git Hash </a:t>
            </a:r>
            <a:r>
              <a:rPr lang="en-US" dirty="0">
                <a:sym typeface="Wingdings" panose="05000000000000000000" pitchFamily="2" charset="2"/>
              </a:rPr>
              <a:t> Stockage sur</a:t>
            </a:r>
            <a:endParaRPr lang="en-US" dirty="0"/>
          </a:p>
        </p:txBody>
      </p:sp>
      <p:pic>
        <p:nvPicPr>
          <p:cNvPr id="15" name="Image 14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E0030924-02DA-B594-C11C-D6AC724A83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197" t="27080" r="-3106" b="27204"/>
          <a:stretch/>
        </p:blipFill>
        <p:spPr>
          <a:xfrm>
            <a:off x="4209946" y="2060949"/>
            <a:ext cx="1170212" cy="503265"/>
          </a:xfrm>
          <a:prstGeom prst="rect">
            <a:avLst/>
          </a:prstGeom>
        </p:spPr>
      </p:pic>
      <p:pic>
        <p:nvPicPr>
          <p:cNvPr id="16" name="Image 15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5223911B-3BA6-D000-192D-9E012F5D72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906" t="24775" r="30861" b="29405"/>
          <a:stretch/>
        </p:blipFill>
        <p:spPr>
          <a:xfrm>
            <a:off x="5777552" y="2046028"/>
            <a:ext cx="761300" cy="528870"/>
          </a:xfrm>
          <a:prstGeom prst="rect">
            <a:avLst/>
          </a:prstGeom>
        </p:spPr>
      </p:pic>
      <p:pic>
        <p:nvPicPr>
          <p:cNvPr id="20" name="Image 19" descr="Une image contenant Police, Graphique, graphisme, logo&#10;&#10;Le contenu généré par l’IA peut être incorrect.">
            <a:extLst>
              <a:ext uri="{FF2B5EF4-FFF2-40B4-BE49-F238E27FC236}">
                <a16:creationId xmlns:a16="http://schemas.microsoft.com/office/drawing/2014/main" id="{EEC13E4E-E6F5-4528-F434-190F4B708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8466" y="4857890"/>
            <a:ext cx="999108" cy="366339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8D4B6A6D-0EA9-2601-EC78-EEA8FC513159}"/>
              </a:ext>
            </a:extLst>
          </p:cNvPr>
          <p:cNvGrpSpPr/>
          <p:nvPr/>
        </p:nvGrpSpPr>
        <p:grpSpPr>
          <a:xfrm>
            <a:off x="8037652" y="313788"/>
            <a:ext cx="3375785" cy="6574679"/>
            <a:chOff x="8381777" y="313788"/>
            <a:chExt cx="3375785" cy="6574679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1473BFCA-3339-4B0B-4BB5-BC82A073E424}"/>
                </a:ext>
              </a:extLst>
            </p:cNvPr>
            <p:cNvGrpSpPr/>
            <p:nvPr/>
          </p:nvGrpSpPr>
          <p:grpSpPr>
            <a:xfrm>
              <a:off x="9257233" y="313788"/>
              <a:ext cx="722153" cy="879271"/>
              <a:chOff x="433209" y="3689400"/>
              <a:chExt cx="722153" cy="879271"/>
            </a:xfrm>
          </p:grpSpPr>
          <p:pic>
            <p:nvPicPr>
              <p:cNvPr id="26" name="Graphique 25" descr="Base de données avec un remplissage uni">
                <a:extLst>
                  <a:ext uri="{FF2B5EF4-FFF2-40B4-BE49-F238E27FC236}">
                    <a16:creationId xmlns:a16="http://schemas.microsoft.com/office/drawing/2014/main" id="{ECAC4365-8445-6A22-6882-CD8B9D821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33209" y="3846518"/>
                <a:ext cx="722153" cy="722153"/>
              </a:xfrm>
              <a:prstGeom prst="rect">
                <a:avLst/>
              </a:prstGeom>
            </p:spPr>
          </p:pic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FED59BB-3FFB-75BB-AFD2-1A1631C76E54}"/>
                  </a:ext>
                </a:extLst>
              </p:cNvPr>
              <p:cNvSpPr txBox="1"/>
              <p:nvPr/>
            </p:nvSpPr>
            <p:spPr>
              <a:xfrm>
                <a:off x="462755" y="3689400"/>
                <a:ext cx="6671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images</a:t>
                </a:r>
              </a:p>
            </p:txBody>
          </p: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96043283-506B-E612-EC0E-FFFFD84A3A5C}"/>
                </a:ext>
              </a:extLst>
            </p:cNvPr>
            <p:cNvGrpSpPr/>
            <p:nvPr/>
          </p:nvGrpSpPr>
          <p:grpSpPr>
            <a:xfrm>
              <a:off x="9188332" y="1329723"/>
              <a:ext cx="982641" cy="969486"/>
              <a:chOff x="3724650" y="3670213"/>
              <a:chExt cx="982641" cy="969486"/>
            </a:xfrm>
          </p:grpSpPr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C4A2E10-5A11-935B-D37D-90D5248488AF}"/>
                  </a:ext>
                </a:extLst>
              </p:cNvPr>
              <p:cNvSpPr txBox="1"/>
              <p:nvPr/>
            </p:nvSpPr>
            <p:spPr>
              <a:xfrm>
                <a:off x="3724650" y="3670213"/>
                <a:ext cx="98264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>
                    <a:solidFill>
                      <a:schemeClr val="accent6">
                        <a:lumMod val="75000"/>
                      </a:schemeClr>
                    </a:solidFill>
                  </a:rPr>
                  <a:t>Ocerized</a:t>
                </a:r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 txt</a:t>
                </a:r>
              </a:p>
            </p:txBody>
          </p:sp>
          <p:pic>
            <p:nvPicPr>
              <p:cNvPr id="24" name="Graphique 23" descr="Base de données avec un remplissage uni">
                <a:extLst>
                  <a:ext uri="{FF2B5EF4-FFF2-40B4-BE49-F238E27FC236}">
                    <a16:creationId xmlns:a16="http://schemas.microsoft.com/office/drawing/2014/main" id="{A0771888-FA3D-2ED4-137E-544CAB3F3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23097" y="3917546"/>
                <a:ext cx="722153" cy="722153"/>
              </a:xfrm>
              <a:prstGeom prst="rect">
                <a:avLst/>
              </a:prstGeom>
            </p:spPr>
          </p:pic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D150C14D-5B90-4DCE-9F5F-157E8517797E}"/>
                </a:ext>
              </a:extLst>
            </p:cNvPr>
            <p:cNvGrpSpPr/>
            <p:nvPr/>
          </p:nvGrpSpPr>
          <p:grpSpPr>
            <a:xfrm>
              <a:off x="9708841" y="4176129"/>
              <a:ext cx="865173" cy="884775"/>
              <a:chOff x="5074635" y="5243008"/>
              <a:chExt cx="865173" cy="884775"/>
            </a:xfrm>
          </p:grpSpPr>
          <p:pic>
            <p:nvPicPr>
              <p:cNvPr id="29" name="Graphique 28" descr="Base de données avec un remplissage uni">
                <a:extLst>
                  <a:ext uri="{FF2B5EF4-FFF2-40B4-BE49-F238E27FC236}">
                    <a16:creationId xmlns:a16="http://schemas.microsoft.com/office/drawing/2014/main" id="{78DB0856-3288-477F-ABB0-C3EBD0184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75691" y="5405630"/>
                <a:ext cx="722153" cy="722153"/>
              </a:xfrm>
              <a:prstGeom prst="rect">
                <a:avLst/>
              </a:prstGeom>
            </p:spPr>
          </p:pic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C689107-55B2-6542-EFA9-4F03011A0D32}"/>
                  </a:ext>
                </a:extLst>
              </p:cNvPr>
              <p:cNvSpPr txBox="1"/>
              <p:nvPr/>
            </p:nvSpPr>
            <p:spPr>
              <a:xfrm>
                <a:off x="5074635" y="5243008"/>
                <a:ext cx="8651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Train data</a:t>
                </a:r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5698F6D0-4A71-CD9D-6F3D-064C40CF9500}"/>
                </a:ext>
              </a:extLst>
            </p:cNvPr>
            <p:cNvGrpSpPr/>
            <p:nvPr/>
          </p:nvGrpSpPr>
          <p:grpSpPr>
            <a:xfrm>
              <a:off x="10985133" y="5287006"/>
              <a:ext cx="722153" cy="888933"/>
              <a:chOff x="7761750" y="3698069"/>
              <a:chExt cx="722153" cy="888933"/>
            </a:xfrm>
          </p:grpSpPr>
          <p:pic>
            <p:nvPicPr>
              <p:cNvPr id="32" name="Graphique 31" descr="Base de données avec un remplissage uni">
                <a:extLst>
                  <a:ext uri="{FF2B5EF4-FFF2-40B4-BE49-F238E27FC236}">
                    <a16:creationId xmlns:a16="http://schemas.microsoft.com/office/drawing/2014/main" id="{1AA52FED-334F-517C-4D73-A2B65CC46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761750" y="3864849"/>
                <a:ext cx="722153" cy="722153"/>
              </a:xfrm>
              <a:prstGeom prst="rect">
                <a:avLst/>
              </a:prstGeom>
            </p:spPr>
          </p:pic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72786D1A-DD60-D1D1-58CA-F98BF4E7C730}"/>
                  </a:ext>
                </a:extLst>
              </p:cNvPr>
              <p:cNvSpPr txBox="1"/>
              <p:nvPr/>
            </p:nvSpPr>
            <p:spPr>
              <a:xfrm>
                <a:off x="7824699" y="3698069"/>
                <a:ext cx="596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Model</a:t>
                </a:r>
              </a:p>
            </p:txBody>
          </p: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83C62F6B-04BA-8E02-89E0-A1C3B9B4CF20}"/>
                </a:ext>
              </a:extLst>
            </p:cNvPr>
            <p:cNvGrpSpPr/>
            <p:nvPr/>
          </p:nvGrpSpPr>
          <p:grpSpPr>
            <a:xfrm>
              <a:off x="8381777" y="5909234"/>
              <a:ext cx="722153" cy="979233"/>
              <a:chOff x="9474411" y="3573862"/>
              <a:chExt cx="722153" cy="979233"/>
            </a:xfrm>
          </p:grpSpPr>
          <p:pic>
            <p:nvPicPr>
              <p:cNvPr id="35" name="Graphique 34" descr="Base de données avec un remplissage uni">
                <a:extLst>
                  <a:ext uri="{FF2B5EF4-FFF2-40B4-BE49-F238E27FC236}">
                    <a16:creationId xmlns:a16="http://schemas.microsoft.com/office/drawing/2014/main" id="{19897385-430E-7803-E51D-DB9D7A7E6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474411" y="3830942"/>
                <a:ext cx="722153" cy="722153"/>
              </a:xfrm>
              <a:prstGeom prst="rect">
                <a:avLst/>
              </a:prstGeom>
            </p:spPr>
          </p:pic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ACCEF71-4188-E1F9-BF4A-47AA93144002}"/>
                  </a:ext>
                </a:extLst>
              </p:cNvPr>
              <p:cNvSpPr txBox="1"/>
              <p:nvPr/>
            </p:nvSpPr>
            <p:spPr>
              <a:xfrm>
                <a:off x="9502126" y="3573862"/>
                <a:ext cx="6724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>
                    <a:solidFill>
                      <a:schemeClr val="accent6">
                        <a:lumMod val="75000"/>
                      </a:schemeClr>
                    </a:solidFill>
                  </a:rPr>
                  <a:t>Metrics</a:t>
                </a:r>
                <a:endParaRPr lang="fr-FR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DCAD0582-F1A1-9BF5-2162-5F8968EA75AB}"/>
                </a:ext>
              </a:extLst>
            </p:cNvPr>
            <p:cNvGrpSpPr/>
            <p:nvPr/>
          </p:nvGrpSpPr>
          <p:grpSpPr>
            <a:xfrm>
              <a:off x="8529315" y="4580891"/>
              <a:ext cx="804195" cy="936230"/>
              <a:chOff x="5075960" y="5451419"/>
              <a:chExt cx="804195" cy="936230"/>
            </a:xfrm>
          </p:grpSpPr>
          <p:pic>
            <p:nvPicPr>
              <p:cNvPr id="38" name="Graphique 37" descr="Base de données avec un remplissage uni">
                <a:extLst>
                  <a:ext uri="{FF2B5EF4-FFF2-40B4-BE49-F238E27FC236}">
                    <a16:creationId xmlns:a16="http://schemas.microsoft.com/office/drawing/2014/main" id="{0CE6DA26-C592-43C9-4E6E-40DE036FA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51298" y="5665496"/>
                <a:ext cx="722153" cy="722153"/>
              </a:xfrm>
              <a:prstGeom prst="rect">
                <a:avLst/>
              </a:prstGeom>
            </p:spPr>
          </p:pic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30A5AE36-18F6-04FF-E42A-934F34DB6D48}"/>
                  </a:ext>
                </a:extLst>
              </p:cNvPr>
              <p:cNvSpPr txBox="1"/>
              <p:nvPr/>
            </p:nvSpPr>
            <p:spPr>
              <a:xfrm>
                <a:off x="5075960" y="5451419"/>
                <a:ext cx="8041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Test data</a:t>
                </a:r>
              </a:p>
            </p:txBody>
          </p: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4BD7082C-56E7-BBB4-847B-EBD2A36BCBB6}"/>
                </a:ext>
              </a:extLst>
            </p:cNvPr>
            <p:cNvGrpSpPr/>
            <p:nvPr/>
          </p:nvGrpSpPr>
          <p:grpSpPr>
            <a:xfrm>
              <a:off x="10919960" y="4058738"/>
              <a:ext cx="837602" cy="920856"/>
              <a:chOff x="5117966" y="5206927"/>
              <a:chExt cx="837602" cy="920856"/>
            </a:xfrm>
          </p:grpSpPr>
          <p:pic>
            <p:nvPicPr>
              <p:cNvPr id="41" name="Graphique 40" descr="Base de données avec un remplissage uni">
                <a:extLst>
                  <a:ext uri="{FF2B5EF4-FFF2-40B4-BE49-F238E27FC236}">
                    <a16:creationId xmlns:a16="http://schemas.microsoft.com/office/drawing/2014/main" id="{FA0CDBCA-EC47-830B-5192-CD37FA086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75691" y="5405630"/>
                <a:ext cx="722153" cy="722153"/>
              </a:xfrm>
              <a:prstGeom prst="rect">
                <a:avLst/>
              </a:prstGeom>
            </p:spPr>
          </p:pic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EF40398-B86A-0A45-2C15-758AE4400023}"/>
                  </a:ext>
                </a:extLst>
              </p:cNvPr>
              <p:cNvSpPr txBox="1"/>
              <p:nvPr/>
            </p:nvSpPr>
            <p:spPr>
              <a:xfrm>
                <a:off x="5117966" y="5206927"/>
                <a:ext cx="8376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>
                    <a:solidFill>
                      <a:schemeClr val="accent6">
                        <a:lumMod val="75000"/>
                      </a:schemeClr>
                    </a:solidFill>
                  </a:rPr>
                  <a:t>Vectorizer</a:t>
                </a:r>
                <a:endParaRPr lang="fr-FR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25E5F32D-3132-E937-BD07-34B479C84C66}"/>
                </a:ext>
              </a:extLst>
            </p:cNvPr>
            <p:cNvGrpSpPr/>
            <p:nvPr/>
          </p:nvGrpSpPr>
          <p:grpSpPr>
            <a:xfrm>
              <a:off x="9205772" y="2564214"/>
              <a:ext cx="947760" cy="912376"/>
              <a:chOff x="3619236" y="3678454"/>
              <a:chExt cx="947760" cy="912376"/>
            </a:xfrm>
          </p:grpSpPr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0770276-AE71-1A54-ABD4-968AF8DA73B6}"/>
                  </a:ext>
                </a:extLst>
              </p:cNvPr>
              <p:cNvSpPr txBox="1"/>
              <p:nvPr/>
            </p:nvSpPr>
            <p:spPr>
              <a:xfrm>
                <a:off x="3619236" y="3678454"/>
                <a:ext cx="94776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>
                    <a:solidFill>
                      <a:schemeClr val="accent6">
                        <a:lumMod val="75000"/>
                      </a:schemeClr>
                    </a:solidFill>
                  </a:rPr>
                  <a:t>Cleaned</a:t>
                </a:r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 txt</a:t>
                </a:r>
              </a:p>
            </p:txBody>
          </p:sp>
          <p:pic>
            <p:nvPicPr>
              <p:cNvPr id="45" name="Graphique 44" descr="Base de données avec un remplissage uni">
                <a:extLst>
                  <a:ext uri="{FF2B5EF4-FFF2-40B4-BE49-F238E27FC236}">
                    <a16:creationId xmlns:a16="http://schemas.microsoft.com/office/drawing/2014/main" id="{F17238C7-9B9F-CAC0-89A1-EB76A44CB1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32039" y="3868677"/>
                <a:ext cx="722153" cy="722153"/>
              </a:xfrm>
              <a:prstGeom prst="rect">
                <a:avLst/>
              </a:prstGeom>
            </p:spPr>
          </p:pic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AB3B2B0-B8AE-2231-48E0-014F9A1C2E62}"/>
              </a:ext>
            </a:extLst>
          </p:cNvPr>
          <p:cNvGrpSpPr/>
          <p:nvPr/>
        </p:nvGrpSpPr>
        <p:grpSpPr>
          <a:xfrm>
            <a:off x="10790426" y="2299209"/>
            <a:ext cx="960071" cy="342782"/>
            <a:chOff x="2224726" y="3609661"/>
            <a:chExt cx="960071" cy="342782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FB96E1B-3B3A-9FE9-FA1D-F1655B301A2F}"/>
                </a:ext>
              </a:extLst>
            </p:cNvPr>
            <p:cNvSpPr txBox="1"/>
            <p:nvPr/>
          </p:nvSpPr>
          <p:spPr>
            <a:xfrm>
              <a:off x="2224726" y="3619576"/>
              <a:ext cx="960071" cy="316909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1400" b="1" dirty="0"/>
                <a:t>ETL</a:t>
              </a:r>
            </a:p>
          </p:txBody>
        </p:sp>
        <p:pic>
          <p:nvPicPr>
            <p:cNvPr id="13" name="Image 1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16F45C12-D698-30BA-9EDF-917D2173A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85129" y="3609661"/>
              <a:ext cx="342782" cy="342782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90A34393-EFD4-4259-7DF5-E56591D827BE}"/>
              </a:ext>
            </a:extLst>
          </p:cNvPr>
          <p:cNvGrpSpPr/>
          <p:nvPr/>
        </p:nvGrpSpPr>
        <p:grpSpPr>
          <a:xfrm>
            <a:off x="10782391" y="1262066"/>
            <a:ext cx="960071" cy="342782"/>
            <a:chOff x="2224726" y="3604093"/>
            <a:chExt cx="960071" cy="342782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154D4C89-A5A7-19BD-91B4-63396E58FF39}"/>
                </a:ext>
              </a:extLst>
            </p:cNvPr>
            <p:cNvSpPr txBox="1"/>
            <p:nvPr/>
          </p:nvSpPr>
          <p:spPr>
            <a:xfrm>
              <a:off x="2224726" y="3619576"/>
              <a:ext cx="960071" cy="316909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1400" b="1" dirty="0"/>
                <a:t>ETL</a:t>
              </a:r>
            </a:p>
          </p:txBody>
        </p:sp>
        <p:pic>
          <p:nvPicPr>
            <p:cNvPr id="53" name="Image 5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3C974A91-1365-CC0F-41F6-CEAF9E8D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01404" y="3604093"/>
              <a:ext cx="342782" cy="342782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225ADEB2-B41B-EFD5-E403-4CA832454C92}"/>
              </a:ext>
            </a:extLst>
          </p:cNvPr>
          <p:cNvGrpSpPr/>
          <p:nvPr/>
        </p:nvGrpSpPr>
        <p:grpSpPr>
          <a:xfrm>
            <a:off x="10727724" y="4936012"/>
            <a:ext cx="960071" cy="345491"/>
            <a:chOff x="2224726" y="3590994"/>
            <a:chExt cx="960071" cy="345491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9958389-EF4F-2672-8F79-5ABB9496107E}"/>
                </a:ext>
              </a:extLst>
            </p:cNvPr>
            <p:cNvSpPr txBox="1"/>
            <p:nvPr/>
          </p:nvSpPr>
          <p:spPr>
            <a:xfrm>
              <a:off x="2224726" y="3619576"/>
              <a:ext cx="960071" cy="316909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1400" b="1" dirty="0"/>
                <a:t>train</a:t>
              </a:r>
            </a:p>
          </p:txBody>
        </p:sp>
        <p:pic>
          <p:nvPicPr>
            <p:cNvPr id="56" name="Image 55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D64803E-29E0-9383-A273-13AEC679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12662" y="3590994"/>
              <a:ext cx="342782" cy="342782"/>
            </a:xfrm>
            <a:prstGeom prst="rect">
              <a:avLst/>
            </a:prstGeom>
          </p:spPr>
        </p:pic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F19C8BA-1D83-72BF-38D7-2A375610250C}"/>
              </a:ext>
            </a:extLst>
          </p:cNvPr>
          <p:cNvGrpSpPr/>
          <p:nvPr/>
        </p:nvGrpSpPr>
        <p:grpSpPr>
          <a:xfrm>
            <a:off x="10532050" y="3289402"/>
            <a:ext cx="1569015" cy="367254"/>
            <a:chOff x="10532050" y="3220578"/>
            <a:chExt cx="1569015" cy="367254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C736BD58-E5C1-A30D-5715-6E6383692EEE}"/>
                </a:ext>
              </a:extLst>
            </p:cNvPr>
            <p:cNvSpPr txBox="1"/>
            <p:nvPr/>
          </p:nvSpPr>
          <p:spPr>
            <a:xfrm>
              <a:off x="10532050" y="3226220"/>
              <a:ext cx="1569015" cy="361612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1400" b="1" dirty="0" err="1"/>
                <a:t>preprocessing</a:t>
              </a:r>
              <a:endParaRPr lang="fr-FR" sz="1400" b="1" dirty="0"/>
            </a:p>
          </p:txBody>
        </p:sp>
        <p:pic>
          <p:nvPicPr>
            <p:cNvPr id="57" name="Image 56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91E629DB-F088-EC3C-3E87-2DDC290A8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48805" y="3220578"/>
              <a:ext cx="342782" cy="342782"/>
            </a:xfrm>
            <a:prstGeom prst="rect">
              <a:avLst/>
            </a:prstGeom>
          </p:spPr>
        </p:pic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0C05EA0E-62FD-47A4-793F-0930BA8C37AE}"/>
              </a:ext>
            </a:extLst>
          </p:cNvPr>
          <p:cNvGrpSpPr/>
          <p:nvPr/>
        </p:nvGrpSpPr>
        <p:grpSpPr>
          <a:xfrm>
            <a:off x="10364165" y="6134484"/>
            <a:ext cx="960071" cy="345491"/>
            <a:chOff x="2224726" y="3590994"/>
            <a:chExt cx="960071" cy="345491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046AB7A7-B6F7-B4B7-4B71-EFB0FA80896E}"/>
                </a:ext>
              </a:extLst>
            </p:cNvPr>
            <p:cNvSpPr txBox="1"/>
            <p:nvPr/>
          </p:nvSpPr>
          <p:spPr>
            <a:xfrm>
              <a:off x="2224726" y="3619576"/>
              <a:ext cx="960071" cy="316909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1400" b="1" dirty="0" err="1"/>
                <a:t>eval</a:t>
              </a:r>
              <a:endParaRPr lang="fr-FR" sz="1400" b="1" dirty="0"/>
            </a:p>
          </p:txBody>
        </p:sp>
        <p:pic>
          <p:nvPicPr>
            <p:cNvPr id="60" name="Image 59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51BB0A2B-A562-5276-59E6-B9E659BBA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12662" y="3590994"/>
              <a:ext cx="342782" cy="342782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6D778974-DE47-E4E9-5049-9A885DAAF333}"/>
              </a:ext>
            </a:extLst>
          </p:cNvPr>
          <p:cNvGrpSpPr/>
          <p:nvPr/>
        </p:nvGrpSpPr>
        <p:grpSpPr>
          <a:xfrm>
            <a:off x="3158484" y="5281721"/>
            <a:ext cx="1636568" cy="1354217"/>
            <a:chOff x="10430230" y="3528632"/>
            <a:chExt cx="1636568" cy="1354217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6BA0E01-2C11-3310-DBBE-576AD6377968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9" name="Image 8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71462FF5-635A-5F29-6CAC-E5196EF0D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10" name="Image 9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CD9E584E-1D98-B740-C18E-D21EEAF3C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976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A0678-82AE-1ECA-1DE7-4D984FCB6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BA52E-51A0-DDE4-3CD2-824C40CD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Cycle de vie du Modèle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ABD475-80FE-0784-3B8C-28518319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03E550-85EA-91CF-F085-F2867D73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7877B6-DAE3-2CAA-0F3E-F48640A3E17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8773" y="1198563"/>
            <a:ext cx="10963275" cy="5155078"/>
          </a:xfrm>
        </p:spPr>
        <p:txBody>
          <a:bodyPr/>
          <a:lstStyle/>
          <a:p>
            <a:r>
              <a:rPr lang="fr-FR" b="1" u="sng" dirty="0"/>
              <a:t>Docker TRAINING-Admin-Backend</a:t>
            </a:r>
          </a:p>
          <a:p>
            <a:pPr lvl="1"/>
            <a:r>
              <a:rPr lang="en-US" dirty="0" err="1"/>
              <a:t>Analyse</a:t>
            </a:r>
            <a:r>
              <a:rPr lang="en-US" dirty="0"/>
              <a:t> des performances des </a:t>
            </a:r>
            <a:r>
              <a:rPr lang="en-US" dirty="0" err="1"/>
              <a:t>modèles</a:t>
            </a:r>
            <a:endParaRPr lang="en-US" dirty="0"/>
          </a:p>
          <a:p>
            <a:pPr lvl="2"/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srgbClr val="5B9BD5"/>
                </a:solidFill>
              </a:rPr>
              <a:t>/</a:t>
            </a:r>
            <a:r>
              <a:rPr lang="fr-FR" dirty="0" err="1">
                <a:solidFill>
                  <a:srgbClr val="5B9BD5"/>
                </a:solidFill>
              </a:rPr>
              <a:t>get_mlflow_runs</a:t>
            </a:r>
            <a:r>
              <a:rPr lang="fr-FR" dirty="0">
                <a:solidFill>
                  <a:srgbClr val="5B9BD5"/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récupère les expériences </a:t>
            </a:r>
          </a:p>
          <a:p>
            <a:pPr lvl="1"/>
            <a:r>
              <a:rPr lang="en-US" dirty="0" err="1"/>
              <a:t>Reproductibilité</a:t>
            </a:r>
            <a:r>
              <a:rPr lang="en-US" dirty="0"/>
              <a:t> et retour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arrière</a:t>
            </a:r>
            <a:endParaRPr lang="en-US" dirty="0"/>
          </a:p>
          <a:p>
            <a:pPr lvl="2"/>
            <a:r>
              <a:rPr lang="fr-FR" dirty="0"/>
              <a:t> </a:t>
            </a:r>
            <a:r>
              <a:rPr lang="fr-FR" dirty="0">
                <a:solidFill>
                  <a:schemeClr val="accent5"/>
                </a:solidFill>
              </a:rPr>
              <a:t>/</a:t>
            </a:r>
            <a:r>
              <a:rPr lang="fr-FR" dirty="0" err="1">
                <a:solidFill>
                  <a:schemeClr val="accent5"/>
                </a:solidFill>
              </a:rPr>
              <a:t>revert_to_commit</a:t>
            </a:r>
            <a:r>
              <a:rPr lang="fr-FR" dirty="0">
                <a:solidFill>
                  <a:schemeClr val="accent5"/>
                </a:solidFill>
              </a:rPr>
              <a:t> </a:t>
            </a:r>
            <a:r>
              <a:rPr lang="fr-FR" dirty="0"/>
              <a:t>à partir du git-hash, restaure toute l’</a:t>
            </a:r>
            <a:r>
              <a:rPr lang="fr-FR" dirty="0" err="1"/>
              <a:t>experience</a:t>
            </a:r>
            <a:r>
              <a:rPr lang="fr-FR" dirty="0"/>
              <a:t> avec </a:t>
            </a:r>
          </a:p>
          <a:p>
            <a:pPr lvl="3"/>
            <a:r>
              <a:rPr lang="fr-FR" dirty="0"/>
              <a:t>Images d’entrainement</a:t>
            </a:r>
          </a:p>
          <a:p>
            <a:pPr lvl="3"/>
            <a:r>
              <a:rPr lang="fr-FR" dirty="0"/>
              <a:t>Données intermédiaires après </a:t>
            </a:r>
            <a:r>
              <a:rPr lang="fr-FR" dirty="0" err="1"/>
              <a:t>feature</a:t>
            </a:r>
            <a:r>
              <a:rPr lang="fr-FR" dirty="0"/>
              <a:t> engineering et train/test split</a:t>
            </a:r>
          </a:p>
          <a:p>
            <a:pPr lvl="3"/>
            <a:r>
              <a:rPr lang="fr-FR" dirty="0"/>
              <a:t>Modèle de vectorisation</a:t>
            </a:r>
          </a:p>
          <a:p>
            <a:pPr lvl="3"/>
            <a:r>
              <a:rPr lang="fr-FR" dirty="0"/>
              <a:t>Modèle de prédiction</a:t>
            </a:r>
          </a:p>
          <a:p>
            <a:pPr lvl="3"/>
            <a:r>
              <a:rPr lang="fr-FR" dirty="0" err="1"/>
              <a:t>Métrics</a:t>
            </a:r>
            <a:endParaRPr lang="fr-FR" dirty="0"/>
          </a:p>
          <a:p>
            <a:pPr marL="914400" lvl="2" indent="0">
              <a:buNone/>
            </a:pPr>
            <a:r>
              <a:rPr lang="fr-FR" dirty="0">
                <a:sym typeface="Wingdings" panose="05000000000000000000" pitchFamily="2" charset="2"/>
              </a:rPr>
              <a:t> L’expérience est complètement reproductible</a:t>
            </a:r>
            <a:endParaRPr lang="fr-FR" dirty="0"/>
          </a:p>
          <a:p>
            <a:pPr lvl="1"/>
            <a:r>
              <a:rPr lang="fr-FR" dirty="0"/>
              <a:t>Sélection et choix du modèle à déployer par l’Admin</a:t>
            </a:r>
          </a:p>
          <a:p>
            <a:pPr lvl="2"/>
            <a:r>
              <a:rPr lang="fr-FR" dirty="0"/>
              <a:t> </a:t>
            </a:r>
            <a:r>
              <a:rPr lang="fr-FR" dirty="0">
                <a:solidFill>
                  <a:schemeClr val="accent5"/>
                </a:solidFill>
              </a:rPr>
              <a:t>/</a:t>
            </a:r>
            <a:r>
              <a:rPr lang="fr-FR" dirty="0" err="1">
                <a:solidFill>
                  <a:schemeClr val="accent5"/>
                </a:solidFill>
              </a:rPr>
              <a:t>register_model</a:t>
            </a:r>
            <a:r>
              <a:rPr lang="fr-FR" dirty="0"/>
              <a:t> Publication du modèle choisi sur Amazon S3 :</a:t>
            </a:r>
            <a:endParaRPr lang="fr-FR" dirty="0">
              <a:solidFill>
                <a:schemeClr val="accent5"/>
              </a:solidFill>
            </a:endParaRPr>
          </a:p>
          <a:p>
            <a:pPr lvl="1"/>
            <a:endParaRPr lang="fr-FR" dirty="0"/>
          </a:p>
        </p:txBody>
      </p:sp>
      <p:pic>
        <p:nvPicPr>
          <p:cNvPr id="15" name="Image 14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EDCA3F96-FAC7-FA06-3FBA-3D708FB75E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197" t="27080" r="-3106" b="27204"/>
          <a:stretch/>
        </p:blipFill>
        <p:spPr>
          <a:xfrm>
            <a:off x="9982555" y="2723680"/>
            <a:ext cx="1170212" cy="503265"/>
          </a:xfrm>
          <a:prstGeom prst="rect">
            <a:avLst/>
          </a:prstGeom>
        </p:spPr>
      </p:pic>
      <p:pic>
        <p:nvPicPr>
          <p:cNvPr id="16" name="Image 15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5466067C-F3D9-0243-9F02-509AB01453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06" t="24775" r="30861" b="29405"/>
          <a:stretch/>
        </p:blipFill>
        <p:spPr>
          <a:xfrm>
            <a:off x="11172096" y="2698075"/>
            <a:ext cx="761300" cy="528870"/>
          </a:xfrm>
          <a:prstGeom prst="rect">
            <a:avLst/>
          </a:prstGeom>
        </p:spPr>
      </p:pic>
      <p:pic>
        <p:nvPicPr>
          <p:cNvPr id="20" name="Image 19" descr="Une image contenant Police, Graphique, graphisme, logo&#10;&#10;Le contenu généré par l’IA peut être incorrect.">
            <a:extLst>
              <a:ext uri="{FF2B5EF4-FFF2-40B4-BE49-F238E27FC236}">
                <a16:creationId xmlns:a16="http://schemas.microsoft.com/office/drawing/2014/main" id="{77752A14-CC56-4761-4D4E-4BFD2DD89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23" y="2000844"/>
            <a:ext cx="999108" cy="366339"/>
          </a:xfrm>
          <a:prstGeom prst="rect">
            <a:avLst/>
          </a:prstGeom>
        </p:spPr>
      </p:pic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A21E4108-FB04-FF3B-2F94-0E675C9E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8E8BC23-4121-8168-1A35-223D2827C367}"/>
              </a:ext>
            </a:extLst>
          </p:cNvPr>
          <p:cNvGrpSpPr/>
          <p:nvPr/>
        </p:nvGrpSpPr>
        <p:grpSpPr>
          <a:xfrm>
            <a:off x="8727633" y="976743"/>
            <a:ext cx="1636568" cy="1354217"/>
            <a:chOff x="10430230" y="3528632"/>
            <a:chExt cx="1636568" cy="1354217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DD434DC-6C02-21D8-56C6-A5FDDFBD54CD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10" name="Image 9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16F2B37C-BDC0-2132-48F6-9F7AAC0B7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14" name="Image 13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7BE771B6-85D5-73BB-BDB5-493C1762A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794EBF2-FA70-E9FE-149E-BF68BA52EF32}"/>
              </a:ext>
            </a:extLst>
          </p:cNvPr>
          <p:cNvGrpSpPr/>
          <p:nvPr/>
        </p:nvGrpSpPr>
        <p:grpSpPr>
          <a:xfrm>
            <a:off x="9468947" y="5096191"/>
            <a:ext cx="762420" cy="960763"/>
            <a:chOff x="8474329" y="3786059"/>
            <a:chExt cx="957921" cy="1167191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6E3D774-DC05-701A-AA96-1ED7063A29A0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46" name="Image 45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3F87C83C-E3C3-DD28-DB6C-535D5E237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6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0554B-A196-B3B8-8382-3C0E61A3D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55B42-37C6-FA97-4781-C95431FD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Pipeline Training &amp; Monitoring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F3F443-7225-3D08-4477-AFFBE200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4E9724-58A4-DB4B-39D0-618F88CB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42D78A-32A8-2DF8-2218-415C7602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1AFB43-9FB6-DF5E-C281-E1D16B6C49F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Monitoring : Dockers </a:t>
            </a:r>
            <a:r>
              <a:rPr lang="fr-FR" dirty="0" err="1"/>
              <a:t>Prometheus</a:t>
            </a:r>
            <a:r>
              <a:rPr lang="fr-FR" dirty="0"/>
              <a:t> &amp; </a:t>
            </a:r>
            <a:r>
              <a:rPr lang="fr-FR" dirty="0" err="1"/>
              <a:t>Grafana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86D711-96DD-57C4-9451-0B0FB451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6" y="1911119"/>
            <a:ext cx="6740158" cy="374831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7A1EF8-A394-F7D6-F0B2-2A09CE6C1673}"/>
              </a:ext>
            </a:extLst>
          </p:cNvPr>
          <p:cNvSpPr txBox="1"/>
          <p:nvPr/>
        </p:nvSpPr>
        <p:spPr>
          <a:xfrm>
            <a:off x="8461513" y="1451818"/>
            <a:ext cx="4114800" cy="466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métriques surveillées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Tenorite"/>
              </a:rPr>
              <a:t> Etat des services 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Nombre de requêtes</a:t>
            </a:r>
            <a:endParaRPr lang="fr-FR" sz="2400" dirty="0">
              <a:solidFill>
                <a:prstClr val="black"/>
              </a:solidFill>
              <a:latin typeface="Tenorite"/>
            </a:endParaRP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lang="fr-FR" sz="2400" dirty="0">
                <a:solidFill>
                  <a:prstClr val="black"/>
                </a:solidFill>
                <a:latin typeface="Tenorite"/>
              </a:rPr>
              <a:t>Délai de réponse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seuils de détection :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Tenorite"/>
              </a:rPr>
              <a:t>  Si down &gt; 10s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alertes :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Si service down </a:t>
            </a:r>
            <a:r>
              <a:rPr lang="fr-FR" sz="2400" dirty="0">
                <a:solidFill>
                  <a:prstClr val="black"/>
                </a:solidFill>
                <a:latin typeface="Tenorite"/>
              </a:rPr>
              <a:t>&gt; 1m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64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458BA-EC82-59F5-C414-41C2ED177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56B98-8BCD-9451-A38D-847EE770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/>
              <a:t>Monitoring Métrique Système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D22ECC-69D8-9EBF-070F-6F85C767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78DF56-A6C4-9E97-FFB7-10DC0319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782AD5-EA07-5EC2-2240-73EE9108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0DA12-A88C-CA0D-19CD-21934D4A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599"/>
            <a:ext cx="12192000" cy="54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4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dirty="0"/>
              <a:t>Modèle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b="1" dirty="0"/>
              <a:t>Pipeline Prédiction &amp; Feedback User (Time </a:t>
            </a:r>
            <a:r>
              <a:rPr lang="fr-FR" b="1"/>
              <a:t>12 minutes)</a:t>
            </a:r>
            <a:endParaRPr lang="fr-FR" b="1" dirty="0"/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r>
              <a:rPr lang="fr-FR" dirty="0"/>
              <a:t> (CI/CD, </a:t>
            </a:r>
            <a:r>
              <a:rPr lang="fr-FR" dirty="0" err="1"/>
              <a:t>Kubernetes</a:t>
            </a:r>
            <a:r>
              <a:rPr lang="fr-FR" dirty="0"/>
              <a:t>, Sécurisation)</a:t>
            </a:r>
          </a:p>
        </p:txBody>
      </p:sp>
    </p:spTree>
    <p:extLst>
      <p:ext uri="{BB962C8B-B14F-4D97-AF65-F5344CB8AC3E}">
        <p14:creationId xmlns:p14="http://schemas.microsoft.com/office/powerpoint/2010/main" val="155573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4D8BD-A765-7C37-7717-C74BB921D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e 64">
            <a:extLst>
              <a:ext uri="{FF2B5EF4-FFF2-40B4-BE49-F238E27FC236}">
                <a16:creationId xmlns:a16="http://schemas.microsoft.com/office/drawing/2014/main" id="{A8E01025-BA14-94CA-244B-3A713FC15802}"/>
              </a:ext>
            </a:extLst>
          </p:cNvPr>
          <p:cNvGrpSpPr/>
          <p:nvPr/>
        </p:nvGrpSpPr>
        <p:grpSpPr>
          <a:xfrm>
            <a:off x="1007946" y="3117422"/>
            <a:ext cx="10744671" cy="776849"/>
            <a:chOff x="609127" y="1551899"/>
            <a:chExt cx="10744671" cy="776849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9D05600-C134-D0CD-2225-20EBE5D22EB4}"/>
                </a:ext>
              </a:extLst>
            </p:cNvPr>
            <p:cNvSpPr txBox="1"/>
            <p:nvPr/>
          </p:nvSpPr>
          <p:spPr>
            <a:xfrm>
              <a:off x="609127" y="1551899"/>
              <a:ext cx="10744671" cy="776849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43" name="Image 4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FAE504F4-F4C9-44AC-6D42-CCEB9A5B6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92939" y="1931783"/>
              <a:ext cx="396649" cy="396649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9364FEFB-90FF-A34C-FCE4-103E1BCD2DEF}"/>
              </a:ext>
            </a:extLst>
          </p:cNvPr>
          <p:cNvGrpSpPr/>
          <p:nvPr/>
        </p:nvGrpSpPr>
        <p:grpSpPr>
          <a:xfrm>
            <a:off x="5153793" y="4325408"/>
            <a:ext cx="1118576" cy="979829"/>
            <a:chOff x="8251526" y="3762897"/>
            <a:chExt cx="1405403" cy="1190353"/>
          </a:xfrm>
        </p:grpSpPr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D37E2433-3F09-6489-39FB-48FE7587BCED}"/>
                </a:ext>
              </a:extLst>
            </p:cNvPr>
            <p:cNvSpPr txBox="1"/>
            <p:nvPr/>
          </p:nvSpPr>
          <p:spPr>
            <a:xfrm>
              <a:off x="8251526" y="3762897"/>
              <a:ext cx="1405403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Ocerized</a:t>
              </a:r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 txt</a:t>
              </a:r>
            </a:p>
          </p:txBody>
        </p:sp>
        <p:pic>
          <p:nvPicPr>
            <p:cNvPr id="135" name="Image 13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8F2A1E2D-C32D-90CE-F043-D81BC7BE2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C8ACD7EC-E907-A9E0-964A-9F6227628AF3}"/>
              </a:ext>
            </a:extLst>
          </p:cNvPr>
          <p:cNvGrpSpPr/>
          <p:nvPr/>
        </p:nvGrpSpPr>
        <p:grpSpPr>
          <a:xfrm>
            <a:off x="7456295" y="5656022"/>
            <a:ext cx="762420" cy="960763"/>
            <a:chOff x="8474329" y="3786059"/>
            <a:chExt cx="957921" cy="1167191"/>
          </a:xfrm>
        </p:grpSpPr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E7062F24-B076-C173-B33B-010CE192695A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9" name="Image 98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EA9B5F32-D876-5A33-8DA7-303ED6A3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EB511BB2-9E10-B0DB-0553-875A6F4A42C0}"/>
              </a:ext>
            </a:extLst>
          </p:cNvPr>
          <p:cNvGrpSpPr/>
          <p:nvPr/>
        </p:nvGrpSpPr>
        <p:grpSpPr>
          <a:xfrm>
            <a:off x="1231336" y="4295274"/>
            <a:ext cx="762868" cy="960763"/>
            <a:chOff x="8474329" y="3786059"/>
            <a:chExt cx="958484" cy="1167191"/>
          </a:xfrm>
        </p:grpSpPr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C3ABD5C-F958-6DA0-3784-D48555AE7503}"/>
                </a:ext>
              </a:extLst>
            </p:cNvPr>
            <p:cNvSpPr txBox="1"/>
            <p:nvPr/>
          </p:nvSpPr>
          <p:spPr>
            <a:xfrm>
              <a:off x="8495878" y="3786059"/>
              <a:ext cx="936935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images</a:t>
              </a:r>
            </a:p>
          </p:txBody>
        </p:sp>
        <p:pic>
          <p:nvPicPr>
            <p:cNvPr id="128" name="Image 12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08BBE67A-7814-6AC9-0165-2ADA8BF15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581D98E-021F-D9C8-195D-656C5CDB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062"/>
            <a:ext cx="11305774" cy="583781"/>
          </a:xfrm>
        </p:spPr>
        <p:txBody>
          <a:bodyPr/>
          <a:lstStyle/>
          <a:p>
            <a:r>
              <a:rPr lang="fr-FR" dirty="0"/>
              <a:t>Pipeline </a:t>
            </a:r>
            <a:r>
              <a:rPr lang="fr-FR" dirty="0" err="1"/>
              <a:t>Predict</a:t>
            </a:r>
            <a:r>
              <a:rPr lang="fr-FR" dirty="0"/>
              <a:t> avec </a:t>
            </a:r>
            <a:r>
              <a:rPr lang="fr-FR" dirty="0" err="1"/>
              <a:t>Orchestrator</a:t>
            </a:r>
            <a:r>
              <a:rPr lang="fr-FR" dirty="0"/>
              <a:t> &amp; micro-services</a:t>
            </a:r>
            <a:endParaRPr lang="en-US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006EFFC-9306-1525-CEF3-62A4EDBD3D96}"/>
              </a:ext>
            </a:extLst>
          </p:cNvPr>
          <p:cNvGrpSpPr/>
          <p:nvPr/>
        </p:nvGrpSpPr>
        <p:grpSpPr>
          <a:xfrm>
            <a:off x="6851109" y="4506221"/>
            <a:ext cx="1943005" cy="804556"/>
            <a:chOff x="1791092" y="1630837"/>
            <a:chExt cx="1943005" cy="804556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1E8975E-DCD5-5EF7-BE6D-8D4DC3277FDB}"/>
                </a:ext>
              </a:extLst>
            </p:cNvPr>
            <p:cNvSpPr txBox="1"/>
            <p:nvPr/>
          </p:nvSpPr>
          <p:spPr>
            <a:xfrm>
              <a:off x="1791092" y="1630837"/>
              <a:ext cx="1942707" cy="80455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Vectorize</a:t>
              </a:r>
              <a:r>
                <a:rPr lang="fr-FR" sz="1400" dirty="0"/>
                <a:t> (TFIDF)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Predict</a:t>
              </a:r>
              <a:endParaRPr lang="fr-FR" sz="1400" dirty="0"/>
            </a:p>
          </p:txBody>
        </p:sp>
        <p:pic>
          <p:nvPicPr>
            <p:cNvPr id="14" name="Image 13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E96A89C1-FE5A-8310-C307-1DE1E01CF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7448" y="2033204"/>
              <a:ext cx="396649" cy="396649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AA1DCFD-F50A-A492-1588-059F4507C19A}"/>
              </a:ext>
            </a:extLst>
          </p:cNvPr>
          <p:cNvGrpSpPr/>
          <p:nvPr/>
        </p:nvGrpSpPr>
        <p:grpSpPr>
          <a:xfrm>
            <a:off x="3006013" y="3946668"/>
            <a:ext cx="721672" cy="533653"/>
            <a:chOff x="1427279" y="2480531"/>
            <a:chExt cx="721672" cy="1300748"/>
          </a:xfrm>
        </p:grpSpPr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072E63F6-1069-CCE5-954B-6ECCAD90A9E0}"/>
                </a:ext>
              </a:extLst>
            </p:cNvPr>
            <p:cNvCxnSpPr/>
            <p:nvPr/>
          </p:nvCxnSpPr>
          <p:spPr>
            <a:xfrm>
              <a:off x="1457325" y="2480531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838A553-C6FD-D4CA-C08E-AFF2AACA11F1}"/>
                </a:ext>
              </a:extLst>
            </p:cNvPr>
            <p:cNvSpPr txBox="1"/>
            <p:nvPr/>
          </p:nvSpPr>
          <p:spPr>
            <a:xfrm>
              <a:off x="1427279" y="2702319"/>
              <a:ext cx="721672" cy="537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ingest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A509F85-9BC4-AF6D-8A35-AAD727F6DEF5}"/>
              </a:ext>
            </a:extLst>
          </p:cNvPr>
          <p:cNvGrpSpPr/>
          <p:nvPr/>
        </p:nvGrpSpPr>
        <p:grpSpPr>
          <a:xfrm>
            <a:off x="4128946" y="3929226"/>
            <a:ext cx="657488" cy="519075"/>
            <a:chOff x="3449049" y="2486068"/>
            <a:chExt cx="657488" cy="1300748"/>
          </a:xfrm>
        </p:grpSpPr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C95E8AC6-FFDE-2AC2-A78A-5D20C15CBCFB}"/>
                </a:ext>
              </a:extLst>
            </p:cNvPr>
            <p:cNvCxnSpPr/>
            <p:nvPr/>
          </p:nvCxnSpPr>
          <p:spPr>
            <a:xfrm>
              <a:off x="3463316" y="2486068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320D25C-DF09-15A0-29B0-13BE76BD797B}"/>
                </a:ext>
              </a:extLst>
            </p:cNvPr>
            <p:cNvSpPr txBox="1"/>
            <p:nvPr/>
          </p:nvSpPr>
          <p:spPr>
            <a:xfrm>
              <a:off x="3449049" y="2739888"/>
              <a:ext cx="657488" cy="529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F39AEB83-7961-A8E6-D2B8-D732A56FA655}"/>
              </a:ext>
            </a:extLst>
          </p:cNvPr>
          <p:cNvGrpSpPr/>
          <p:nvPr/>
        </p:nvGrpSpPr>
        <p:grpSpPr>
          <a:xfrm>
            <a:off x="7594961" y="3925057"/>
            <a:ext cx="789447" cy="555264"/>
            <a:chOff x="10307639" y="1022096"/>
            <a:chExt cx="789447" cy="671329"/>
          </a:xfrm>
        </p:grpSpPr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BAE12107-9141-7789-CCE1-D0F7C6DB8AF1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687845C5-4247-CABE-8438-AB4959C747B6}"/>
                </a:ext>
              </a:extLst>
            </p:cNvPr>
            <p:cNvSpPr txBox="1"/>
            <p:nvPr/>
          </p:nvSpPr>
          <p:spPr>
            <a:xfrm>
              <a:off x="10307639" y="1120806"/>
              <a:ext cx="789447" cy="435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54" name="Flèche : bas 53">
            <a:extLst>
              <a:ext uri="{FF2B5EF4-FFF2-40B4-BE49-F238E27FC236}">
                <a16:creationId xmlns:a16="http://schemas.microsoft.com/office/drawing/2014/main" id="{E0BFCC14-3E9F-0D97-3DFD-2726376E310C}"/>
              </a:ext>
            </a:extLst>
          </p:cNvPr>
          <p:cNvSpPr/>
          <p:nvPr/>
        </p:nvSpPr>
        <p:spPr>
          <a:xfrm rot="16200000">
            <a:off x="4859268" y="4534270"/>
            <a:ext cx="211400" cy="72428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Flèche : bas 55">
            <a:extLst>
              <a:ext uri="{FF2B5EF4-FFF2-40B4-BE49-F238E27FC236}">
                <a16:creationId xmlns:a16="http://schemas.microsoft.com/office/drawing/2014/main" id="{FF9F107A-411D-B87A-6B8C-E73EA5895054}"/>
              </a:ext>
            </a:extLst>
          </p:cNvPr>
          <p:cNvSpPr/>
          <p:nvPr/>
        </p:nvSpPr>
        <p:spPr>
          <a:xfrm rot="16200000">
            <a:off x="6327772" y="4527912"/>
            <a:ext cx="190060" cy="7583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Flèche : bas 68">
            <a:extLst>
              <a:ext uri="{FF2B5EF4-FFF2-40B4-BE49-F238E27FC236}">
                <a16:creationId xmlns:a16="http://schemas.microsoft.com/office/drawing/2014/main" id="{447CEFB1-9F08-E3DE-D344-CC21CCD5FE98}"/>
              </a:ext>
            </a:extLst>
          </p:cNvPr>
          <p:cNvSpPr/>
          <p:nvPr/>
        </p:nvSpPr>
        <p:spPr>
          <a:xfrm rot="10800000">
            <a:off x="7715587" y="5369501"/>
            <a:ext cx="199031" cy="30777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0351EF1-93B4-8792-28BB-D6C69CE263EF}"/>
              </a:ext>
            </a:extLst>
          </p:cNvPr>
          <p:cNvGrpSpPr/>
          <p:nvPr/>
        </p:nvGrpSpPr>
        <p:grpSpPr>
          <a:xfrm>
            <a:off x="2810201" y="4494302"/>
            <a:ext cx="1752404" cy="738041"/>
            <a:chOff x="1432394" y="3619576"/>
            <a:chExt cx="1752404" cy="738041"/>
          </a:xfrm>
        </p:grpSpPr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069E5211-36BD-26F2-7097-6450E300C50D}"/>
                </a:ext>
              </a:extLst>
            </p:cNvPr>
            <p:cNvSpPr txBox="1"/>
            <p:nvPr/>
          </p:nvSpPr>
          <p:spPr>
            <a:xfrm>
              <a:off x="1432394" y="3619576"/>
              <a:ext cx="1752404" cy="7380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ETL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For 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each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 image</a:t>
              </a:r>
            </a:p>
            <a:p>
              <a:pPr algn="ctr"/>
              <a:endParaRPr lang="fr-FR" b="1" dirty="0"/>
            </a:p>
          </p:txBody>
        </p:sp>
        <p:pic>
          <p:nvPicPr>
            <p:cNvPr id="116" name="Image 115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6876F1B-BCCB-2422-35AC-ECF41CED3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816" y="3923608"/>
              <a:ext cx="396649" cy="396649"/>
            </a:xfrm>
            <a:prstGeom prst="rect">
              <a:avLst/>
            </a:prstGeom>
          </p:spPr>
        </p:pic>
      </p:grpSp>
      <p:sp>
        <p:nvSpPr>
          <p:cNvPr id="125" name="Flèche : bas 124">
            <a:extLst>
              <a:ext uri="{FF2B5EF4-FFF2-40B4-BE49-F238E27FC236}">
                <a16:creationId xmlns:a16="http://schemas.microsoft.com/office/drawing/2014/main" id="{CC7C7CF3-4FB3-6CFE-7004-E025D7DADA86}"/>
              </a:ext>
            </a:extLst>
          </p:cNvPr>
          <p:cNvSpPr/>
          <p:nvPr/>
        </p:nvSpPr>
        <p:spPr>
          <a:xfrm>
            <a:off x="1529947" y="3925057"/>
            <a:ext cx="163227" cy="40925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Flèche : bas 128">
            <a:extLst>
              <a:ext uri="{FF2B5EF4-FFF2-40B4-BE49-F238E27FC236}">
                <a16:creationId xmlns:a16="http://schemas.microsoft.com/office/drawing/2014/main" id="{F8A706FB-7D91-993C-CF2A-337E74A69AD1}"/>
              </a:ext>
            </a:extLst>
          </p:cNvPr>
          <p:cNvSpPr/>
          <p:nvPr/>
        </p:nvSpPr>
        <p:spPr>
          <a:xfrm rot="16200000">
            <a:off x="2210217" y="4432158"/>
            <a:ext cx="188027" cy="89419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8CF42E9F-C88A-55BB-42D9-BC7121C24D3F}"/>
              </a:ext>
            </a:extLst>
          </p:cNvPr>
          <p:cNvGrpSpPr/>
          <p:nvPr/>
        </p:nvGrpSpPr>
        <p:grpSpPr>
          <a:xfrm>
            <a:off x="9364550" y="4295274"/>
            <a:ext cx="1038939" cy="968237"/>
            <a:chOff x="8324998" y="3776980"/>
            <a:chExt cx="1305346" cy="1176270"/>
          </a:xfrm>
        </p:grpSpPr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452DAF06-CB41-38B0-6538-BF310B96D841}"/>
                </a:ext>
              </a:extLst>
            </p:cNvPr>
            <p:cNvSpPr txBox="1"/>
            <p:nvPr/>
          </p:nvSpPr>
          <p:spPr>
            <a:xfrm>
              <a:off x="8324998" y="3776980"/>
              <a:ext cx="1305346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Predictions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41" name="Image 140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AFF35485-E651-508E-1123-F5FFA80EC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44" name="Flèche : bas 143">
            <a:extLst>
              <a:ext uri="{FF2B5EF4-FFF2-40B4-BE49-F238E27FC236}">
                <a16:creationId xmlns:a16="http://schemas.microsoft.com/office/drawing/2014/main" id="{58B5EF62-8117-78AF-79D6-00E0670B626A}"/>
              </a:ext>
            </a:extLst>
          </p:cNvPr>
          <p:cNvSpPr/>
          <p:nvPr/>
        </p:nvSpPr>
        <p:spPr>
          <a:xfrm rot="16200000">
            <a:off x="9090299" y="4609306"/>
            <a:ext cx="215181" cy="57043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Espace réservé du contenu 5">
            <a:extLst>
              <a:ext uri="{FF2B5EF4-FFF2-40B4-BE49-F238E27FC236}">
                <a16:creationId xmlns:a16="http://schemas.microsoft.com/office/drawing/2014/main" id="{FA4DBBB9-95CE-C4A4-6207-9A94B2F0FB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5430" y="1113170"/>
            <a:ext cx="10998295" cy="1733141"/>
          </a:xfrm>
        </p:spPr>
        <p:txBody>
          <a:bodyPr/>
          <a:lstStyle/>
          <a:p>
            <a:r>
              <a:rPr lang="fr-FR" sz="2400" dirty="0"/>
              <a:t>Réalise association des images </a:t>
            </a:r>
            <a:r>
              <a:rPr lang="fr-FR" sz="2400" dirty="0">
                <a:sym typeface="Wingdings" panose="05000000000000000000" pitchFamily="2" charset="2"/>
              </a:rPr>
              <a:t> </a:t>
            </a:r>
            <a:r>
              <a:rPr lang="fr-FR" sz="2400" dirty="0" err="1"/>
              <a:t>Ref_user</a:t>
            </a:r>
            <a:r>
              <a:rPr lang="fr-FR" sz="2400" dirty="0"/>
              <a:t> </a:t>
            </a:r>
            <a:r>
              <a:rPr lang="fr-FR" sz="2400" dirty="0">
                <a:sym typeface="Wingdings" panose="05000000000000000000" pitchFamily="2" charset="2"/>
              </a:rPr>
              <a:t></a:t>
            </a:r>
            <a:r>
              <a:rPr lang="fr-FR" sz="2400" dirty="0"/>
              <a:t>UUID</a:t>
            </a:r>
          </a:p>
          <a:p>
            <a:r>
              <a:rPr lang="fr-FR" sz="2400" dirty="0"/>
              <a:t>Gestion des prédictions en asynchrone</a:t>
            </a:r>
          </a:p>
          <a:p>
            <a:pPr lvl="1"/>
            <a:r>
              <a:rPr lang="fr-FR" sz="2000" dirty="0"/>
              <a:t>Renvoi d’un UUID associé à </a:t>
            </a:r>
            <a:r>
              <a:rPr lang="fr-FR" sz="2000" dirty="0" err="1"/>
              <a:t>Ref_user</a:t>
            </a:r>
            <a:endParaRPr lang="fr-FR" sz="2000" dirty="0"/>
          </a:p>
          <a:p>
            <a:pPr lvl="1"/>
            <a:r>
              <a:rPr lang="fr-FR" sz="2000" dirty="0"/>
              <a:t>Récupération des prédictions selon UUID ou </a:t>
            </a:r>
            <a:r>
              <a:rPr lang="fr-FR" sz="2000" dirty="0" err="1"/>
              <a:t>Ref_user</a:t>
            </a:r>
            <a:endParaRPr lang="fr-FR" sz="20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E74EB14-8AC5-973B-23B7-8E163AE6DBF7}"/>
              </a:ext>
            </a:extLst>
          </p:cNvPr>
          <p:cNvGrpSpPr/>
          <p:nvPr/>
        </p:nvGrpSpPr>
        <p:grpSpPr>
          <a:xfrm>
            <a:off x="1007946" y="3134975"/>
            <a:ext cx="2060116" cy="758199"/>
            <a:chOff x="4738318" y="5212587"/>
            <a:chExt cx="2060116" cy="758199"/>
          </a:xfrm>
        </p:grpSpPr>
        <p:pic>
          <p:nvPicPr>
            <p:cNvPr id="7" name="Graphique 6" descr="Base de données avec un remplissage uni">
              <a:extLst>
                <a:ext uri="{FF2B5EF4-FFF2-40B4-BE49-F238E27FC236}">
                  <a16:creationId xmlns:a16="http://schemas.microsoft.com/office/drawing/2014/main" id="{2C3670CD-FF5E-376B-0A85-504A80656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03785" y="5398128"/>
              <a:ext cx="572658" cy="572658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564D247-104E-EF72-55F8-E969CB5EEBF8}"/>
                </a:ext>
              </a:extLst>
            </p:cNvPr>
            <p:cNvSpPr txBox="1"/>
            <p:nvPr/>
          </p:nvSpPr>
          <p:spPr>
            <a:xfrm>
              <a:off x="4738318" y="5212587"/>
              <a:ext cx="2060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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UUID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 </a:t>
              </a:r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Ref_user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7879717A-493A-4069-DEFF-CCAE4A08E78C}"/>
              </a:ext>
            </a:extLst>
          </p:cNvPr>
          <p:cNvGrpSpPr/>
          <p:nvPr/>
        </p:nvGrpSpPr>
        <p:grpSpPr>
          <a:xfrm>
            <a:off x="1384406" y="2664624"/>
            <a:ext cx="2257798" cy="451720"/>
            <a:chOff x="10280667" y="1022096"/>
            <a:chExt cx="2257798" cy="671329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709342AF-14B2-9859-4141-8A3A82F01F9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432538F-4AF1-9B0E-2FCA-41A4617BD4C2}"/>
                </a:ext>
              </a:extLst>
            </p:cNvPr>
            <p:cNvSpPr txBox="1"/>
            <p:nvPr/>
          </p:nvSpPr>
          <p:spPr>
            <a:xfrm>
              <a:off x="10280667" y="1063172"/>
              <a:ext cx="2257798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 (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, images)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2D52C848-DC16-71F3-CE4D-EBA34A3749F8}"/>
              </a:ext>
            </a:extLst>
          </p:cNvPr>
          <p:cNvGrpSpPr/>
          <p:nvPr/>
        </p:nvGrpSpPr>
        <p:grpSpPr>
          <a:xfrm>
            <a:off x="3620572" y="2664624"/>
            <a:ext cx="580608" cy="475790"/>
            <a:chOff x="9666744" y="1064105"/>
            <a:chExt cx="1630655" cy="626215"/>
          </a:xfrm>
        </p:grpSpPr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F38C687D-D054-EE22-196C-6F68D8854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56821A7-16AF-54B9-8DEC-49311CC9354D}"/>
                </a:ext>
              </a:extLst>
            </p:cNvPr>
            <p:cNvSpPr txBox="1"/>
            <p:nvPr/>
          </p:nvSpPr>
          <p:spPr>
            <a:xfrm>
              <a:off x="9666744" y="1182380"/>
              <a:ext cx="1630655" cy="493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UUID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25122AA-AB28-8199-4C81-B064142BBEAE}"/>
              </a:ext>
            </a:extLst>
          </p:cNvPr>
          <p:cNvGrpSpPr/>
          <p:nvPr/>
        </p:nvGrpSpPr>
        <p:grpSpPr>
          <a:xfrm>
            <a:off x="8918015" y="2501064"/>
            <a:ext cx="1570815" cy="885245"/>
            <a:chOff x="10296082" y="1022096"/>
            <a:chExt cx="1570815" cy="1023615"/>
          </a:xfrm>
        </p:grpSpPr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D262A9C8-D58E-B96E-C851-A26D0D3D4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10236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D43305A-FCD6-15D6-78C1-B8E6D1F2766D}"/>
                </a:ext>
              </a:extLst>
            </p:cNvPr>
            <p:cNvSpPr txBox="1"/>
            <p:nvPr/>
          </p:nvSpPr>
          <p:spPr>
            <a:xfrm>
              <a:off x="10296082" y="1065144"/>
              <a:ext cx="1570815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/UUID/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E4BD8E6-E081-A5CE-8843-35CEB194A9C8}"/>
              </a:ext>
            </a:extLst>
          </p:cNvPr>
          <p:cNvGrpSpPr/>
          <p:nvPr/>
        </p:nvGrpSpPr>
        <p:grpSpPr>
          <a:xfrm>
            <a:off x="10460564" y="2536549"/>
            <a:ext cx="1731436" cy="804447"/>
            <a:chOff x="9704996" y="1064105"/>
            <a:chExt cx="4862791" cy="626215"/>
          </a:xfrm>
        </p:grpSpPr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0C6BB36C-F0AB-442C-05A2-030970A77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89D2D149-BB13-BB38-F7CC-7B4F8307256F}"/>
                </a:ext>
              </a:extLst>
            </p:cNvPr>
            <p:cNvSpPr txBox="1"/>
            <p:nvPr/>
          </p:nvSpPr>
          <p:spPr>
            <a:xfrm>
              <a:off x="9704996" y="1134860"/>
              <a:ext cx="4862791" cy="239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JSON de Prédictions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DA7A8EAB-C0EF-3840-9A91-EB5128B6B4A2}"/>
              </a:ext>
            </a:extLst>
          </p:cNvPr>
          <p:cNvSpPr txBox="1"/>
          <p:nvPr/>
        </p:nvSpPr>
        <p:spPr>
          <a:xfrm>
            <a:off x="8534661" y="3386309"/>
            <a:ext cx="2730706" cy="367233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Get_predictions</a:t>
            </a:r>
            <a:endParaRPr lang="fr-FR" sz="1400" dirty="0"/>
          </a:p>
        </p:txBody>
      </p:sp>
      <p:sp>
        <p:nvSpPr>
          <p:cNvPr id="63" name="Flèche : bas 62">
            <a:extLst>
              <a:ext uri="{FF2B5EF4-FFF2-40B4-BE49-F238E27FC236}">
                <a16:creationId xmlns:a16="http://schemas.microsoft.com/office/drawing/2014/main" id="{506D77B5-5594-FE6C-125A-2C5088037545}"/>
              </a:ext>
            </a:extLst>
          </p:cNvPr>
          <p:cNvSpPr/>
          <p:nvPr/>
        </p:nvSpPr>
        <p:spPr>
          <a:xfrm rot="10800000">
            <a:off x="9703422" y="3769202"/>
            <a:ext cx="206085" cy="51907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7129919-7FD2-B867-8584-1B60C061AD3A}"/>
              </a:ext>
            </a:extLst>
          </p:cNvPr>
          <p:cNvGrpSpPr/>
          <p:nvPr/>
        </p:nvGrpSpPr>
        <p:grpSpPr>
          <a:xfrm>
            <a:off x="4157292" y="5814370"/>
            <a:ext cx="2295524" cy="1021710"/>
            <a:chOff x="3325791" y="5386008"/>
            <a:chExt cx="2295524" cy="1021710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7EC1CE28-DFE4-6D04-8BE4-5AB8D1268AC4}"/>
                </a:ext>
              </a:extLst>
            </p:cNvPr>
            <p:cNvSpPr txBox="1"/>
            <p:nvPr/>
          </p:nvSpPr>
          <p:spPr>
            <a:xfrm>
              <a:off x="3325791" y="5386008"/>
              <a:ext cx="2295524" cy="1012338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Clean-</a:t>
              </a:r>
              <a:r>
                <a:rPr lang="fr-FR" b="1" dirty="0" err="1"/>
                <a:t>text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Lowercase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Tokenize</a:t>
              </a:r>
              <a:r>
                <a:rPr lang="fr-FR" sz="1400" dirty="0"/>
                <a:t>/</a:t>
              </a:r>
              <a:r>
                <a:rPr lang="fr-FR" sz="1400" dirty="0" err="1"/>
                <a:t>Lemmatize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Remove</a:t>
              </a:r>
              <a:r>
                <a:rPr lang="fr-FR" sz="1400" dirty="0"/>
                <a:t> stop </a:t>
              </a:r>
              <a:r>
                <a:rPr lang="fr-FR" sz="1400" dirty="0" err="1"/>
                <a:t>words</a:t>
              </a:r>
              <a:endParaRPr lang="fr-FR" sz="1400" dirty="0"/>
            </a:p>
          </p:txBody>
        </p:sp>
        <p:pic>
          <p:nvPicPr>
            <p:cNvPr id="5" name="Image 4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84206EE3-E903-D7F0-DD2D-B3482C891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086" y="6011069"/>
              <a:ext cx="396649" cy="396649"/>
            </a:xfrm>
            <a:prstGeom prst="rect">
              <a:avLst/>
            </a:prstGeom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EA7B6EF-89B7-68A2-2349-2DD1988FF4D7}"/>
              </a:ext>
            </a:extLst>
          </p:cNvPr>
          <p:cNvGrpSpPr/>
          <p:nvPr/>
        </p:nvGrpSpPr>
        <p:grpSpPr>
          <a:xfrm>
            <a:off x="1634725" y="5893585"/>
            <a:ext cx="1519088" cy="723200"/>
            <a:chOff x="395818" y="5386008"/>
            <a:chExt cx="1519088" cy="723200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70C9C12-2409-0753-A60E-F291DF269750}"/>
                </a:ext>
              </a:extLst>
            </p:cNvPr>
            <p:cNvSpPr txBox="1"/>
            <p:nvPr/>
          </p:nvSpPr>
          <p:spPr>
            <a:xfrm>
              <a:off x="395818" y="5386008"/>
              <a:ext cx="1519088" cy="72320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OCR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Ocerize</a:t>
              </a:r>
              <a:endParaRPr lang="fr-FR" sz="1400" dirty="0"/>
            </a:p>
          </p:txBody>
        </p:sp>
        <p:pic>
          <p:nvPicPr>
            <p:cNvPr id="23" name="Image 2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CB2DA589-4546-EF33-CA40-AF4F6BE6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8108" y="5689044"/>
              <a:ext cx="396649" cy="396649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C90216B-AF82-C12B-D8E8-E6DEACEFA01C}"/>
              </a:ext>
            </a:extLst>
          </p:cNvPr>
          <p:cNvGrpSpPr/>
          <p:nvPr/>
        </p:nvGrpSpPr>
        <p:grpSpPr>
          <a:xfrm>
            <a:off x="1686561" y="5221684"/>
            <a:ext cx="1483602" cy="676980"/>
            <a:chOff x="-208294" y="3983852"/>
            <a:chExt cx="1290674" cy="924849"/>
          </a:xfrm>
        </p:grpSpPr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BE4F7860-5293-95C5-B278-FE3EA64E582B}"/>
                </a:ext>
              </a:extLst>
            </p:cNvPr>
            <p:cNvCxnSpPr>
              <a:cxnSpLocks/>
            </p:cNvCxnSpPr>
            <p:nvPr/>
          </p:nvCxnSpPr>
          <p:spPr>
            <a:xfrm>
              <a:off x="875758" y="3983852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D727FD91-EB13-E1E1-3316-D0FAE522F4A8}"/>
                </a:ext>
              </a:extLst>
            </p:cNvPr>
            <p:cNvSpPr txBox="1"/>
            <p:nvPr/>
          </p:nvSpPr>
          <p:spPr>
            <a:xfrm>
              <a:off x="-208294" y="4277814"/>
              <a:ext cx="1290674" cy="401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/blocks-</a:t>
              </a:r>
              <a:r>
                <a:rPr lang="fr-FR" sz="1400" dirty="0" err="1">
                  <a:solidFill>
                    <a:schemeClr val="accent5"/>
                  </a:solidFill>
                </a:rPr>
                <a:t>words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5A9242CB-6261-A459-0E62-B2459ECB6BB7}"/>
              </a:ext>
            </a:extLst>
          </p:cNvPr>
          <p:cNvGrpSpPr/>
          <p:nvPr/>
        </p:nvGrpSpPr>
        <p:grpSpPr>
          <a:xfrm>
            <a:off x="3628939" y="5258443"/>
            <a:ext cx="716182" cy="523221"/>
            <a:chOff x="2605572" y="4216208"/>
            <a:chExt cx="657488" cy="924849"/>
          </a:xfrm>
        </p:grpSpPr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EA0349CF-0FD8-3B44-3980-367F052E8153}"/>
                </a:ext>
              </a:extLst>
            </p:cNvPr>
            <p:cNvCxnSpPr>
              <a:cxnSpLocks/>
            </p:cNvCxnSpPr>
            <p:nvPr/>
          </p:nvCxnSpPr>
          <p:spPr>
            <a:xfrm>
              <a:off x="3218648" y="4216208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2FD26840-939E-70F5-E5E1-19041AA5A17D}"/>
                </a:ext>
              </a:extLst>
            </p:cNvPr>
            <p:cNvSpPr txBox="1"/>
            <p:nvPr/>
          </p:nvSpPr>
          <p:spPr>
            <a:xfrm>
              <a:off x="2605572" y="4461266"/>
              <a:ext cx="657488" cy="393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A352678-83D9-F0E3-0743-EE8884F87CF5}"/>
              </a:ext>
            </a:extLst>
          </p:cNvPr>
          <p:cNvGrpSpPr/>
          <p:nvPr/>
        </p:nvGrpSpPr>
        <p:grpSpPr>
          <a:xfrm>
            <a:off x="2985432" y="5221682"/>
            <a:ext cx="728982" cy="580685"/>
            <a:chOff x="508127" y="3752279"/>
            <a:chExt cx="728982" cy="857851"/>
          </a:xfrm>
        </p:grpSpPr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3F6C10B2-36A3-1603-E248-C0E110B66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190" y="3752279"/>
              <a:ext cx="1600" cy="8578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D219965B-7152-1CA7-143E-6DD48677F322}"/>
                </a:ext>
              </a:extLst>
            </p:cNvPr>
            <p:cNvSpPr txBox="1"/>
            <p:nvPr/>
          </p:nvSpPr>
          <p:spPr>
            <a:xfrm>
              <a:off x="508127" y="3925932"/>
              <a:ext cx="728982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océrisé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D46FF729-3768-AC61-D31E-743EB20F1702}"/>
              </a:ext>
            </a:extLst>
          </p:cNvPr>
          <p:cNvGrpSpPr/>
          <p:nvPr/>
        </p:nvGrpSpPr>
        <p:grpSpPr>
          <a:xfrm>
            <a:off x="4345130" y="5258443"/>
            <a:ext cx="760273" cy="502087"/>
            <a:chOff x="441136" y="3615842"/>
            <a:chExt cx="760273" cy="1169735"/>
          </a:xfrm>
        </p:grpSpPr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86C21192-FAE2-41F0-0D8C-A2CDD8315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581" y="3615842"/>
              <a:ext cx="0" cy="116973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83EF903F-91BF-CF14-293A-60EFE7DAAC53}"/>
                </a:ext>
              </a:extLst>
            </p:cNvPr>
            <p:cNvSpPr txBox="1"/>
            <p:nvPr/>
          </p:nvSpPr>
          <p:spPr>
            <a:xfrm>
              <a:off x="441136" y="3705810"/>
              <a:ext cx="760273" cy="593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nettoyé</a:t>
              </a:r>
            </a:p>
          </p:txBody>
        </p:sp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A4C704F2-4738-CD0D-5813-23EE55BD4DBE}"/>
              </a:ext>
            </a:extLst>
          </p:cNvPr>
          <p:cNvSpPr txBox="1"/>
          <p:nvPr/>
        </p:nvSpPr>
        <p:spPr>
          <a:xfrm>
            <a:off x="5158823" y="4314862"/>
            <a:ext cx="10789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2">
                    <a:lumMod val="75000"/>
                  </a:schemeClr>
                </a:solidFill>
              </a:rPr>
              <a:t>Cleaned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</a:rPr>
              <a:t> txt</a:t>
            </a:r>
          </a:p>
        </p:txBody>
      </p:sp>
    </p:spTree>
    <p:extLst>
      <p:ext uri="{BB962C8B-B14F-4D97-AF65-F5344CB8AC3E}">
        <p14:creationId xmlns:p14="http://schemas.microsoft.com/office/powerpoint/2010/main" val="401608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69" grpId="0" animBg="1"/>
      <p:bldP spid="125" grpId="0" animBg="1"/>
      <p:bldP spid="129" grpId="0" animBg="1"/>
      <p:bldP spid="144" grpId="0" animBg="1"/>
      <p:bldP spid="62" grpId="0" animBg="1"/>
      <p:bldP spid="63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14ECF-AD44-7067-2D6F-853307EA2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962D8C15-634E-EFBD-97E9-E9F95DDA25A9}"/>
              </a:ext>
            </a:extLst>
          </p:cNvPr>
          <p:cNvGrpSpPr/>
          <p:nvPr/>
        </p:nvGrpSpPr>
        <p:grpSpPr>
          <a:xfrm>
            <a:off x="2360448" y="1163549"/>
            <a:ext cx="6262124" cy="1674246"/>
            <a:chOff x="2360448" y="1163549"/>
            <a:chExt cx="6262124" cy="1674246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3C64E623-0710-02AD-4178-2B03F0624959}"/>
                </a:ext>
              </a:extLst>
            </p:cNvPr>
            <p:cNvGrpSpPr/>
            <p:nvPr/>
          </p:nvGrpSpPr>
          <p:grpSpPr>
            <a:xfrm>
              <a:off x="2360448" y="1163549"/>
              <a:ext cx="6262124" cy="1674246"/>
              <a:chOff x="1764194" y="3048000"/>
              <a:chExt cx="6262124" cy="1674246"/>
            </a:xfrm>
          </p:grpSpPr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7A3737C3-213A-3A90-59F5-A3549FAA4801}"/>
                  </a:ext>
                </a:extLst>
              </p:cNvPr>
              <p:cNvSpPr txBox="1"/>
              <p:nvPr/>
            </p:nvSpPr>
            <p:spPr>
              <a:xfrm>
                <a:off x="1764194" y="3048000"/>
                <a:ext cx="6250152" cy="1674246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USER-frontend</a:t>
                </a:r>
              </a:p>
            </p:txBody>
          </p:sp>
          <p:pic>
            <p:nvPicPr>
              <p:cNvPr id="41" name="Image 40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46AEB8CB-B901-92B5-EC8A-F6B7BEA967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9669" y="4309059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16" name="Image 15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850FA15F-4B23-56EF-8FF4-5F7B9A000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61" t="27473" r="4988" b="25711"/>
            <a:stretch/>
          </p:blipFill>
          <p:spPr>
            <a:xfrm>
              <a:off x="2714385" y="1561693"/>
              <a:ext cx="1487354" cy="761360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CEE2EEE-D24C-8C17-2FEB-6320BFC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Interface utilisateur pour les prédictions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9C637B-98FC-3680-CE13-088FD0AC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12C39F-FA4C-1A82-8449-ED58FAA1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1A1AB6-7BC5-2DC9-1D78-C9755039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97068AC-920B-ABCF-0C84-DFA8F85FE64B}"/>
              </a:ext>
            </a:extLst>
          </p:cNvPr>
          <p:cNvGrpSpPr/>
          <p:nvPr/>
        </p:nvGrpSpPr>
        <p:grpSpPr>
          <a:xfrm>
            <a:off x="2472852" y="2852197"/>
            <a:ext cx="1613134" cy="681771"/>
            <a:chOff x="10283338" y="1022096"/>
            <a:chExt cx="1613134" cy="671329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324D1BB7-49F8-1461-2CAE-0AC8C9308D3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C79B8DF-46D9-66FC-1F09-C4A5D546543D}"/>
                </a:ext>
              </a:extLst>
            </p:cNvPr>
            <p:cNvSpPr txBox="1"/>
            <p:nvPr/>
          </p:nvSpPr>
          <p:spPr>
            <a:xfrm>
              <a:off x="10283338" y="1160098"/>
              <a:ext cx="1613134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 (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)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88DDC96-4D85-1BC0-0E8D-47A21CFE1222}"/>
              </a:ext>
            </a:extLst>
          </p:cNvPr>
          <p:cNvGrpSpPr/>
          <p:nvPr/>
        </p:nvGrpSpPr>
        <p:grpSpPr>
          <a:xfrm>
            <a:off x="2360448" y="3545752"/>
            <a:ext cx="6250152" cy="542613"/>
            <a:chOff x="539213" y="1428401"/>
            <a:chExt cx="6250152" cy="542613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29F1AD2-F168-ECE0-1199-BDA2F7026257}"/>
                </a:ext>
              </a:extLst>
            </p:cNvPr>
            <p:cNvSpPr txBox="1"/>
            <p:nvPr/>
          </p:nvSpPr>
          <p:spPr>
            <a:xfrm>
              <a:off x="539213" y="1428401"/>
              <a:ext cx="6250152" cy="514884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12" name="Image 1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CCA8D0D9-3968-644B-C78D-E284978C2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3459" y="1574365"/>
              <a:ext cx="396649" cy="396649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60872C0-5A23-35CE-E6DB-F4CC5417227A}"/>
              </a:ext>
            </a:extLst>
          </p:cNvPr>
          <p:cNvGrpSpPr/>
          <p:nvPr/>
        </p:nvGrpSpPr>
        <p:grpSpPr>
          <a:xfrm>
            <a:off x="4067173" y="2849579"/>
            <a:ext cx="596630" cy="637169"/>
            <a:chOff x="9704996" y="1064105"/>
            <a:chExt cx="1675653" cy="626215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F2BF7E90-FC2A-FDD7-089C-046AA96E6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F6631E2-C452-6846-31EE-0D66D425AF29}"/>
                </a:ext>
              </a:extLst>
            </p:cNvPr>
            <p:cNvSpPr txBox="1"/>
            <p:nvPr/>
          </p:nvSpPr>
          <p:spPr>
            <a:xfrm>
              <a:off x="9749997" y="1245390"/>
              <a:ext cx="1630652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UUID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E2E7517-1830-EC65-7C29-6C36D45AE6E7}"/>
              </a:ext>
            </a:extLst>
          </p:cNvPr>
          <p:cNvGrpSpPr/>
          <p:nvPr/>
        </p:nvGrpSpPr>
        <p:grpSpPr>
          <a:xfrm>
            <a:off x="5668024" y="2862284"/>
            <a:ext cx="1511311" cy="681771"/>
            <a:chOff x="10307639" y="1022096"/>
            <a:chExt cx="1511311" cy="671329"/>
          </a:xfrm>
        </p:grpSpPr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6DA11F5-35ED-8F77-E07A-F639EFAFF0E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F027E9E0-8E12-C063-D168-EC5868B0F7A5}"/>
                </a:ext>
              </a:extLst>
            </p:cNvPr>
            <p:cNvSpPr txBox="1"/>
            <p:nvPr/>
          </p:nvSpPr>
          <p:spPr>
            <a:xfrm>
              <a:off x="10307639" y="1036197"/>
              <a:ext cx="1511311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/UUID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2BEF7C8-B78E-1BCA-D2E0-7162D8F34935}"/>
              </a:ext>
            </a:extLst>
          </p:cNvPr>
          <p:cNvGrpSpPr/>
          <p:nvPr/>
        </p:nvGrpSpPr>
        <p:grpSpPr>
          <a:xfrm>
            <a:off x="7179335" y="2851423"/>
            <a:ext cx="1747459" cy="637169"/>
            <a:chOff x="9704996" y="1064105"/>
            <a:chExt cx="4907792" cy="626215"/>
          </a:xfrm>
        </p:grpSpPr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8A2B3D1E-086F-A5E5-A730-60D365099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C9F34EC-9CF0-63C7-F079-B6B59EB71D63}"/>
                </a:ext>
              </a:extLst>
            </p:cNvPr>
            <p:cNvSpPr txBox="1"/>
            <p:nvPr/>
          </p:nvSpPr>
          <p:spPr>
            <a:xfrm>
              <a:off x="9749997" y="1245390"/>
              <a:ext cx="4862791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JSON de 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Predictions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86E9228-BD1F-8C4D-70C7-1087F6C8E44F}"/>
              </a:ext>
            </a:extLst>
          </p:cNvPr>
          <p:cNvGrpSpPr/>
          <p:nvPr/>
        </p:nvGrpSpPr>
        <p:grpSpPr>
          <a:xfrm>
            <a:off x="5380173" y="1580635"/>
            <a:ext cx="2272738" cy="1061202"/>
            <a:chOff x="4447760" y="5066581"/>
            <a:chExt cx="2272738" cy="1061202"/>
          </a:xfrm>
        </p:grpSpPr>
        <p:pic>
          <p:nvPicPr>
            <p:cNvPr id="33" name="Graphique 32" descr="Base de données avec un remplissage uni">
              <a:extLst>
                <a:ext uri="{FF2B5EF4-FFF2-40B4-BE49-F238E27FC236}">
                  <a16:creationId xmlns:a16="http://schemas.microsoft.com/office/drawing/2014/main" id="{E75BB7B8-5A00-B10A-6043-AB61F14F9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13104689-2032-58D5-5E11-5268BFB023F3}"/>
                </a:ext>
              </a:extLst>
            </p:cNvPr>
            <p:cNvSpPr txBox="1"/>
            <p:nvPr/>
          </p:nvSpPr>
          <p:spPr>
            <a:xfrm>
              <a:off x="4447760" y="5066581"/>
              <a:ext cx="2272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solidFill>
                    <a:schemeClr val="accent6">
                      <a:lumMod val="75000"/>
                    </a:schemeClr>
                  </a:solidFill>
                </a:rPr>
                <a:t>Feedback User</a:t>
              </a:r>
            </a:p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 =&gt; prédiction + Attendu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A268938-366D-60B3-6CD4-8319571B39CB}"/>
              </a:ext>
            </a:extLst>
          </p:cNvPr>
          <p:cNvGrpSpPr/>
          <p:nvPr/>
        </p:nvGrpSpPr>
        <p:grpSpPr>
          <a:xfrm>
            <a:off x="9094294" y="1692896"/>
            <a:ext cx="1422671" cy="960591"/>
            <a:chOff x="8106313" y="3786269"/>
            <a:chExt cx="1787475" cy="1166981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9897E9F-9D72-9A7D-C6A3-4887C574F10D}"/>
                </a:ext>
              </a:extLst>
            </p:cNvPr>
            <p:cNvSpPr txBox="1"/>
            <p:nvPr/>
          </p:nvSpPr>
          <p:spPr>
            <a:xfrm>
              <a:off x="8106313" y="3786269"/>
              <a:ext cx="1787475" cy="373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 User Feedback</a:t>
              </a:r>
            </a:p>
          </p:txBody>
        </p:sp>
        <p:pic>
          <p:nvPicPr>
            <p:cNvPr id="38" name="Image 3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2699257E-E73C-A05C-3DDF-ECA3F82D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1486061F-9F9F-768B-E135-3717582366D9}"/>
              </a:ext>
            </a:extLst>
          </p:cNvPr>
          <p:cNvSpPr/>
          <p:nvPr/>
        </p:nvSpPr>
        <p:spPr>
          <a:xfrm rot="16200000">
            <a:off x="8061982" y="954100"/>
            <a:ext cx="156115" cy="247038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DD765F01-4C32-D125-32AC-470D7FA5077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2937" y="4446072"/>
            <a:ext cx="11353800" cy="1725970"/>
          </a:xfrm>
        </p:spPr>
        <p:txBody>
          <a:bodyPr/>
          <a:lstStyle/>
          <a:p>
            <a:r>
              <a:rPr lang="fr-FR" dirty="0" err="1"/>
              <a:t>Streamlit</a:t>
            </a:r>
            <a:r>
              <a:rPr lang="fr-FR" dirty="0"/>
              <a:t> User </a:t>
            </a:r>
            <a:r>
              <a:rPr lang="fr-FR" dirty="0" err="1"/>
              <a:t>FrontEnd</a:t>
            </a:r>
            <a:endParaRPr lang="fr-FR" dirty="0"/>
          </a:p>
          <a:p>
            <a:pPr lvl="1"/>
            <a:r>
              <a:rPr lang="fr-FR" dirty="0"/>
              <a:t>Afficher les images avec les prédictions du modèle</a:t>
            </a:r>
          </a:p>
          <a:p>
            <a:pPr lvl="1"/>
            <a:r>
              <a:rPr lang="fr-FR" dirty="0"/>
              <a:t>Proposer à l’utilisateur de pouvoir </a:t>
            </a:r>
            <a:r>
              <a:rPr lang="fr-FR" b="1" dirty="0"/>
              <a:t>valider ou corriger les prédictions</a:t>
            </a:r>
          </a:p>
          <a:p>
            <a:pPr lvl="1"/>
            <a:r>
              <a:rPr lang="fr-FR" dirty="0"/>
              <a:t>Publier </a:t>
            </a:r>
            <a:r>
              <a:rPr lang="fr-FR" b="1" dirty="0"/>
              <a:t>Feedback User </a:t>
            </a:r>
            <a:r>
              <a:rPr lang="fr-FR" dirty="0"/>
              <a:t>vers Amazon S3</a:t>
            </a:r>
          </a:p>
        </p:txBody>
      </p:sp>
    </p:spTree>
    <p:extLst>
      <p:ext uri="{BB962C8B-B14F-4D97-AF65-F5344CB8AC3E}">
        <p14:creationId xmlns:p14="http://schemas.microsoft.com/office/powerpoint/2010/main" val="321602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CFFAB-1E5A-22DD-5719-20205758C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6F755-9F7B-19EB-C0B0-84944378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Gestion du Feedback User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C7BFB4-139F-100E-CE74-73E29B1D2FD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Feedback User avec les corrections permet de ré-entrainer le modèle</a:t>
            </a:r>
          </a:p>
          <a:p>
            <a:pPr lvl="1"/>
            <a:r>
              <a:rPr lang="fr-FR" sz="2000" dirty="0"/>
              <a:t>Réutilisation de la pipeline Training avec déclenchement manuel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1D2CE24D-61BC-FFAC-CE38-7403528F352A}"/>
              </a:ext>
            </a:extLst>
          </p:cNvPr>
          <p:cNvGrpSpPr/>
          <p:nvPr/>
        </p:nvGrpSpPr>
        <p:grpSpPr>
          <a:xfrm>
            <a:off x="3341512" y="2935012"/>
            <a:ext cx="1979453" cy="443880"/>
            <a:chOff x="10300062" y="777207"/>
            <a:chExt cx="1979453" cy="916218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54C9711A-95D9-84E8-1B61-B0CAFC80AAF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DD2D088-BEC1-D9F3-BD9F-7AC027487F7E}"/>
                </a:ext>
              </a:extLst>
            </p:cNvPr>
            <p:cNvSpPr txBox="1"/>
            <p:nvPr/>
          </p:nvSpPr>
          <p:spPr>
            <a:xfrm>
              <a:off x="10300062" y="852588"/>
              <a:ext cx="197945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add_feedback_images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242786B-5D42-9F4F-C44B-9DEF83BD7B6D}"/>
              </a:ext>
            </a:extLst>
          </p:cNvPr>
          <p:cNvGrpSpPr/>
          <p:nvPr/>
        </p:nvGrpSpPr>
        <p:grpSpPr>
          <a:xfrm>
            <a:off x="5803342" y="2953639"/>
            <a:ext cx="615040" cy="443880"/>
            <a:chOff x="10270557" y="777207"/>
            <a:chExt cx="615040" cy="916218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EA4999A-3B8B-9300-3865-56BBD4620CA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39959C2-10BD-B959-739B-AACFA729C3E3}"/>
                </a:ext>
              </a:extLst>
            </p:cNvPr>
            <p:cNvSpPr txBox="1"/>
            <p:nvPr/>
          </p:nvSpPr>
          <p:spPr>
            <a:xfrm>
              <a:off x="10270557" y="814138"/>
              <a:ext cx="61504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02103C2-C8F3-287C-C953-46A7133434FD}"/>
              </a:ext>
            </a:extLst>
          </p:cNvPr>
          <p:cNvGrpSpPr/>
          <p:nvPr/>
        </p:nvGrpSpPr>
        <p:grpSpPr>
          <a:xfrm>
            <a:off x="945597" y="2014554"/>
            <a:ext cx="1358192" cy="960591"/>
            <a:chOff x="8106314" y="3786269"/>
            <a:chExt cx="1706462" cy="116698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A9739A6-10F0-3212-8E1B-BC62CF45340A}"/>
                </a:ext>
              </a:extLst>
            </p:cNvPr>
            <p:cNvSpPr txBox="1"/>
            <p:nvPr/>
          </p:nvSpPr>
          <p:spPr>
            <a:xfrm>
              <a:off x="8106314" y="3786269"/>
              <a:ext cx="170646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User Feedback </a:t>
              </a:r>
            </a:p>
          </p:txBody>
        </p:sp>
        <p:pic>
          <p:nvPicPr>
            <p:cNvPr id="18" name="Image 1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52F71AA4-635F-40E1-BFFE-D2BB207C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26D243A2-3D4B-041B-73D2-77D8B0B246A0}"/>
              </a:ext>
            </a:extLst>
          </p:cNvPr>
          <p:cNvSpPr/>
          <p:nvPr/>
        </p:nvSpPr>
        <p:spPr>
          <a:xfrm rot="16200000">
            <a:off x="2239837" y="2194408"/>
            <a:ext cx="213605" cy="8276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673E9C7-651E-22DF-4CEA-EED5990E0CFD}"/>
              </a:ext>
            </a:extLst>
          </p:cNvPr>
          <p:cNvGrpSpPr/>
          <p:nvPr/>
        </p:nvGrpSpPr>
        <p:grpSpPr>
          <a:xfrm>
            <a:off x="2892932" y="3415411"/>
            <a:ext cx="5181879" cy="1371696"/>
            <a:chOff x="3284658" y="1893047"/>
            <a:chExt cx="5068391" cy="1371696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0F380F3-F270-7F5B-F9F2-27BE3094BF8C}"/>
                </a:ext>
              </a:extLst>
            </p:cNvPr>
            <p:cNvSpPr txBox="1"/>
            <p:nvPr/>
          </p:nvSpPr>
          <p:spPr>
            <a:xfrm>
              <a:off x="3284658" y="1893047"/>
              <a:ext cx="5068391" cy="1354217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22" name="Image 2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841B02E2-3053-A8B7-59FC-5E62A8AD1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5114" y="2868094"/>
              <a:ext cx="396649" cy="396649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AD1CD38-814F-61C5-4F33-353878129B64}"/>
              </a:ext>
            </a:extLst>
          </p:cNvPr>
          <p:cNvGrpSpPr/>
          <p:nvPr/>
        </p:nvGrpSpPr>
        <p:grpSpPr>
          <a:xfrm>
            <a:off x="10602796" y="3864404"/>
            <a:ext cx="762420" cy="960763"/>
            <a:chOff x="8474329" y="3786059"/>
            <a:chExt cx="957921" cy="1167191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9497DC-5D5E-1D30-E833-AE7ECAB99E48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26" name="Image 25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D68A77AF-611A-BA4A-6463-0CAC70F85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76A48CFC-98C7-7CB5-9E16-26FB3AA9E124}"/>
              </a:ext>
            </a:extLst>
          </p:cNvPr>
          <p:cNvSpPr/>
          <p:nvPr/>
        </p:nvSpPr>
        <p:spPr>
          <a:xfrm rot="16200000">
            <a:off x="9242857" y="3273708"/>
            <a:ext cx="243500" cy="240011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D5659EE-4097-6E3A-4288-F640CF249B06}"/>
              </a:ext>
            </a:extLst>
          </p:cNvPr>
          <p:cNvGrpSpPr/>
          <p:nvPr/>
        </p:nvGrpSpPr>
        <p:grpSpPr>
          <a:xfrm>
            <a:off x="10306320" y="2408915"/>
            <a:ext cx="1636568" cy="1354217"/>
            <a:chOff x="10430230" y="3528632"/>
            <a:chExt cx="1636568" cy="1354217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71DD69E-42F8-EEBF-4FBE-A4DBDFEDE775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30" name="Image 29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624E8990-DD58-D8B7-C93F-E8E2C2ECC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31" name="Image 30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862DE58A-4321-E56A-476B-F63048B59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C0287442-520E-5685-95FE-B198D8F4C909}"/>
              </a:ext>
            </a:extLst>
          </p:cNvPr>
          <p:cNvSpPr/>
          <p:nvPr/>
        </p:nvSpPr>
        <p:spPr>
          <a:xfrm rot="16200000">
            <a:off x="9082032" y="2573478"/>
            <a:ext cx="228996" cy="20728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957F06A-23F3-CAF6-2A10-7B003C5E9387}"/>
              </a:ext>
            </a:extLst>
          </p:cNvPr>
          <p:cNvSpPr txBox="1"/>
          <p:nvPr/>
        </p:nvSpPr>
        <p:spPr>
          <a:xfrm>
            <a:off x="6386924" y="3982924"/>
            <a:ext cx="1383159" cy="332276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save_to_mlflow</a:t>
            </a:r>
            <a:endParaRPr lang="fr-FR" sz="14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57DE124-5667-D01E-8FA9-000A49A849BB}"/>
              </a:ext>
            </a:extLst>
          </p:cNvPr>
          <p:cNvSpPr txBox="1"/>
          <p:nvPr/>
        </p:nvSpPr>
        <p:spPr>
          <a:xfrm>
            <a:off x="3341512" y="4008219"/>
            <a:ext cx="1154751" cy="332275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repro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84302B7-B0D4-5198-FC72-1D4591B8945E}"/>
              </a:ext>
            </a:extLst>
          </p:cNvPr>
          <p:cNvSpPr txBox="1"/>
          <p:nvPr/>
        </p:nvSpPr>
        <p:spPr>
          <a:xfrm>
            <a:off x="4730081" y="3767175"/>
            <a:ext cx="1429127" cy="886632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commit</a:t>
            </a:r>
          </a:p>
          <a:p>
            <a:pPr algn="ctr"/>
            <a:r>
              <a:rPr lang="fr-FR" sz="1400" dirty="0"/>
              <a:t>git commit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push</a:t>
            </a:r>
          </a:p>
          <a:p>
            <a:pPr algn="ctr"/>
            <a:r>
              <a:rPr lang="fr-FR" sz="1400" dirty="0"/>
              <a:t>git push</a:t>
            </a:r>
          </a:p>
          <a:p>
            <a:pPr algn="ctr"/>
            <a:endParaRPr lang="fr-FR" sz="1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B26C1B5-7658-9890-0D91-CA216D2B3A5C}"/>
              </a:ext>
            </a:extLst>
          </p:cNvPr>
          <p:cNvSpPr txBox="1"/>
          <p:nvPr/>
        </p:nvSpPr>
        <p:spPr>
          <a:xfrm>
            <a:off x="1008164" y="4908008"/>
            <a:ext cx="1111470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Détecter le Model Drift en utilisant Feedback utilisateur </a:t>
            </a:r>
            <a:r>
              <a:rPr lang="fr-FR" sz="2000" dirty="0"/>
              <a:t>(non implémenté)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400" dirty="0">
                <a:sym typeface="Wingdings" panose="05000000000000000000" pitchFamily="2" charset="2"/>
              </a:rPr>
              <a:t> Calculer métrique de performance du Modèle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400" dirty="0">
                <a:sym typeface="Wingdings" panose="05000000000000000000" pitchFamily="2" charset="2"/>
              </a:rPr>
              <a:t> Déclencher alerte si perte de performance</a:t>
            </a:r>
          </a:p>
        </p:txBody>
      </p:sp>
      <p:sp>
        <p:nvSpPr>
          <p:cNvPr id="34" name="Espace réservé de la date 2">
            <a:extLst>
              <a:ext uri="{FF2B5EF4-FFF2-40B4-BE49-F238E27FC236}">
                <a16:creationId xmlns:a16="http://schemas.microsoft.com/office/drawing/2014/main" id="{256CB483-ECE6-D724-8C12-5286937F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35" name="Espace réservé du pied de page 3">
            <a:extLst>
              <a:ext uri="{FF2B5EF4-FFF2-40B4-BE49-F238E27FC236}">
                <a16:creationId xmlns:a16="http://schemas.microsoft.com/office/drawing/2014/main" id="{DFE0CC29-0663-7CDD-FCF2-EE405CF0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39" name="Espace réservé du numéro de diapositive 4">
            <a:extLst>
              <a:ext uri="{FF2B5EF4-FFF2-40B4-BE49-F238E27FC236}">
                <a16:creationId xmlns:a16="http://schemas.microsoft.com/office/drawing/2014/main" id="{B0133693-0C64-F484-D0CE-DD14CD8F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24A6865-3350-95CC-1B01-EC7AF619E795}"/>
              </a:ext>
            </a:extLst>
          </p:cNvPr>
          <p:cNvGrpSpPr/>
          <p:nvPr/>
        </p:nvGrpSpPr>
        <p:grpSpPr>
          <a:xfrm>
            <a:off x="2871575" y="2135928"/>
            <a:ext cx="5181879" cy="799084"/>
            <a:chOff x="2871575" y="2135928"/>
            <a:chExt cx="5181879" cy="799084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2DA948C-154F-A2DF-7418-112BB23A3B00}"/>
                </a:ext>
              </a:extLst>
            </p:cNvPr>
            <p:cNvGrpSpPr/>
            <p:nvPr/>
          </p:nvGrpSpPr>
          <p:grpSpPr>
            <a:xfrm>
              <a:off x="2871575" y="2135928"/>
              <a:ext cx="5181879" cy="799084"/>
              <a:chOff x="3254674" y="1697484"/>
              <a:chExt cx="5068391" cy="799084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F66701C-CD3A-443A-2E5F-3EF72A83526E}"/>
                  </a:ext>
                </a:extLst>
              </p:cNvPr>
              <p:cNvSpPr txBox="1"/>
              <p:nvPr/>
            </p:nvSpPr>
            <p:spPr>
              <a:xfrm>
                <a:off x="3254674" y="1697484"/>
                <a:ext cx="5068391" cy="799084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ADMIN-Frontend</a:t>
                </a:r>
              </a:p>
            </p:txBody>
          </p:sp>
          <p:pic>
            <p:nvPicPr>
              <p:cNvPr id="9" name="Image 8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8C60AF33-B30C-8D9A-797D-FE91CD33B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6020" y="2030182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3" name="Image 2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A6F81CA3-08ED-6083-3BAF-62A3B5290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961" t="27473" r="4988" b="25711"/>
            <a:stretch/>
          </p:blipFill>
          <p:spPr>
            <a:xfrm>
              <a:off x="3055521" y="2228231"/>
              <a:ext cx="1227480" cy="628333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4A35B5A-86B6-ECCA-C578-8CB8B0B0995F}"/>
              </a:ext>
            </a:extLst>
          </p:cNvPr>
          <p:cNvGrpSpPr/>
          <p:nvPr/>
        </p:nvGrpSpPr>
        <p:grpSpPr>
          <a:xfrm>
            <a:off x="6776923" y="2935012"/>
            <a:ext cx="1387624" cy="468948"/>
            <a:chOff x="10257940" y="1022096"/>
            <a:chExt cx="1387624" cy="671329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58FCABB3-D5C9-FA63-9CB7-2978174F38CC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340798A2-3AA8-DBD0-0A2A-BEBF28DBEC56}"/>
                </a:ext>
              </a:extLst>
            </p:cNvPr>
            <p:cNvSpPr txBox="1"/>
            <p:nvPr/>
          </p:nvSpPr>
          <p:spPr>
            <a:xfrm>
              <a:off x="10257940" y="1156538"/>
              <a:ext cx="1387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register_model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8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6" grpId="0" animBg="1"/>
      <p:bldP spid="37" grpId="0" animBg="1"/>
      <p:bldP spid="38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1190402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b="1" dirty="0"/>
              <a:t>Déploiement </a:t>
            </a:r>
            <a:r>
              <a:rPr lang="fr-FR" b="1" dirty="0" err="1"/>
              <a:t>MLOps</a:t>
            </a:r>
            <a:r>
              <a:rPr lang="fr-FR" b="1" dirty="0"/>
              <a:t> (CI/CD, </a:t>
            </a:r>
            <a:r>
              <a:rPr lang="fr-FR" b="1" dirty="0" err="1"/>
              <a:t>Kubernetes</a:t>
            </a:r>
            <a:r>
              <a:rPr lang="fr-FR" b="1" dirty="0"/>
              <a:t>, Sécurisation) (Time 16 min)</a:t>
            </a:r>
          </a:p>
        </p:txBody>
      </p:sp>
    </p:spTree>
    <p:extLst>
      <p:ext uri="{BB962C8B-B14F-4D97-AF65-F5344CB8AC3E}">
        <p14:creationId xmlns:p14="http://schemas.microsoft.com/office/powerpoint/2010/main" val="284641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C6C86-4ED6-B350-1580-16B647C4E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7AE79-842F-2E56-9CBF-B4FCE93D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CI/CD: Le versioning des repositories de code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0D9B3D-049E-9753-A720-B5E03CAA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F38EB9-A629-4ABE-7414-34F75E3A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BF4468-668E-3F8D-3A35-95EC7D98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0A5826-6E5D-7026-A798-447FA4F6733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198562"/>
            <a:ext cx="11185897" cy="5315360"/>
          </a:xfrm>
        </p:spPr>
        <p:txBody>
          <a:bodyPr/>
          <a:lstStyle/>
          <a:p>
            <a:r>
              <a:rPr lang="fr-FR" dirty="0"/>
              <a:t>2 repositories pour le code</a:t>
            </a:r>
          </a:p>
          <a:p>
            <a:pPr lvl="1"/>
            <a:r>
              <a:rPr lang="fr-FR" b="1" dirty="0"/>
              <a:t>Repo code source </a:t>
            </a:r>
            <a:r>
              <a:rPr lang="fr-FR" dirty="0"/>
              <a:t>(code original des dockers)</a:t>
            </a:r>
          </a:p>
          <a:p>
            <a:pPr lvl="1"/>
            <a:r>
              <a:rPr lang="fr-FR" b="1" dirty="0"/>
              <a:t>Repo code déploiement</a:t>
            </a:r>
            <a:endParaRPr lang="fr-FR" dirty="0"/>
          </a:p>
          <a:p>
            <a:pPr lvl="2"/>
            <a:r>
              <a:rPr lang="fr-FR" dirty="0"/>
              <a:t>Jobs Jenkins</a:t>
            </a:r>
          </a:p>
          <a:p>
            <a:pPr lvl="2"/>
            <a:r>
              <a:rPr lang="fr-FR" dirty="0" err="1"/>
              <a:t>Manifest</a:t>
            </a:r>
            <a:r>
              <a:rPr lang="fr-FR" dirty="0"/>
              <a:t> </a:t>
            </a:r>
            <a:r>
              <a:rPr lang="fr-FR" dirty="0" err="1"/>
              <a:t>Kubernetes</a:t>
            </a:r>
            <a:r>
              <a:rPr lang="fr-FR" dirty="0"/>
              <a:t> (dont versions des Dockers sous </a:t>
            </a:r>
            <a:r>
              <a:rPr lang="fr-FR" dirty="0" err="1"/>
              <a:t>DockerHub</a:t>
            </a:r>
            <a:r>
              <a:rPr lang="fr-FR" dirty="0"/>
              <a:t>)</a:t>
            </a:r>
          </a:p>
          <a:p>
            <a:r>
              <a:rPr lang="fr-FR" dirty="0"/>
              <a:t>Jenkins sur Git/Commit &amp; </a:t>
            </a:r>
            <a:r>
              <a:rPr lang="fr-FR" sz="2800" dirty="0"/>
              <a:t>Pull </a:t>
            </a:r>
            <a:r>
              <a:rPr lang="fr-FR" sz="2800" dirty="0" err="1"/>
              <a:t>Request</a:t>
            </a:r>
            <a:endParaRPr lang="fr-FR" sz="2800" dirty="0"/>
          </a:p>
          <a:p>
            <a:pPr lvl="1"/>
            <a:r>
              <a:rPr lang="fr-FR" dirty="0"/>
              <a:t>Run tests unitaires puis </a:t>
            </a:r>
            <a:r>
              <a:rPr lang="fr-FR" dirty="0" err="1"/>
              <a:t>Build</a:t>
            </a:r>
            <a:r>
              <a:rPr lang="fr-FR" dirty="0"/>
              <a:t> des dockers</a:t>
            </a:r>
          </a:p>
          <a:p>
            <a:pPr lvl="1"/>
            <a:r>
              <a:rPr lang="fr-FR" dirty="0"/>
              <a:t>Run tests intégrations &amp; tests fonctionnels</a:t>
            </a:r>
          </a:p>
          <a:p>
            <a:pPr lvl="1"/>
            <a:r>
              <a:rPr lang="fr-FR" dirty="0"/>
              <a:t>Push des dockers sur </a:t>
            </a:r>
            <a:r>
              <a:rPr lang="fr-FR" dirty="0" err="1"/>
              <a:t>DockerHub</a:t>
            </a:r>
            <a:endParaRPr lang="fr-FR" dirty="0"/>
          </a:p>
          <a:p>
            <a:r>
              <a:rPr lang="fr-FR" dirty="0" err="1"/>
              <a:t>ArgoCD</a:t>
            </a:r>
            <a:endParaRPr lang="fr-FR" dirty="0"/>
          </a:p>
          <a:p>
            <a:pPr lvl="1"/>
            <a:r>
              <a:rPr lang="fr-FR" dirty="0"/>
              <a:t>Scrute </a:t>
            </a:r>
            <a:r>
              <a:rPr lang="fr-FR" b="1" dirty="0"/>
              <a:t>Repo code déploiement</a:t>
            </a:r>
            <a:r>
              <a:rPr lang="fr-FR" dirty="0"/>
              <a:t> en quête de modification</a:t>
            </a:r>
            <a:endParaRPr lang="fr-FR" b="1" dirty="0"/>
          </a:p>
          <a:p>
            <a:pPr lvl="1"/>
            <a:r>
              <a:rPr lang="fr-FR" dirty="0"/>
              <a:t>Recharge les images Dockers depuis </a:t>
            </a:r>
            <a:r>
              <a:rPr lang="fr-FR" dirty="0" err="1"/>
              <a:t>DockerHub</a:t>
            </a:r>
            <a:r>
              <a:rPr lang="fr-FR" dirty="0"/>
              <a:t> si nécessaire</a:t>
            </a:r>
          </a:p>
          <a:p>
            <a:pPr lvl="1"/>
            <a:r>
              <a:rPr lang="fr-FR" dirty="0"/>
              <a:t>Déploie les Dockers sur </a:t>
            </a:r>
            <a:r>
              <a:rPr lang="fr-FR" dirty="0" err="1"/>
              <a:t>Kubernetes</a:t>
            </a:r>
            <a:endParaRPr lang="fr-FR" dirty="0"/>
          </a:p>
        </p:txBody>
      </p:sp>
      <p:pic>
        <p:nvPicPr>
          <p:cNvPr id="8" name="Image 7" descr="Une image contenant clipart, conception, illustration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2B56E88E-94CD-CF64-D62B-7FC7D5C3B7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4" t="3238" r="1650" b="3238"/>
          <a:stretch/>
        </p:blipFill>
        <p:spPr>
          <a:xfrm>
            <a:off x="10101807" y="3445904"/>
            <a:ext cx="1917569" cy="1039593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EED1A81D-8333-CCE8-03BE-BFE440EC867A}"/>
              </a:ext>
            </a:extLst>
          </p:cNvPr>
          <p:cNvSpPr/>
          <p:nvPr/>
        </p:nvSpPr>
        <p:spPr>
          <a:xfrm rot="5400000">
            <a:off x="10580129" y="2422327"/>
            <a:ext cx="339365" cy="15474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 descr="Une image contenant clipart, Graphique, dessin humoristique, créativité&#10;&#10;Le contenu généré par l’IA peut être incorrect.">
            <a:extLst>
              <a:ext uri="{FF2B5EF4-FFF2-40B4-BE49-F238E27FC236}">
                <a16:creationId xmlns:a16="http://schemas.microsoft.com/office/drawing/2014/main" id="{F43F811A-7BA9-0307-1F36-02B6484EC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288" y="2159236"/>
            <a:ext cx="968734" cy="694716"/>
          </a:xfrm>
          <a:prstGeom prst="rect">
            <a:avLst/>
          </a:prstGeom>
        </p:spPr>
      </p:pic>
      <p:pic>
        <p:nvPicPr>
          <p:cNvPr id="16" name="Image 15" descr="Une image contenant clipart, Graphique, dessin humoristique, créativité&#10;&#10;Le contenu généré par l’IA peut être incorrect.">
            <a:extLst>
              <a:ext uri="{FF2B5EF4-FFF2-40B4-BE49-F238E27FC236}">
                <a16:creationId xmlns:a16="http://schemas.microsoft.com/office/drawing/2014/main" id="{1A12BB6A-E63F-06C2-B2CE-DD39F64FA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985" y="1456740"/>
            <a:ext cx="914400" cy="655751"/>
          </a:xfrm>
          <a:prstGeom prst="rect">
            <a:avLst/>
          </a:prstGeom>
        </p:spPr>
      </p:pic>
      <p:pic>
        <p:nvPicPr>
          <p:cNvPr id="17" name="Image 16" descr="Une image contenant clipart, Graphique, dessin humoristique, créativité&#10;&#10;Le contenu généré par l’IA peut être incorrect.">
            <a:extLst>
              <a:ext uri="{FF2B5EF4-FFF2-40B4-BE49-F238E27FC236}">
                <a16:creationId xmlns:a16="http://schemas.microsoft.com/office/drawing/2014/main" id="{5F164AAB-04E5-3C21-FFF6-E8BB0B53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185" y="2120584"/>
            <a:ext cx="919613" cy="659490"/>
          </a:xfrm>
          <a:prstGeom prst="rect">
            <a:avLst/>
          </a:prstGeom>
        </p:spPr>
      </p:pic>
      <p:pic>
        <p:nvPicPr>
          <p:cNvPr id="18" name="Image 17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E75D0394-1D82-0A7F-8A9A-64D8E357E6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3197" t="27080" r="-3106" b="27204"/>
          <a:stretch/>
        </p:blipFill>
        <p:spPr>
          <a:xfrm>
            <a:off x="7985862" y="1052435"/>
            <a:ext cx="1170212" cy="50326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8C759D2-8A8A-4FFD-AE92-3702677C243A}"/>
              </a:ext>
            </a:extLst>
          </p:cNvPr>
          <p:cNvSpPr txBox="1"/>
          <p:nvPr/>
        </p:nvSpPr>
        <p:spPr>
          <a:xfrm>
            <a:off x="9142627" y="1056063"/>
            <a:ext cx="307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Commit&amp;Pull</a:t>
            </a:r>
            <a:r>
              <a:rPr lang="fr-FR" sz="2400" b="1" dirty="0"/>
              <a:t> </a:t>
            </a:r>
            <a:r>
              <a:rPr lang="fr-FR" sz="2400" b="1" dirty="0" err="1"/>
              <a:t>Request</a:t>
            </a:r>
            <a:endParaRPr lang="fr-FR" sz="2400" b="1" dirty="0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B269AFA2-AA46-C65D-336E-FAFE6F1663B1}"/>
              </a:ext>
            </a:extLst>
          </p:cNvPr>
          <p:cNvSpPr/>
          <p:nvPr/>
        </p:nvSpPr>
        <p:spPr>
          <a:xfrm rot="5400000">
            <a:off x="10580129" y="4282752"/>
            <a:ext cx="339365" cy="15474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 descr="Une image contenant symbole, Police, logo, Marque&#10;&#10;Le contenu généré par l’IA peut être incorrect.">
            <a:extLst>
              <a:ext uri="{FF2B5EF4-FFF2-40B4-BE49-F238E27FC236}">
                <a16:creationId xmlns:a16="http://schemas.microsoft.com/office/drawing/2014/main" id="{2391CDE8-2B08-73D5-3B09-05AA639E7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4655" y="5308900"/>
            <a:ext cx="1750311" cy="980174"/>
          </a:xfrm>
          <a:prstGeom prst="rect">
            <a:avLst/>
          </a:prstGeom>
        </p:spPr>
      </p:pic>
      <p:pic>
        <p:nvPicPr>
          <p:cNvPr id="9" name="Graphique 8" descr="Liste de contrôle avec un remplissage uni">
            <a:extLst>
              <a:ext uri="{FF2B5EF4-FFF2-40B4-BE49-F238E27FC236}">
                <a16:creationId xmlns:a16="http://schemas.microsoft.com/office/drawing/2014/main" id="{A1DBFA15-9304-3B4D-5E21-08FF81F65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3297" y="17081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b="1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2873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CI : Jenkins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808694-26D6-20EB-3D8E-F9264275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1" y="805842"/>
            <a:ext cx="11571303" cy="5998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152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47B7-8CB5-E2C7-7A55-6A2C2248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ArgoCD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D54FB-BF36-9D6E-187E-ABE0AB35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41364-7F60-86FB-72D7-F7894F75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3995E-A9C6-4369-CB12-E09EE0ED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5F4205-02DB-7D8D-C375-7D74F83BA65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rcRect r="-118" b="40064"/>
          <a:stretch/>
        </p:blipFill>
        <p:spPr>
          <a:xfrm>
            <a:off x="371548" y="924977"/>
            <a:ext cx="10725321" cy="34804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7BF5E2-673D-4D47-6819-D19CCF5E96C2}"/>
              </a:ext>
            </a:extLst>
          </p:cNvPr>
          <p:cNvSpPr txBox="1"/>
          <p:nvPr/>
        </p:nvSpPr>
        <p:spPr>
          <a:xfrm>
            <a:off x="3788169" y="102928"/>
            <a:ext cx="7450102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Déploiement</a:t>
            </a:r>
            <a:r>
              <a:rPr lang="en-US" sz="2000" dirty="0"/>
              <a:t> Continu des Dockers (</a:t>
            </a:r>
            <a:r>
              <a:rPr lang="en-US" sz="2000" dirty="0" err="1"/>
              <a:t>basé</a:t>
            </a:r>
            <a:r>
              <a:rPr lang="en-US" sz="2000" dirty="0"/>
              <a:t> sur un repo GitHub </a:t>
            </a:r>
            <a:r>
              <a:rPr lang="en-US" sz="2000" dirty="0" err="1"/>
              <a:t>dédié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Utilisation</a:t>
            </a:r>
            <a:r>
              <a:rPr lang="en-US" sz="2000" dirty="0"/>
              <a:t> de charts Helm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F96140-12A9-2774-AA75-E75682C5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00" y="2803642"/>
            <a:ext cx="10078857" cy="39915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0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13E98-8272-6586-46CC-E30E55598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symbole, Police, logo, Marque&#10;&#10;Le contenu généré par l’IA peut être incorrect.">
            <a:extLst>
              <a:ext uri="{FF2B5EF4-FFF2-40B4-BE49-F238E27FC236}">
                <a16:creationId xmlns:a16="http://schemas.microsoft.com/office/drawing/2014/main" id="{ACA0C739-4F3F-93C7-1740-EC9BB859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" y="3446247"/>
            <a:ext cx="1750311" cy="98017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0C2418-C8AF-4768-BFD6-E335AE01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Déploiement </a:t>
            </a:r>
            <a:r>
              <a:rPr lang="fr-FR" dirty="0" err="1"/>
              <a:t>Kubernetes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0BA394-5C45-FCFE-1B2F-D9854277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B56C71-8370-0F80-A1A2-2BAF4AC8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A359D6-8336-D1E6-34C9-65308EEE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881A34-8C17-B6FA-37FB-ACCE0F1EE29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47387" y="74350"/>
            <a:ext cx="4280555" cy="837562"/>
          </a:xfrm>
          <a:solidFill>
            <a:schemeClr val="accent1"/>
          </a:solidFill>
        </p:spPr>
        <p:txBody>
          <a:bodyPr/>
          <a:lstStyle/>
          <a:p>
            <a:r>
              <a:rPr lang="fr-FR" sz="2000" dirty="0"/>
              <a:t>Serveur déployé via OVH</a:t>
            </a:r>
          </a:p>
          <a:p>
            <a:r>
              <a:rPr lang="fr-FR" sz="2000" dirty="0"/>
              <a:t>3 </a:t>
            </a:r>
            <a:r>
              <a:rPr lang="fr-FR" sz="2000" dirty="0" err="1"/>
              <a:t>nodes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4AD77A-4518-8E9B-8F98-CB0AAEC0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76" b="50732"/>
          <a:stretch/>
        </p:blipFill>
        <p:spPr>
          <a:xfrm>
            <a:off x="1350149" y="1059623"/>
            <a:ext cx="10794476" cy="28531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C8ED362-CF6E-01F8-2DDA-ADDBD53A4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347" y="4166536"/>
            <a:ext cx="10231278" cy="223868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0C68C0EB-4D4B-50F9-B3CC-1AE4FCE453DC}"/>
              </a:ext>
            </a:extLst>
          </p:cNvPr>
          <p:cNvSpPr txBox="1">
            <a:spLocks/>
          </p:cNvSpPr>
          <p:nvPr/>
        </p:nvSpPr>
        <p:spPr>
          <a:xfrm>
            <a:off x="234346" y="1803678"/>
            <a:ext cx="877529" cy="46150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 err="1"/>
              <a:t>Pods</a:t>
            </a:r>
            <a:endParaRPr lang="fr-FR" sz="20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E1222887-0446-8E81-3C39-332E7DA6AECC}"/>
              </a:ext>
            </a:extLst>
          </p:cNvPr>
          <p:cNvSpPr txBox="1">
            <a:spLocks/>
          </p:cNvSpPr>
          <p:nvPr/>
        </p:nvSpPr>
        <p:spPr>
          <a:xfrm>
            <a:off x="452503" y="4845502"/>
            <a:ext cx="1136298" cy="46150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/>
              <a:t>Services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28197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41F4-3528-EE6B-C394-CCC48D24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C8080-0456-FBA8-C560-007B975B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5A0FF-46F2-382F-EC4B-31C47C40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7B279-B6CD-5F83-9107-EE4FE18A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A2B09-4131-2EAA-F474-66AF212DD0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3844" y="1199072"/>
            <a:ext cx="4439842" cy="5157278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publique</a:t>
            </a:r>
            <a:r>
              <a:rPr lang="en-US" b="1" dirty="0"/>
              <a:t> </a:t>
            </a:r>
            <a:r>
              <a:rPr lang="en-US" dirty="0"/>
              <a:t>avec les Dockers de </a:t>
            </a:r>
            <a:r>
              <a:rPr lang="en-US" dirty="0" err="1"/>
              <a:t>streamlit</a:t>
            </a:r>
            <a:r>
              <a:rPr lang="en-US" dirty="0"/>
              <a:t> traverse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b="1" dirty="0"/>
              <a:t>API Gateway</a:t>
            </a:r>
            <a:r>
              <a:rPr lang="en-US" dirty="0"/>
              <a:t> pour </a:t>
            </a:r>
            <a:r>
              <a:rPr lang="en-US" dirty="0" err="1"/>
              <a:t>accéder</a:t>
            </a:r>
            <a:r>
              <a:rPr lang="en-US" dirty="0"/>
              <a:t> aux dockers dans 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privée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Dans 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privée</a:t>
            </a:r>
            <a:r>
              <a:rPr lang="en-US" dirty="0"/>
              <a:t>, les endpoints des dockers ne </a:t>
            </a:r>
            <a:r>
              <a:rPr lang="en-US" dirty="0" err="1"/>
              <a:t>sont</a:t>
            </a:r>
            <a:r>
              <a:rPr lang="en-US" dirty="0"/>
              <a:t> pas </a:t>
            </a:r>
            <a:r>
              <a:rPr lang="en-US" dirty="0" err="1"/>
              <a:t>accessibles</a:t>
            </a:r>
            <a:r>
              <a:rPr lang="en-US" dirty="0"/>
              <a:t> </a:t>
            </a:r>
            <a:r>
              <a:rPr lang="en-US" dirty="0" err="1"/>
              <a:t>depuis</a:t>
            </a:r>
            <a:r>
              <a:rPr lang="en-US" dirty="0"/>
              <a:t> </a:t>
            </a:r>
            <a:r>
              <a:rPr lang="en-US" dirty="0" err="1"/>
              <a:t>l’extérieur</a:t>
            </a:r>
            <a:endParaRPr lang="en-US" dirty="0"/>
          </a:p>
          <a:p>
            <a:r>
              <a:rPr lang="en-US" dirty="0" err="1"/>
              <a:t>Accès</a:t>
            </a:r>
            <a:r>
              <a:rPr lang="en-US" dirty="0"/>
              <a:t> au S3 </a:t>
            </a:r>
            <a:r>
              <a:rPr lang="en-US" dirty="0" err="1"/>
              <a:t>limité</a:t>
            </a:r>
            <a:r>
              <a:rPr lang="en-US" dirty="0"/>
              <a:t> à 2 dockers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AB287-6294-CAF7-9E35-16936BA3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71" t="10767" r="10093" b="11998"/>
          <a:stretch/>
        </p:blipFill>
        <p:spPr>
          <a:xfrm>
            <a:off x="5278043" y="194650"/>
            <a:ext cx="6848866" cy="6234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5A79CF1-A22F-59F8-9030-7E955A35D1E5}"/>
              </a:ext>
            </a:extLst>
          </p:cNvPr>
          <p:cNvCxnSpPr>
            <a:cxnSpLocks/>
          </p:cNvCxnSpPr>
          <p:nvPr/>
        </p:nvCxnSpPr>
        <p:spPr>
          <a:xfrm flipV="1">
            <a:off x="4038600" y="722144"/>
            <a:ext cx="3832781" cy="58818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5E78334-6EA0-5B0C-BB8C-8AE2B457AF11}"/>
              </a:ext>
            </a:extLst>
          </p:cNvPr>
          <p:cNvCxnSpPr>
            <a:cxnSpLocks/>
          </p:cNvCxnSpPr>
          <p:nvPr/>
        </p:nvCxnSpPr>
        <p:spPr>
          <a:xfrm>
            <a:off x="4449452" y="2922309"/>
            <a:ext cx="659876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529C80C-0C2E-50F7-4C62-97274DE15868}"/>
              </a:ext>
            </a:extLst>
          </p:cNvPr>
          <p:cNvCxnSpPr>
            <a:cxnSpLocks/>
          </p:cNvCxnSpPr>
          <p:nvPr/>
        </p:nvCxnSpPr>
        <p:spPr>
          <a:xfrm flipV="1">
            <a:off x="5203596" y="2102177"/>
            <a:ext cx="2828041" cy="12002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Image 6" descr="Une image contenant logo, Graphique, Police, graphisme&#10;&#10;Le contenu généré par l’IA peut être incorrect.">
            <a:extLst>
              <a:ext uri="{FF2B5EF4-FFF2-40B4-BE49-F238E27FC236}">
                <a16:creationId xmlns:a16="http://schemas.microsoft.com/office/drawing/2014/main" id="{78C76F25-07BB-AC0E-F33B-41FE2B216C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61" t="27473" r="4988" b="25711"/>
          <a:stretch/>
        </p:blipFill>
        <p:spPr>
          <a:xfrm>
            <a:off x="7985648" y="350581"/>
            <a:ext cx="548977" cy="281015"/>
          </a:xfrm>
          <a:prstGeom prst="rect">
            <a:avLst/>
          </a:prstGeom>
        </p:spPr>
      </p:pic>
      <p:pic>
        <p:nvPicPr>
          <p:cNvPr id="11" name="Image 10" descr="Une image contenant logo, Graphique, Police, graphisme&#10;&#10;Le contenu généré par l’IA peut être incorrect.">
            <a:extLst>
              <a:ext uri="{FF2B5EF4-FFF2-40B4-BE49-F238E27FC236}">
                <a16:creationId xmlns:a16="http://schemas.microsoft.com/office/drawing/2014/main" id="{88E86994-23D5-B11A-A8FA-1718A14E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61" t="27473" r="4988" b="25711"/>
          <a:stretch/>
        </p:blipFill>
        <p:spPr>
          <a:xfrm>
            <a:off x="8986460" y="350580"/>
            <a:ext cx="548977" cy="2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5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221D6-0EFF-195C-E660-639427AB6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A84FE-E235-E002-A6B0-DB0F5F61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Sécurisation de l’architecture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D88828-1F79-F079-EB80-62942B1E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FCDEB0-9A52-F0EE-A9AC-C99050C5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0FEDDA-09E4-EC64-6178-4ED87145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5337B8-DD59-2B32-2D12-B6585EFC341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0766196" cy="4900612"/>
          </a:xfrm>
        </p:spPr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Sécurisation des données via l’a</a:t>
            </a:r>
            <a:r>
              <a:rPr lang="fr-FR" dirty="0"/>
              <a:t>uthentification</a:t>
            </a:r>
          </a:p>
          <a:p>
            <a:pPr lvl="1"/>
            <a:r>
              <a:rPr lang="fr-FR" dirty="0" err="1"/>
              <a:t>Keycloak</a:t>
            </a:r>
            <a:r>
              <a:rPr lang="fr-FR" dirty="0"/>
              <a:t> sert à authentifier les utilisateurs et à fournir un </a:t>
            </a:r>
            <a:r>
              <a:rPr lang="fr-FR" dirty="0" err="1"/>
              <a:t>token</a:t>
            </a:r>
            <a:endParaRPr lang="fr-FR" dirty="0"/>
          </a:p>
          <a:p>
            <a:pPr lvl="1"/>
            <a:r>
              <a:rPr lang="fr-FR" dirty="0"/>
              <a:t>Les services utilisent le </a:t>
            </a:r>
            <a:r>
              <a:rPr lang="fr-FR" dirty="0" err="1"/>
              <a:t>token</a:t>
            </a:r>
            <a:r>
              <a:rPr lang="fr-FR" dirty="0"/>
              <a:t> pour contrôler les accès aux données</a:t>
            </a:r>
          </a:p>
          <a:p>
            <a:pPr lvl="1"/>
            <a:r>
              <a:rPr lang="fr-FR" dirty="0"/>
              <a:t>Gateway masque les dockers backend</a:t>
            </a:r>
          </a:p>
          <a:p>
            <a:pPr lvl="1"/>
            <a:r>
              <a:rPr lang="fr-FR" dirty="0"/>
              <a:t>Repose sur la sécurité du stockage sur Amazon S3 (authentification)</a:t>
            </a:r>
          </a:p>
          <a:p>
            <a:r>
              <a:rPr lang="fr-FR" dirty="0"/>
              <a:t>Gestion des secrets</a:t>
            </a:r>
          </a:p>
          <a:p>
            <a:pPr lvl="1"/>
            <a:r>
              <a:rPr lang="fr-FR" dirty="0"/>
              <a:t>Utilisation des secrets au niveau de Jenkins</a:t>
            </a:r>
          </a:p>
          <a:p>
            <a:pPr lvl="1"/>
            <a:r>
              <a:rPr lang="fr-FR" dirty="0"/>
              <a:t>Utilisation des secrets au niveau de </a:t>
            </a:r>
            <a:r>
              <a:rPr lang="fr-FR" dirty="0" err="1"/>
              <a:t>Kubernetes</a:t>
            </a:r>
            <a:endParaRPr lang="fr-FR" dirty="0"/>
          </a:p>
          <a:p>
            <a:pPr lvl="1"/>
            <a:r>
              <a:rPr lang="fr-FR" dirty="0"/>
              <a:t>Utilisation des secrets via un point de montage Docker pour les </a:t>
            </a:r>
            <a:r>
              <a:rPr lang="fr-FR" dirty="0" err="1"/>
              <a:t>builds</a:t>
            </a:r>
            <a:endParaRPr lang="fr-FR" dirty="0"/>
          </a:p>
          <a:p>
            <a:pPr lvl="1"/>
            <a:r>
              <a:rPr lang="fr-FR" dirty="0"/>
              <a:t>Passer les variables d’environnement au moment du run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0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Conclusion du projet </a:t>
            </a:r>
            <a:r>
              <a:rPr lang="fr-FR" dirty="0" err="1"/>
              <a:t>MLOps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5248862"/>
          </a:xfrm>
        </p:spPr>
        <p:txBody>
          <a:bodyPr/>
          <a:lstStyle/>
          <a:p>
            <a:r>
              <a:rPr lang="fr-FR" dirty="0"/>
              <a:t>Les accomplissements</a:t>
            </a:r>
          </a:p>
          <a:p>
            <a:pPr lvl="1"/>
            <a:r>
              <a:rPr lang="fr-FR" dirty="0"/>
              <a:t>Une bonne collaboration d’équipe et un mode projet efficient !</a:t>
            </a:r>
          </a:p>
          <a:p>
            <a:pPr lvl="1"/>
            <a:r>
              <a:rPr lang="fr-FR" dirty="0"/>
              <a:t>Exploitation et mise en œuvre concrète de technologies </a:t>
            </a:r>
            <a:r>
              <a:rPr lang="fr-FR" dirty="0" err="1"/>
              <a:t>MLOps</a:t>
            </a:r>
            <a:r>
              <a:rPr lang="fr-FR" dirty="0"/>
              <a:t> apprises</a:t>
            </a:r>
          </a:p>
          <a:p>
            <a:pPr lvl="2"/>
            <a:r>
              <a:rPr lang="fr-FR" sz="2400" dirty="0"/>
              <a:t>Interfaces User/Admin : </a:t>
            </a:r>
            <a:r>
              <a:rPr lang="fr-FR" sz="2400" b="1" dirty="0" err="1"/>
              <a:t>Streamlit</a:t>
            </a:r>
            <a:endParaRPr lang="fr-FR" sz="2400" b="1" dirty="0"/>
          </a:p>
          <a:p>
            <a:pPr lvl="2"/>
            <a:r>
              <a:rPr lang="fr-FR" sz="2400" dirty="0"/>
              <a:t>Architecture en micro-services via </a:t>
            </a:r>
            <a:r>
              <a:rPr lang="fr-FR" sz="2400" b="1" dirty="0"/>
              <a:t>Docker</a:t>
            </a:r>
            <a:r>
              <a:rPr lang="fr-FR" sz="2400" dirty="0"/>
              <a:t> / </a:t>
            </a:r>
            <a:r>
              <a:rPr lang="fr-FR" sz="2400" b="1" dirty="0" err="1"/>
              <a:t>FastAPI</a:t>
            </a:r>
            <a:endParaRPr lang="fr-FR" sz="2400" b="1" dirty="0"/>
          </a:p>
          <a:p>
            <a:pPr lvl="2"/>
            <a:r>
              <a:rPr lang="fr-FR" sz="2400" dirty="0"/>
              <a:t>Versioning &amp; Reproductibilité : </a:t>
            </a:r>
            <a:r>
              <a:rPr lang="fr-FR" sz="2400" b="1" dirty="0"/>
              <a:t>DVC</a:t>
            </a:r>
            <a:r>
              <a:rPr lang="fr-FR" sz="2400" dirty="0"/>
              <a:t> / </a:t>
            </a:r>
            <a:r>
              <a:rPr lang="fr-FR" sz="2400" b="1" dirty="0"/>
              <a:t>Git</a:t>
            </a:r>
            <a:r>
              <a:rPr lang="fr-FR" sz="2400" dirty="0"/>
              <a:t> / </a:t>
            </a:r>
            <a:r>
              <a:rPr lang="fr-FR" sz="2400" b="1" dirty="0" err="1"/>
              <a:t>MLFlow</a:t>
            </a:r>
            <a:r>
              <a:rPr lang="fr-FR" sz="2400" dirty="0"/>
              <a:t> / </a:t>
            </a:r>
            <a:r>
              <a:rPr lang="fr-FR" sz="2400" b="1" dirty="0"/>
              <a:t>Amazon S3</a:t>
            </a:r>
          </a:p>
          <a:p>
            <a:pPr lvl="2"/>
            <a:r>
              <a:rPr lang="fr-FR" sz="2400" dirty="0"/>
              <a:t>CI/CD &amp; Déploiement : </a:t>
            </a:r>
            <a:r>
              <a:rPr lang="fr-FR" sz="2400" b="1" dirty="0"/>
              <a:t>Jenkins</a:t>
            </a:r>
            <a:r>
              <a:rPr lang="fr-FR" sz="2400" dirty="0"/>
              <a:t> / </a:t>
            </a:r>
            <a:r>
              <a:rPr lang="fr-FR" sz="2400" b="1" dirty="0" err="1"/>
              <a:t>ArgoCD</a:t>
            </a:r>
            <a:r>
              <a:rPr lang="fr-FR" sz="2400" dirty="0"/>
              <a:t> / </a:t>
            </a:r>
            <a:r>
              <a:rPr lang="fr-FR" sz="2400" b="1" dirty="0" err="1"/>
              <a:t>Kubernetes</a:t>
            </a:r>
            <a:endParaRPr lang="fr-FR" sz="2400" b="1" dirty="0"/>
          </a:p>
          <a:p>
            <a:pPr lvl="2"/>
            <a:r>
              <a:rPr lang="fr-FR" sz="2400" dirty="0"/>
              <a:t>Monitoring : </a:t>
            </a:r>
            <a:r>
              <a:rPr lang="fr-FR" sz="2400" b="1" dirty="0" err="1"/>
              <a:t>Prometheus</a:t>
            </a:r>
            <a:r>
              <a:rPr lang="fr-FR" sz="2400" dirty="0"/>
              <a:t> &amp; </a:t>
            </a:r>
            <a:r>
              <a:rPr lang="fr-FR" sz="2400" b="1" dirty="0" err="1"/>
              <a:t>Grafana</a:t>
            </a:r>
            <a:endParaRPr lang="fr-FR" sz="2400" b="1" dirty="0"/>
          </a:p>
          <a:p>
            <a:pPr lvl="2"/>
            <a:r>
              <a:rPr lang="fr-FR" sz="2400" dirty="0"/>
              <a:t>Sécurisation des APIs : </a:t>
            </a:r>
            <a:r>
              <a:rPr lang="fr-FR" sz="2400" b="1" dirty="0"/>
              <a:t>Gateway</a:t>
            </a:r>
            <a:r>
              <a:rPr lang="fr-FR" sz="2400" dirty="0"/>
              <a:t> / </a:t>
            </a:r>
            <a:r>
              <a:rPr lang="fr-FR" sz="2400" b="1" dirty="0"/>
              <a:t>Gestion des secrets</a:t>
            </a:r>
          </a:p>
          <a:p>
            <a:r>
              <a:rPr lang="fr-FR" dirty="0"/>
              <a:t>Pour aller plus loin</a:t>
            </a:r>
          </a:p>
          <a:p>
            <a:pPr lvl="1"/>
            <a:r>
              <a:rPr lang="fr-FR" dirty="0"/>
              <a:t>Introduire une base de données pour feedback utilisateur, images, texte OCR</a:t>
            </a:r>
          </a:p>
          <a:p>
            <a:pPr lvl="1"/>
            <a:r>
              <a:rPr lang="fr-FR" dirty="0"/>
              <a:t>Intégration de </a:t>
            </a:r>
            <a:r>
              <a:rPr lang="fr-FR" dirty="0" err="1"/>
              <a:t>Keycloak</a:t>
            </a:r>
            <a:r>
              <a:rPr lang="fr-FR" dirty="0"/>
              <a:t> / Kafka / Gestion des logs via Loki</a:t>
            </a:r>
          </a:p>
          <a:p>
            <a:pPr lvl="1"/>
            <a:r>
              <a:rPr lang="fr-FR" dirty="0"/>
              <a:t>Model Drift sur feedback utilisateur avec réentrainement automatique</a:t>
            </a:r>
          </a:p>
        </p:txBody>
      </p:sp>
    </p:spTree>
    <p:extLst>
      <p:ext uri="{BB962C8B-B14F-4D97-AF65-F5344CB8AC3E}">
        <p14:creationId xmlns:p14="http://schemas.microsoft.com/office/powerpoint/2010/main" val="38216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Introduction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114988" cy="5079689"/>
          </a:xfrm>
        </p:spPr>
        <p:txBody>
          <a:bodyPr/>
          <a:lstStyle/>
          <a:p>
            <a:r>
              <a:rPr lang="fr-FR" dirty="0"/>
              <a:t>Projet existant Data-</a:t>
            </a:r>
            <a:r>
              <a:rPr lang="fr-FR" dirty="0" err="1"/>
              <a:t>Scientist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transformé en p</a:t>
            </a:r>
            <a:r>
              <a:rPr lang="fr-FR" dirty="0"/>
              <a:t>rojet </a:t>
            </a:r>
            <a:r>
              <a:rPr lang="fr-FR" dirty="0" err="1"/>
              <a:t>MLOps</a:t>
            </a:r>
            <a:endParaRPr lang="fr-FR" dirty="0"/>
          </a:p>
          <a:p>
            <a:r>
              <a:rPr lang="fr-FR" dirty="0"/>
              <a:t>Les objectifs du projet </a:t>
            </a:r>
            <a:r>
              <a:rPr lang="fr-FR" dirty="0" err="1"/>
              <a:t>MLOps</a:t>
            </a:r>
            <a:endParaRPr lang="fr-FR" dirty="0"/>
          </a:p>
          <a:p>
            <a:pPr lvl="1"/>
            <a:r>
              <a:rPr lang="fr-FR" dirty="0"/>
              <a:t>Classer la nature des images sous forme de documents</a:t>
            </a:r>
          </a:p>
          <a:p>
            <a:pPr lvl="2"/>
            <a:r>
              <a:rPr lang="fr-FR" dirty="0"/>
              <a:t> Problème de Classification (multi-classes)</a:t>
            </a:r>
          </a:p>
          <a:p>
            <a:pPr lvl="2"/>
            <a:r>
              <a:rPr lang="fr-FR"/>
              <a:t> NLP </a:t>
            </a:r>
            <a:r>
              <a:rPr lang="fr-FR" dirty="0"/>
              <a:t>: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  <a:p>
            <a:pPr lvl="1"/>
            <a:r>
              <a:rPr lang="fr-FR" dirty="0"/>
              <a:t>Proposer plusieurs interfaces pour une agence d’</a:t>
            </a:r>
            <a:r>
              <a:rPr lang="fr-FR" dirty="0" err="1"/>
              <a:t>interim</a:t>
            </a:r>
            <a:endParaRPr lang="fr-FR" dirty="0"/>
          </a:p>
          <a:p>
            <a:pPr lvl="2"/>
            <a:r>
              <a:rPr lang="fr-FR" dirty="0"/>
              <a:t> Interface Utilisateur</a:t>
            </a:r>
          </a:p>
          <a:p>
            <a:pPr marL="1828800" lvl="3" indent="-457200">
              <a:buFont typeface="+mj-lt"/>
              <a:buAutoNum type="arabicPeriod"/>
            </a:pPr>
            <a:r>
              <a:rPr lang="fr-FR" sz="2000" dirty="0"/>
              <a:t>Classer un groupe d’images</a:t>
            </a:r>
          </a:p>
          <a:p>
            <a:pPr lvl="2"/>
            <a:r>
              <a:rPr lang="fr-FR" dirty="0"/>
              <a:t> Interface Admin</a:t>
            </a:r>
          </a:p>
          <a:p>
            <a:pPr marL="1828800" lvl="3" indent="-457200">
              <a:buFont typeface="+mj-lt"/>
              <a:buAutoNum type="arabicPeriod" startAt="2"/>
            </a:pPr>
            <a:r>
              <a:rPr lang="fr-FR" sz="2000" dirty="0"/>
              <a:t>Lancer des entrainements de modèle sur des images classées</a:t>
            </a:r>
          </a:p>
          <a:p>
            <a:pPr marL="1828800" lvl="3" indent="-457200">
              <a:buFont typeface="+mj-lt"/>
              <a:buAutoNum type="arabicPeriod" startAt="2"/>
            </a:pPr>
            <a:r>
              <a:rPr lang="fr-FR" sz="2000" dirty="0"/>
              <a:t>Monitorer le système d’entrainement et de prédiction</a:t>
            </a:r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829F3-B6C5-9DFE-53BB-39AD4BED3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E50DFD68-59D0-31A2-E5E9-E857317F06F7}"/>
              </a:ext>
            </a:extLst>
          </p:cNvPr>
          <p:cNvGrpSpPr/>
          <p:nvPr/>
        </p:nvGrpSpPr>
        <p:grpSpPr>
          <a:xfrm>
            <a:off x="284806" y="2312453"/>
            <a:ext cx="2540637" cy="1005387"/>
            <a:chOff x="2408561" y="1070940"/>
            <a:chExt cx="2540637" cy="1005387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96C13041-AA0E-9139-65C2-2F20376C49C3}"/>
                </a:ext>
              </a:extLst>
            </p:cNvPr>
            <p:cNvGrpSpPr/>
            <p:nvPr/>
          </p:nvGrpSpPr>
          <p:grpSpPr>
            <a:xfrm>
              <a:off x="2408561" y="1070940"/>
              <a:ext cx="2540637" cy="1005387"/>
              <a:chOff x="1812307" y="2955391"/>
              <a:chExt cx="2540637" cy="1005387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98243F3-6C91-ECDD-E52E-BAA762DB288B}"/>
                  </a:ext>
                </a:extLst>
              </p:cNvPr>
              <p:cNvSpPr txBox="1"/>
              <p:nvPr/>
            </p:nvSpPr>
            <p:spPr>
              <a:xfrm>
                <a:off x="1812307" y="2955391"/>
                <a:ext cx="2540637" cy="1005387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USER-Frontend</a:t>
                </a:r>
              </a:p>
            </p:txBody>
          </p:sp>
          <p:pic>
            <p:nvPicPr>
              <p:cNvPr id="9" name="Image 8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192F4A25-0535-7D82-F538-4AAA81234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03948" y="3557950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17" name="Image 16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88EFC1C3-B91F-46A3-3D58-227CE2CD0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61" t="27473" r="4988" b="25711"/>
            <a:stretch/>
          </p:blipFill>
          <p:spPr>
            <a:xfrm>
              <a:off x="3075978" y="1446423"/>
              <a:ext cx="1059269" cy="542227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E83583A-DC23-D09D-A2D1-38ADAD1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Vue d’ensemble du projet Classification </a:t>
            </a:r>
            <a:r>
              <a:rPr lang="fr-FR" dirty="0" err="1"/>
              <a:t>MLOps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3FDF07-89BB-B5F2-789D-155303C7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A13379-2586-57B0-8399-CD90631C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8E5512-AE7C-5723-792D-5C62B33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D59CA47-306D-34B0-F35C-13A8D0DF5030}"/>
              </a:ext>
            </a:extLst>
          </p:cNvPr>
          <p:cNvGrpSpPr/>
          <p:nvPr/>
        </p:nvGrpSpPr>
        <p:grpSpPr>
          <a:xfrm>
            <a:off x="4097721" y="5452021"/>
            <a:ext cx="1310102" cy="960591"/>
            <a:chOff x="8106314" y="3786269"/>
            <a:chExt cx="1646040" cy="1166981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B01489A-1BC7-4EAF-91D6-DAA5B028E077}"/>
                </a:ext>
              </a:extLst>
            </p:cNvPr>
            <p:cNvSpPr txBox="1"/>
            <p:nvPr/>
          </p:nvSpPr>
          <p:spPr>
            <a:xfrm>
              <a:off x="8106314" y="3786269"/>
              <a:ext cx="1646040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User Feedback</a:t>
              </a:r>
            </a:p>
          </p:txBody>
        </p:sp>
        <p:pic>
          <p:nvPicPr>
            <p:cNvPr id="15" name="Image 1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045C7726-A3F8-1A3D-5836-485FA3544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EBDF1E89-88FB-D142-4161-FE1968C50C94}"/>
              </a:ext>
            </a:extLst>
          </p:cNvPr>
          <p:cNvSpPr/>
          <p:nvPr/>
        </p:nvSpPr>
        <p:spPr>
          <a:xfrm rot="16200000">
            <a:off x="3523773" y="5279825"/>
            <a:ext cx="246544" cy="148717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7B3AD34-1824-54ED-6ABD-C63C478D9E1A}"/>
              </a:ext>
            </a:extLst>
          </p:cNvPr>
          <p:cNvGrpSpPr/>
          <p:nvPr/>
        </p:nvGrpSpPr>
        <p:grpSpPr>
          <a:xfrm>
            <a:off x="7737253" y="3913130"/>
            <a:ext cx="4158094" cy="2555121"/>
            <a:chOff x="3105455" y="447175"/>
            <a:chExt cx="4067028" cy="2555121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49B0C8-B65A-0A9D-290B-B6F799103131}"/>
                </a:ext>
              </a:extLst>
            </p:cNvPr>
            <p:cNvSpPr txBox="1"/>
            <p:nvPr/>
          </p:nvSpPr>
          <p:spPr>
            <a:xfrm>
              <a:off x="3105455" y="447175"/>
              <a:ext cx="4067028" cy="255512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27" name="Image 26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0820919-0F2A-07FB-BFE8-8ECC4D31D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974" y="2536471"/>
              <a:ext cx="396649" cy="396649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13960A7-9EBE-F5AE-CC74-2DF8579A0560}"/>
              </a:ext>
            </a:extLst>
          </p:cNvPr>
          <p:cNvGrpSpPr/>
          <p:nvPr/>
        </p:nvGrpSpPr>
        <p:grpSpPr>
          <a:xfrm>
            <a:off x="7780546" y="2380193"/>
            <a:ext cx="4114800" cy="1014514"/>
            <a:chOff x="2731654" y="2135928"/>
            <a:chExt cx="4114800" cy="1014514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6D3596F-A65B-BF35-0237-F20D7D85754B}"/>
                </a:ext>
              </a:extLst>
            </p:cNvPr>
            <p:cNvGrpSpPr/>
            <p:nvPr/>
          </p:nvGrpSpPr>
          <p:grpSpPr>
            <a:xfrm>
              <a:off x="2731654" y="2135928"/>
              <a:ext cx="4114800" cy="1014514"/>
              <a:chOff x="3117818" y="1697484"/>
              <a:chExt cx="4024682" cy="1014514"/>
            </a:xfrm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1E4258D-508B-B087-C98B-9B231D393B05}"/>
                  </a:ext>
                </a:extLst>
              </p:cNvPr>
              <p:cNvSpPr txBox="1"/>
              <p:nvPr/>
            </p:nvSpPr>
            <p:spPr>
              <a:xfrm>
                <a:off x="3117818" y="1697484"/>
                <a:ext cx="4024682" cy="1013870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ADMIN-Frontend</a:t>
                </a:r>
              </a:p>
            </p:txBody>
          </p:sp>
          <p:pic>
            <p:nvPicPr>
              <p:cNvPr id="32" name="Image 31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40595A3F-BC5D-7961-B8A4-008DB9C3D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19514" y="2315349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30" name="Image 29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920DD9B6-E3A7-0E7F-F61F-2396786F6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61" t="27473" r="4988" b="25711"/>
            <a:stretch/>
          </p:blipFill>
          <p:spPr>
            <a:xfrm>
              <a:off x="4222518" y="2442914"/>
              <a:ext cx="1064653" cy="544984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C0392BD-D85C-AA8A-05C3-6458416B6460}"/>
              </a:ext>
            </a:extLst>
          </p:cNvPr>
          <p:cNvGrpSpPr/>
          <p:nvPr/>
        </p:nvGrpSpPr>
        <p:grpSpPr>
          <a:xfrm>
            <a:off x="5815346" y="4508481"/>
            <a:ext cx="762420" cy="960763"/>
            <a:chOff x="8474329" y="3786059"/>
            <a:chExt cx="957921" cy="1167191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43BC6261-04BB-5612-3E5E-A1B37EB03842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35" name="Image 3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8257424F-A2B3-6160-5D20-69C69405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2B789B5-CFE3-4958-9BFC-5229975E44F3}"/>
              </a:ext>
            </a:extLst>
          </p:cNvPr>
          <p:cNvGrpSpPr/>
          <p:nvPr/>
        </p:nvGrpSpPr>
        <p:grpSpPr>
          <a:xfrm>
            <a:off x="5898582" y="2285565"/>
            <a:ext cx="1636568" cy="1354217"/>
            <a:chOff x="10430230" y="3528632"/>
            <a:chExt cx="1636568" cy="1354217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5644D68-0F67-CFF5-A0CA-D23BA98AF015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38" name="Image 37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E56D770E-CAA2-7777-65F3-32C47C07A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39" name="Image 38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8FE6B2C7-8C4A-AD40-B42A-BD9FD1119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BFBFDDC4-5AAE-EE7D-43CF-FE0E97762CA8}"/>
              </a:ext>
            </a:extLst>
          </p:cNvPr>
          <p:cNvSpPr/>
          <p:nvPr/>
        </p:nvSpPr>
        <p:spPr>
          <a:xfrm rot="8913620">
            <a:off x="7220012" y="3603374"/>
            <a:ext cx="242151" cy="126591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Flèche : bas 40">
            <a:extLst>
              <a:ext uri="{FF2B5EF4-FFF2-40B4-BE49-F238E27FC236}">
                <a16:creationId xmlns:a16="http://schemas.microsoft.com/office/drawing/2014/main" id="{65F61427-94BD-DB5A-9486-34202872C24C}"/>
              </a:ext>
            </a:extLst>
          </p:cNvPr>
          <p:cNvSpPr/>
          <p:nvPr/>
        </p:nvSpPr>
        <p:spPr>
          <a:xfrm rot="5400000">
            <a:off x="6958174" y="4549288"/>
            <a:ext cx="287154" cy="11242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2" name="Flèche : bas 41">
            <a:extLst>
              <a:ext uri="{FF2B5EF4-FFF2-40B4-BE49-F238E27FC236}">
                <a16:creationId xmlns:a16="http://schemas.microsoft.com/office/drawing/2014/main" id="{FD06F962-8010-2D5B-8B8D-9EB3B84D2E20}"/>
              </a:ext>
            </a:extLst>
          </p:cNvPr>
          <p:cNvSpPr/>
          <p:nvPr/>
        </p:nvSpPr>
        <p:spPr>
          <a:xfrm rot="5400000">
            <a:off x="4224690" y="3681743"/>
            <a:ext cx="253813" cy="28962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EB1DE35-0938-E54B-BA15-C8108E4EA663}"/>
              </a:ext>
            </a:extLst>
          </p:cNvPr>
          <p:cNvGrpSpPr/>
          <p:nvPr/>
        </p:nvGrpSpPr>
        <p:grpSpPr>
          <a:xfrm>
            <a:off x="7833462" y="1718184"/>
            <a:ext cx="547714" cy="671329"/>
            <a:chOff x="10257940" y="1022096"/>
            <a:chExt cx="547714" cy="671329"/>
          </a:xfrm>
        </p:grpSpPr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3C7E99FA-3772-FA6F-94B5-D40AB52C369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6C760790-71D3-6A29-9300-649FBD70138D}"/>
                </a:ext>
              </a:extLst>
            </p:cNvPr>
            <p:cNvSpPr txBox="1"/>
            <p:nvPr/>
          </p:nvSpPr>
          <p:spPr>
            <a:xfrm>
              <a:off x="10257940" y="1156538"/>
              <a:ext cx="547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train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566FF5F-E70A-750F-41B1-01996201FA3F}"/>
              </a:ext>
            </a:extLst>
          </p:cNvPr>
          <p:cNvGrpSpPr/>
          <p:nvPr/>
        </p:nvGrpSpPr>
        <p:grpSpPr>
          <a:xfrm>
            <a:off x="10744604" y="1718184"/>
            <a:ext cx="1324530" cy="671329"/>
            <a:chOff x="10257940" y="1022096"/>
            <a:chExt cx="1324530" cy="671329"/>
          </a:xfrm>
        </p:grpSpPr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0E26283C-5005-AF66-AF49-CAD57C27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F6BBFB93-DD92-4384-884F-750C69E842C3}"/>
                </a:ext>
              </a:extLst>
            </p:cNvPr>
            <p:cNvSpPr txBox="1"/>
            <p:nvPr/>
          </p:nvSpPr>
          <p:spPr>
            <a:xfrm>
              <a:off x="10257940" y="1156538"/>
              <a:ext cx="13245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register_model</a:t>
              </a:r>
              <a:endParaRPr lang="fr-FR" sz="1400" dirty="0"/>
            </a:p>
          </p:txBody>
        </p:sp>
      </p:grpSp>
      <p:grpSp>
        <p:nvGrpSpPr>
          <p:cNvPr id="1068" name="Groupe 1067">
            <a:extLst>
              <a:ext uri="{FF2B5EF4-FFF2-40B4-BE49-F238E27FC236}">
                <a16:creationId xmlns:a16="http://schemas.microsoft.com/office/drawing/2014/main" id="{E0D60370-B6C9-753D-025D-CE7D5F6BC875}"/>
              </a:ext>
            </a:extLst>
          </p:cNvPr>
          <p:cNvGrpSpPr/>
          <p:nvPr/>
        </p:nvGrpSpPr>
        <p:grpSpPr>
          <a:xfrm>
            <a:off x="9193151" y="1708785"/>
            <a:ext cx="1581205" cy="671329"/>
            <a:chOff x="10421641" y="1716891"/>
            <a:chExt cx="1581205" cy="671329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87FCDEFA-296B-9C1D-3A42-2CE9685F7C2E}"/>
                </a:ext>
              </a:extLst>
            </p:cNvPr>
            <p:cNvGrpSpPr/>
            <p:nvPr/>
          </p:nvGrpSpPr>
          <p:grpSpPr>
            <a:xfrm>
              <a:off x="10421641" y="1716891"/>
              <a:ext cx="1507022" cy="671329"/>
              <a:chOff x="10197912" y="1027965"/>
              <a:chExt cx="1507022" cy="671329"/>
            </a:xfrm>
          </p:grpSpPr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91AB9CAF-12B2-E031-4235-27E4D662BBC8}"/>
                  </a:ext>
                </a:extLst>
              </p:cNvPr>
              <p:cNvGrpSpPr/>
              <p:nvPr/>
            </p:nvGrpSpPr>
            <p:grpSpPr>
              <a:xfrm>
                <a:off x="10197912" y="1027965"/>
                <a:ext cx="184731" cy="671329"/>
                <a:chOff x="1267689" y="1070658"/>
                <a:chExt cx="184731" cy="671329"/>
              </a:xfrm>
            </p:grpSpPr>
            <p:cxnSp>
              <p:nvCxnSpPr>
                <p:cNvPr id="55" name="Connecteur droit avec flèche 54">
                  <a:extLst>
                    <a:ext uri="{FF2B5EF4-FFF2-40B4-BE49-F238E27FC236}">
                      <a16:creationId xmlns:a16="http://schemas.microsoft.com/office/drawing/2014/main" id="{F1677DE7-8038-6E8A-439F-BFE71F484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7940" y="1070658"/>
                  <a:ext cx="0" cy="671329"/>
                </a:xfrm>
                <a:prstGeom prst="straightConnector1">
                  <a:avLst/>
                </a:prstGeom>
                <a:ln w="19050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4E7F5A2A-9CBD-4262-966B-2101CC374510}"/>
                    </a:ext>
                  </a:extLst>
                </p:cNvPr>
                <p:cNvSpPr txBox="1"/>
                <p:nvPr/>
              </p:nvSpPr>
              <p:spPr>
                <a:xfrm>
                  <a:off x="1267689" y="1184970"/>
                  <a:ext cx="1847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sz="1400" dirty="0">
                    <a:solidFill>
                      <a:schemeClr val="accent5"/>
                    </a:solidFill>
                  </a:endParaRPr>
                </a:p>
              </p:txBody>
            </p:sp>
          </p:grp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F9D58B32-A780-63A4-EFB5-FF8FA0EA1193}"/>
                  </a:ext>
                </a:extLst>
              </p:cNvPr>
              <p:cNvSpPr txBox="1"/>
              <p:nvPr/>
            </p:nvSpPr>
            <p:spPr>
              <a:xfrm>
                <a:off x="10241841" y="1073898"/>
                <a:ext cx="1463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/>
                  <a:t>get_mlflow_runs</a:t>
                </a:r>
                <a:endParaRPr lang="fr-FR" sz="1400" dirty="0"/>
              </a:p>
            </p:txBody>
          </p:sp>
        </p:grp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613D108B-4144-6045-DAB6-807939AA4AF9}"/>
                </a:ext>
              </a:extLst>
            </p:cNvPr>
            <p:cNvSpPr txBox="1"/>
            <p:nvPr/>
          </p:nvSpPr>
          <p:spPr>
            <a:xfrm>
              <a:off x="10457551" y="2002222"/>
              <a:ext cx="1545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revert_to_commit</a:t>
              </a:r>
              <a:endParaRPr lang="fr-FR" sz="1400" dirty="0"/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3BB2ED40-CBEC-CCF0-57C8-C565FDCD4E46}"/>
              </a:ext>
            </a:extLst>
          </p:cNvPr>
          <p:cNvGrpSpPr/>
          <p:nvPr/>
        </p:nvGrpSpPr>
        <p:grpSpPr>
          <a:xfrm>
            <a:off x="8500575" y="4767770"/>
            <a:ext cx="1476815" cy="943966"/>
            <a:chOff x="181503" y="3624705"/>
            <a:chExt cx="1476815" cy="943966"/>
          </a:xfrm>
        </p:grpSpPr>
        <p:pic>
          <p:nvPicPr>
            <p:cNvPr id="59" name="Graphique 58" descr="Base de données avec un remplissage uni">
              <a:extLst>
                <a:ext uri="{FF2B5EF4-FFF2-40B4-BE49-F238E27FC236}">
                  <a16:creationId xmlns:a16="http://schemas.microsoft.com/office/drawing/2014/main" id="{7F07757C-D520-992F-C78C-3A2320A8D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3209" y="3846518"/>
              <a:ext cx="722153" cy="722153"/>
            </a:xfrm>
            <a:prstGeom prst="rect">
              <a:avLst/>
            </a:prstGeom>
          </p:spPr>
        </p:pic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221ADED0-DDC4-B8CA-9C1E-DAC1844E6447}"/>
                </a:ext>
              </a:extLst>
            </p:cNvPr>
            <p:cNvSpPr txBox="1"/>
            <p:nvPr/>
          </p:nvSpPr>
          <p:spPr>
            <a:xfrm>
              <a:off x="181503" y="3624705"/>
              <a:ext cx="1476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6">
                      <a:lumMod val="75000"/>
                    </a:schemeClr>
                  </a:solidFill>
                </a:rPr>
                <a:t>Data + </a:t>
              </a:r>
              <a:r>
                <a:rPr lang="fr-FR" sz="1600" dirty="0" err="1">
                  <a:solidFill>
                    <a:schemeClr val="accent6">
                      <a:lumMod val="75000"/>
                    </a:schemeClr>
                  </a:solidFill>
                </a:rPr>
                <a:t>Models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61" name="Image 60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6A7AF0B8-0ED1-EA80-E021-27AA378F924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3197" t="27080" r="-3106" b="27204"/>
          <a:stretch/>
        </p:blipFill>
        <p:spPr>
          <a:xfrm>
            <a:off x="10283963" y="4657028"/>
            <a:ext cx="1170212" cy="503265"/>
          </a:xfrm>
          <a:prstGeom prst="rect">
            <a:avLst/>
          </a:prstGeom>
        </p:spPr>
      </p:pic>
      <p:pic>
        <p:nvPicPr>
          <p:cNvPr id="62" name="Image 61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0B918F86-6419-987D-2DC1-AC272943EA7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30906" t="24775" r="30861" b="29405"/>
          <a:stretch/>
        </p:blipFill>
        <p:spPr>
          <a:xfrm>
            <a:off x="10479938" y="5315364"/>
            <a:ext cx="761300" cy="528870"/>
          </a:xfrm>
          <a:prstGeom prst="rect">
            <a:avLst/>
          </a:prstGeom>
        </p:spPr>
      </p:pic>
      <p:grpSp>
        <p:nvGrpSpPr>
          <p:cNvPr id="1031" name="Groupe 1030">
            <a:extLst>
              <a:ext uri="{FF2B5EF4-FFF2-40B4-BE49-F238E27FC236}">
                <a16:creationId xmlns:a16="http://schemas.microsoft.com/office/drawing/2014/main" id="{F1ACA7CD-9F13-C5D5-6EEE-3B2AC43F7D1E}"/>
              </a:ext>
            </a:extLst>
          </p:cNvPr>
          <p:cNvGrpSpPr/>
          <p:nvPr/>
        </p:nvGrpSpPr>
        <p:grpSpPr>
          <a:xfrm>
            <a:off x="260257" y="3852334"/>
            <a:ext cx="2540637" cy="2555122"/>
            <a:chOff x="254840" y="3817614"/>
            <a:chExt cx="2540637" cy="2221360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28FD3AB-B4F6-6899-709E-ABB8BD0594DC}"/>
                </a:ext>
              </a:extLst>
            </p:cNvPr>
            <p:cNvSpPr txBox="1"/>
            <p:nvPr/>
          </p:nvSpPr>
          <p:spPr>
            <a:xfrm>
              <a:off x="254840" y="3817614"/>
              <a:ext cx="2540637" cy="222136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63" name="Image 6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ADD4B36-B48F-A0F5-6639-9FB7B49E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186" y="5597924"/>
              <a:ext cx="396649" cy="396649"/>
            </a:xfrm>
            <a:prstGeom prst="rect">
              <a:avLst/>
            </a:prstGeom>
          </p:spPr>
        </p:pic>
      </p:grpSp>
      <p:grpSp>
        <p:nvGrpSpPr>
          <p:cNvPr id="1024" name="Groupe 1023">
            <a:extLst>
              <a:ext uri="{FF2B5EF4-FFF2-40B4-BE49-F238E27FC236}">
                <a16:creationId xmlns:a16="http://schemas.microsoft.com/office/drawing/2014/main" id="{774A0262-B086-9508-37E3-58C65BF5F52F}"/>
              </a:ext>
            </a:extLst>
          </p:cNvPr>
          <p:cNvGrpSpPr/>
          <p:nvPr/>
        </p:nvGrpSpPr>
        <p:grpSpPr>
          <a:xfrm>
            <a:off x="0" y="1641336"/>
            <a:ext cx="724750" cy="681771"/>
            <a:chOff x="10255257" y="1070863"/>
            <a:chExt cx="724750" cy="671329"/>
          </a:xfrm>
        </p:grpSpPr>
        <p:cxnSp>
          <p:nvCxnSpPr>
            <p:cNvPr id="1025" name="Connecteur droit avec flèche 1024">
              <a:extLst>
                <a:ext uri="{FF2B5EF4-FFF2-40B4-BE49-F238E27FC236}">
                  <a16:creationId xmlns:a16="http://schemas.microsoft.com/office/drawing/2014/main" id="{1379B3A3-9F69-C143-B8C2-7AB359A88BA4}"/>
                </a:ext>
              </a:extLst>
            </p:cNvPr>
            <p:cNvCxnSpPr>
              <a:cxnSpLocks/>
            </p:cNvCxnSpPr>
            <p:nvPr/>
          </p:nvCxnSpPr>
          <p:spPr>
            <a:xfrm>
              <a:off x="10970698" y="1070863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27" name="ZoneTexte 1026">
              <a:extLst>
                <a:ext uri="{FF2B5EF4-FFF2-40B4-BE49-F238E27FC236}">
                  <a16:creationId xmlns:a16="http://schemas.microsoft.com/office/drawing/2014/main" id="{D5B2D1BB-96A2-75F1-CC6E-80C1466A356A}"/>
                </a:ext>
              </a:extLst>
            </p:cNvPr>
            <p:cNvSpPr txBox="1"/>
            <p:nvPr/>
          </p:nvSpPr>
          <p:spPr>
            <a:xfrm>
              <a:off x="10255257" y="1153833"/>
              <a:ext cx="724750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Predict</a:t>
              </a:r>
              <a:endParaRPr lang="fr-FR" sz="1400" dirty="0"/>
            </a:p>
          </p:txBody>
        </p:sp>
      </p:grpSp>
      <p:grpSp>
        <p:nvGrpSpPr>
          <p:cNvPr id="1028" name="Groupe 1027">
            <a:extLst>
              <a:ext uri="{FF2B5EF4-FFF2-40B4-BE49-F238E27FC236}">
                <a16:creationId xmlns:a16="http://schemas.microsoft.com/office/drawing/2014/main" id="{891E9047-C0F4-7C69-A9FC-848491828881}"/>
              </a:ext>
            </a:extLst>
          </p:cNvPr>
          <p:cNvGrpSpPr/>
          <p:nvPr/>
        </p:nvGrpSpPr>
        <p:grpSpPr>
          <a:xfrm>
            <a:off x="2572389" y="1603220"/>
            <a:ext cx="1358192" cy="681771"/>
            <a:chOff x="10283338" y="1022096"/>
            <a:chExt cx="1358192" cy="671329"/>
          </a:xfrm>
        </p:grpSpPr>
        <p:cxnSp>
          <p:nvCxnSpPr>
            <p:cNvPr id="1029" name="Connecteur droit avec flèche 1028">
              <a:extLst>
                <a:ext uri="{FF2B5EF4-FFF2-40B4-BE49-F238E27FC236}">
                  <a16:creationId xmlns:a16="http://schemas.microsoft.com/office/drawing/2014/main" id="{EA5DE9C4-48A1-9879-7DCE-ADFB9651F58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30" name="ZoneTexte 1029">
              <a:extLst>
                <a:ext uri="{FF2B5EF4-FFF2-40B4-BE49-F238E27FC236}">
                  <a16:creationId xmlns:a16="http://schemas.microsoft.com/office/drawing/2014/main" id="{C7371DA0-7E80-0DD8-CBF5-D7A4941FC171}"/>
                </a:ext>
              </a:extLst>
            </p:cNvPr>
            <p:cNvSpPr txBox="1"/>
            <p:nvPr/>
          </p:nvSpPr>
          <p:spPr>
            <a:xfrm>
              <a:off x="10283338" y="1160098"/>
              <a:ext cx="1358192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User Feedback </a:t>
              </a:r>
            </a:p>
            <a:p>
              <a:r>
                <a:rPr lang="fr-FR" sz="1400" dirty="0"/>
                <a:t>on </a:t>
              </a:r>
              <a:r>
                <a:rPr lang="fr-FR" sz="1400" dirty="0" err="1"/>
                <a:t>predictions</a:t>
              </a:r>
              <a:endParaRPr lang="fr-FR" sz="1400" dirty="0"/>
            </a:p>
          </p:txBody>
        </p:sp>
      </p:grpSp>
      <p:sp>
        <p:nvSpPr>
          <p:cNvPr id="1032" name="Flèche : bas 1031">
            <a:extLst>
              <a:ext uri="{FF2B5EF4-FFF2-40B4-BE49-F238E27FC236}">
                <a16:creationId xmlns:a16="http://schemas.microsoft.com/office/drawing/2014/main" id="{05D8F4CE-62A9-9553-96D5-2EA39DD8511B}"/>
              </a:ext>
            </a:extLst>
          </p:cNvPr>
          <p:cNvSpPr/>
          <p:nvPr/>
        </p:nvSpPr>
        <p:spPr>
          <a:xfrm rot="16200000">
            <a:off x="6219352" y="4734866"/>
            <a:ext cx="271417" cy="261761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cxnSp>
        <p:nvCxnSpPr>
          <p:cNvPr id="1033" name="Connecteur droit avec flèche 1032">
            <a:extLst>
              <a:ext uri="{FF2B5EF4-FFF2-40B4-BE49-F238E27FC236}">
                <a16:creationId xmlns:a16="http://schemas.microsoft.com/office/drawing/2014/main" id="{30EB4D49-5553-B307-52FC-7FFED133F56F}"/>
              </a:ext>
            </a:extLst>
          </p:cNvPr>
          <p:cNvCxnSpPr>
            <a:cxnSpLocks/>
          </p:cNvCxnSpPr>
          <p:nvPr/>
        </p:nvCxnSpPr>
        <p:spPr>
          <a:xfrm>
            <a:off x="1565311" y="3374532"/>
            <a:ext cx="0" cy="457242"/>
          </a:xfrm>
          <a:prstGeom prst="straightConnector1">
            <a:avLst/>
          </a:prstGeom>
          <a:ln w="412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41" name="Groupe 1040">
            <a:extLst>
              <a:ext uri="{FF2B5EF4-FFF2-40B4-BE49-F238E27FC236}">
                <a16:creationId xmlns:a16="http://schemas.microsoft.com/office/drawing/2014/main" id="{69B6AE4B-9B5B-166A-16DE-5D6934ECC870}"/>
              </a:ext>
            </a:extLst>
          </p:cNvPr>
          <p:cNvGrpSpPr/>
          <p:nvPr/>
        </p:nvGrpSpPr>
        <p:grpSpPr>
          <a:xfrm>
            <a:off x="1343228" y="678618"/>
            <a:ext cx="1560229" cy="924560"/>
            <a:chOff x="1229245" y="830438"/>
            <a:chExt cx="1560229" cy="924560"/>
          </a:xfrm>
        </p:grpSpPr>
        <p:pic>
          <p:nvPicPr>
            <p:cNvPr id="1036" name="Graphique 1035" descr="Homme avec un remplissage uni">
              <a:extLst>
                <a:ext uri="{FF2B5EF4-FFF2-40B4-BE49-F238E27FC236}">
                  <a16:creationId xmlns:a16="http://schemas.microsoft.com/office/drawing/2014/main" id="{9E31BB70-D89F-59DF-5DCE-ADCF2F6C2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29245" y="830438"/>
              <a:ext cx="914400" cy="914400"/>
            </a:xfrm>
            <a:prstGeom prst="rect">
              <a:avLst/>
            </a:prstGeom>
          </p:spPr>
        </p:pic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6B11DF8A-1170-DEEB-BA3B-9B17BB7F10C0}"/>
                </a:ext>
              </a:extLst>
            </p:cNvPr>
            <p:cNvSpPr txBox="1"/>
            <p:nvPr/>
          </p:nvSpPr>
          <p:spPr>
            <a:xfrm>
              <a:off x="1941749" y="1385666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USER</a:t>
              </a:r>
            </a:p>
          </p:txBody>
        </p:sp>
      </p:grpSp>
      <p:grpSp>
        <p:nvGrpSpPr>
          <p:cNvPr id="1040" name="Groupe 1039">
            <a:extLst>
              <a:ext uri="{FF2B5EF4-FFF2-40B4-BE49-F238E27FC236}">
                <a16:creationId xmlns:a16="http://schemas.microsoft.com/office/drawing/2014/main" id="{18BD7121-265D-C343-6C5D-8734BAB244F6}"/>
              </a:ext>
            </a:extLst>
          </p:cNvPr>
          <p:cNvGrpSpPr/>
          <p:nvPr/>
        </p:nvGrpSpPr>
        <p:grpSpPr>
          <a:xfrm>
            <a:off x="4142054" y="686811"/>
            <a:ext cx="1914898" cy="914400"/>
            <a:chOff x="8631844" y="767946"/>
            <a:chExt cx="1914898" cy="914400"/>
          </a:xfrm>
        </p:grpSpPr>
        <p:pic>
          <p:nvPicPr>
            <p:cNvPr id="1037" name="Graphique 1036" descr="Homme avec un remplissage uni">
              <a:extLst>
                <a:ext uri="{FF2B5EF4-FFF2-40B4-BE49-F238E27FC236}">
                  <a16:creationId xmlns:a16="http://schemas.microsoft.com/office/drawing/2014/main" id="{B7F8C394-8C9D-4C77-7EB2-3F8E1C485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31844" y="767946"/>
              <a:ext cx="914400" cy="914400"/>
            </a:xfrm>
            <a:prstGeom prst="rect">
              <a:avLst/>
            </a:prstGeom>
          </p:spPr>
        </p:pic>
        <p:sp>
          <p:nvSpPr>
            <p:cNvPr id="1039" name="ZoneTexte 1038">
              <a:extLst>
                <a:ext uri="{FF2B5EF4-FFF2-40B4-BE49-F238E27FC236}">
                  <a16:creationId xmlns:a16="http://schemas.microsoft.com/office/drawing/2014/main" id="{4562AE50-ADEF-47FB-6EBC-A89A67964736}"/>
                </a:ext>
              </a:extLst>
            </p:cNvPr>
            <p:cNvSpPr txBox="1"/>
            <p:nvPr/>
          </p:nvSpPr>
          <p:spPr>
            <a:xfrm>
              <a:off x="9301276" y="1304309"/>
              <a:ext cx="1245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ADMIN</a:t>
              </a:r>
            </a:p>
          </p:txBody>
        </p:sp>
      </p:grpSp>
      <p:cxnSp>
        <p:nvCxnSpPr>
          <p:cNvPr id="1042" name="Connecteur droit avec flèche 1041">
            <a:extLst>
              <a:ext uri="{FF2B5EF4-FFF2-40B4-BE49-F238E27FC236}">
                <a16:creationId xmlns:a16="http://schemas.microsoft.com/office/drawing/2014/main" id="{CE627F2C-501C-4B97-2566-B7523E694D3A}"/>
              </a:ext>
            </a:extLst>
          </p:cNvPr>
          <p:cNvCxnSpPr>
            <a:cxnSpLocks/>
          </p:cNvCxnSpPr>
          <p:nvPr/>
        </p:nvCxnSpPr>
        <p:spPr>
          <a:xfrm>
            <a:off x="9907906" y="3384368"/>
            <a:ext cx="0" cy="457242"/>
          </a:xfrm>
          <a:prstGeom prst="straightConnector1">
            <a:avLst/>
          </a:prstGeom>
          <a:ln w="412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50" name="Groupe 1049">
            <a:extLst>
              <a:ext uri="{FF2B5EF4-FFF2-40B4-BE49-F238E27FC236}">
                <a16:creationId xmlns:a16="http://schemas.microsoft.com/office/drawing/2014/main" id="{08A892BF-C9B0-83BC-C160-6F15DFA945A9}"/>
              </a:ext>
            </a:extLst>
          </p:cNvPr>
          <p:cNvGrpSpPr/>
          <p:nvPr/>
        </p:nvGrpSpPr>
        <p:grpSpPr>
          <a:xfrm>
            <a:off x="3659805" y="2351164"/>
            <a:ext cx="1939528" cy="999802"/>
            <a:chOff x="5051560" y="1657093"/>
            <a:chExt cx="1939528" cy="999802"/>
          </a:xfrm>
        </p:grpSpPr>
        <p:grpSp>
          <p:nvGrpSpPr>
            <p:cNvPr id="1044" name="Groupe 1043">
              <a:extLst>
                <a:ext uri="{FF2B5EF4-FFF2-40B4-BE49-F238E27FC236}">
                  <a16:creationId xmlns:a16="http://schemas.microsoft.com/office/drawing/2014/main" id="{D8BA9A28-6571-0195-9D48-AA8CEF758A8C}"/>
                </a:ext>
              </a:extLst>
            </p:cNvPr>
            <p:cNvGrpSpPr/>
            <p:nvPr/>
          </p:nvGrpSpPr>
          <p:grpSpPr>
            <a:xfrm>
              <a:off x="5051560" y="1657093"/>
              <a:ext cx="1939528" cy="999802"/>
              <a:chOff x="3263531" y="1280755"/>
              <a:chExt cx="1897051" cy="999802"/>
            </a:xfrm>
          </p:grpSpPr>
          <p:sp>
            <p:nvSpPr>
              <p:cNvPr id="1046" name="ZoneTexte 1045">
                <a:extLst>
                  <a:ext uri="{FF2B5EF4-FFF2-40B4-BE49-F238E27FC236}">
                    <a16:creationId xmlns:a16="http://schemas.microsoft.com/office/drawing/2014/main" id="{B05E03BE-5E41-0D93-632F-5A86B6CC2E51}"/>
                  </a:ext>
                </a:extLst>
              </p:cNvPr>
              <p:cNvSpPr txBox="1"/>
              <p:nvPr/>
            </p:nvSpPr>
            <p:spPr>
              <a:xfrm>
                <a:off x="3263531" y="1280755"/>
                <a:ext cx="1897051" cy="999802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ADMIN-</a:t>
                </a:r>
                <a:r>
                  <a:rPr lang="fr-FR" b="1" dirty="0" err="1"/>
                  <a:t>Grafana</a:t>
                </a:r>
                <a:endParaRPr lang="fr-FR" b="1" dirty="0"/>
              </a:p>
            </p:txBody>
          </p:sp>
          <p:pic>
            <p:nvPicPr>
              <p:cNvPr id="1047" name="Image 1046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7D087127-EEA5-06D3-35E1-79B70C91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19304" y="1877634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1049" name="Image 1048" descr="Une image contenant Graphique, graphisme, Police, clipart&#10;&#10;Le contenu généré par l’IA peut être incorrect.">
              <a:extLst>
                <a:ext uri="{FF2B5EF4-FFF2-40B4-BE49-F238E27FC236}">
                  <a16:creationId xmlns:a16="http://schemas.microsoft.com/office/drawing/2014/main" id="{C40D1A2E-1A0B-472C-C3E9-3C5162569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37676" y="2049211"/>
              <a:ext cx="512613" cy="524147"/>
            </a:xfrm>
            <a:prstGeom prst="rect">
              <a:avLst/>
            </a:prstGeom>
          </p:spPr>
        </p:pic>
      </p:grpSp>
      <p:grpSp>
        <p:nvGrpSpPr>
          <p:cNvPr id="1053" name="Groupe 1052">
            <a:extLst>
              <a:ext uri="{FF2B5EF4-FFF2-40B4-BE49-F238E27FC236}">
                <a16:creationId xmlns:a16="http://schemas.microsoft.com/office/drawing/2014/main" id="{F3FD2707-D669-5F18-3460-88FC81F0CE9C}"/>
              </a:ext>
            </a:extLst>
          </p:cNvPr>
          <p:cNvGrpSpPr/>
          <p:nvPr/>
        </p:nvGrpSpPr>
        <p:grpSpPr>
          <a:xfrm>
            <a:off x="4507455" y="1645865"/>
            <a:ext cx="788549" cy="705823"/>
            <a:chOff x="10257940" y="1022096"/>
            <a:chExt cx="788549" cy="671329"/>
          </a:xfrm>
        </p:grpSpPr>
        <p:cxnSp>
          <p:nvCxnSpPr>
            <p:cNvPr id="1054" name="Connecteur droit avec flèche 1053">
              <a:extLst>
                <a:ext uri="{FF2B5EF4-FFF2-40B4-BE49-F238E27FC236}">
                  <a16:creationId xmlns:a16="http://schemas.microsoft.com/office/drawing/2014/main" id="{87CA9558-C1F3-2DA1-78AB-45E50ABBC30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55" name="ZoneTexte 1054">
              <a:extLst>
                <a:ext uri="{FF2B5EF4-FFF2-40B4-BE49-F238E27FC236}">
                  <a16:creationId xmlns:a16="http://schemas.microsoft.com/office/drawing/2014/main" id="{437513F7-B020-EE0D-FC62-325F62114269}"/>
                </a:ext>
              </a:extLst>
            </p:cNvPr>
            <p:cNvSpPr txBox="1"/>
            <p:nvPr/>
          </p:nvSpPr>
          <p:spPr>
            <a:xfrm>
              <a:off x="10257940" y="1156538"/>
              <a:ext cx="788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Monitor</a:t>
              </a:r>
            </a:p>
          </p:txBody>
        </p:sp>
      </p:grpSp>
      <p:grpSp>
        <p:nvGrpSpPr>
          <p:cNvPr id="1056" name="Groupe 1055">
            <a:extLst>
              <a:ext uri="{FF2B5EF4-FFF2-40B4-BE49-F238E27FC236}">
                <a16:creationId xmlns:a16="http://schemas.microsoft.com/office/drawing/2014/main" id="{DD082217-C311-0AD0-6BA3-21B33E4D28B3}"/>
              </a:ext>
            </a:extLst>
          </p:cNvPr>
          <p:cNvGrpSpPr/>
          <p:nvPr/>
        </p:nvGrpSpPr>
        <p:grpSpPr>
          <a:xfrm>
            <a:off x="279144" y="735044"/>
            <a:ext cx="836191" cy="943922"/>
            <a:chOff x="370749" y="3635157"/>
            <a:chExt cx="836191" cy="943922"/>
          </a:xfrm>
        </p:grpSpPr>
        <p:pic>
          <p:nvPicPr>
            <p:cNvPr id="1057" name="Graphique 1056" descr="Base de données avec un remplissage uni">
              <a:extLst>
                <a:ext uri="{FF2B5EF4-FFF2-40B4-BE49-F238E27FC236}">
                  <a16:creationId xmlns:a16="http://schemas.microsoft.com/office/drawing/2014/main" id="{F546EFFA-FA39-650B-A66A-852A46E9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5662" y="3856926"/>
              <a:ext cx="722153" cy="722153"/>
            </a:xfrm>
            <a:prstGeom prst="rect">
              <a:avLst/>
            </a:prstGeom>
          </p:spPr>
        </p:pic>
        <p:sp>
          <p:nvSpPr>
            <p:cNvPr id="1058" name="ZoneTexte 1057">
              <a:extLst>
                <a:ext uri="{FF2B5EF4-FFF2-40B4-BE49-F238E27FC236}">
                  <a16:creationId xmlns:a16="http://schemas.microsoft.com/office/drawing/2014/main" id="{ACFB823E-9F7B-C7FB-F084-8563D3481E14}"/>
                </a:ext>
              </a:extLst>
            </p:cNvPr>
            <p:cNvSpPr txBox="1"/>
            <p:nvPr/>
          </p:nvSpPr>
          <p:spPr>
            <a:xfrm>
              <a:off x="370749" y="3635157"/>
              <a:ext cx="836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6">
                      <a:lumMod val="75000"/>
                    </a:schemeClr>
                  </a:solidFill>
                </a:rPr>
                <a:t>Images</a:t>
              </a:r>
            </a:p>
          </p:txBody>
        </p:sp>
      </p:grpSp>
      <p:grpSp>
        <p:nvGrpSpPr>
          <p:cNvPr id="1059" name="Groupe 1058">
            <a:extLst>
              <a:ext uri="{FF2B5EF4-FFF2-40B4-BE49-F238E27FC236}">
                <a16:creationId xmlns:a16="http://schemas.microsoft.com/office/drawing/2014/main" id="{A6B0F6F7-D56D-CF9F-47AD-E284F3CED3BF}"/>
              </a:ext>
            </a:extLst>
          </p:cNvPr>
          <p:cNvGrpSpPr/>
          <p:nvPr/>
        </p:nvGrpSpPr>
        <p:grpSpPr>
          <a:xfrm>
            <a:off x="8475181" y="726936"/>
            <a:ext cx="1914898" cy="914400"/>
            <a:chOff x="8631844" y="767946"/>
            <a:chExt cx="1914898" cy="914400"/>
          </a:xfrm>
        </p:grpSpPr>
        <p:pic>
          <p:nvPicPr>
            <p:cNvPr id="1060" name="Graphique 1059" descr="Homme avec un remplissage uni">
              <a:extLst>
                <a:ext uri="{FF2B5EF4-FFF2-40B4-BE49-F238E27FC236}">
                  <a16:creationId xmlns:a16="http://schemas.microsoft.com/office/drawing/2014/main" id="{ECDD4F71-D824-D7DF-E6F1-235A531D2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31844" y="767946"/>
              <a:ext cx="914400" cy="914400"/>
            </a:xfrm>
            <a:prstGeom prst="rect">
              <a:avLst/>
            </a:prstGeom>
          </p:spPr>
        </p:pic>
        <p:sp>
          <p:nvSpPr>
            <p:cNvPr id="1061" name="ZoneTexte 1060">
              <a:extLst>
                <a:ext uri="{FF2B5EF4-FFF2-40B4-BE49-F238E27FC236}">
                  <a16:creationId xmlns:a16="http://schemas.microsoft.com/office/drawing/2014/main" id="{9D219B32-3DD1-000F-E0A1-AF77DCC55AE2}"/>
                </a:ext>
              </a:extLst>
            </p:cNvPr>
            <p:cNvSpPr txBox="1"/>
            <p:nvPr/>
          </p:nvSpPr>
          <p:spPr>
            <a:xfrm>
              <a:off x="9301276" y="1304309"/>
              <a:ext cx="1245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ADMIN</a:t>
              </a:r>
            </a:p>
          </p:txBody>
        </p:sp>
      </p:grpSp>
      <p:grpSp>
        <p:nvGrpSpPr>
          <p:cNvPr id="1067" name="Groupe 1066">
            <a:extLst>
              <a:ext uri="{FF2B5EF4-FFF2-40B4-BE49-F238E27FC236}">
                <a16:creationId xmlns:a16="http://schemas.microsoft.com/office/drawing/2014/main" id="{6E42FDA4-E0CB-18CB-8C90-D0F8E0D9FE13}"/>
              </a:ext>
            </a:extLst>
          </p:cNvPr>
          <p:cNvGrpSpPr/>
          <p:nvPr/>
        </p:nvGrpSpPr>
        <p:grpSpPr>
          <a:xfrm>
            <a:off x="1468026" y="1620480"/>
            <a:ext cx="1038939" cy="705823"/>
            <a:chOff x="1448884" y="1583698"/>
            <a:chExt cx="1038939" cy="705823"/>
          </a:xfrm>
        </p:grpSpPr>
        <p:cxnSp>
          <p:nvCxnSpPr>
            <p:cNvPr id="1062" name="Connecteur droit avec flèche 1061">
              <a:extLst>
                <a:ext uri="{FF2B5EF4-FFF2-40B4-BE49-F238E27FC236}">
                  <a16:creationId xmlns:a16="http://schemas.microsoft.com/office/drawing/2014/main" id="{BF121829-43E0-7C2E-82A8-1AEF488115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4186" y="1583698"/>
              <a:ext cx="4555" cy="705823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56BF8512-142C-511A-3F2A-42F3438D4CAC}"/>
                </a:ext>
              </a:extLst>
            </p:cNvPr>
            <p:cNvSpPr txBox="1"/>
            <p:nvPr/>
          </p:nvSpPr>
          <p:spPr>
            <a:xfrm>
              <a:off x="1448884" y="1740319"/>
              <a:ext cx="1038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Predictions</a:t>
              </a:r>
              <a:endParaRPr lang="fr-FR" sz="1400" dirty="0"/>
            </a:p>
          </p:txBody>
        </p:sp>
      </p:grpSp>
      <p:grpSp>
        <p:nvGrpSpPr>
          <p:cNvPr id="1069" name="Groupe 1068">
            <a:extLst>
              <a:ext uri="{FF2B5EF4-FFF2-40B4-BE49-F238E27FC236}">
                <a16:creationId xmlns:a16="http://schemas.microsoft.com/office/drawing/2014/main" id="{E376833F-C7F5-EB4A-BC2B-1424C520CD86}"/>
              </a:ext>
            </a:extLst>
          </p:cNvPr>
          <p:cNvGrpSpPr/>
          <p:nvPr/>
        </p:nvGrpSpPr>
        <p:grpSpPr>
          <a:xfrm>
            <a:off x="876278" y="1649697"/>
            <a:ext cx="489972" cy="681771"/>
            <a:chOff x="10480726" y="1070863"/>
            <a:chExt cx="489972" cy="671329"/>
          </a:xfrm>
        </p:grpSpPr>
        <p:cxnSp>
          <p:nvCxnSpPr>
            <p:cNvPr id="1070" name="Connecteur droit avec flèche 1069">
              <a:extLst>
                <a:ext uri="{FF2B5EF4-FFF2-40B4-BE49-F238E27FC236}">
                  <a16:creationId xmlns:a16="http://schemas.microsoft.com/office/drawing/2014/main" id="{64E4C1F9-5F6E-4B21-BD53-5810D85820AB}"/>
                </a:ext>
              </a:extLst>
            </p:cNvPr>
            <p:cNvCxnSpPr>
              <a:cxnSpLocks/>
            </p:cNvCxnSpPr>
            <p:nvPr/>
          </p:nvCxnSpPr>
          <p:spPr>
            <a:xfrm>
              <a:off x="10970698" y="1070863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71" name="ZoneTexte 1070">
              <a:extLst>
                <a:ext uri="{FF2B5EF4-FFF2-40B4-BE49-F238E27FC236}">
                  <a16:creationId xmlns:a16="http://schemas.microsoft.com/office/drawing/2014/main" id="{BC510DFC-CF17-9886-17E4-EEB4AB3AD0A8}"/>
                </a:ext>
              </a:extLst>
            </p:cNvPr>
            <p:cNvSpPr txBox="1"/>
            <p:nvPr/>
          </p:nvSpPr>
          <p:spPr>
            <a:xfrm>
              <a:off x="10480726" y="1191651"/>
              <a:ext cx="452368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Get</a:t>
              </a:r>
              <a:endParaRPr lang="fr-FR" sz="1400" dirty="0"/>
            </a:p>
          </p:txBody>
        </p:sp>
      </p:grpSp>
      <p:grpSp>
        <p:nvGrpSpPr>
          <p:cNvPr id="1072" name="Groupe 1071">
            <a:extLst>
              <a:ext uri="{FF2B5EF4-FFF2-40B4-BE49-F238E27FC236}">
                <a16:creationId xmlns:a16="http://schemas.microsoft.com/office/drawing/2014/main" id="{F170B750-87B5-EC8D-8405-64F693DFAFAE}"/>
              </a:ext>
            </a:extLst>
          </p:cNvPr>
          <p:cNvGrpSpPr/>
          <p:nvPr/>
        </p:nvGrpSpPr>
        <p:grpSpPr>
          <a:xfrm>
            <a:off x="8392059" y="1701912"/>
            <a:ext cx="818109" cy="671329"/>
            <a:chOff x="10248995" y="1022096"/>
            <a:chExt cx="818109" cy="671329"/>
          </a:xfrm>
        </p:grpSpPr>
        <p:cxnSp>
          <p:nvCxnSpPr>
            <p:cNvPr id="1073" name="Connecteur droit avec flèche 1072">
              <a:extLst>
                <a:ext uri="{FF2B5EF4-FFF2-40B4-BE49-F238E27FC236}">
                  <a16:creationId xmlns:a16="http://schemas.microsoft.com/office/drawing/2014/main" id="{E1CAC9B5-0FEC-8D9A-7068-ABE60DB5F50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74" name="ZoneTexte 1073">
              <a:extLst>
                <a:ext uri="{FF2B5EF4-FFF2-40B4-BE49-F238E27FC236}">
                  <a16:creationId xmlns:a16="http://schemas.microsoft.com/office/drawing/2014/main" id="{C446AE97-CD23-69A4-7270-4117B739FE95}"/>
                </a:ext>
              </a:extLst>
            </p:cNvPr>
            <p:cNvSpPr txBox="1"/>
            <p:nvPr/>
          </p:nvSpPr>
          <p:spPr>
            <a:xfrm>
              <a:off x="10248995" y="1074209"/>
              <a:ext cx="818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Manage</a:t>
              </a:r>
            </a:p>
            <a:p>
              <a:r>
                <a:rPr lang="fr-FR" sz="1400" dirty="0"/>
                <a:t>images</a:t>
              </a:r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F047A2B-EE31-13F0-7067-4FF4A00E7F2A}"/>
              </a:ext>
            </a:extLst>
          </p:cNvPr>
          <p:cNvCxnSpPr>
            <a:cxnSpLocks/>
          </p:cNvCxnSpPr>
          <p:nvPr/>
        </p:nvCxnSpPr>
        <p:spPr>
          <a:xfrm flipV="1">
            <a:off x="6907635" y="1685190"/>
            <a:ext cx="790180" cy="54096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9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0" grpId="0" animBg="1"/>
      <p:bldP spid="41" grpId="0" animBg="1"/>
      <p:bldP spid="10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5D44-5DD5-7D5E-6E74-8580E5087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DFD04-3CD8-8A91-4EC0-CC12740D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Scénario de démo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DBC0DD-81BE-C619-6D94-294A94A1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54689C-93DA-4F92-4919-13D5E1A1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5ABB50-16DF-C8FD-3181-C44ABE00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79C5BA-6054-1CFF-E12B-B1A0C802D7B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0634221" cy="5315360"/>
          </a:xfrm>
        </p:spPr>
        <p:txBody>
          <a:bodyPr/>
          <a:lstStyle/>
          <a:p>
            <a:r>
              <a:rPr lang="fr-FR" dirty="0"/>
              <a:t>Démo de cas d’usage User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User lance une prédiction sur quelques images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User récupère les prédictions en asynchrone sur ces images</a:t>
            </a:r>
          </a:p>
          <a:p>
            <a:pPr lvl="2"/>
            <a:r>
              <a:rPr lang="fr-FR" dirty="0"/>
              <a:t>User vérifie les prédictions et fait quelques corrections de prédiction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Démo de cas d’usage Admin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a été informé que des prédictions ont </a:t>
            </a:r>
            <a:r>
              <a:rPr lang="fr-FR"/>
              <a:t>été corrigées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ajoute ces images de prédiction corrigées au jeu d’entrainement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lance un entrainement avec ces nouvelles images et patiente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surveille les dockers de la pipeline Training avec </a:t>
            </a:r>
            <a:r>
              <a:rPr lang="fr-FR" dirty="0" err="1"/>
              <a:t>Grafana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regarde les performances du dernier entrainement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compare les performances des différents modèles historiques, et il choisit le meilleur environnement (</a:t>
            </a:r>
            <a:r>
              <a:rPr lang="fr-FR" dirty="0" err="1"/>
              <a:t>données+modèles</a:t>
            </a:r>
            <a:r>
              <a:rPr lang="fr-FR" dirty="0"/>
              <a:t>) et le restaure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enregistre le modèle qui sera utilisé pour les futures prédictions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5342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97FF6-186B-0CFC-1F4B-026E35693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2769F6-8F44-1842-7F48-EE5E0481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6044A3-DF31-CA40-8A7B-E500D7DD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144701-9AAB-ED59-3B7F-1B2F3906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D0AF2A-9772-26A4-1814-3E57BEFF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371F1E-F6BA-307D-9707-FEB85C7383D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b="1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4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705F-D2C3-7F8D-CD2F-CEA3E0AD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44550-ADFB-5FFA-7056-80F7EA0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Modèles et Nettoyage jeu de données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EC22A6-AAC5-7614-9024-B6F95846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268EF5-3FEF-2525-6A8D-5B3C0342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AE9B69-7062-0F7C-E5E2-F3A90CDC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B3C0B4-7A22-6693-0B35-901B65C4D40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353800" cy="5437375"/>
          </a:xfrm>
        </p:spPr>
        <p:txBody>
          <a:bodyPr/>
          <a:lstStyle/>
          <a:p>
            <a:r>
              <a:rPr lang="fr-FR" dirty="0"/>
              <a:t>Jeu de données initial d’entrainement</a:t>
            </a:r>
          </a:p>
          <a:p>
            <a:pPr lvl="1"/>
            <a:r>
              <a:rPr lang="fr-FR" dirty="0"/>
              <a:t>~200 images « propre » pour 3 catégories (Facture, ID, CV)</a:t>
            </a:r>
          </a:p>
          <a:p>
            <a:r>
              <a:rPr lang="fr-FR" dirty="0"/>
              <a:t>Modèles utilisés</a:t>
            </a:r>
          </a:p>
          <a:p>
            <a:pPr lvl="1"/>
            <a:r>
              <a:rPr lang="fr-FR" dirty="0"/>
              <a:t>Modèle </a:t>
            </a:r>
            <a:r>
              <a:rPr lang="fr-FR" b="1" dirty="0"/>
              <a:t>OCR</a:t>
            </a:r>
            <a:r>
              <a:rPr lang="fr-FR" dirty="0"/>
              <a:t> : image </a:t>
            </a:r>
            <a:r>
              <a:rPr lang="fr-FR" dirty="0">
                <a:sym typeface="Wingdings" panose="05000000000000000000" pitchFamily="2" charset="2"/>
              </a:rPr>
              <a:t> texte océrisé</a:t>
            </a:r>
            <a:endParaRPr lang="fr-FR" dirty="0"/>
          </a:p>
          <a:p>
            <a:pPr lvl="1"/>
            <a:r>
              <a:rPr lang="fr-FR" dirty="0"/>
              <a:t>Modèle </a:t>
            </a:r>
            <a:r>
              <a:rPr lang="fr-FR" b="1" dirty="0" err="1"/>
              <a:t>LogisticRegression</a:t>
            </a:r>
            <a:r>
              <a:rPr lang="fr-FR" dirty="0"/>
              <a:t> basé sur le texte océrisé</a:t>
            </a:r>
          </a:p>
          <a:p>
            <a:r>
              <a:rPr lang="fr-FR" dirty="0" err="1"/>
              <a:t>Feature</a:t>
            </a:r>
            <a:r>
              <a:rPr lang="fr-FR" dirty="0"/>
              <a:t> engineering des données</a:t>
            </a:r>
          </a:p>
          <a:p>
            <a:pPr lvl="1"/>
            <a:r>
              <a:rPr lang="fr-FR" dirty="0"/>
              <a:t>Fonctions de Nettoyage du texte océrisé</a:t>
            </a:r>
          </a:p>
          <a:p>
            <a:pPr lvl="1"/>
            <a:r>
              <a:rPr lang="fr-FR" dirty="0"/>
              <a:t>Fonctions de Lemmatisation / </a:t>
            </a:r>
            <a:r>
              <a:rPr lang="fr-FR" dirty="0" err="1"/>
              <a:t>Remove</a:t>
            </a:r>
            <a:r>
              <a:rPr lang="fr-FR" dirty="0"/>
              <a:t> stop </a:t>
            </a:r>
            <a:r>
              <a:rPr lang="fr-FR" dirty="0" err="1"/>
              <a:t>words</a:t>
            </a:r>
            <a:endParaRPr lang="fr-FR" dirty="0"/>
          </a:p>
          <a:p>
            <a:pPr lvl="1"/>
            <a:r>
              <a:rPr lang="fr-FR" dirty="0"/>
              <a:t>Récupération des fonctions de vectorisation du texte océrisé (TF-IDF)</a:t>
            </a:r>
          </a:p>
        </p:txBody>
      </p:sp>
    </p:spTree>
    <p:extLst>
      <p:ext uri="{BB962C8B-B14F-4D97-AF65-F5344CB8AC3E}">
        <p14:creationId xmlns:p14="http://schemas.microsoft.com/office/powerpoint/2010/main" val="152513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b="1" dirty="0"/>
              <a:t>Pipeline Training &amp; Monitoring (Time </a:t>
            </a:r>
            <a:r>
              <a:rPr lang="fr-FR" b="1"/>
              <a:t>8 minutes)</a:t>
            </a:r>
            <a:endParaRPr lang="fr-FR" b="1" dirty="0"/>
          </a:p>
          <a:p>
            <a:r>
              <a:rPr lang="fr-FR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r>
              <a:rPr lang="fr-FR" dirty="0"/>
              <a:t> (CI/CD, </a:t>
            </a:r>
            <a:r>
              <a:rPr lang="fr-FR" dirty="0" err="1"/>
              <a:t>Kubernetes</a:t>
            </a:r>
            <a:r>
              <a:rPr lang="fr-FR" dirty="0"/>
              <a:t>, Sécurisation)</a:t>
            </a:r>
          </a:p>
        </p:txBody>
      </p:sp>
    </p:spTree>
    <p:extLst>
      <p:ext uri="{BB962C8B-B14F-4D97-AF65-F5344CB8AC3E}">
        <p14:creationId xmlns:p14="http://schemas.microsoft.com/office/powerpoint/2010/main" val="225543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8EA22B7-8529-686C-0C69-A6E4C9FF4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67D15848-04FC-FE67-C1A5-D1E3705CFCFB}"/>
              </a:ext>
            </a:extLst>
          </p:cNvPr>
          <p:cNvGrpSpPr/>
          <p:nvPr/>
        </p:nvGrpSpPr>
        <p:grpSpPr>
          <a:xfrm>
            <a:off x="3491849" y="3545869"/>
            <a:ext cx="982641" cy="969486"/>
            <a:chOff x="3724650" y="3670213"/>
            <a:chExt cx="982641" cy="969486"/>
          </a:xfrm>
        </p:grpSpPr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7E527822-273A-85D6-64BE-54F1A62443CA}"/>
                </a:ext>
              </a:extLst>
            </p:cNvPr>
            <p:cNvSpPr txBox="1"/>
            <p:nvPr/>
          </p:nvSpPr>
          <p:spPr>
            <a:xfrm>
              <a:off x="3724650" y="3670213"/>
              <a:ext cx="98264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Ocerized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 txt</a:t>
              </a:r>
            </a:p>
          </p:txBody>
        </p:sp>
        <p:pic>
          <p:nvPicPr>
            <p:cNvPr id="75" name="Graphique 74" descr="Base de données avec un remplissage uni">
              <a:extLst>
                <a:ext uri="{FF2B5EF4-FFF2-40B4-BE49-F238E27FC236}">
                  <a16:creationId xmlns:a16="http://schemas.microsoft.com/office/drawing/2014/main" id="{0A3733F4-D476-2671-E15B-41D6793A0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23097" y="3917546"/>
              <a:ext cx="722153" cy="722153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CBF78090-2E5D-353A-70C2-AB0653E59605}"/>
              </a:ext>
            </a:extLst>
          </p:cNvPr>
          <p:cNvSpPr txBox="1"/>
          <p:nvPr/>
        </p:nvSpPr>
        <p:spPr>
          <a:xfrm>
            <a:off x="3510648" y="3545870"/>
            <a:ext cx="9477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Cleaned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 txt</a:t>
            </a:r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44674BD6-5307-7EDF-9F7E-34223AB60E81}"/>
              </a:ext>
            </a:extLst>
          </p:cNvPr>
          <p:cNvGrpSpPr/>
          <p:nvPr/>
        </p:nvGrpSpPr>
        <p:grpSpPr>
          <a:xfrm>
            <a:off x="587544" y="1741364"/>
            <a:ext cx="11465026" cy="1276768"/>
            <a:chOff x="587544" y="1741364"/>
            <a:chExt cx="11213930" cy="1276768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79322F0C-DBE1-338D-994B-3BC0BABEAEC2}"/>
                </a:ext>
              </a:extLst>
            </p:cNvPr>
            <p:cNvSpPr txBox="1"/>
            <p:nvPr/>
          </p:nvSpPr>
          <p:spPr>
            <a:xfrm>
              <a:off x="587544" y="1741364"/>
              <a:ext cx="11213930" cy="1276768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79" name="Image 78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4902DE91-D325-8258-5C52-42A710452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7552" y="2600131"/>
              <a:ext cx="396649" cy="396649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2DFA45D-3991-FFE6-4677-A46BD7C0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Pipeline DVC Training avec micro-services </a:t>
            </a:r>
            <a:br>
              <a:rPr lang="fr-FR" dirty="0"/>
            </a:br>
            <a:r>
              <a:rPr lang="fr-FR" sz="2400" dirty="0">
                <a:solidFill>
                  <a:srgbClr val="FF0000"/>
                </a:solidFill>
              </a:rPr>
              <a:t>SLIDE MASQUEE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A8664C2-EB5B-123E-3708-7637F0664CEA}"/>
              </a:ext>
            </a:extLst>
          </p:cNvPr>
          <p:cNvGrpSpPr/>
          <p:nvPr/>
        </p:nvGrpSpPr>
        <p:grpSpPr>
          <a:xfrm>
            <a:off x="4586203" y="3577245"/>
            <a:ext cx="1943005" cy="804556"/>
            <a:chOff x="1791092" y="1630837"/>
            <a:chExt cx="1943005" cy="804556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C678286-0A87-269E-85F6-60B125CA531F}"/>
                </a:ext>
              </a:extLst>
            </p:cNvPr>
            <p:cNvSpPr txBox="1"/>
            <p:nvPr/>
          </p:nvSpPr>
          <p:spPr>
            <a:xfrm>
              <a:off x="1791092" y="1630837"/>
              <a:ext cx="1942707" cy="80455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Pre-</a:t>
              </a:r>
              <a:r>
                <a:rPr lang="fr-FR" b="1" dirty="0" err="1"/>
                <a:t>Processing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Vectorize</a:t>
              </a:r>
              <a:r>
                <a:rPr lang="fr-FR" sz="1400" dirty="0"/>
                <a:t> (TFIDF)</a:t>
              </a:r>
            </a:p>
            <a:p>
              <a:r>
                <a:rPr lang="fr-FR" sz="1400" dirty="0"/>
                <a:t>- Split train/test</a:t>
              </a:r>
            </a:p>
          </p:txBody>
        </p:sp>
        <p:pic>
          <p:nvPicPr>
            <p:cNvPr id="22" name="Image 2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3707610E-8373-656F-54B7-861527F3D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7448" y="2033204"/>
              <a:ext cx="396649" cy="396649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66B3963D-9DC2-4ADB-6AEA-97DBC1ACCC0A}"/>
              </a:ext>
            </a:extLst>
          </p:cNvPr>
          <p:cNvGrpSpPr/>
          <p:nvPr/>
        </p:nvGrpSpPr>
        <p:grpSpPr>
          <a:xfrm>
            <a:off x="1572782" y="3060629"/>
            <a:ext cx="721672" cy="558947"/>
            <a:chOff x="1422234" y="2480531"/>
            <a:chExt cx="721672" cy="1300748"/>
          </a:xfrm>
        </p:grpSpPr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9F49644E-0A86-9469-8EB7-82A39F4D1CBE}"/>
                </a:ext>
              </a:extLst>
            </p:cNvPr>
            <p:cNvCxnSpPr/>
            <p:nvPr/>
          </p:nvCxnSpPr>
          <p:spPr>
            <a:xfrm>
              <a:off x="1457325" y="2480531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2C985898-DB45-E200-23BF-A31665C778BF}"/>
                </a:ext>
              </a:extLst>
            </p:cNvPr>
            <p:cNvSpPr txBox="1"/>
            <p:nvPr/>
          </p:nvSpPr>
          <p:spPr>
            <a:xfrm>
              <a:off x="1422234" y="2773928"/>
              <a:ext cx="721672" cy="537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ingest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87E60FE7-5F34-E34E-4BB1-35FC7E441631}"/>
              </a:ext>
            </a:extLst>
          </p:cNvPr>
          <p:cNvGrpSpPr/>
          <p:nvPr/>
        </p:nvGrpSpPr>
        <p:grpSpPr>
          <a:xfrm>
            <a:off x="2929272" y="3056283"/>
            <a:ext cx="657488" cy="563293"/>
            <a:chOff x="3430494" y="2486068"/>
            <a:chExt cx="657488" cy="1300748"/>
          </a:xfrm>
        </p:grpSpPr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C42191AA-3026-30DA-6FB2-D841D1CE8D12}"/>
                </a:ext>
              </a:extLst>
            </p:cNvPr>
            <p:cNvCxnSpPr/>
            <p:nvPr/>
          </p:nvCxnSpPr>
          <p:spPr>
            <a:xfrm>
              <a:off x="3463316" y="2486068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68AF81EA-9CF5-D8F7-B38E-52908152A2B0}"/>
                </a:ext>
              </a:extLst>
            </p:cNvPr>
            <p:cNvSpPr txBox="1"/>
            <p:nvPr/>
          </p:nvSpPr>
          <p:spPr>
            <a:xfrm>
              <a:off x="3430494" y="2757792"/>
              <a:ext cx="657488" cy="52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6C1864A3-5ED2-0FCA-7E27-0E23EB25323C}"/>
              </a:ext>
            </a:extLst>
          </p:cNvPr>
          <p:cNvGrpSpPr/>
          <p:nvPr/>
        </p:nvGrpSpPr>
        <p:grpSpPr>
          <a:xfrm>
            <a:off x="3843368" y="1024606"/>
            <a:ext cx="615040" cy="671329"/>
            <a:chOff x="10257940" y="1022096"/>
            <a:chExt cx="615040" cy="671329"/>
          </a:xfrm>
        </p:grpSpPr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48F0E631-41F2-CEA3-203B-FEDC3A28BD0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F405218-6F17-62CC-3EBA-03D09F1054FC}"/>
                </a:ext>
              </a:extLst>
            </p:cNvPr>
            <p:cNvSpPr txBox="1"/>
            <p:nvPr/>
          </p:nvSpPr>
          <p:spPr>
            <a:xfrm>
              <a:off x="10257940" y="1156538"/>
              <a:ext cx="615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DA8DAAB2-14DA-6CED-A971-13CA787CD023}"/>
              </a:ext>
            </a:extLst>
          </p:cNvPr>
          <p:cNvSpPr txBox="1"/>
          <p:nvPr/>
        </p:nvSpPr>
        <p:spPr>
          <a:xfrm>
            <a:off x="10344585" y="2052586"/>
            <a:ext cx="1383159" cy="332276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save_to_mlflow</a:t>
            </a:r>
            <a:endParaRPr lang="fr-FR" sz="1400" dirty="0"/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B166FD6-DB25-D63A-39BA-54E1E4948264}"/>
              </a:ext>
            </a:extLst>
          </p:cNvPr>
          <p:cNvGrpSpPr/>
          <p:nvPr/>
        </p:nvGrpSpPr>
        <p:grpSpPr>
          <a:xfrm>
            <a:off x="799262" y="824507"/>
            <a:ext cx="1246694" cy="916218"/>
            <a:chOff x="10307639" y="777207"/>
            <a:chExt cx="1246694" cy="916218"/>
          </a:xfrm>
        </p:grpSpPr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25B3D2C8-6253-0D41-C7DB-7BA17E6B277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49E73C9-3F54-B895-B40A-669246E26DC8}"/>
                </a:ext>
              </a:extLst>
            </p:cNvPr>
            <p:cNvSpPr txBox="1"/>
            <p:nvPr/>
          </p:nvSpPr>
          <p:spPr>
            <a:xfrm>
              <a:off x="10357339" y="777207"/>
              <a:ext cx="119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add_images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028D70AA-25FA-F2DD-5BEC-F9908CB9FA55}"/>
              </a:ext>
            </a:extLst>
          </p:cNvPr>
          <p:cNvGrpSpPr/>
          <p:nvPr/>
        </p:nvGrpSpPr>
        <p:grpSpPr>
          <a:xfrm>
            <a:off x="7310029" y="4655600"/>
            <a:ext cx="1074645" cy="616113"/>
            <a:chOff x="8311712" y="4016423"/>
            <a:chExt cx="1074645" cy="616113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1620B7F5-B969-590F-C507-E9EB775E38FB}"/>
                </a:ext>
              </a:extLst>
            </p:cNvPr>
            <p:cNvSpPr txBox="1"/>
            <p:nvPr/>
          </p:nvSpPr>
          <p:spPr>
            <a:xfrm>
              <a:off x="8311712" y="4016423"/>
              <a:ext cx="1055319" cy="58378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</a:t>
              </a:r>
            </a:p>
          </p:txBody>
        </p:sp>
        <p:pic>
          <p:nvPicPr>
            <p:cNvPr id="80" name="Image 79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CF0EC2C-3085-D705-D38F-317543CB9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9708" y="4235887"/>
              <a:ext cx="396649" cy="396649"/>
            </a:xfrm>
            <a:prstGeom prst="rect">
              <a:avLst/>
            </a:prstGeom>
          </p:spPr>
        </p:pic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D0169D84-BF0C-4190-B942-ED07ADDAE9DE}"/>
              </a:ext>
            </a:extLst>
          </p:cNvPr>
          <p:cNvGrpSpPr/>
          <p:nvPr/>
        </p:nvGrpSpPr>
        <p:grpSpPr>
          <a:xfrm>
            <a:off x="2916096" y="5418795"/>
            <a:ext cx="1942707" cy="1294536"/>
            <a:chOff x="3325791" y="5386008"/>
            <a:chExt cx="1942707" cy="1294536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EA97ED4-1217-8AEA-6F9F-B12A6FFF0EB3}"/>
                </a:ext>
              </a:extLst>
            </p:cNvPr>
            <p:cNvSpPr txBox="1"/>
            <p:nvPr/>
          </p:nvSpPr>
          <p:spPr>
            <a:xfrm>
              <a:off x="3325791" y="5386008"/>
              <a:ext cx="1942707" cy="124069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Clean-</a:t>
              </a:r>
              <a:r>
                <a:rPr lang="fr-FR" b="1" dirty="0" err="1"/>
                <a:t>text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Lowercase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Tokenize</a:t>
              </a:r>
              <a:r>
                <a:rPr lang="fr-FR" sz="1400" dirty="0"/>
                <a:t>/</a:t>
              </a:r>
              <a:r>
                <a:rPr lang="fr-FR" sz="1400" dirty="0" err="1"/>
                <a:t>Lemmatize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Remove</a:t>
              </a:r>
              <a:r>
                <a:rPr lang="fr-FR" sz="1400" dirty="0"/>
                <a:t> stop </a:t>
              </a:r>
              <a:r>
                <a:rPr lang="fr-FR" sz="1400" dirty="0" err="1"/>
                <a:t>words</a:t>
              </a:r>
              <a:endParaRPr lang="fr-FR" sz="1400" dirty="0"/>
            </a:p>
            <a:p>
              <a:pPr marL="285750" indent="-285750">
                <a:buFontTx/>
                <a:buChar char="-"/>
              </a:pPr>
              <a:endParaRPr lang="fr-FR" dirty="0"/>
            </a:p>
          </p:txBody>
        </p:sp>
        <p:pic>
          <p:nvPicPr>
            <p:cNvPr id="82" name="Image 8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FFE925A-6784-D1C3-576D-5C4720702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3989" y="6283895"/>
              <a:ext cx="396649" cy="396649"/>
            </a:xfrm>
            <a:prstGeom prst="rect">
              <a:avLst/>
            </a:prstGeom>
          </p:spPr>
        </p:pic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A64D16B7-6A84-1EC4-A18A-1E1D6F4BBB0F}"/>
              </a:ext>
            </a:extLst>
          </p:cNvPr>
          <p:cNvSpPr txBox="1"/>
          <p:nvPr/>
        </p:nvSpPr>
        <p:spPr>
          <a:xfrm>
            <a:off x="3303657" y="2072755"/>
            <a:ext cx="1154751" cy="332275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b="1" dirty="0" err="1"/>
              <a:t>dvc</a:t>
            </a:r>
            <a:r>
              <a:rPr lang="fr-FR" sz="1400" b="1" dirty="0"/>
              <a:t> repro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7342CDC-253C-60B0-6DFA-86B0633A1B90}"/>
              </a:ext>
            </a:extLst>
          </p:cNvPr>
          <p:cNvSpPr txBox="1"/>
          <p:nvPr/>
        </p:nvSpPr>
        <p:spPr>
          <a:xfrm>
            <a:off x="4689209" y="2068843"/>
            <a:ext cx="1429127" cy="886632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commit</a:t>
            </a:r>
          </a:p>
          <a:p>
            <a:pPr algn="ctr"/>
            <a:r>
              <a:rPr lang="fr-FR" sz="1400" dirty="0"/>
              <a:t>git commit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push</a:t>
            </a:r>
          </a:p>
          <a:p>
            <a:pPr algn="ctr"/>
            <a:r>
              <a:rPr lang="fr-FR" sz="1400" dirty="0"/>
              <a:t>git push</a:t>
            </a:r>
          </a:p>
          <a:p>
            <a:pPr algn="ctr"/>
            <a:endParaRPr lang="fr-FR" sz="1400" dirty="0"/>
          </a:p>
        </p:txBody>
      </p: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FF3B3593-0C0B-0E54-66C4-1A244D672046}"/>
              </a:ext>
            </a:extLst>
          </p:cNvPr>
          <p:cNvGrpSpPr/>
          <p:nvPr/>
        </p:nvGrpSpPr>
        <p:grpSpPr>
          <a:xfrm>
            <a:off x="6884655" y="1011603"/>
            <a:ext cx="1387624" cy="671329"/>
            <a:chOff x="10257940" y="1022096"/>
            <a:chExt cx="1387624" cy="671329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7612D07E-DC59-80CF-5778-C904D7FB142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BAEC83BD-3C37-C82A-047B-8CC8945A4035}"/>
                </a:ext>
              </a:extLst>
            </p:cNvPr>
            <p:cNvSpPr txBox="1"/>
            <p:nvPr/>
          </p:nvSpPr>
          <p:spPr>
            <a:xfrm>
              <a:off x="10257940" y="1156538"/>
              <a:ext cx="1387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register_model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94" name="ZoneTexte 93">
            <a:extLst>
              <a:ext uri="{FF2B5EF4-FFF2-40B4-BE49-F238E27FC236}">
                <a16:creationId xmlns:a16="http://schemas.microsoft.com/office/drawing/2014/main" id="{A2D903F0-64A3-5C78-627D-23F78CE1AC42}"/>
              </a:ext>
            </a:extLst>
          </p:cNvPr>
          <p:cNvSpPr txBox="1"/>
          <p:nvPr/>
        </p:nvSpPr>
        <p:spPr>
          <a:xfrm>
            <a:off x="1918105" y="2052586"/>
            <a:ext cx="1154751" cy="583781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/>
              <a:t>git clone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pull</a:t>
            </a:r>
          </a:p>
        </p:txBody>
      </p:sp>
      <p:sp>
        <p:nvSpPr>
          <p:cNvPr id="95" name="Flèche : bas 94">
            <a:extLst>
              <a:ext uri="{FF2B5EF4-FFF2-40B4-BE49-F238E27FC236}">
                <a16:creationId xmlns:a16="http://schemas.microsoft.com/office/drawing/2014/main" id="{316A106F-83F8-A415-8842-81CE50AB555B}"/>
              </a:ext>
            </a:extLst>
          </p:cNvPr>
          <p:cNvSpPr/>
          <p:nvPr/>
        </p:nvSpPr>
        <p:spPr>
          <a:xfrm>
            <a:off x="739023" y="3043328"/>
            <a:ext cx="140714" cy="64104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E73D94F-E5CC-60A2-84FA-FA15E9A37B46}"/>
              </a:ext>
            </a:extLst>
          </p:cNvPr>
          <p:cNvGrpSpPr/>
          <p:nvPr/>
        </p:nvGrpSpPr>
        <p:grpSpPr>
          <a:xfrm>
            <a:off x="5323387" y="3046253"/>
            <a:ext cx="833754" cy="474043"/>
            <a:chOff x="10257940" y="1022096"/>
            <a:chExt cx="833754" cy="671329"/>
          </a:xfrm>
        </p:grpSpPr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903206C5-3633-FA2A-33E1-95F8D5ADA09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8F5C14FD-72F5-7147-9C45-4505EA5F3E87}"/>
                </a:ext>
              </a:extLst>
            </p:cNvPr>
            <p:cNvSpPr txBox="1"/>
            <p:nvPr/>
          </p:nvSpPr>
          <p:spPr>
            <a:xfrm>
              <a:off x="10257940" y="1156538"/>
              <a:ext cx="833754" cy="330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/process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27C53BB8-A0B1-6F38-50D7-EB648B0C5543}"/>
              </a:ext>
            </a:extLst>
          </p:cNvPr>
          <p:cNvSpPr txBox="1"/>
          <p:nvPr/>
        </p:nvSpPr>
        <p:spPr>
          <a:xfrm>
            <a:off x="7814361" y="115622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chemeClr val="accent5"/>
              </a:solidFill>
            </a:endParaRP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C6570E07-8558-7967-0293-C5F89B227EC4}"/>
              </a:ext>
            </a:extLst>
          </p:cNvPr>
          <p:cNvSpPr txBox="1"/>
          <p:nvPr/>
        </p:nvSpPr>
        <p:spPr>
          <a:xfrm>
            <a:off x="10467133" y="1285996"/>
            <a:ext cx="1608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revert_to_commit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114" name="Flèche : bas 113">
            <a:extLst>
              <a:ext uri="{FF2B5EF4-FFF2-40B4-BE49-F238E27FC236}">
                <a16:creationId xmlns:a16="http://schemas.microsoft.com/office/drawing/2014/main" id="{386E5199-2C61-40AF-A721-E6604F60B1E1}"/>
              </a:ext>
            </a:extLst>
          </p:cNvPr>
          <p:cNvSpPr/>
          <p:nvPr/>
        </p:nvSpPr>
        <p:spPr>
          <a:xfrm rot="16200000">
            <a:off x="4278515" y="3897334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06565773-2E2C-F1FD-AE08-539458617342}"/>
              </a:ext>
            </a:extLst>
          </p:cNvPr>
          <p:cNvGrpSpPr/>
          <p:nvPr/>
        </p:nvGrpSpPr>
        <p:grpSpPr>
          <a:xfrm>
            <a:off x="395818" y="5386008"/>
            <a:ext cx="1519088" cy="723200"/>
            <a:chOff x="395818" y="5386008"/>
            <a:chExt cx="1519088" cy="723200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D05C8059-6FDA-301C-8092-BCFEC33912D8}"/>
                </a:ext>
              </a:extLst>
            </p:cNvPr>
            <p:cNvSpPr txBox="1"/>
            <p:nvPr/>
          </p:nvSpPr>
          <p:spPr>
            <a:xfrm>
              <a:off x="395818" y="5386008"/>
              <a:ext cx="1519088" cy="72320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OCR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Ocerize</a:t>
              </a:r>
              <a:endParaRPr lang="fr-FR" sz="1400" dirty="0"/>
            </a:p>
          </p:txBody>
        </p:sp>
        <p:pic>
          <p:nvPicPr>
            <p:cNvPr id="115" name="Image 114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2528151-F400-78D5-9A6F-EE07D5286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8108" y="5689044"/>
              <a:ext cx="396649" cy="396649"/>
            </a:xfrm>
            <a:prstGeom prst="rect">
              <a:avLst/>
            </a:prstGeom>
          </p:spPr>
        </p:pic>
      </p:grp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813939F-09DF-39E4-5DDE-09920382DEF2}"/>
              </a:ext>
            </a:extLst>
          </p:cNvPr>
          <p:cNvSpPr txBox="1"/>
          <p:nvPr/>
        </p:nvSpPr>
        <p:spPr>
          <a:xfrm>
            <a:off x="6815579" y="2062137"/>
            <a:ext cx="3311241" cy="367233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/>
              <a:t>register_model_to_s3</a:t>
            </a:r>
          </a:p>
        </p:txBody>
      </p:sp>
      <p:sp>
        <p:nvSpPr>
          <p:cNvPr id="118" name="Flèche : bas 117">
            <a:extLst>
              <a:ext uri="{FF2B5EF4-FFF2-40B4-BE49-F238E27FC236}">
                <a16:creationId xmlns:a16="http://schemas.microsoft.com/office/drawing/2014/main" id="{8D4B118D-6671-BF64-9658-37877B64730B}"/>
              </a:ext>
            </a:extLst>
          </p:cNvPr>
          <p:cNvSpPr/>
          <p:nvPr/>
        </p:nvSpPr>
        <p:spPr>
          <a:xfrm rot="16200000">
            <a:off x="6727821" y="4634089"/>
            <a:ext cx="162004" cy="78880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9" name="Flèche : bas 118">
            <a:extLst>
              <a:ext uri="{FF2B5EF4-FFF2-40B4-BE49-F238E27FC236}">
                <a16:creationId xmlns:a16="http://schemas.microsoft.com/office/drawing/2014/main" id="{E70E25D6-5A56-D01A-8395-06A0AAB6BCEC}"/>
              </a:ext>
            </a:extLst>
          </p:cNvPr>
          <p:cNvSpPr/>
          <p:nvPr/>
        </p:nvSpPr>
        <p:spPr>
          <a:xfrm>
            <a:off x="6048322" y="4432899"/>
            <a:ext cx="140027" cy="19460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9475248-219D-1BF0-6D3D-93ABDD63CE0D}"/>
              </a:ext>
            </a:extLst>
          </p:cNvPr>
          <p:cNvSpPr txBox="1"/>
          <p:nvPr/>
        </p:nvSpPr>
        <p:spPr>
          <a:xfrm>
            <a:off x="847815" y="1082577"/>
            <a:ext cx="1143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get_images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3741C4B3-FBFA-DF7B-B455-0AC4CE8B5848}"/>
              </a:ext>
            </a:extLst>
          </p:cNvPr>
          <p:cNvSpPr txBox="1"/>
          <p:nvPr/>
        </p:nvSpPr>
        <p:spPr>
          <a:xfrm>
            <a:off x="827051" y="1347268"/>
            <a:ext cx="137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delete_images</a:t>
            </a:r>
            <a:endParaRPr lang="fr-FR" sz="1400" dirty="0">
              <a:solidFill>
                <a:schemeClr val="accent5"/>
              </a:solidFill>
            </a:endParaRPr>
          </a:p>
        </p:txBody>
      </p:sp>
      <p:pic>
        <p:nvPicPr>
          <p:cNvPr id="127" name="Image 126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0D45289A-6F2F-1979-BEFC-9571CBC4873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3197" t="27080" r="-3106" b="27204"/>
          <a:stretch/>
        </p:blipFill>
        <p:spPr>
          <a:xfrm>
            <a:off x="628976" y="1924523"/>
            <a:ext cx="1170212" cy="503265"/>
          </a:xfrm>
          <a:prstGeom prst="rect">
            <a:avLst/>
          </a:prstGeom>
        </p:spPr>
      </p:pic>
      <p:pic>
        <p:nvPicPr>
          <p:cNvPr id="129" name="Image 128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B4644391-5A40-D444-7C2E-E62953330B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0906" t="24775" r="30861" b="29405"/>
          <a:stretch/>
        </p:blipFill>
        <p:spPr>
          <a:xfrm>
            <a:off x="739023" y="2405030"/>
            <a:ext cx="761300" cy="528870"/>
          </a:xfrm>
          <a:prstGeom prst="rect">
            <a:avLst/>
          </a:prstGeom>
        </p:spPr>
      </p:pic>
      <p:sp>
        <p:nvSpPr>
          <p:cNvPr id="131" name="Flèche : bas 130">
            <a:extLst>
              <a:ext uri="{FF2B5EF4-FFF2-40B4-BE49-F238E27FC236}">
                <a16:creationId xmlns:a16="http://schemas.microsoft.com/office/drawing/2014/main" id="{150FC1CE-5110-233D-AC0B-E5359AD68A0D}"/>
              </a:ext>
            </a:extLst>
          </p:cNvPr>
          <p:cNvSpPr/>
          <p:nvPr/>
        </p:nvSpPr>
        <p:spPr>
          <a:xfrm rot="10800000">
            <a:off x="8882191" y="2484086"/>
            <a:ext cx="135340" cy="183634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2" name="Flèche : bas 131">
            <a:extLst>
              <a:ext uri="{FF2B5EF4-FFF2-40B4-BE49-F238E27FC236}">
                <a16:creationId xmlns:a16="http://schemas.microsoft.com/office/drawing/2014/main" id="{296C9031-2DE8-F00A-4FFF-FABDE1983DE5}"/>
              </a:ext>
            </a:extLst>
          </p:cNvPr>
          <p:cNvSpPr/>
          <p:nvPr/>
        </p:nvSpPr>
        <p:spPr>
          <a:xfrm rot="16200000">
            <a:off x="8485920" y="4706826"/>
            <a:ext cx="172896" cy="33647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Flèche : bas 132">
            <a:extLst>
              <a:ext uri="{FF2B5EF4-FFF2-40B4-BE49-F238E27FC236}">
                <a16:creationId xmlns:a16="http://schemas.microsoft.com/office/drawing/2014/main" id="{E6F5D458-CEDC-E6A9-9D41-3FE1E3B29AEA}"/>
              </a:ext>
            </a:extLst>
          </p:cNvPr>
          <p:cNvSpPr/>
          <p:nvPr/>
        </p:nvSpPr>
        <p:spPr>
          <a:xfrm rot="10800000">
            <a:off x="9692975" y="1549788"/>
            <a:ext cx="168084" cy="51905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207FC617-F5FB-1D09-1B20-A2CE669911D9}"/>
              </a:ext>
            </a:extLst>
          </p:cNvPr>
          <p:cNvGrpSpPr/>
          <p:nvPr/>
        </p:nvGrpSpPr>
        <p:grpSpPr>
          <a:xfrm>
            <a:off x="7886443" y="3061672"/>
            <a:ext cx="615040" cy="1564797"/>
            <a:chOff x="10249395" y="1022096"/>
            <a:chExt cx="615040" cy="671329"/>
          </a:xfrm>
        </p:grpSpPr>
        <p:cxnSp>
          <p:nvCxnSpPr>
            <p:cNvPr id="135" name="Connecteur droit avec flèche 134">
              <a:extLst>
                <a:ext uri="{FF2B5EF4-FFF2-40B4-BE49-F238E27FC236}">
                  <a16:creationId xmlns:a16="http://schemas.microsoft.com/office/drawing/2014/main" id="{FB31D25D-BDC9-76CB-B580-517B636E3F3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9025AD81-7937-07E3-46EB-E0F9B10CD0C1}"/>
                </a:ext>
              </a:extLst>
            </p:cNvPr>
            <p:cNvSpPr txBox="1"/>
            <p:nvPr/>
          </p:nvSpPr>
          <p:spPr>
            <a:xfrm>
              <a:off x="10249395" y="1325685"/>
              <a:ext cx="615040" cy="97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66FD210F-5A01-08D9-3851-A9CD6DA954F2}"/>
              </a:ext>
            </a:extLst>
          </p:cNvPr>
          <p:cNvGrpSpPr/>
          <p:nvPr/>
        </p:nvGrpSpPr>
        <p:grpSpPr>
          <a:xfrm>
            <a:off x="430656" y="3617964"/>
            <a:ext cx="736757" cy="896929"/>
            <a:chOff x="418605" y="3671742"/>
            <a:chExt cx="736757" cy="896929"/>
          </a:xfrm>
        </p:grpSpPr>
        <p:pic>
          <p:nvPicPr>
            <p:cNvPr id="63" name="Graphique 62" descr="Base de données avec un remplissage uni">
              <a:extLst>
                <a:ext uri="{FF2B5EF4-FFF2-40B4-BE49-F238E27FC236}">
                  <a16:creationId xmlns:a16="http://schemas.microsoft.com/office/drawing/2014/main" id="{FD25B523-B60D-FBDE-F29E-E350EDA4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3209" y="3846518"/>
              <a:ext cx="722153" cy="722153"/>
            </a:xfrm>
            <a:prstGeom prst="rect">
              <a:avLst/>
            </a:prstGeom>
          </p:spPr>
        </p:pic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65D3DCD-A192-69C8-1407-747F9304DD2E}"/>
                </a:ext>
              </a:extLst>
            </p:cNvPr>
            <p:cNvSpPr txBox="1"/>
            <p:nvPr/>
          </p:nvSpPr>
          <p:spPr>
            <a:xfrm>
              <a:off x="418605" y="3671742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3072C473-A646-0AA6-C321-5EC7D49E7790}"/>
              </a:ext>
            </a:extLst>
          </p:cNvPr>
          <p:cNvGrpSpPr/>
          <p:nvPr/>
        </p:nvGrpSpPr>
        <p:grpSpPr>
          <a:xfrm>
            <a:off x="5685748" y="4650116"/>
            <a:ext cx="865173" cy="884775"/>
            <a:chOff x="5074635" y="5243008"/>
            <a:chExt cx="865173" cy="884775"/>
          </a:xfrm>
        </p:grpSpPr>
        <p:pic>
          <p:nvPicPr>
            <p:cNvPr id="76" name="Graphique 75" descr="Base de données avec un remplissage uni">
              <a:extLst>
                <a:ext uri="{FF2B5EF4-FFF2-40B4-BE49-F238E27FC236}">
                  <a16:creationId xmlns:a16="http://schemas.microsoft.com/office/drawing/2014/main" id="{05089574-92D0-5D03-5DE1-A4F7804B5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1CE0A1EA-8382-6A9D-6D57-0C720D491DA2}"/>
                </a:ext>
              </a:extLst>
            </p:cNvPr>
            <p:cNvSpPr txBox="1"/>
            <p:nvPr/>
          </p:nvSpPr>
          <p:spPr>
            <a:xfrm>
              <a:off x="5074635" y="5243008"/>
              <a:ext cx="8651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Train data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FB813C8F-7EAC-7719-6637-21461A5BF9F2}"/>
              </a:ext>
            </a:extLst>
          </p:cNvPr>
          <p:cNvGrpSpPr/>
          <p:nvPr/>
        </p:nvGrpSpPr>
        <p:grpSpPr>
          <a:xfrm>
            <a:off x="8598339" y="4304282"/>
            <a:ext cx="722153" cy="943256"/>
            <a:chOff x="7742702" y="3541388"/>
            <a:chExt cx="722153" cy="943256"/>
          </a:xfrm>
        </p:grpSpPr>
        <p:pic>
          <p:nvPicPr>
            <p:cNvPr id="77" name="Graphique 76" descr="Base de données avec un remplissage uni">
              <a:extLst>
                <a:ext uri="{FF2B5EF4-FFF2-40B4-BE49-F238E27FC236}">
                  <a16:creationId xmlns:a16="http://schemas.microsoft.com/office/drawing/2014/main" id="{65D85D70-CFEB-DB28-7785-BF8A031DB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2702" y="3762491"/>
              <a:ext cx="722153" cy="722153"/>
            </a:xfrm>
            <a:prstGeom prst="rect">
              <a:avLst/>
            </a:prstGeom>
          </p:spPr>
        </p:pic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6C49C4E6-3A70-A633-FEBE-2341658B4255}"/>
                </a:ext>
              </a:extLst>
            </p:cNvPr>
            <p:cNvSpPr txBox="1"/>
            <p:nvPr/>
          </p:nvSpPr>
          <p:spPr>
            <a:xfrm>
              <a:off x="7763512" y="3541388"/>
              <a:ext cx="596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Model</a:t>
              </a:r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468C92A0-E4D0-A5AD-A713-821D4E85FC54}"/>
              </a:ext>
            </a:extLst>
          </p:cNvPr>
          <p:cNvGrpSpPr/>
          <p:nvPr/>
        </p:nvGrpSpPr>
        <p:grpSpPr>
          <a:xfrm>
            <a:off x="10194354" y="5288889"/>
            <a:ext cx="722153" cy="979233"/>
            <a:chOff x="9474411" y="3573862"/>
            <a:chExt cx="722153" cy="979233"/>
          </a:xfrm>
        </p:grpSpPr>
        <p:pic>
          <p:nvPicPr>
            <p:cNvPr id="107" name="Graphique 106" descr="Base de données avec un remplissage uni">
              <a:extLst>
                <a:ext uri="{FF2B5EF4-FFF2-40B4-BE49-F238E27FC236}">
                  <a16:creationId xmlns:a16="http://schemas.microsoft.com/office/drawing/2014/main" id="{C5481E78-8CFC-D59A-E9D8-4FF75C357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74411" y="3830942"/>
              <a:ext cx="722153" cy="722153"/>
            </a:xfrm>
            <a:prstGeom prst="rect">
              <a:avLst/>
            </a:prstGeom>
          </p:spPr>
        </p:pic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F30F82BD-5BC2-B683-AD24-A130C108E569}"/>
                </a:ext>
              </a:extLst>
            </p:cNvPr>
            <p:cNvSpPr txBox="1"/>
            <p:nvPr/>
          </p:nvSpPr>
          <p:spPr>
            <a:xfrm>
              <a:off x="9502126" y="3573862"/>
              <a:ext cx="672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Metrics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2B421C33-3F11-FC94-24CF-CAD8A8AFD35F}"/>
              </a:ext>
            </a:extLst>
          </p:cNvPr>
          <p:cNvGrpSpPr/>
          <p:nvPr/>
        </p:nvGrpSpPr>
        <p:grpSpPr>
          <a:xfrm>
            <a:off x="5089164" y="5435568"/>
            <a:ext cx="804195" cy="936230"/>
            <a:chOff x="5075960" y="5451419"/>
            <a:chExt cx="804195" cy="936230"/>
          </a:xfrm>
        </p:grpSpPr>
        <p:pic>
          <p:nvPicPr>
            <p:cNvPr id="144" name="Graphique 143" descr="Base de données avec un remplissage uni">
              <a:extLst>
                <a:ext uri="{FF2B5EF4-FFF2-40B4-BE49-F238E27FC236}">
                  <a16:creationId xmlns:a16="http://schemas.microsoft.com/office/drawing/2014/main" id="{1B0BDDDE-650A-6E06-999C-6CE194CEE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1298" y="5665496"/>
              <a:ext cx="722153" cy="722153"/>
            </a:xfrm>
            <a:prstGeom prst="rect">
              <a:avLst/>
            </a:prstGeom>
          </p:spPr>
        </p:pic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E28927ED-E0BE-69C7-7957-8A549B76DA1B}"/>
                </a:ext>
              </a:extLst>
            </p:cNvPr>
            <p:cNvSpPr txBox="1"/>
            <p:nvPr/>
          </p:nvSpPr>
          <p:spPr>
            <a:xfrm>
              <a:off x="5075960" y="5451419"/>
              <a:ext cx="8041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Test data</a:t>
              </a:r>
            </a:p>
          </p:txBody>
        </p: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ADD43627-8062-9A37-BD2D-C8B7DE7B9E02}"/>
              </a:ext>
            </a:extLst>
          </p:cNvPr>
          <p:cNvGrpSpPr/>
          <p:nvPr/>
        </p:nvGrpSpPr>
        <p:grpSpPr>
          <a:xfrm>
            <a:off x="9344835" y="3031332"/>
            <a:ext cx="563296" cy="2678617"/>
            <a:chOff x="10284757" y="1022096"/>
            <a:chExt cx="563296" cy="671329"/>
          </a:xfrm>
        </p:grpSpPr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2D832C0C-EAD0-2802-7CCB-B5823F78FA4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F4D91706-4489-8596-6DBD-37BAD2E1B0F0}"/>
                </a:ext>
              </a:extLst>
            </p:cNvPr>
            <p:cNvSpPr txBox="1"/>
            <p:nvPr/>
          </p:nvSpPr>
          <p:spPr>
            <a:xfrm>
              <a:off x="10284757" y="1477804"/>
              <a:ext cx="563296" cy="70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eval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36232533-AF22-23B7-9C6A-F1A5BD2C574A}"/>
              </a:ext>
            </a:extLst>
          </p:cNvPr>
          <p:cNvGrpSpPr/>
          <p:nvPr/>
        </p:nvGrpSpPr>
        <p:grpSpPr>
          <a:xfrm>
            <a:off x="9381274" y="553499"/>
            <a:ext cx="762420" cy="960763"/>
            <a:chOff x="8474329" y="3786059"/>
            <a:chExt cx="957921" cy="1167191"/>
          </a:xfrm>
        </p:grpSpPr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4B15EF6A-ED23-29B0-26B7-4F4A264A787F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57" name="Image 156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30CF80A8-E1BA-E9C9-7C8C-BBB0E0434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60" name="Flèche : bas 159">
            <a:extLst>
              <a:ext uri="{FF2B5EF4-FFF2-40B4-BE49-F238E27FC236}">
                <a16:creationId xmlns:a16="http://schemas.microsoft.com/office/drawing/2014/main" id="{9F473731-3384-8E2D-07C4-176FCE823234}"/>
              </a:ext>
            </a:extLst>
          </p:cNvPr>
          <p:cNvSpPr/>
          <p:nvPr/>
        </p:nvSpPr>
        <p:spPr>
          <a:xfrm>
            <a:off x="5436956" y="4435499"/>
            <a:ext cx="140027" cy="103204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3" name="Flèche : bas 162">
            <a:extLst>
              <a:ext uri="{FF2B5EF4-FFF2-40B4-BE49-F238E27FC236}">
                <a16:creationId xmlns:a16="http://schemas.microsoft.com/office/drawing/2014/main" id="{BCAC6B9E-76BF-964A-8A4E-B129C232DD6D}"/>
              </a:ext>
            </a:extLst>
          </p:cNvPr>
          <p:cNvSpPr/>
          <p:nvPr/>
        </p:nvSpPr>
        <p:spPr>
          <a:xfrm rot="16200000">
            <a:off x="9999501" y="5779224"/>
            <a:ext cx="162003" cy="3867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4" name="Flèche : bas 163">
            <a:extLst>
              <a:ext uri="{FF2B5EF4-FFF2-40B4-BE49-F238E27FC236}">
                <a16:creationId xmlns:a16="http://schemas.microsoft.com/office/drawing/2014/main" id="{AE8CBF11-6C42-E23A-41D0-5C09063A8E82}"/>
              </a:ext>
            </a:extLst>
          </p:cNvPr>
          <p:cNvSpPr/>
          <p:nvPr/>
        </p:nvSpPr>
        <p:spPr>
          <a:xfrm rot="16200000">
            <a:off x="7104870" y="4555169"/>
            <a:ext cx="162003" cy="283489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2DE0691C-2BE8-CBE2-CD9E-FA375CA42EE7}"/>
              </a:ext>
            </a:extLst>
          </p:cNvPr>
          <p:cNvGrpSpPr/>
          <p:nvPr/>
        </p:nvGrpSpPr>
        <p:grpSpPr>
          <a:xfrm>
            <a:off x="10421716" y="1008319"/>
            <a:ext cx="1567184" cy="671329"/>
            <a:chOff x="10197912" y="1027965"/>
            <a:chExt cx="1567184" cy="671329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22DCE39D-1A23-B1C8-AD0F-8A1A901DC5B4}"/>
                </a:ext>
              </a:extLst>
            </p:cNvPr>
            <p:cNvGrpSpPr/>
            <p:nvPr/>
          </p:nvGrpSpPr>
          <p:grpSpPr>
            <a:xfrm>
              <a:off x="10197912" y="1027965"/>
              <a:ext cx="184731" cy="671329"/>
              <a:chOff x="1267689" y="1070658"/>
              <a:chExt cx="184731" cy="671329"/>
            </a:xfrm>
          </p:grpSpPr>
          <p:cxnSp>
            <p:nvCxnSpPr>
              <p:cNvPr id="104" name="Connecteur droit avec flèche 103">
                <a:extLst>
                  <a:ext uri="{FF2B5EF4-FFF2-40B4-BE49-F238E27FC236}">
                    <a16:creationId xmlns:a16="http://schemas.microsoft.com/office/drawing/2014/main" id="{748283F9-1DDF-DEE7-22AB-579696FBC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7940" y="1070658"/>
                <a:ext cx="0" cy="671329"/>
              </a:xfrm>
              <a:prstGeom prst="straightConnector1">
                <a:avLst/>
              </a:prstGeom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4AB9690E-3467-DB58-E266-47C59C95137B}"/>
                  </a:ext>
                </a:extLst>
              </p:cNvPr>
              <p:cNvSpPr txBox="1"/>
              <p:nvPr/>
            </p:nvSpPr>
            <p:spPr>
              <a:xfrm>
                <a:off x="1267689" y="1184970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14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C572D68E-BAEC-B56A-9910-A9207CC46FE4}"/>
                </a:ext>
              </a:extLst>
            </p:cNvPr>
            <p:cNvSpPr txBox="1"/>
            <p:nvPr/>
          </p:nvSpPr>
          <p:spPr>
            <a:xfrm>
              <a:off x="10241858" y="1030797"/>
              <a:ext cx="1523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get_mlflow_runs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167" name="Flèche : bas 166">
            <a:extLst>
              <a:ext uri="{FF2B5EF4-FFF2-40B4-BE49-F238E27FC236}">
                <a16:creationId xmlns:a16="http://schemas.microsoft.com/office/drawing/2014/main" id="{7020F34A-7475-388E-FDC3-9CB6949AD9FF}"/>
              </a:ext>
            </a:extLst>
          </p:cNvPr>
          <p:cNvSpPr/>
          <p:nvPr/>
        </p:nvSpPr>
        <p:spPr>
          <a:xfrm>
            <a:off x="8881505" y="5189681"/>
            <a:ext cx="140026" cy="48759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6" name="Groupe 185">
            <a:extLst>
              <a:ext uri="{FF2B5EF4-FFF2-40B4-BE49-F238E27FC236}">
                <a16:creationId xmlns:a16="http://schemas.microsoft.com/office/drawing/2014/main" id="{CB268F83-D982-6C6C-381B-99FECC65981A}"/>
              </a:ext>
            </a:extLst>
          </p:cNvPr>
          <p:cNvGrpSpPr/>
          <p:nvPr/>
        </p:nvGrpSpPr>
        <p:grpSpPr>
          <a:xfrm>
            <a:off x="10430230" y="3528632"/>
            <a:ext cx="1636568" cy="1354217"/>
            <a:chOff x="10430230" y="3528632"/>
            <a:chExt cx="1636568" cy="1354217"/>
          </a:xfrm>
        </p:grpSpPr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C1AC6360-EA5B-3C3D-7DA3-3518E6DDFB56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162" name="Image 161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24496D61-6473-FB85-D813-DBB8DFA9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169" name="Image 168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3E66F8E5-66ED-990B-CB6D-10850CFA4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171" name="Flèche : bas 170">
            <a:extLst>
              <a:ext uri="{FF2B5EF4-FFF2-40B4-BE49-F238E27FC236}">
                <a16:creationId xmlns:a16="http://schemas.microsoft.com/office/drawing/2014/main" id="{70A6CC02-9125-734B-8EC5-DC4BC48E5D3C}"/>
              </a:ext>
            </a:extLst>
          </p:cNvPr>
          <p:cNvSpPr/>
          <p:nvPr/>
        </p:nvSpPr>
        <p:spPr>
          <a:xfrm>
            <a:off x="10758860" y="2398800"/>
            <a:ext cx="228996" cy="109250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F9064F70-F842-C3C7-F2E9-DB2DD95190E9}"/>
              </a:ext>
            </a:extLst>
          </p:cNvPr>
          <p:cNvGrpSpPr/>
          <p:nvPr/>
        </p:nvGrpSpPr>
        <p:grpSpPr>
          <a:xfrm>
            <a:off x="1432394" y="3619576"/>
            <a:ext cx="1752404" cy="738041"/>
            <a:chOff x="1432394" y="3619576"/>
            <a:chExt cx="1752404" cy="738041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DF2E277-9C05-098D-29A1-D8E86AAE4997}"/>
                </a:ext>
              </a:extLst>
            </p:cNvPr>
            <p:cNvSpPr txBox="1"/>
            <p:nvPr/>
          </p:nvSpPr>
          <p:spPr>
            <a:xfrm>
              <a:off x="1432394" y="3619576"/>
              <a:ext cx="1752404" cy="7380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ETL</a:t>
              </a:r>
            </a:p>
            <a:p>
              <a:r>
                <a:rPr lang="fr-FR" sz="1400" dirty="0"/>
                <a:t>For </a:t>
              </a:r>
              <a:r>
                <a:rPr lang="fr-FR" sz="1400" dirty="0" err="1"/>
                <a:t>each</a:t>
              </a:r>
              <a:r>
                <a:rPr lang="fr-FR" sz="1400" dirty="0"/>
                <a:t> image</a:t>
              </a:r>
            </a:p>
          </p:txBody>
        </p:sp>
        <p:pic>
          <p:nvPicPr>
            <p:cNvPr id="173" name="Image 17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99B92DD1-E861-522E-6D5F-7B5873486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2816" y="3923608"/>
              <a:ext cx="396649" cy="396649"/>
            </a:xfrm>
            <a:prstGeom prst="rect">
              <a:avLst/>
            </a:prstGeom>
          </p:spPr>
        </p:pic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32ABFC51-0907-5680-A8FE-2A6EAD241E12}"/>
              </a:ext>
            </a:extLst>
          </p:cNvPr>
          <p:cNvGrpSpPr/>
          <p:nvPr/>
        </p:nvGrpSpPr>
        <p:grpSpPr>
          <a:xfrm>
            <a:off x="6870595" y="3516553"/>
            <a:ext cx="837602" cy="919381"/>
            <a:chOff x="5074636" y="5208402"/>
            <a:chExt cx="837602" cy="919381"/>
          </a:xfrm>
        </p:grpSpPr>
        <p:pic>
          <p:nvPicPr>
            <p:cNvPr id="177" name="Graphique 176" descr="Base de données avec un remplissage uni">
              <a:extLst>
                <a:ext uri="{FF2B5EF4-FFF2-40B4-BE49-F238E27FC236}">
                  <a16:creationId xmlns:a16="http://schemas.microsoft.com/office/drawing/2014/main" id="{73F97C04-C14E-0E6F-820F-8FDA61691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178" name="ZoneTexte 177">
              <a:extLst>
                <a:ext uri="{FF2B5EF4-FFF2-40B4-BE49-F238E27FC236}">
                  <a16:creationId xmlns:a16="http://schemas.microsoft.com/office/drawing/2014/main" id="{29672D02-832C-683D-F90F-F263D2D58F84}"/>
                </a:ext>
              </a:extLst>
            </p:cNvPr>
            <p:cNvSpPr txBox="1"/>
            <p:nvPr/>
          </p:nvSpPr>
          <p:spPr>
            <a:xfrm>
              <a:off x="5074636" y="5208402"/>
              <a:ext cx="8376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Vectorizer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82" name="Flèche : bas 181">
            <a:extLst>
              <a:ext uri="{FF2B5EF4-FFF2-40B4-BE49-F238E27FC236}">
                <a16:creationId xmlns:a16="http://schemas.microsoft.com/office/drawing/2014/main" id="{8E267F3D-8C2D-14F8-7C5C-185057B8E8F8}"/>
              </a:ext>
            </a:extLst>
          </p:cNvPr>
          <p:cNvSpPr/>
          <p:nvPr/>
        </p:nvSpPr>
        <p:spPr>
          <a:xfrm rot="16200000">
            <a:off x="6741446" y="3830424"/>
            <a:ext cx="171875" cy="52315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FE36D1E6-71AB-B2EB-025F-C50FBFE4D5A2}"/>
              </a:ext>
            </a:extLst>
          </p:cNvPr>
          <p:cNvGrpSpPr/>
          <p:nvPr/>
        </p:nvGrpSpPr>
        <p:grpSpPr>
          <a:xfrm>
            <a:off x="8603320" y="5717489"/>
            <a:ext cx="1201548" cy="520332"/>
            <a:chOff x="8603320" y="5717489"/>
            <a:chExt cx="1201548" cy="520332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C1D4688-0327-FEF7-4391-67E0A7946EDA}"/>
                </a:ext>
              </a:extLst>
            </p:cNvPr>
            <p:cNvSpPr txBox="1"/>
            <p:nvPr/>
          </p:nvSpPr>
          <p:spPr>
            <a:xfrm>
              <a:off x="8603320" y="5717489"/>
              <a:ext cx="1193200" cy="48759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Eval</a:t>
              </a:r>
            </a:p>
          </p:txBody>
        </p:sp>
        <p:pic>
          <p:nvPicPr>
            <p:cNvPr id="183" name="Image 18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AEC2A631-8404-D5B9-9CD4-0A4CBCBAE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8219" y="5841172"/>
              <a:ext cx="396649" cy="396649"/>
            </a:xfrm>
            <a:prstGeom prst="rect">
              <a:avLst/>
            </a:prstGeom>
          </p:spPr>
        </p:pic>
      </p:grpSp>
      <p:sp>
        <p:nvSpPr>
          <p:cNvPr id="185" name="Flèche : bas 184">
            <a:extLst>
              <a:ext uri="{FF2B5EF4-FFF2-40B4-BE49-F238E27FC236}">
                <a16:creationId xmlns:a16="http://schemas.microsoft.com/office/drawing/2014/main" id="{48340CD9-B1E1-BDEA-C03D-0EA465090364}"/>
              </a:ext>
            </a:extLst>
          </p:cNvPr>
          <p:cNvSpPr/>
          <p:nvPr/>
        </p:nvSpPr>
        <p:spPr>
          <a:xfrm rot="10800000">
            <a:off x="7253775" y="2427788"/>
            <a:ext cx="135340" cy="109250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D4EAE19-0359-D1A6-80EF-0EA42BC17B1D}"/>
              </a:ext>
            </a:extLst>
          </p:cNvPr>
          <p:cNvGrpSpPr/>
          <p:nvPr/>
        </p:nvGrpSpPr>
        <p:grpSpPr>
          <a:xfrm>
            <a:off x="434503" y="4359040"/>
            <a:ext cx="1483602" cy="1032047"/>
            <a:chOff x="-219735" y="3983852"/>
            <a:chExt cx="1290674" cy="924849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42D34570-2835-B8FC-C86F-DD62A5EF84F3}"/>
                </a:ext>
              </a:extLst>
            </p:cNvPr>
            <p:cNvCxnSpPr>
              <a:cxnSpLocks/>
            </p:cNvCxnSpPr>
            <p:nvPr/>
          </p:nvCxnSpPr>
          <p:spPr>
            <a:xfrm>
              <a:off x="875758" y="3983852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0EDFA65-09BE-5D41-E478-0938C913851C}"/>
                </a:ext>
              </a:extLst>
            </p:cNvPr>
            <p:cNvSpPr txBox="1"/>
            <p:nvPr/>
          </p:nvSpPr>
          <p:spPr>
            <a:xfrm>
              <a:off x="-219735" y="4289382"/>
              <a:ext cx="1290674" cy="401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/blocks-</a:t>
              </a:r>
              <a:r>
                <a:rPr lang="fr-FR" sz="1400" dirty="0" err="1">
                  <a:solidFill>
                    <a:schemeClr val="accent5"/>
                  </a:solidFill>
                </a:rPr>
                <a:t>words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4C3803DA-FA1F-F077-E7EF-56A52865D13E}"/>
              </a:ext>
            </a:extLst>
          </p:cNvPr>
          <p:cNvGrpSpPr/>
          <p:nvPr/>
        </p:nvGrpSpPr>
        <p:grpSpPr>
          <a:xfrm>
            <a:off x="2387743" y="4354044"/>
            <a:ext cx="657488" cy="1032046"/>
            <a:chOff x="2605572" y="4216208"/>
            <a:chExt cx="657488" cy="924849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E17D49D8-0091-875F-CEFD-F3F8D474AEA0}"/>
                </a:ext>
              </a:extLst>
            </p:cNvPr>
            <p:cNvCxnSpPr>
              <a:cxnSpLocks/>
            </p:cNvCxnSpPr>
            <p:nvPr/>
          </p:nvCxnSpPr>
          <p:spPr>
            <a:xfrm>
              <a:off x="3218648" y="4216208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095A51B-D9B7-ABCD-DD59-97F74CC826FA}"/>
                </a:ext>
              </a:extLst>
            </p:cNvPr>
            <p:cNvSpPr txBox="1"/>
            <p:nvPr/>
          </p:nvSpPr>
          <p:spPr>
            <a:xfrm>
              <a:off x="2605572" y="4461266"/>
              <a:ext cx="657488" cy="393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E5B9C20-A621-D3A0-9DBF-929776649BFA}"/>
              </a:ext>
            </a:extLst>
          </p:cNvPr>
          <p:cNvGrpSpPr/>
          <p:nvPr/>
        </p:nvGrpSpPr>
        <p:grpSpPr>
          <a:xfrm>
            <a:off x="1739423" y="4348707"/>
            <a:ext cx="728982" cy="950926"/>
            <a:chOff x="501025" y="3752279"/>
            <a:chExt cx="728982" cy="865002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5791D6C8-C34E-C783-C243-1ACFF8E49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190" y="3752279"/>
              <a:ext cx="1600" cy="8578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64A7A55-7F3A-706E-1B31-CAD4086B2A2A}"/>
                </a:ext>
              </a:extLst>
            </p:cNvPr>
            <p:cNvSpPr txBox="1"/>
            <p:nvPr/>
          </p:nvSpPr>
          <p:spPr>
            <a:xfrm>
              <a:off x="501025" y="4024257"/>
              <a:ext cx="728982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océrisé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6E59039-A57F-6DF9-2044-0292F9819207}"/>
              </a:ext>
            </a:extLst>
          </p:cNvPr>
          <p:cNvGrpSpPr/>
          <p:nvPr/>
        </p:nvGrpSpPr>
        <p:grpSpPr>
          <a:xfrm>
            <a:off x="3031191" y="4320424"/>
            <a:ext cx="760273" cy="1032047"/>
            <a:chOff x="449916" y="3615842"/>
            <a:chExt cx="760273" cy="1169735"/>
          </a:xfrm>
        </p:grpSpPr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904B140D-FF29-A806-87B1-8C83BC583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581" y="3615842"/>
              <a:ext cx="0" cy="116973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C7F1CA0-066D-94AF-D7AD-7CDFBE4D7314}"/>
                </a:ext>
              </a:extLst>
            </p:cNvPr>
            <p:cNvSpPr txBox="1"/>
            <p:nvPr/>
          </p:nvSpPr>
          <p:spPr>
            <a:xfrm>
              <a:off x="449916" y="3963893"/>
              <a:ext cx="760273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nettoyé</a:t>
              </a:r>
            </a:p>
          </p:txBody>
        </p:sp>
      </p:grp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087D71F8-7081-7047-B49D-07DD7F621B60}"/>
              </a:ext>
            </a:extLst>
          </p:cNvPr>
          <p:cNvSpPr/>
          <p:nvPr/>
        </p:nvSpPr>
        <p:spPr>
          <a:xfrm rot="16200000">
            <a:off x="1128146" y="3923494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1D4D5236-4F78-A98A-DFDC-10296271B77E}"/>
              </a:ext>
            </a:extLst>
          </p:cNvPr>
          <p:cNvSpPr/>
          <p:nvPr/>
        </p:nvSpPr>
        <p:spPr>
          <a:xfrm rot="16200000">
            <a:off x="3343283" y="3892600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99FA572-186B-FA77-F2ED-018AC433C235}"/>
              </a:ext>
            </a:extLst>
          </p:cNvPr>
          <p:cNvSpPr/>
          <p:nvPr/>
        </p:nvSpPr>
        <p:spPr>
          <a:xfrm>
            <a:off x="3293555" y="2364648"/>
            <a:ext cx="341836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1A6E193-C5B5-C06E-2824-14FFC6D43E27}"/>
              </a:ext>
            </a:extLst>
          </p:cNvPr>
          <p:cNvSpPr/>
          <p:nvPr/>
        </p:nvSpPr>
        <p:spPr>
          <a:xfrm>
            <a:off x="4543584" y="2313399"/>
            <a:ext cx="341836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84B7D66-BD57-F3C9-812C-607947AEA05D}"/>
              </a:ext>
            </a:extLst>
          </p:cNvPr>
          <p:cNvSpPr/>
          <p:nvPr/>
        </p:nvSpPr>
        <p:spPr>
          <a:xfrm>
            <a:off x="10271922" y="2344476"/>
            <a:ext cx="341836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2200009-3815-FA76-8E57-A37DE6A6FA9C}"/>
              </a:ext>
            </a:extLst>
          </p:cNvPr>
          <p:cNvSpPr/>
          <p:nvPr/>
        </p:nvSpPr>
        <p:spPr>
          <a:xfrm>
            <a:off x="4458407" y="1151010"/>
            <a:ext cx="1518187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étapes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87C1595-6D32-92FD-DC15-EC88AC127210}"/>
              </a:ext>
            </a:extLst>
          </p:cNvPr>
          <p:cNvSpPr/>
          <p:nvPr/>
        </p:nvSpPr>
        <p:spPr>
          <a:xfrm>
            <a:off x="1691116" y="3043328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84C4BD4-207F-39E4-823F-373FD53AEFD7}"/>
              </a:ext>
            </a:extLst>
          </p:cNvPr>
          <p:cNvSpPr/>
          <p:nvPr/>
        </p:nvSpPr>
        <p:spPr>
          <a:xfrm>
            <a:off x="2955930" y="3053432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A16DBE0-B603-F81E-2381-33FF39D44B03}"/>
              </a:ext>
            </a:extLst>
          </p:cNvPr>
          <p:cNvSpPr/>
          <p:nvPr/>
        </p:nvSpPr>
        <p:spPr>
          <a:xfrm>
            <a:off x="5424828" y="3043328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1.3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B2AE4AE-5C22-98F7-96C4-5C075517CCD5}"/>
              </a:ext>
            </a:extLst>
          </p:cNvPr>
          <p:cNvSpPr/>
          <p:nvPr/>
        </p:nvSpPr>
        <p:spPr>
          <a:xfrm>
            <a:off x="7972190" y="3632895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1.4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43DBB18-9F21-4168-F021-EE2E7431C48D}"/>
              </a:ext>
            </a:extLst>
          </p:cNvPr>
          <p:cNvSpPr/>
          <p:nvPr/>
        </p:nvSpPr>
        <p:spPr>
          <a:xfrm>
            <a:off x="9405833" y="4731817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248597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9" grpId="0" animBg="1"/>
      <p:bldP spid="84" grpId="0" animBg="1"/>
      <p:bldP spid="85" grpId="0" animBg="1"/>
      <p:bldP spid="95" grpId="0" animBg="1"/>
      <p:bldP spid="103" grpId="0"/>
      <p:bldP spid="114" grpId="0" animBg="1"/>
      <p:bldP spid="117" grpId="0" animBg="1"/>
      <p:bldP spid="118" grpId="0" animBg="1"/>
      <p:bldP spid="119" grpId="0" animBg="1"/>
      <p:bldP spid="120" grpId="0"/>
      <p:bldP spid="121" grpId="0"/>
      <p:bldP spid="131" grpId="0" animBg="1"/>
      <p:bldP spid="132" grpId="0" animBg="1"/>
      <p:bldP spid="133" grpId="0" animBg="1"/>
      <p:bldP spid="160" grpId="0" animBg="1"/>
      <p:bldP spid="163" grpId="0" animBg="1"/>
      <p:bldP spid="164" grpId="0" animBg="1"/>
      <p:bldP spid="167" grpId="0" animBg="1"/>
      <p:bldP spid="171" grpId="0" animBg="1"/>
      <p:bldP spid="182" grpId="0" animBg="1"/>
      <p:bldP spid="185" grpId="0" animBg="1"/>
      <p:bldP spid="18" grpId="0" animBg="1"/>
      <p:bldP spid="19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2</TotalTime>
  <Words>1633</Words>
  <Application>Microsoft Office PowerPoint</Application>
  <PresentationFormat>Widescreen</PresentationFormat>
  <Paragraphs>428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Tenorite</vt:lpstr>
      <vt:lpstr>Wingdings</vt:lpstr>
      <vt:lpstr>Monoline</vt:lpstr>
      <vt:lpstr>Projet Classification de documents  Présentation du projet MLOps  25 Février 2025</vt:lpstr>
      <vt:lpstr>Plan de la présentation</vt:lpstr>
      <vt:lpstr>Introduction</vt:lpstr>
      <vt:lpstr>Vue d’ensemble du projet Classification MLOps</vt:lpstr>
      <vt:lpstr>Scénario de démo</vt:lpstr>
      <vt:lpstr>Plan de la présentation</vt:lpstr>
      <vt:lpstr>Modèles et Nettoyage jeu de données</vt:lpstr>
      <vt:lpstr>Plan de la présentation</vt:lpstr>
      <vt:lpstr>Pipeline DVC Training avec micro-services  SLIDE MASQUEE</vt:lpstr>
      <vt:lpstr>Versioning des données</vt:lpstr>
      <vt:lpstr>Cycle de vie du Modèle</vt:lpstr>
      <vt:lpstr>Pipeline Training &amp; Monitoring</vt:lpstr>
      <vt:lpstr>Monitoring Métrique Système</vt:lpstr>
      <vt:lpstr>Plan de la présentation</vt:lpstr>
      <vt:lpstr>Pipeline Predict avec Orchestrator &amp; micro-services</vt:lpstr>
      <vt:lpstr>Interface utilisateur pour les prédictions</vt:lpstr>
      <vt:lpstr>Gestion du Feedback User</vt:lpstr>
      <vt:lpstr>Plan de la présentation</vt:lpstr>
      <vt:lpstr>CI/CD: Le versioning des repositories de code</vt:lpstr>
      <vt:lpstr>CI : Jenkins</vt:lpstr>
      <vt:lpstr>ArgoCD</vt:lpstr>
      <vt:lpstr>Déploiement Kubernetes</vt:lpstr>
      <vt:lpstr>API Gateway</vt:lpstr>
      <vt:lpstr>Sécurisation de l’architecture</vt:lpstr>
      <vt:lpstr>Conclusion du projet MLOps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Sarah HIMEUR</cp:lastModifiedBy>
  <cp:revision>140</cp:revision>
  <dcterms:created xsi:type="dcterms:W3CDTF">2024-02-05T07:48:41Z</dcterms:created>
  <dcterms:modified xsi:type="dcterms:W3CDTF">2025-02-25T09:03:37Z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