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287" r:id="rId5"/>
    <p:sldId id="284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43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A22B7-8529-686C-0C69-A6E4C9FF4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e 87">
            <a:extLst>
              <a:ext uri="{FF2B5EF4-FFF2-40B4-BE49-F238E27FC236}">
                <a16:creationId xmlns:a16="http://schemas.microsoft.com/office/drawing/2014/main" id="{44674BD6-5307-7EDF-9F7E-34223AB60E81}"/>
              </a:ext>
            </a:extLst>
          </p:cNvPr>
          <p:cNvGrpSpPr/>
          <p:nvPr/>
        </p:nvGrpSpPr>
        <p:grpSpPr>
          <a:xfrm>
            <a:off x="587544" y="1741364"/>
            <a:ext cx="11465026" cy="1276768"/>
            <a:chOff x="587544" y="1741364"/>
            <a:chExt cx="11213930" cy="1276768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79322F0C-DBE1-338D-994B-3BC0BABEAEC2}"/>
                </a:ext>
              </a:extLst>
            </p:cNvPr>
            <p:cNvSpPr txBox="1"/>
            <p:nvPr/>
          </p:nvSpPr>
          <p:spPr>
            <a:xfrm>
              <a:off x="587544" y="1741364"/>
              <a:ext cx="11213930" cy="1276768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79" name="Image 7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4902DE91-D325-8258-5C52-42A710452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57552" y="2600131"/>
              <a:ext cx="396649" cy="396649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2DFA45D-3991-FFE6-4677-A46BD7C0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DVC Training avec micro-services</a:t>
            </a:r>
            <a:endParaRPr lang="en-US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A8664C2-EB5B-123E-3708-7637F0664CEA}"/>
              </a:ext>
            </a:extLst>
          </p:cNvPr>
          <p:cNvGrpSpPr/>
          <p:nvPr/>
        </p:nvGrpSpPr>
        <p:grpSpPr>
          <a:xfrm>
            <a:off x="4586203" y="3577245"/>
            <a:ext cx="1943005" cy="804556"/>
            <a:chOff x="1791092" y="1630837"/>
            <a:chExt cx="1943005" cy="80455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C678286-0A87-269E-85F6-60B125CA531F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Pre-</a:t>
              </a:r>
              <a:r>
                <a:rPr lang="fr-FR" b="1" dirty="0" err="1"/>
                <a:t>Processing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Split train/test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3707610E-8373-656F-54B7-861527F3D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66B3963D-9DC2-4ADB-6AEA-97DBC1ACCC0A}"/>
              </a:ext>
            </a:extLst>
          </p:cNvPr>
          <p:cNvGrpSpPr/>
          <p:nvPr/>
        </p:nvGrpSpPr>
        <p:grpSpPr>
          <a:xfrm>
            <a:off x="1572782" y="3060629"/>
            <a:ext cx="721672" cy="558947"/>
            <a:chOff x="1422234" y="2480531"/>
            <a:chExt cx="721672" cy="1300748"/>
          </a:xfrm>
        </p:grpSpPr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9F49644E-0A86-9469-8EB7-82A39F4D1CBE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C985898-DB45-E200-23BF-A31665C778BF}"/>
                </a:ext>
              </a:extLst>
            </p:cNvPr>
            <p:cNvSpPr txBox="1"/>
            <p:nvPr/>
          </p:nvSpPr>
          <p:spPr>
            <a:xfrm>
              <a:off x="1422234" y="2773928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7E60FE7-5F34-E34E-4BB1-35FC7E441631}"/>
              </a:ext>
            </a:extLst>
          </p:cNvPr>
          <p:cNvGrpSpPr/>
          <p:nvPr/>
        </p:nvGrpSpPr>
        <p:grpSpPr>
          <a:xfrm>
            <a:off x="2929272" y="3056283"/>
            <a:ext cx="657488" cy="563293"/>
            <a:chOff x="3430494" y="2486068"/>
            <a:chExt cx="657488" cy="1300748"/>
          </a:xfrm>
        </p:grpSpPr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C42191AA-3026-30DA-6FB2-D841D1CE8D12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8AF81EA-9CF5-D8F7-B38E-52908152A2B0}"/>
                </a:ext>
              </a:extLst>
            </p:cNvPr>
            <p:cNvSpPr txBox="1"/>
            <p:nvPr/>
          </p:nvSpPr>
          <p:spPr>
            <a:xfrm>
              <a:off x="3430494" y="2757792"/>
              <a:ext cx="657488" cy="52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6C1864A3-5ED2-0FCA-7E27-0E23EB25323C}"/>
              </a:ext>
            </a:extLst>
          </p:cNvPr>
          <p:cNvGrpSpPr/>
          <p:nvPr/>
        </p:nvGrpSpPr>
        <p:grpSpPr>
          <a:xfrm>
            <a:off x="3843368" y="1024606"/>
            <a:ext cx="615040" cy="671329"/>
            <a:chOff x="10257940" y="1022096"/>
            <a:chExt cx="615040" cy="671329"/>
          </a:xfrm>
        </p:grpSpPr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48F0E631-41F2-CEA3-203B-FEDC3A28BD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F405218-6F17-62CC-3EBA-03D09F1054FC}"/>
                </a:ext>
              </a:extLst>
            </p:cNvPr>
            <p:cNvSpPr txBox="1"/>
            <p:nvPr/>
          </p:nvSpPr>
          <p:spPr>
            <a:xfrm>
              <a:off x="10257940" y="1156538"/>
              <a:ext cx="615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DA8DAAB2-14DA-6CED-A971-13CA787CD023}"/>
              </a:ext>
            </a:extLst>
          </p:cNvPr>
          <p:cNvSpPr txBox="1"/>
          <p:nvPr/>
        </p:nvSpPr>
        <p:spPr>
          <a:xfrm>
            <a:off x="10344585" y="2052586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B166FD6-DB25-D63A-39BA-54E1E4948264}"/>
              </a:ext>
            </a:extLst>
          </p:cNvPr>
          <p:cNvGrpSpPr/>
          <p:nvPr/>
        </p:nvGrpSpPr>
        <p:grpSpPr>
          <a:xfrm>
            <a:off x="799262" y="824507"/>
            <a:ext cx="1246694" cy="916218"/>
            <a:chOff x="10307639" y="777207"/>
            <a:chExt cx="1246694" cy="916218"/>
          </a:xfrm>
        </p:grpSpPr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25B3D2C8-6253-0D41-C7DB-7BA17E6B27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49E73C9-3F54-B895-B40A-669246E26DC8}"/>
                </a:ext>
              </a:extLst>
            </p:cNvPr>
            <p:cNvSpPr txBox="1"/>
            <p:nvPr/>
          </p:nvSpPr>
          <p:spPr>
            <a:xfrm>
              <a:off x="10357339" y="777207"/>
              <a:ext cx="119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28D70AA-25FA-F2DD-5BEC-F9908CB9FA55}"/>
              </a:ext>
            </a:extLst>
          </p:cNvPr>
          <p:cNvGrpSpPr/>
          <p:nvPr/>
        </p:nvGrpSpPr>
        <p:grpSpPr>
          <a:xfrm>
            <a:off x="7310029" y="4655600"/>
            <a:ext cx="1074645" cy="616113"/>
            <a:chOff x="8311712" y="4016423"/>
            <a:chExt cx="1074645" cy="616113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620B7F5-B969-590F-C507-E9EB775E38FB}"/>
                </a:ext>
              </a:extLst>
            </p:cNvPr>
            <p:cNvSpPr txBox="1"/>
            <p:nvPr/>
          </p:nvSpPr>
          <p:spPr>
            <a:xfrm>
              <a:off x="8311712" y="4016423"/>
              <a:ext cx="1055319" cy="58378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</a:t>
              </a:r>
            </a:p>
          </p:txBody>
        </p:sp>
        <p:pic>
          <p:nvPicPr>
            <p:cNvPr id="80" name="Image 79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CF0EC2C-3085-D705-D38F-317543CB9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9708" y="4235887"/>
              <a:ext cx="396649" cy="396649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D0169D84-BF0C-4190-B942-ED07ADDAE9DE}"/>
              </a:ext>
            </a:extLst>
          </p:cNvPr>
          <p:cNvGrpSpPr/>
          <p:nvPr/>
        </p:nvGrpSpPr>
        <p:grpSpPr>
          <a:xfrm>
            <a:off x="2916096" y="5418795"/>
            <a:ext cx="1942707" cy="1294536"/>
            <a:chOff x="3325791" y="5386008"/>
            <a:chExt cx="1942707" cy="1294536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EA97ED4-1217-8AEA-6F9F-B12A6FFF0EB3}"/>
                </a:ext>
              </a:extLst>
            </p:cNvPr>
            <p:cNvSpPr txBox="1"/>
            <p:nvPr/>
          </p:nvSpPr>
          <p:spPr>
            <a:xfrm>
              <a:off x="3325791" y="5386008"/>
              <a:ext cx="1942707" cy="124069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Clean-</a:t>
              </a:r>
              <a:r>
                <a:rPr lang="fr-FR" b="1" dirty="0" err="1"/>
                <a:t>text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Lowercase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Tokenize</a:t>
              </a:r>
              <a:r>
                <a:rPr lang="fr-FR" sz="1400" dirty="0"/>
                <a:t>/</a:t>
              </a:r>
              <a:r>
                <a:rPr lang="fr-FR" sz="1400" dirty="0" err="1"/>
                <a:t>Lemmatize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Remove</a:t>
              </a:r>
              <a:r>
                <a:rPr lang="fr-FR" sz="1400" dirty="0"/>
                <a:t> stop </a:t>
              </a:r>
              <a:r>
                <a:rPr lang="fr-FR" sz="1400" dirty="0" err="1"/>
                <a:t>words</a:t>
              </a:r>
              <a:endParaRPr lang="fr-FR" sz="1400" dirty="0"/>
            </a:p>
            <a:p>
              <a:pPr marL="285750" indent="-285750">
                <a:buFontTx/>
                <a:buChar char="-"/>
              </a:pPr>
              <a:endParaRPr lang="fr-FR" dirty="0"/>
            </a:p>
          </p:txBody>
        </p:sp>
        <p:pic>
          <p:nvPicPr>
            <p:cNvPr id="82" name="Image 8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FFE925A-6784-D1C3-576D-5C4720702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53989" y="6283895"/>
              <a:ext cx="396649" cy="396649"/>
            </a:xfrm>
            <a:prstGeom prst="rect">
              <a:avLst/>
            </a:prstGeom>
          </p:spPr>
        </p:pic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A64D16B7-6A84-1EC4-A18A-1E1D6F4BBB0F}"/>
              </a:ext>
            </a:extLst>
          </p:cNvPr>
          <p:cNvSpPr txBox="1"/>
          <p:nvPr/>
        </p:nvSpPr>
        <p:spPr>
          <a:xfrm>
            <a:off x="3303657" y="2072755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repro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7342CDC-253C-60B0-6DFA-86B0633A1B90}"/>
              </a:ext>
            </a:extLst>
          </p:cNvPr>
          <p:cNvSpPr txBox="1"/>
          <p:nvPr/>
        </p:nvSpPr>
        <p:spPr>
          <a:xfrm>
            <a:off x="4689209" y="2068843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FF3B3593-0C0B-0E54-66C4-1A244D672046}"/>
              </a:ext>
            </a:extLst>
          </p:cNvPr>
          <p:cNvGrpSpPr/>
          <p:nvPr/>
        </p:nvGrpSpPr>
        <p:grpSpPr>
          <a:xfrm>
            <a:off x="7814361" y="1027786"/>
            <a:ext cx="1387624" cy="671329"/>
            <a:chOff x="10257940" y="1022096"/>
            <a:chExt cx="1387624" cy="671329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7612D07E-DC59-80CF-5778-C904D7FB1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BAEC83BD-3C37-C82A-047B-8CC8945A4035}"/>
                </a:ext>
              </a:extLst>
            </p:cNvPr>
            <p:cNvSpPr txBox="1"/>
            <p:nvPr/>
          </p:nvSpPr>
          <p:spPr>
            <a:xfrm>
              <a:off x="10257940" y="1156538"/>
              <a:ext cx="1387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register_model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4" name="ZoneTexte 93">
            <a:extLst>
              <a:ext uri="{FF2B5EF4-FFF2-40B4-BE49-F238E27FC236}">
                <a16:creationId xmlns:a16="http://schemas.microsoft.com/office/drawing/2014/main" id="{A2D903F0-64A3-5C78-627D-23F78CE1AC42}"/>
              </a:ext>
            </a:extLst>
          </p:cNvPr>
          <p:cNvSpPr txBox="1"/>
          <p:nvPr/>
        </p:nvSpPr>
        <p:spPr>
          <a:xfrm>
            <a:off x="1918105" y="2052586"/>
            <a:ext cx="1154751" cy="583781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git clone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pull</a:t>
            </a:r>
          </a:p>
        </p:txBody>
      </p:sp>
      <p:sp>
        <p:nvSpPr>
          <p:cNvPr id="95" name="Flèche : bas 94">
            <a:extLst>
              <a:ext uri="{FF2B5EF4-FFF2-40B4-BE49-F238E27FC236}">
                <a16:creationId xmlns:a16="http://schemas.microsoft.com/office/drawing/2014/main" id="{316A106F-83F8-A415-8842-81CE50AB555B}"/>
              </a:ext>
            </a:extLst>
          </p:cNvPr>
          <p:cNvSpPr/>
          <p:nvPr/>
        </p:nvSpPr>
        <p:spPr>
          <a:xfrm>
            <a:off x="739023" y="3043328"/>
            <a:ext cx="140714" cy="64104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E73D94F-E5CC-60A2-84FA-FA15E9A37B46}"/>
              </a:ext>
            </a:extLst>
          </p:cNvPr>
          <p:cNvGrpSpPr/>
          <p:nvPr/>
        </p:nvGrpSpPr>
        <p:grpSpPr>
          <a:xfrm>
            <a:off x="5323387" y="3046253"/>
            <a:ext cx="833754" cy="474043"/>
            <a:chOff x="10257940" y="1022096"/>
            <a:chExt cx="833754" cy="671329"/>
          </a:xfrm>
        </p:grpSpPr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903206C5-3633-FA2A-33E1-95F8D5ADA09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8F5C14FD-72F5-7147-9C45-4505EA5F3E87}"/>
                </a:ext>
              </a:extLst>
            </p:cNvPr>
            <p:cNvSpPr txBox="1"/>
            <p:nvPr/>
          </p:nvSpPr>
          <p:spPr>
            <a:xfrm>
              <a:off x="10257940" y="1156538"/>
              <a:ext cx="833754" cy="330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/process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27C53BB8-A0B1-6F38-50D7-EB648B0C5543}"/>
              </a:ext>
            </a:extLst>
          </p:cNvPr>
          <p:cNvSpPr txBox="1"/>
          <p:nvPr/>
        </p:nvSpPr>
        <p:spPr>
          <a:xfrm>
            <a:off x="7814361" y="115622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accent5"/>
              </a:solidFill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6570E07-8558-7967-0293-C5F89B227EC4}"/>
              </a:ext>
            </a:extLst>
          </p:cNvPr>
          <p:cNvSpPr txBox="1"/>
          <p:nvPr/>
        </p:nvSpPr>
        <p:spPr>
          <a:xfrm>
            <a:off x="10467133" y="1285996"/>
            <a:ext cx="1608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revert_to_commit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14" name="Flèche : bas 113">
            <a:extLst>
              <a:ext uri="{FF2B5EF4-FFF2-40B4-BE49-F238E27FC236}">
                <a16:creationId xmlns:a16="http://schemas.microsoft.com/office/drawing/2014/main" id="{386E5199-2C61-40AF-A721-E6604F60B1E1}"/>
              </a:ext>
            </a:extLst>
          </p:cNvPr>
          <p:cNvSpPr/>
          <p:nvPr/>
        </p:nvSpPr>
        <p:spPr>
          <a:xfrm rot="16200000">
            <a:off x="4278515" y="389733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06565773-2E2C-F1FD-AE08-539458617342}"/>
              </a:ext>
            </a:extLst>
          </p:cNvPr>
          <p:cNvGrpSpPr/>
          <p:nvPr/>
        </p:nvGrpSpPr>
        <p:grpSpPr>
          <a:xfrm>
            <a:off x="395818" y="5386008"/>
            <a:ext cx="1519088" cy="723200"/>
            <a:chOff x="395818" y="5386008"/>
            <a:chExt cx="1519088" cy="723200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05C8059-6FDA-301C-8092-BCFEC33912D8}"/>
                </a:ext>
              </a:extLst>
            </p:cNvPr>
            <p:cNvSpPr txBox="1"/>
            <p:nvPr/>
          </p:nvSpPr>
          <p:spPr>
            <a:xfrm>
              <a:off x="395818" y="5386008"/>
              <a:ext cx="1519088" cy="72320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OCR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Ocerize</a:t>
              </a:r>
              <a:endParaRPr lang="fr-FR" sz="1400" dirty="0"/>
            </a:p>
          </p:txBody>
        </p:sp>
        <p:pic>
          <p:nvPicPr>
            <p:cNvPr id="115" name="Image 114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2528151-F400-78D5-9A6F-EE07D5286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68108" y="5689044"/>
              <a:ext cx="396649" cy="396649"/>
            </a:xfrm>
            <a:prstGeom prst="rect">
              <a:avLst/>
            </a:prstGeom>
          </p:spPr>
        </p:pic>
      </p:grp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813939F-09DF-39E4-5DDE-09920382DEF2}"/>
              </a:ext>
            </a:extLst>
          </p:cNvPr>
          <p:cNvSpPr txBox="1"/>
          <p:nvPr/>
        </p:nvSpPr>
        <p:spPr>
          <a:xfrm>
            <a:off x="6815579" y="2062137"/>
            <a:ext cx="3311241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register_model_to_s3</a:t>
            </a:r>
          </a:p>
        </p:txBody>
      </p:sp>
      <p:sp>
        <p:nvSpPr>
          <p:cNvPr id="118" name="Flèche : bas 117">
            <a:extLst>
              <a:ext uri="{FF2B5EF4-FFF2-40B4-BE49-F238E27FC236}">
                <a16:creationId xmlns:a16="http://schemas.microsoft.com/office/drawing/2014/main" id="{8D4B118D-6671-BF64-9658-37877B64730B}"/>
              </a:ext>
            </a:extLst>
          </p:cNvPr>
          <p:cNvSpPr/>
          <p:nvPr/>
        </p:nvSpPr>
        <p:spPr>
          <a:xfrm rot="16200000">
            <a:off x="6727821" y="4634089"/>
            <a:ext cx="162004" cy="7888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Flèche : bas 118">
            <a:extLst>
              <a:ext uri="{FF2B5EF4-FFF2-40B4-BE49-F238E27FC236}">
                <a16:creationId xmlns:a16="http://schemas.microsoft.com/office/drawing/2014/main" id="{E70E25D6-5A56-D01A-8395-06A0AAB6BCEC}"/>
              </a:ext>
            </a:extLst>
          </p:cNvPr>
          <p:cNvSpPr/>
          <p:nvPr/>
        </p:nvSpPr>
        <p:spPr>
          <a:xfrm>
            <a:off x="6048322" y="4432899"/>
            <a:ext cx="140027" cy="1946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9475248-219D-1BF0-6D3D-93ABDD63CE0D}"/>
              </a:ext>
            </a:extLst>
          </p:cNvPr>
          <p:cNvSpPr txBox="1"/>
          <p:nvPr/>
        </p:nvSpPr>
        <p:spPr>
          <a:xfrm>
            <a:off x="847815" y="1082577"/>
            <a:ext cx="114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get_images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3741C4B3-FBFA-DF7B-B455-0AC4CE8B5848}"/>
              </a:ext>
            </a:extLst>
          </p:cNvPr>
          <p:cNvSpPr txBox="1"/>
          <p:nvPr/>
        </p:nvSpPr>
        <p:spPr>
          <a:xfrm>
            <a:off x="827051" y="1347268"/>
            <a:ext cx="137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delete_images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pic>
        <p:nvPicPr>
          <p:cNvPr id="127" name="Image 126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0D45289A-6F2F-1979-BEFC-9571CBC487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3197" t="27080" r="-3106" b="27204"/>
          <a:stretch/>
        </p:blipFill>
        <p:spPr>
          <a:xfrm>
            <a:off x="628976" y="1924523"/>
            <a:ext cx="1170212" cy="503265"/>
          </a:xfrm>
          <a:prstGeom prst="rect">
            <a:avLst/>
          </a:prstGeom>
        </p:spPr>
      </p:pic>
      <p:pic>
        <p:nvPicPr>
          <p:cNvPr id="129" name="Image 128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B4644391-5A40-D444-7C2E-E62953330B2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906" t="24775" r="30861" b="29405"/>
          <a:stretch/>
        </p:blipFill>
        <p:spPr>
          <a:xfrm>
            <a:off x="739023" y="2405030"/>
            <a:ext cx="761300" cy="528870"/>
          </a:xfrm>
          <a:prstGeom prst="rect">
            <a:avLst/>
          </a:prstGeom>
        </p:spPr>
      </p:pic>
      <p:sp>
        <p:nvSpPr>
          <p:cNvPr id="131" name="Flèche : bas 130">
            <a:extLst>
              <a:ext uri="{FF2B5EF4-FFF2-40B4-BE49-F238E27FC236}">
                <a16:creationId xmlns:a16="http://schemas.microsoft.com/office/drawing/2014/main" id="{150FC1CE-5110-233D-AC0B-E5359AD68A0D}"/>
              </a:ext>
            </a:extLst>
          </p:cNvPr>
          <p:cNvSpPr/>
          <p:nvPr/>
        </p:nvSpPr>
        <p:spPr>
          <a:xfrm rot="10800000">
            <a:off x="8882191" y="2484086"/>
            <a:ext cx="135340" cy="183634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2" name="Flèche : bas 131">
            <a:extLst>
              <a:ext uri="{FF2B5EF4-FFF2-40B4-BE49-F238E27FC236}">
                <a16:creationId xmlns:a16="http://schemas.microsoft.com/office/drawing/2014/main" id="{296C9031-2DE8-F00A-4FFF-FABDE1983DE5}"/>
              </a:ext>
            </a:extLst>
          </p:cNvPr>
          <p:cNvSpPr/>
          <p:nvPr/>
        </p:nvSpPr>
        <p:spPr>
          <a:xfrm rot="16200000">
            <a:off x="8485920" y="4706826"/>
            <a:ext cx="172896" cy="33647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Flèche : bas 132">
            <a:extLst>
              <a:ext uri="{FF2B5EF4-FFF2-40B4-BE49-F238E27FC236}">
                <a16:creationId xmlns:a16="http://schemas.microsoft.com/office/drawing/2014/main" id="{E6F5D458-CEDC-E6A9-9D41-3FE1E3B29AEA}"/>
              </a:ext>
            </a:extLst>
          </p:cNvPr>
          <p:cNvSpPr/>
          <p:nvPr/>
        </p:nvSpPr>
        <p:spPr>
          <a:xfrm>
            <a:off x="9762484" y="2484086"/>
            <a:ext cx="135340" cy="92974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207FC617-F5FB-1D09-1B20-A2CE669911D9}"/>
              </a:ext>
            </a:extLst>
          </p:cNvPr>
          <p:cNvGrpSpPr/>
          <p:nvPr/>
        </p:nvGrpSpPr>
        <p:grpSpPr>
          <a:xfrm>
            <a:off x="7886443" y="3061672"/>
            <a:ext cx="615040" cy="1564797"/>
            <a:chOff x="10249395" y="1022096"/>
            <a:chExt cx="615040" cy="671329"/>
          </a:xfrm>
        </p:grpSpPr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FB31D25D-BDC9-76CB-B580-517B636E3F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9025AD81-7937-07E3-46EB-E0F9B10CD0C1}"/>
                </a:ext>
              </a:extLst>
            </p:cNvPr>
            <p:cNvSpPr txBox="1"/>
            <p:nvPr/>
          </p:nvSpPr>
          <p:spPr>
            <a:xfrm>
              <a:off x="10249395" y="1325685"/>
              <a:ext cx="615040" cy="97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6FD210F-5A01-08D9-3851-A9CD6DA954F2}"/>
              </a:ext>
            </a:extLst>
          </p:cNvPr>
          <p:cNvGrpSpPr/>
          <p:nvPr/>
        </p:nvGrpSpPr>
        <p:grpSpPr>
          <a:xfrm>
            <a:off x="430656" y="3617964"/>
            <a:ext cx="736757" cy="896929"/>
            <a:chOff x="418605" y="3671742"/>
            <a:chExt cx="736757" cy="896929"/>
          </a:xfrm>
        </p:grpSpPr>
        <p:pic>
          <p:nvPicPr>
            <p:cNvPr id="63" name="Graphique 62" descr="Base de données avec un remplissage uni">
              <a:extLst>
                <a:ext uri="{FF2B5EF4-FFF2-40B4-BE49-F238E27FC236}">
                  <a16:creationId xmlns:a16="http://schemas.microsoft.com/office/drawing/2014/main" id="{FD25B523-B60D-FBDE-F29E-E350EDA4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65D3DCD-A192-69C8-1407-747F9304DD2E}"/>
                </a:ext>
              </a:extLst>
            </p:cNvPr>
            <p:cNvSpPr txBox="1"/>
            <p:nvPr/>
          </p:nvSpPr>
          <p:spPr>
            <a:xfrm>
              <a:off x="418605" y="3671742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67D15848-04FC-FE67-C1A5-D1E3705CFCFB}"/>
              </a:ext>
            </a:extLst>
          </p:cNvPr>
          <p:cNvGrpSpPr/>
          <p:nvPr/>
        </p:nvGrpSpPr>
        <p:grpSpPr>
          <a:xfrm>
            <a:off x="3590296" y="3581387"/>
            <a:ext cx="722153" cy="933968"/>
            <a:chOff x="3823097" y="3705731"/>
            <a:chExt cx="722153" cy="933968"/>
          </a:xfrm>
        </p:grpSpPr>
        <p:pic>
          <p:nvPicPr>
            <p:cNvPr id="75" name="Graphique 74" descr="Base de données avec un remplissage uni">
              <a:extLst>
                <a:ext uri="{FF2B5EF4-FFF2-40B4-BE49-F238E27FC236}">
                  <a16:creationId xmlns:a16="http://schemas.microsoft.com/office/drawing/2014/main" id="{0A3733F4-D476-2671-E15B-41D6793A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23097" y="3917546"/>
              <a:ext cx="722153" cy="722153"/>
            </a:xfrm>
            <a:prstGeom prst="rect">
              <a:avLst/>
            </a:prstGeom>
          </p:spPr>
        </p:pic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7E527822-273A-85D6-64BE-54F1A62443CA}"/>
                </a:ext>
              </a:extLst>
            </p:cNvPr>
            <p:cNvSpPr txBox="1"/>
            <p:nvPr/>
          </p:nvSpPr>
          <p:spPr>
            <a:xfrm>
              <a:off x="3977097" y="3705731"/>
              <a:ext cx="3722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txt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3072C473-A646-0AA6-C321-5EC7D49E7790}"/>
              </a:ext>
            </a:extLst>
          </p:cNvPr>
          <p:cNvGrpSpPr/>
          <p:nvPr/>
        </p:nvGrpSpPr>
        <p:grpSpPr>
          <a:xfrm>
            <a:off x="5685748" y="4650116"/>
            <a:ext cx="865173" cy="884775"/>
            <a:chOff x="5074635" y="5243008"/>
            <a:chExt cx="865173" cy="884775"/>
          </a:xfrm>
        </p:grpSpPr>
        <p:pic>
          <p:nvPicPr>
            <p:cNvPr id="76" name="Graphique 75" descr="Base de données avec un remplissage uni">
              <a:extLst>
                <a:ext uri="{FF2B5EF4-FFF2-40B4-BE49-F238E27FC236}">
                  <a16:creationId xmlns:a16="http://schemas.microsoft.com/office/drawing/2014/main" id="{05089574-92D0-5D03-5DE1-A4F7804B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1CE0A1EA-8382-6A9D-6D57-0C720D491DA2}"/>
                </a:ext>
              </a:extLst>
            </p:cNvPr>
            <p:cNvSpPr txBox="1"/>
            <p:nvPr/>
          </p:nvSpPr>
          <p:spPr>
            <a:xfrm>
              <a:off x="5074635" y="5243008"/>
              <a:ext cx="865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Train data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FB813C8F-7EAC-7719-6637-21461A5BF9F2}"/>
              </a:ext>
            </a:extLst>
          </p:cNvPr>
          <p:cNvGrpSpPr/>
          <p:nvPr/>
        </p:nvGrpSpPr>
        <p:grpSpPr>
          <a:xfrm>
            <a:off x="8598339" y="4304282"/>
            <a:ext cx="722153" cy="943256"/>
            <a:chOff x="7742702" y="3541388"/>
            <a:chExt cx="722153" cy="943256"/>
          </a:xfrm>
        </p:grpSpPr>
        <p:pic>
          <p:nvPicPr>
            <p:cNvPr id="77" name="Graphique 76" descr="Base de données avec un remplissage uni">
              <a:extLst>
                <a:ext uri="{FF2B5EF4-FFF2-40B4-BE49-F238E27FC236}">
                  <a16:creationId xmlns:a16="http://schemas.microsoft.com/office/drawing/2014/main" id="{65D85D70-CFEB-DB28-7785-BF8A031DB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42702" y="3762491"/>
              <a:ext cx="722153" cy="722153"/>
            </a:xfrm>
            <a:prstGeom prst="rect">
              <a:avLst/>
            </a:prstGeom>
          </p:spPr>
        </p:pic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6C49C4E6-3A70-A633-FEBE-2341658B4255}"/>
                </a:ext>
              </a:extLst>
            </p:cNvPr>
            <p:cNvSpPr txBox="1"/>
            <p:nvPr/>
          </p:nvSpPr>
          <p:spPr>
            <a:xfrm>
              <a:off x="7763512" y="3541388"/>
              <a:ext cx="596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Model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468C92A0-E4D0-A5AD-A713-821D4E85FC54}"/>
              </a:ext>
            </a:extLst>
          </p:cNvPr>
          <p:cNvGrpSpPr/>
          <p:nvPr/>
        </p:nvGrpSpPr>
        <p:grpSpPr>
          <a:xfrm>
            <a:off x="10194354" y="5288889"/>
            <a:ext cx="722153" cy="979233"/>
            <a:chOff x="9474411" y="3573862"/>
            <a:chExt cx="722153" cy="979233"/>
          </a:xfrm>
        </p:grpSpPr>
        <p:pic>
          <p:nvPicPr>
            <p:cNvPr id="107" name="Graphique 106" descr="Base de données avec un remplissage uni">
              <a:extLst>
                <a:ext uri="{FF2B5EF4-FFF2-40B4-BE49-F238E27FC236}">
                  <a16:creationId xmlns:a16="http://schemas.microsoft.com/office/drawing/2014/main" id="{C5481E78-8CFC-D59A-E9D8-4FF75C357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474411" y="3830942"/>
              <a:ext cx="722153" cy="722153"/>
            </a:xfrm>
            <a:prstGeom prst="rect">
              <a:avLst/>
            </a:prstGeom>
          </p:spPr>
        </p:pic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F30F82BD-5BC2-B683-AD24-A130C108E569}"/>
                </a:ext>
              </a:extLst>
            </p:cNvPr>
            <p:cNvSpPr txBox="1"/>
            <p:nvPr/>
          </p:nvSpPr>
          <p:spPr>
            <a:xfrm>
              <a:off x="9502126" y="3573862"/>
              <a:ext cx="672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Metrics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2B421C33-3F11-FC94-24CF-CAD8A8AFD35F}"/>
              </a:ext>
            </a:extLst>
          </p:cNvPr>
          <p:cNvGrpSpPr/>
          <p:nvPr/>
        </p:nvGrpSpPr>
        <p:grpSpPr>
          <a:xfrm>
            <a:off x="5089164" y="5435568"/>
            <a:ext cx="804195" cy="936230"/>
            <a:chOff x="5075960" y="5451419"/>
            <a:chExt cx="804195" cy="936230"/>
          </a:xfrm>
        </p:grpSpPr>
        <p:pic>
          <p:nvPicPr>
            <p:cNvPr id="144" name="Graphique 143" descr="Base de données avec un remplissage uni">
              <a:extLst>
                <a:ext uri="{FF2B5EF4-FFF2-40B4-BE49-F238E27FC236}">
                  <a16:creationId xmlns:a16="http://schemas.microsoft.com/office/drawing/2014/main" id="{1B0BDDDE-650A-6E06-999C-6CE194CEE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51298" y="5665496"/>
              <a:ext cx="722153" cy="722153"/>
            </a:xfrm>
            <a:prstGeom prst="rect">
              <a:avLst/>
            </a:prstGeom>
          </p:spPr>
        </p:pic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E28927ED-E0BE-69C7-7957-8A549B76DA1B}"/>
                </a:ext>
              </a:extLst>
            </p:cNvPr>
            <p:cNvSpPr txBox="1"/>
            <p:nvPr/>
          </p:nvSpPr>
          <p:spPr>
            <a:xfrm>
              <a:off x="5075960" y="5451419"/>
              <a:ext cx="8041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Test data</a:t>
              </a:r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ADD43627-8062-9A37-BD2D-C8B7DE7B9E02}"/>
              </a:ext>
            </a:extLst>
          </p:cNvPr>
          <p:cNvGrpSpPr/>
          <p:nvPr/>
        </p:nvGrpSpPr>
        <p:grpSpPr>
          <a:xfrm>
            <a:off x="9344835" y="3031332"/>
            <a:ext cx="563296" cy="2678617"/>
            <a:chOff x="10284757" y="1022096"/>
            <a:chExt cx="563296" cy="671329"/>
          </a:xfrm>
        </p:grpSpPr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2D832C0C-EAD0-2802-7CCB-B5823F78FA4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F4D91706-4489-8596-6DBD-37BAD2E1B0F0}"/>
                </a:ext>
              </a:extLst>
            </p:cNvPr>
            <p:cNvSpPr txBox="1"/>
            <p:nvPr/>
          </p:nvSpPr>
          <p:spPr>
            <a:xfrm>
              <a:off x="10284757" y="1477804"/>
              <a:ext cx="563296" cy="70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eval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36232533-AF22-23B7-9C6A-F1A5BD2C574A}"/>
              </a:ext>
            </a:extLst>
          </p:cNvPr>
          <p:cNvGrpSpPr/>
          <p:nvPr/>
        </p:nvGrpSpPr>
        <p:grpSpPr>
          <a:xfrm>
            <a:off x="9492478" y="3423696"/>
            <a:ext cx="762420" cy="960763"/>
            <a:chOff x="8474329" y="3786059"/>
            <a:chExt cx="957921" cy="1167191"/>
          </a:xfrm>
        </p:grpSpPr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4B15EF6A-ED23-29B0-26B7-4F4A264A787F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57" name="Image 156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30CF80A8-E1BA-E9C9-7C8C-BBB0E0434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60" name="Flèche : bas 159">
            <a:extLst>
              <a:ext uri="{FF2B5EF4-FFF2-40B4-BE49-F238E27FC236}">
                <a16:creationId xmlns:a16="http://schemas.microsoft.com/office/drawing/2014/main" id="{9F473731-3384-8E2D-07C4-176FCE823234}"/>
              </a:ext>
            </a:extLst>
          </p:cNvPr>
          <p:cNvSpPr/>
          <p:nvPr/>
        </p:nvSpPr>
        <p:spPr>
          <a:xfrm>
            <a:off x="5436956" y="4435499"/>
            <a:ext cx="140027" cy="103204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3" name="Flèche : bas 162">
            <a:extLst>
              <a:ext uri="{FF2B5EF4-FFF2-40B4-BE49-F238E27FC236}">
                <a16:creationId xmlns:a16="http://schemas.microsoft.com/office/drawing/2014/main" id="{BCAC6B9E-76BF-964A-8A4E-B129C232DD6D}"/>
              </a:ext>
            </a:extLst>
          </p:cNvPr>
          <p:cNvSpPr/>
          <p:nvPr/>
        </p:nvSpPr>
        <p:spPr>
          <a:xfrm rot="16200000">
            <a:off x="9999501" y="5779224"/>
            <a:ext cx="162003" cy="3867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4" name="Flèche : bas 163">
            <a:extLst>
              <a:ext uri="{FF2B5EF4-FFF2-40B4-BE49-F238E27FC236}">
                <a16:creationId xmlns:a16="http://schemas.microsoft.com/office/drawing/2014/main" id="{AE8CBF11-6C42-E23A-41D0-5C09063A8E82}"/>
              </a:ext>
            </a:extLst>
          </p:cNvPr>
          <p:cNvSpPr/>
          <p:nvPr/>
        </p:nvSpPr>
        <p:spPr>
          <a:xfrm rot="16200000">
            <a:off x="7104870" y="4555169"/>
            <a:ext cx="162003" cy="283489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2DE0691C-2BE8-CBE2-CD9E-FA375CA42EE7}"/>
              </a:ext>
            </a:extLst>
          </p:cNvPr>
          <p:cNvGrpSpPr/>
          <p:nvPr/>
        </p:nvGrpSpPr>
        <p:grpSpPr>
          <a:xfrm>
            <a:off x="10421716" y="1008319"/>
            <a:ext cx="1567184" cy="671329"/>
            <a:chOff x="10197912" y="1027965"/>
            <a:chExt cx="1567184" cy="671329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22DCE39D-1A23-B1C8-AD0F-8A1A901DC5B4}"/>
                </a:ext>
              </a:extLst>
            </p:cNvPr>
            <p:cNvGrpSpPr/>
            <p:nvPr/>
          </p:nvGrpSpPr>
          <p:grpSpPr>
            <a:xfrm>
              <a:off x="10197912" y="1027965"/>
              <a:ext cx="184731" cy="671329"/>
              <a:chOff x="1267689" y="1070658"/>
              <a:chExt cx="184731" cy="671329"/>
            </a:xfrm>
          </p:grpSpPr>
          <p:cxnSp>
            <p:nvCxnSpPr>
              <p:cNvPr id="104" name="Connecteur droit avec flèche 103">
                <a:extLst>
                  <a:ext uri="{FF2B5EF4-FFF2-40B4-BE49-F238E27FC236}">
                    <a16:creationId xmlns:a16="http://schemas.microsoft.com/office/drawing/2014/main" id="{748283F9-1DDF-DEE7-22AB-579696FBC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7940" y="1070658"/>
                <a:ext cx="0" cy="671329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4AB9690E-3467-DB58-E266-47C59C95137B}"/>
                  </a:ext>
                </a:extLst>
              </p:cNvPr>
              <p:cNvSpPr txBox="1"/>
              <p:nvPr/>
            </p:nvSpPr>
            <p:spPr>
              <a:xfrm>
                <a:off x="1267689" y="118497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14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C572D68E-BAEC-B56A-9910-A9207CC46FE4}"/>
                </a:ext>
              </a:extLst>
            </p:cNvPr>
            <p:cNvSpPr txBox="1"/>
            <p:nvPr/>
          </p:nvSpPr>
          <p:spPr>
            <a:xfrm>
              <a:off x="10241858" y="1030797"/>
              <a:ext cx="1523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get_mlflow_runs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167" name="Flèche : bas 166">
            <a:extLst>
              <a:ext uri="{FF2B5EF4-FFF2-40B4-BE49-F238E27FC236}">
                <a16:creationId xmlns:a16="http://schemas.microsoft.com/office/drawing/2014/main" id="{7020F34A-7475-388E-FDC3-9CB6949AD9FF}"/>
              </a:ext>
            </a:extLst>
          </p:cNvPr>
          <p:cNvSpPr/>
          <p:nvPr/>
        </p:nvSpPr>
        <p:spPr>
          <a:xfrm>
            <a:off x="8881505" y="5189681"/>
            <a:ext cx="140026" cy="4875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6" name="Groupe 185">
            <a:extLst>
              <a:ext uri="{FF2B5EF4-FFF2-40B4-BE49-F238E27FC236}">
                <a16:creationId xmlns:a16="http://schemas.microsoft.com/office/drawing/2014/main" id="{CB268F83-D982-6C6C-381B-99FECC65981A}"/>
              </a:ext>
            </a:extLst>
          </p:cNvPr>
          <p:cNvGrpSpPr/>
          <p:nvPr/>
        </p:nvGrpSpPr>
        <p:grpSpPr>
          <a:xfrm>
            <a:off x="10430230" y="3528632"/>
            <a:ext cx="1636568" cy="1354217"/>
            <a:chOff x="10430230" y="3528632"/>
            <a:chExt cx="1636568" cy="1354217"/>
          </a:xfrm>
        </p:grpSpPr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C1AC6360-EA5B-3C3D-7DA3-3518E6DDFB56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162" name="Image 161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24496D61-6473-FB85-D813-DBB8DFA9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169" name="Image 168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3E66F8E5-66ED-990B-CB6D-10850CFA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171" name="Flèche : bas 170">
            <a:extLst>
              <a:ext uri="{FF2B5EF4-FFF2-40B4-BE49-F238E27FC236}">
                <a16:creationId xmlns:a16="http://schemas.microsoft.com/office/drawing/2014/main" id="{70A6CC02-9125-734B-8EC5-DC4BC48E5D3C}"/>
              </a:ext>
            </a:extLst>
          </p:cNvPr>
          <p:cNvSpPr/>
          <p:nvPr/>
        </p:nvSpPr>
        <p:spPr>
          <a:xfrm>
            <a:off x="10758860" y="2398800"/>
            <a:ext cx="228996" cy="109250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F9064F70-F842-C3C7-F2E9-DB2DD95190E9}"/>
              </a:ext>
            </a:extLst>
          </p:cNvPr>
          <p:cNvGrpSpPr/>
          <p:nvPr/>
        </p:nvGrpSpPr>
        <p:grpSpPr>
          <a:xfrm>
            <a:off x="1432394" y="3619576"/>
            <a:ext cx="1752404" cy="738041"/>
            <a:chOff x="1432394" y="3619576"/>
            <a:chExt cx="1752404" cy="73804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DF2E277-9C05-098D-29A1-D8E86AAE4997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</p:txBody>
        </p:sp>
        <p:pic>
          <p:nvPicPr>
            <p:cNvPr id="173" name="Image 17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99B92DD1-E861-522E-6D5F-7B587348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32ABFC51-0907-5680-A8FE-2A6EAD241E12}"/>
              </a:ext>
            </a:extLst>
          </p:cNvPr>
          <p:cNvGrpSpPr/>
          <p:nvPr/>
        </p:nvGrpSpPr>
        <p:grpSpPr>
          <a:xfrm>
            <a:off x="6870595" y="3516553"/>
            <a:ext cx="837602" cy="919381"/>
            <a:chOff x="5074636" y="5208402"/>
            <a:chExt cx="837602" cy="919381"/>
          </a:xfrm>
        </p:grpSpPr>
        <p:pic>
          <p:nvPicPr>
            <p:cNvPr id="177" name="Graphique 176" descr="Base de données avec un remplissage uni">
              <a:extLst>
                <a:ext uri="{FF2B5EF4-FFF2-40B4-BE49-F238E27FC236}">
                  <a16:creationId xmlns:a16="http://schemas.microsoft.com/office/drawing/2014/main" id="{73F97C04-C14E-0E6F-820F-8FDA61691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78" name="ZoneTexte 177">
              <a:extLst>
                <a:ext uri="{FF2B5EF4-FFF2-40B4-BE49-F238E27FC236}">
                  <a16:creationId xmlns:a16="http://schemas.microsoft.com/office/drawing/2014/main" id="{29672D02-832C-683D-F90F-F263D2D58F84}"/>
                </a:ext>
              </a:extLst>
            </p:cNvPr>
            <p:cNvSpPr txBox="1"/>
            <p:nvPr/>
          </p:nvSpPr>
          <p:spPr>
            <a:xfrm>
              <a:off x="5074636" y="5208402"/>
              <a:ext cx="837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Vectorizer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2" name="Flèche : bas 181">
            <a:extLst>
              <a:ext uri="{FF2B5EF4-FFF2-40B4-BE49-F238E27FC236}">
                <a16:creationId xmlns:a16="http://schemas.microsoft.com/office/drawing/2014/main" id="{8E267F3D-8C2D-14F8-7C5C-185057B8E8F8}"/>
              </a:ext>
            </a:extLst>
          </p:cNvPr>
          <p:cNvSpPr/>
          <p:nvPr/>
        </p:nvSpPr>
        <p:spPr>
          <a:xfrm rot="16200000">
            <a:off x="6741446" y="3830424"/>
            <a:ext cx="171875" cy="52315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FE36D1E6-71AB-B2EB-025F-C50FBFE4D5A2}"/>
              </a:ext>
            </a:extLst>
          </p:cNvPr>
          <p:cNvGrpSpPr/>
          <p:nvPr/>
        </p:nvGrpSpPr>
        <p:grpSpPr>
          <a:xfrm>
            <a:off x="8603320" y="5717489"/>
            <a:ext cx="1201548" cy="520332"/>
            <a:chOff x="8603320" y="5717489"/>
            <a:chExt cx="1201548" cy="520332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C1D4688-0327-FEF7-4391-67E0A7946EDA}"/>
                </a:ext>
              </a:extLst>
            </p:cNvPr>
            <p:cNvSpPr txBox="1"/>
            <p:nvPr/>
          </p:nvSpPr>
          <p:spPr>
            <a:xfrm>
              <a:off x="8603320" y="5717489"/>
              <a:ext cx="1193200" cy="48759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Eval</a:t>
              </a:r>
            </a:p>
          </p:txBody>
        </p:sp>
        <p:pic>
          <p:nvPicPr>
            <p:cNvPr id="183" name="Image 18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AEC2A631-8404-D5B9-9CD4-0A4CBCBAE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408219" y="5841172"/>
              <a:ext cx="396649" cy="396649"/>
            </a:xfrm>
            <a:prstGeom prst="rect">
              <a:avLst/>
            </a:prstGeom>
          </p:spPr>
        </p:pic>
      </p:grpSp>
      <p:sp>
        <p:nvSpPr>
          <p:cNvPr id="185" name="Flèche : bas 184">
            <a:extLst>
              <a:ext uri="{FF2B5EF4-FFF2-40B4-BE49-F238E27FC236}">
                <a16:creationId xmlns:a16="http://schemas.microsoft.com/office/drawing/2014/main" id="{48340CD9-B1E1-BDEA-C03D-0EA465090364}"/>
              </a:ext>
            </a:extLst>
          </p:cNvPr>
          <p:cNvSpPr/>
          <p:nvPr/>
        </p:nvSpPr>
        <p:spPr>
          <a:xfrm rot="10800000">
            <a:off x="7253775" y="2427788"/>
            <a:ext cx="135340" cy="109250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D4EAE19-0359-D1A6-80EF-0EA42BC17B1D}"/>
              </a:ext>
            </a:extLst>
          </p:cNvPr>
          <p:cNvGrpSpPr/>
          <p:nvPr/>
        </p:nvGrpSpPr>
        <p:grpSpPr>
          <a:xfrm>
            <a:off x="434503" y="4359040"/>
            <a:ext cx="1483602" cy="1032047"/>
            <a:chOff x="-219735" y="3983852"/>
            <a:chExt cx="1290674" cy="924849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42D34570-2835-B8FC-C86F-DD62A5EF84F3}"/>
                </a:ext>
              </a:extLst>
            </p:cNvPr>
            <p:cNvCxnSpPr>
              <a:cxnSpLocks/>
            </p:cNvCxnSpPr>
            <p:nvPr/>
          </p:nvCxnSpPr>
          <p:spPr>
            <a:xfrm>
              <a:off x="875758" y="3983852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0EDFA65-09BE-5D41-E478-0938C913851C}"/>
                </a:ext>
              </a:extLst>
            </p:cNvPr>
            <p:cNvSpPr txBox="1"/>
            <p:nvPr/>
          </p:nvSpPr>
          <p:spPr>
            <a:xfrm>
              <a:off x="-219735" y="4289382"/>
              <a:ext cx="1290674" cy="40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/blocks-</a:t>
              </a:r>
              <a:r>
                <a:rPr lang="fr-FR" sz="1400" dirty="0" err="1">
                  <a:solidFill>
                    <a:schemeClr val="accent5"/>
                  </a:solidFill>
                </a:rPr>
                <a:t>words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4C3803DA-FA1F-F077-E7EF-56A52865D13E}"/>
              </a:ext>
            </a:extLst>
          </p:cNvPr>
          <p:cNvGrpSpPr/>
          <p:nvPr/>
        </p:nvGrpSpPr>
        <p:grpSpPr>
          <a:xfrm>
            <a:off x="2387743" y="4354044"/>
            <a:ext cx="657488" cy="1032046"/>
            <a:chOff x="2605572" y="4216208"/>
            <a:chExt cx="657488" cy="92484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E17D49D8-0091-875F-CEFD-F3F8D474AEA0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48" y="4216208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095A51B-D9B7-ABCD-DD59-97F74CC826FA}"/>
                </a:ext>
              </a:extLst>
            </p:cNvPr>
            <p:cNvSpPr txBox="1"/>
            <p:nvPr/>
          </p:nvSpPr>
          <p:spPr>
            <a:xfrm>
              <a:off x="2605572" y="4461266"/>
              <a:ext cx="657488" cy="39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E5B9C20-A621-D3A0-9DBF-929776649BFA}"/>
              </a:ext>
            </a:extLst>
          </p:cNvPr>
          <p:cNvGrpSpPr/>
          <p:nvPr/>
        </p:nvGrpSpPr>
        <p:grpSpPr>
          <a:xfrm>
            <a:off x="1739423" y="4348707"/>
            <a:ext cx="728982" cy="950926"/>
            <a:chOff x="501025" y="3752279"/>
            <a:chExt cx="728982" cy="865002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791D6C8-C34E-C783-C243-1ACFF8E49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190" y="3752279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64A7A55-7F3A-706E-1B31-CAD4086B2A2A}"/>
                </a:ext>
              </a:extLst>
            </p:cNvPr>
            <p:cNvSpPr txBox="1"/>
            <p:nvPr/>
          </p:nvSpPr>
          <p:spPr>
            <a:xfrm>
              <a:off x="501025" y="4024257"/>
              <a:ext cx="728982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océrisé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6E59039-A57F-6DF9-2044-0292F9819207}"/>
              </a:ext>
            </a:extLst>
          </p:cNvPr>
          <p:cNvGrpSpPr/>
          <p:nvPr/>
        </p:nvGrpSpPr>
        <p:grpSpPr>
          <a:xfrm>
            <a:off x="3031191" y="4320424"/>
            <a:ext cx="760273" cy="1032047"/>
            <a:chOff x="449916" y="3615842"/>
            <a:chExt cx="760273" cy="1169735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904B140D-FF29-A806-87B1-8C83BC583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581" y="3615842"/>
              <a:ext cx="0" cy="116973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C7F1CA0-066D-94AF-D7AD-7CDFBE4D7314}"/>
                </a:ext>
              </a:extLst>
            </p:cNvPr>
            <p:cNvSpPr txBox="1"/>
            <p:nvPr/>
          </p:nvSpPr>
          <p:spPr>
            <a:xfrm>
              <a:off x="449916" y="3963893"/>
              <a:ext cx="760273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nettoyé</a:t>
              </a:r>
            </a:p>
          </p:txBody>
        </p:sp>
      </p:grp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087D71F8-7081-7047-B49D-07DD7F621B60}"/>
              </a:ext>
            </a:extLst>
          </p:cNvPr>
          <p:cNvSpPr/>
          <p:nvPr/>
        </p:nvSpPr>
        <p:spPr>
          <a:xfrm rot="16200000">
            <a:off x="1128146" y="392349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D4D5236-4F78-A98A-DFDC-10296271B77E}"/>
              </a:ext>
            </a:extLst>
          </p:cNvPr>
          <p:cNvSpPr/>
          <p:nvPr/>
        </p:nvSpPr>
        <p:spPr>
          <a:xfrm rot="16200000">
            <a:off x="3343283" y="3892600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8597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84" grpId="0" animBg="1"/>
      <p:bldP spid="85" grpId="0" animBg="1"/>
      <p:bldP spid="95" grpId="0" animBg="1"/>
      <p:bldP spid="103" grpId="0"/>
      <p:bldP spid="114" grpId="0" animBg="1"/>
      <p:bldP spid="117" grpId="0" animBg="1"/>
      <p:bldP spid="118" grpId="0" animBg="1"/>
      <p:bldP spid="119" grpId="0" animBg="1"/>
      <p:bldP spid="120" grpId="0"/>
      <p:bldP spid="121" grpId="0"/>
      <p:bldP spid="131" grpId="0" animBg="1"/>
      <p:bldP spid="132" grpId="0" animBg="1"/>
      <p:bldP spid="133" grpId="0" animBg="1"/>
      <p:bldP spid="160" grpId="0" animBg="1"/>
      <p:bldP spid="163" grpId="0" animBg="1"/>
      <p:bldP spid="164" grpId="0" animBg="1"/>
      <p:bldP spid="167" grpId="0" animBg="1"/>
      <p:bldP spid="171" grpId="0" animBg="1"/>
      <p:bldP spid="182" grpId="0" animBg="1"/>
      <p:bldP spid="185" grpId="0" animBg="1"/>
      <p:bldP spid="18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Training &amp; Monitoring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Défis techniques</a:t>
            </a:r>
          </a:p>
          <a:p>
            <a:pPr lvl="1"/>
            <a:r>
              <a:rPr lang="fr-FR" dirty="0"/>
              <a:t>Utilisation de volumes</a:t>
            </a:r>
          </a:p>
          <a:p>
            <a:pPr lvl="1"/>
            <a:r>
              <a:rPr lang="fr-FR" dirty="0"/>
              <a:t>Une branche Git dédiée Prod pour éviter le traitement des pull </a:t>
            </a:r>
            <a:r>
              <a:rPr lang="fr-FR" dirty="0" err="1"/>
              <a:t>requests</a:t>
            </a:r>
            <a:endParaRPr lang="fr-FR" dirty="0"/>
          </a:p>
          <a:p>
            <a:r>
              <a:rPr lang="fr-FR" dirty="0"/>
              <a:t>Monitoring : Dockers </a:t>
            </a:r>
            <a:r>
              <a:rPr lang="fr-FR" dirty="0" err="1"/>
              <a:t>Prometheus</a:t>
            </a:r>
            <a:r>
              <a:rPr lang="fr-FR" dirty="0"/>
              <a:t> &amp; </a:t>
            </a:r>
            <a:r>
              <a:rPr lang="fr-FR" dirty="0" err="1"/>
              <a:t>Grafana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72DAC03-AA10-14C2-8BAC-9A5459849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43" y="3016395"/>
            <a:ext cx="6249580" cy="347549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7FAB25E-404C-41C7-1F77-4AA32919AEEC}"/>
              </a:ext>
            </a:extLst>
          </p:cNvPr>
          <p:cNvSpPr txBox="1"/>
          <p:nvPr/>
        </p:nvSpPr>
        <p:spPr>
          <a:xfrm>
            <a:off x="7686674" y="3249891"/>
            <a:ext cx="4114800" cy="2684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métriques surveillées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…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seuils de détection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lang="fr-FR" sz="2400" dirty="0">
                <a:solidFill>
                  <a:prstClr val="black"/>
                </a:solidFill>
                <a:latin typeface="Tenorite"/>
              </a:rPr>
              <a:t>…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alertes (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metric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drift)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lang="fr-FR" sz="2400" dirty="0">
                <a:solidFill>
                  <a:prstClr val="black"/>
                </a:solidFill>
                <a:latin typeface="Tenorite"/>
              </a:rPr>
              <a:t>…</a:t>
            </a: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458BA-EC82-59F5-C414-41C2ED17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56B98-8BCD-9451-A38D-847EE770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Monitoring Métrique Système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D22ECC-69D8-9EBF-070F-6F85C767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78DF56-A6C4-9E97-FFB7-10DC0319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782AD5-EA07-5EC2-2240-73EE910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8E7DE0B-8C3A-BFB8-D21A-2DC5070A4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260" y="881199"/>
            <a:ext cx="8593153" cy="5475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4999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181</Words>
  <Application>Microsoft Office PowerPoint</Application>
  <PresentationFormat>Grand écran</PresentationFormat>
  <Paragraphs>72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Calibri</vt:lpstr>
      <vt:lpstr>Courier New</vt:lpstr>
      <vt:lpstr>Tenorite</vt:lpstr>
      <vt:lpstr>Wingdings</vt:lpstr>
      <vt:lpstr>Monoline</vt:lpstr>
      <vt:lpstr>Pipeline DVC Training avec micro-services</vt:lpstr>
      <vt:lpstr>Pipeline Training &amp; Monitoring</vt:lpstr>
      <vt:lpstr>Monitoring Métrique Système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118</cp:revision>
  <dcterms:created xsi:type="dcterms:W3CDTF">2024-02-05T07:48:41Z</dcterms:created>
  <dcterms:modified xsi:type="dcterms:W3CDTF">2025-02-11T18:45:14Z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