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8"/>
  </p:notesMasterIdLst>
  <p:handoutMasterIdLst>
    <p:handoutMasterId r:id="rId9"/>
  </p:handoutMasterIdLst>
  <p:sldIdLst>
    <p:sldId id="287" r:id="rId5"/>
    <p:sldId id="285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90" y="31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7.png"/><Relationship Id="rId4" Type="http://schemas.openxmlformats.org/officeDocument/2006/relationships/image" Target="../media/image2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4D8BD-A765-7C37-7717-C74BB921D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e 64">
            <a:extLst>
              <a:ext uri="{FF2B5EF4-FFF2-40B4-BE49-F238E27FC236}">
                <a16:creationId xmlns:a16="http://schemas.microsoft.com/office/drawing/2014/main" id="{A8E01025-BA14-94CA-244B-3A713FC15802}"/>
              </a:ext>
            </a:extLst>
          </p:cNvPr>
          <p:cNvGrpSpPr/>
          <p:nvPr/>
        </p:nvGrpSpPr>
        <p:grpSpPr>
          <a:xfrm>
            <a:off x="609127" y="1551899"/>
            <a:ext cx="10744671" cy="1006741"/>
            <a:chOff x="609127" y="1551899"/>
            <a:chExt cx="10744671" cy="1006741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F9D05600-C134-D0CD-2225-20EBE5D22EB4}"/>
                </a:ext>
              </a:extLst>
            </p:cNvPr>
            <p:cNvSpPr txBox="1"/>
            <p:nvPr/>
          </p:nvSpPr>
          <p:spPr>
            <a:xfrm>
              <a:off x="609127" y="1551899"/>
              <a:ext cx="10744671" cy="100674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Predict-Orchestrator</a:t>
              </a:r>
              <a:endParaRPr lang="fr-FR" b="1" dirty="0"/>
            </a:p>
          </p:txBody>
        </p:sp>
        <p:pic>
          <p:nvPicPr>
            <p:cNvPr id="43" name="Image 4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FAE504F4-F4C9-44AC-6D42-CCEB9A5B6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0319" y="2092460"/>
              <a:ext cx="396649" cy="396649"/>
            </a:xfrm>
            <a:prstGeom prst="rect">
              <a:avLst/>
            </a:prstGeom>
          </p:spPr>
        </p:pic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9364FEFB-90FF-A34C-FCE4-103E1BCD2DEF}"/>
              </a:ext>
            </a:extLst>
          </p:cNvPr>
          <p:cNvGrpSpPr/>
          <p:nvPr/>
        </p:nvGrpSpPr>
        <p:grpSpPr>
          <a:xfrm>
            <a:off x="3535828" y="3677801"/>
            <a:ext cx="724289" cy="951280"/>
            <a:chOff x="8474329" y="3797580"/>
            <a:chExt cx="910012" cy="1155670"/>
          </a:xfrm>
        </p:grpSpPr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D37E2433-3F09-6489-39FB-48FE7587BCED}"/>
                </a:ext>
              </a:extLst>
            </p:cNvPr>
            <p:cNvSpPr txBox="1"/>
            <p:nvPr/>
          </p:nvSpPr>
          <p:spPr>
            <a:xfrm>
              <a:off x="8682502" y="3797580"/>
              <a:ext cx="507943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txt</a:t>
              </a:r>
            </a:p>
          </p:txBody>
        </p:sp>
        <p:pic>
          <p:nvPicPr>
            <p:cNvPr id="135" name="Image 134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8F2A1E2D-C32D-90CE-F043-D81BC7BE2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C8ACD7EC-E907-A9E0-964A-9F6227628AF3}"/>
              </a:ext>
            </a:extLst>
          </p:cNvPr>
          <p:cNvGrpSpPr/>
          <p:nvPr/>
        </p:nvGrpSpPr>
        <p:grpSpPr>
          <a:xfrm>
            <a:off x="4696703" y="2664233"/>
            <a:ext cx="762420" cy="960763"/>
            <a:chOff x="8474329" y="3786059"/>
            <a:chExt cx="957921" cy="1167191"/>
          </a:xfrm>
        </p:grpSpPr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E7062F24-B076-C173-B33B-010CE192695A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99" name="Image 98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EA9B5F32-D876-5A33-8DA7-303ED6A3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EB511BB2-9E10-B0DB-0553-875A6F4A42C0}"/>
              </a:ext>
            </a:extLst>
          </p:cNvPr>
          <p:cNvGrpSpPr/>
          <p:nvPr/>
        </p:nvGrpSpPr>
        <p:grpSpPr>
          <a:xfrm>
            <a:off x="421389" y="3776559"/>
            <a:ext cx="762868" cy="960763"/>
            <a:chOff x="8474329" y="3786059"/>
            <a:chExt cx="958484" cy="1167191"/>
          </a:xfrm>
        </p:grpSpPr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C3ABD5C-F958-6DA0-3784-D48555AE7503}"/>
                </a:ext>
              </a:extLst>
            </p:cNvPr>
            <p:cNvSpPr txBox="1"/>
            <p:nvPr/>
          </p:nvSpPr>
          <p:spPr>
            <a:xfrm>
              <a:off x="8495878" y="3786059"/>
              <a:ext cx="936935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images</a:t>
              </a:r>
            </a:p>
          </p:txBody>
        </p:sp>
        <p:pic>
          <p:nvPicPr>
            <p:cNvPr id="128" name="Image 127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08BBE67A-7814-6AC9-0165-2ADA8BF15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581D98E-021F-D9C8-195D-656C5CDB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2062"/>
            <a:ext cx="11305774" cy="583781"/>
          </a:xfrm>
        </p:spPr>
        <p:txBody>
          <a:bodyPr/>
          <a:lstStyle/>
          <a:p>
            <a:r>
              <a:rPr lang="fr-FR" dirty="0"/>
              <a:t>Pipeline </a:t>
            </a:r>
            <a:r>
              <a:rPr lang="fr-FR" dirty="0" err="1"/>
              <a:t>Predict</a:t>
            </a:r>
            <a:r>
              <a:rPr lang="fr-FR" dirty="0"/>
              <a:t> avec </a:t>
            </a:r>
            <a:r>
              <a:rPr lang="fr-FR" dirty="0" err="1"/>
              <a:t>Orchestrator</a:t>
            </a:r>
            <a:r>
              <a:rPr lang="fr-FR" dirty="0"/>
              <a:t> &amp; micro-services</a:t>
            </a:r>
            <a:endParaRPr lang="en-US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006EFFC-9306-1525-CEF3-62A4EDBD3D96}"/>
              </a:ext>
            </a:extLst>
          </p:cNvPr>
          <p:cNvGrpSpPr/>
          <p:nvPr/>
        </p:nvGrpSpPr>
        <p:grpSpPr>
          <a:xfrm>
            <a:off x="4566150" y="3884039"/>
            <a:ext cx="1943005" cy="804556"/>
            <a:chOff x="1791092" y="1630837"/>
            <a:chExt cx="1943005" cy="804556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1E8975E-DCD5-5EF7-BE6D-8D4DC3277FDB}"/>
                </a:ext>
              </a:extLst>
            </p:cNvPr>
            <p:cNvSpPr txBox="1"/>
            <p:nvPr/>
          </p:nvSpPr>
          <p:spPr>
            <a:xfrm>
              <a:off x="1791092" y="1630837"/>
              <a:ext cx="1942707" cy="80455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Vectorize</a:t>
              </a:r>
              <a:r>
                <a:rPr lang="fr-FR" sz="1400" dirty="0"/>
                <a:t> (TFIDF)</a:t>
              </a:r>
            </a:p>
            <a:p>
              <a:r>
                <a:rPr lang="fr-FR" sz="1400" dirty="0"/>
                <a:t>- </a:t>
              </a:r>
              <a:r>
                <a:rPr lang="fr-FR" sz="1400" dirty="0" err="1"/>
                <a:t>Predict</a:t>
              </a:r>
              <a:endParaRPr lang="fr-FR" sz="1400" dirty="0"/>
            </a:p>
          </p:txBody>
        </p:sp>
        <p:pic>
          <p:nvPicPr>
            <p:cNvPr id="14" name="Image 13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E96A89C1-FE5A-8310-C307-1DE1E01CF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7448" y="2033204"/>
              <a:ext cx="396649" cy="396649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AA1DCFD-F50A-A492-1588-059F4507C19A}"/>
              </a:ext>
            </a:extLst>
          </p:cNvPr>
          <p:cNvGrpSpPr/>
          <p:nvPr/>
        </p:nvGrpSpPr>
        <p:grpSpPr>
          <a:xfrm>
            <a:off x="1703679" y="2603742"/>
            <a:ext cx="721672" cy="1322628"/>
            <a:chOff x="1422234" y="2480531"/>
            <a:chExt cx="721672" cy="1300748"/>
          </a:xfrm>
        </p:grpSpPr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072E63F6-1069-CCE5-954B-6ECCAD90A9E0}"/>
                </a:ext>
              </a:extLst>
            </p:cNvPr>
            <p:cNvCxnSpPr/>
            <p:nvPr/>
          </p:nvCxnSpPr>
          <p:spPr>
            <a:xfrm>
              <a:off x="1457325" y="2480531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5838A553-C6FD-D4CA-C08E-AFF2AACA11F1}"/>
                </a:ext>
              </a:extLst>
            </p:cNvPr>
            <p:cNvSpPr txBox="1"/>
            <p:nvPr/>
          </p:nvSpPr>
          <p:spPr>
            <a:xfrm>
              <a:off x="1422234" y="2773928"/>
              <a:ext cx="721672" cy="537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ingest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8A509F85-9BC4-AF6D-8A35-AAD727F6DEF5}"/>
              </a:ext>
            </a:extLst>
          </p:cNvPr>
          <p:cNvGrpSpPr/>
          <p:nvPr/>
        </p:nvGrpSpPr>
        <p:grpSpPr>
          <a:xfrm>
            <a:off x="2930970" y="2597505"/>
            <a:ext cx="657488" cy="1310320"/>
            <a:chOff x="3430494" y="2486068"/>
            <a:chExt cx="657488" cy="1300748"/>
          </a:xfrm>
        </p:grpSpPr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C95E8AC6-FFDE-2AC2-A78A-5D20C15CBCFB}"/>
                </a:ext>
              </a:extLst>
            </p:cNvPr>
            <p:cNvCxnSpPr/>
            <p:nvPr/>
          </p:nvCxnSpPr>
          <p:spPr>
            <a:xfrm>
              <a:off x="3463316" y="2486068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320D25C-DF09-15A0-29B0-13BE76BD797B}"/>
                </a:ext>
              </a:extLst>
            </p:cNvPr>
            <p:cNvSpPr txBox="1"/>
            <p:nvPr/>
          </p:nvSpPr>
          <p:spPr>
            <a:xfrm>
              <a:off x="3430494" y="2757792"/>
              <a:ext cx="657488" cy="52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1AC749F2-4A41-837C-9146-B1068E9431A0}"/>
              </a:ext>
            </a:extLst>
          </p:cNvPr>
          <p:cNvGrpSpPr/>
          <p:nvPr/>
        </p:nvGrpSpPr>
        <p:grpSpPr>
          <a:xfrm>
            <a:off x="336999" y="4690410"/>
            <a:ext cx="1349759" cy="738042"/>
            <a:chOff x="-385734" y="3983852"/>
            <a:chExt cx="1290674" cy="924849"/>
          </a:xfrm>
        </p:grpSpPr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78AA2C8A-F780-EFFB-6D95-F6C89ECBF368}"/>
                </a:ext>
              </a:extLst>
            </p:cNvPr>
            <p:cNvCxnSpPr>
              <a:cxnSpLocks/>
            </p:cNvCxnSpPr>
            <p:nvPr/>
          </p:nvCxnSpPr>
          <p:spPr>
            <a:xfrm>
              <a:off x="875758" y="3983852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6BD7494C-E4EC-5C47-669E-25E26AFC4AC5}"/>
                </a:ext>
              </a:extLst>
            </p:cNvPr>
            <p:cNvSpPr txBox="1"/>
            <p:nvPr/>
          </p:nvSpPr>
          <p:spPr>
            <a:xfrm>
              <a:off x="-385734" y="4283760"/>
              <a:ext cx="1290674" cy="401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/blocks-</a:t>
              </a:r>
              <a:r>
                <a:rPr lang="fr-FR" sz="1400" dirty="0" err="1">
                  <a:solidFill>
                    <a:schemeClr val="accent5"/>
                  </a:solidFill>
                </a:rPr>
                <a:t>words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50E6E8EF-7FE7-22AF-9C93-4F3E33887EFB}"/>
              </a:ext>
            </a:extLst>
          </p:cNvPr>
          <p:cNvGrpSpPr/>
          <p:nvPr/>
        </p:nvGrpSpPr>
        <p:grpSpPr>
          <a:xfrm>
            <a:off x="2412369" y="4692374"/>
            <a:ext cx="657488" cy="754911"/>
            <a:chOff x="2608785" y="4216208"/>
            <a:chExt cx="657488" cy="924849"/>
          </a:xfrm>
        </p:grpSpPr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8230AE94-9D26-6E91-1B58-A8EAFDB2A7B3}"/>
                </a:ext>
              </a:extLst>
            </p:cNvPr>
            <p:cNvCxnSpPr>
              <a:cxnSpLocks/>
            </p:cNvCxnSpPr>
            <p:nvPr/>
          </p:nvCxnSpPr>
          <p:spPr>
            <a:xfrm>
              <a:off x="3218648" y="4216208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E0748E8-3BE0-F45E-EBF5-A00838CA8F7A}"/>
                </a:ext>
              </a:extLst>
            </p:cNvPr>
            <p:cNvSpPr txBox="1"/>
            <p:nvPr/>
          </p:nvSpPr>
          <p:spPr>
            <a:xfrm>
              <a:off x="2608785" y="4438991"/>
              <a:ext cx="657488" cy="393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CD2E940-542D-29BC-6559-2A2FE0B101A4}"/>
              </a:ext>
            </a:extLst>
          </p:cNvPr>
          <p:cNvGrpSpPr/>
          <p:nvPr/>
        </p:nvGrpSpPr>
        <p:grpSpPr>
          <a:xfrm>
            <a:off x="2905866" y="5480397"/>
            <a:ext cx="1942707" cy="1294536"/>
            <a:chOff x="3325791" y="5386008"/>
            <a:chExt cx="1942707" cy="1294536"/>
          </a:xfrm>
        </p:grpSpPr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2DD27D69-B8BB-4203-F610-5F09C2DD44A6}"/>
                </a:ext>
              </a:extLst>
            </p:cNvPr>
            <p:cNvSpPr txBox="1"/>
            <p:nvPr/>
          </p:nvSpPr>
          <p:spPr>
            <a:xfrm>
              <a:off x="3325791" y="5386008"/>
              <a:ext cx="1942707" cy="124069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Clean-</a:t>
              </a:r>
              <a:r>
                <a:rPr lang="fr-FR" b="1" dirty="0" err="1"/>
                <a:t>text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Lowercase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Tokenize</a:t>
              </a:r>
              <a:r>
                <a:rPr lang="fr-FR" sz="1400" dirty="0"/>
                <a:t>/</a:t>
              </a:r>
              <a:r>
                <a:rPr lang="fr-FR" sz="1400" dirty="0" err="1"/>
                <a:t>Lemmatize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Remove</a:t>
              </a:r>
              <a:r>
                <a:rPr lang="fr-FR" sz="1400" dirty="0"/>
                <a:t> stop </a:t>
              </a:r>
              <a:r>
                <a:rPr lang="fr-FR" sz="1400" dirty="0" err="1"/>
                <a:t>words</a:t>
              </a:r>
              <a:endParaRPr lang="fr-FR" sz="1400" dirty="0"/>
            </a:p>
            <a:p>
              <a:pPr marL="285750" indent="-285750">
                <a:buFontTx/>
                <a:buChar char="-"/>
              </a:pPr>
              <a:endParaRPr lang="fr-FR" dirty="0"/>
            </a:p>
          </p:txBody>
        </p:sp>
        <p:pic>
          <p:nvPicPr>
            <p:cNvPr id="39" name="Image 38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99E3633-825C-1637-521C-0AA049E67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3989" y="6283895"/>
              <a:ext cx="396649" cy="396649"/>
            </a:xfrm>
            <a:prstGeom prst="rect">
              <a:avLst/>
            </a:prstGeom>
          </p:spPr>
        </p:pic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F39AEB83-7961-A8E6-D2B8-D732A56FA655}"/>
              </a:ext>
            </a:extLst>
          </p:cNvPr>
          <p:cNvGrpSpPr/>
          <p:nvPr/>
        </p:nvGrpSpPr>
        <p:grpSpPr>
          <a:xfrm>
            <a:off x="5738475" y="2583940"/>
            <a:ext cx="789447" cy="1321844"/>
            <a:chOff x="10277005" y="1022096"/>
            <a:chExt cx="789447" cy="695201"/>
          </a:xfrm>
        </p:grpSpPr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BAE12107-9141-7789-CCE1-D0F7C6DB8AF1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687845C5-4247-CABE-8438-AB4959C747B6}"/>
                </a:ext>
              </a:extLst>
            </p:cNvPr>
            <p:cNvSpPr txBox="1"/>
            <p:nvPr/>
          </p:nvSpPr>
          <p:spPr>
            <a:xfrm>
              <a:off x="10277005" y="1281430"/>
              <a:ext cx="789447" cy="435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54" name="Flèche : bas 53">
            <a:extLst>
              <a:ext uri="{FF2B5EF4-FFF2-40B4-BE49-F238E27FC236}">
                <a16:creationId xmlns:a16="http://schemas.microsoft.com/office/drawing/2014/main" id="{E0BFCC14-3E9F-0D97-3DFD-2726376E310C}"/>
              </a:ext>
            </a:extLst>
          </p:cNvPr>
          <p:cNvSpPr/>
          <p:nvPr/>
        </p:nvSpPr>
        <p:spPr>
          <a:xfrm rot="16200000">
            <a:off x="3302812" y="4136880"/>
            <a:ext cx="178863" cy="25250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Flèche : bas 55">
            <a:extLst>
              <a:ext uri="{FF2B5EF4-FFF2-40B4-BE49-F238E27FC236}">
                <a16:creationId xmlns:a16="http://schemas.microsoft.com/office/drawing/2014/main" id="{FF9F107A-411D-B87A-6B8C-E73EA5895054}"/>
              </a:ext>
            </a:extLst>
          </p:cNvPr>
          <p:cNvSpPr/>
          <p:nvPr/>
        </p:nvSpPr>
        <p:spPr>
          <a:xfrm rot="16200000">
            <a:off x="4257877" y="4102609"/>
            <a:ext cx="171873" cy="3464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ABE429FC-413B-3FBF-05AC-5D7FB46DAB36}"/>
              </a:ext>
            </a:extLst>
          </p:cNvPr>
          <p:cNvGrpSpPr/>
          <p:nvPr/>
        </p:nvGrpSpPr>
        <p:grpSpPr>
          <a:xfrm>
            <a:off x="466580" y="5465696"/>
            <a:ext cx="1519088" cy="723200"/>
            <a:chOff x="395818" y="5386008"/>
            <a:chExt cx="1519088" cy="723200"/>
          </a:xfrm>
        </p:grpSpPr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0663DC60-B710-0F19-F71D-6B01694D9A06}"/>
                </a:ext>
              </a:extLst>
            </p:cNvPr>
            <p:cNvSpPr txBox="1"/>
            <p:nvPr/>
          </p:nvSpPr>
          <p:spPr>
            <a:xfrm>
              <a:off x="395818" y="5386008"/>
              <a:ext cx="1519088" cy="723200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OCR</a:t>
              </a:r>
            </a:p>
            <a:p>
              <a:r>
                <a:rPr lang="fr-FR" sz="1400" dirty="0"/>
                <a:t>- </a:t>
              </a:r>
              <a:r>
                <a:rPr lang="fr-FR" sz="1400" dirty="0" err="1"/>
                <a:t>Ocerize</a:t>
              </a:r>
              <a:endParaRPr lang="fr-FR" sz="1400" dirty="0"/>
            </a:p>
          </p:txBody>
        </p:sp>
        <p:pic>
          <p:nvPicPr>
            <p:cNvPr id="59" name="Image 58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6B286296-6481-A3ED-BEB5-C6B07BD94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8108" y="5689044"/>
              <a:ext cx="396649" cy="396649"/>
            </a:xfrm>
            <a:prstGeom prst="rect">
              <a:avLst/>
            </a:prstGeom>
          </p:spPr>
        </p:pic>
      </p:grpSp>
      <p:sp>
        <p:nvSpPr>
          <p:cNvPr id="69" name="Flèche : bas 68">
            <a:extLst>
              <a:ext uri="{FF2B5EF4-FFF2-40B4-BE49-F238E27FC236}">
                <a16:creationId xmlns:a16="http://schemas.microsoft.com/office/drawing/2014/main" id="{447CEFB1-9F08-E3DE-D344-CC21CCD5FE98}"/>
              </a:ext>
            </a:extLst>
          </p:cNvPr>
          <p:cNvSpPr/>
          <p:nvPr/>
        </p:nvSpPr>
        <p:spPr>
          <a:xfrm>
            <a:off x="4980852" y="3639336"/>
            <a:ext cx="102851" cy="22105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20351EF1-93B4-8792-28BB-D6C69CE263EF}"/>
              </a:ext>
            </a:extLst>
          </p:cNvPr>
          <p:cNvGrpSpPr/>
          <p:nvPr/>
        </p:nvGrpSpPr>
        <p:grpSpPr>
          <a:xfrm>
            <a:off x="1412341" y="3926370"/>
            <a:ext cx="1752404" cy="738041"/>
            <a:chOff x="1432394" y="3619576"/>
            <a:chExt cx="1752404" cy="738041"/>
          </a:xfrm>
        </p:grpSpPr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069E5211-36BD-26F2-7097-6450E300C50D}"/>
                </a:ext>
              </a:extLst>
            </p:cNvPr>
            <p:cNvSpPr txBox="1"/>
            <p:nvPr/>
          </p:nvSpPr>
          <p:spPr>
            <a:xfrm>
              <a:off x="1432394" y="3619576"/>
              <a:ext cx="1752404" cy="73804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ETL</a:t>
              </a:r>
            </a:p>
          </p:txBody>
        </p:sp>
        <p:pic>
          <p:nvPicPr>
            <p:cNvPr id="116" name="Image 115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76876F1B-BCCB-2422-35AC-ECF41CED3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2816" y="3923608"/>
              <a:ext cx="396649" cy="396649"/>
            </a:xfrm>
            <a:prstGeom prst="rect">
              <a:avLst/>
            </a:prstGeom>
          </p:spPr>
        </p:pic>
      </p:grpSp>
      <p:sp>
        <p:nvSpPr>
          <p:cNvPr id="125" name="Flèche : bas 124">
            <a:extLst>
              <a:ext uri="{FF2B5EF4-FFF2-40B4-BE49-F238E27FC236}">
                <a16:creationId xmlns:a16="http://schemas.microsoft.com/office/drawing/2014/main" id="{CC7C7CF3-4FB3-6CFE-7004-E025D7DADA86}"/>
              </a:ext>
            </a:extLst>
          </p:cNvPr>
          <p:cNvSpPr/>
          <p:nvPr/>
        </p:nvSpPr>
        <p:spPr>
          <a:xfrm>
            <a:off x="727376" y="2588095"/>
            <a:ext cx="127154" cy="118846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9" name="Flèche : bas 128">
            <a:extLst>
              <a:ext uri="{FF2B5EF4-FFF2-40B4-BE49-F238E27FC236}">
                <a16:creationId xmlns:a16="http://schemas.microsoft.com/office/drawing/2014/main" id="{F8A706FB-7D91-993C-CF2A-337E74A69AD1}"/>
              </a:ext>
            </a:extLst>
          </p:cNvPr>
          <p:cNvSpPr/>
          <p:nvPr/>
        </p:nvSpPr>
        <p:spPr>
          <a:xfrm rot="16200000">
            <a:off x="1154154" y="4129483"/>
            <a:ext cx="143941" cy="37184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8CF42E9F-C88A-55BB-42D9-BC7121C24D3F}"/>
              </a:ext>
            </a:extLst>
          </p:cNvPr>
          <p:cNvGrpSpPr/>
          <p:nvPr/>
        </p:nvGrpSpPr>
        <p:grpSpPr>
          <a:xfrm>
            <a:off x="8048214" y="3701691"/>
            <a:ext cx="1038939" cy="968237"/>
            <a:chOff x="8324998" y="3776980"/>
            <a:chExt cx="1305346" cy="1176270"/>
          </a:xfrm>
        </p:grpSpPr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452DAF06-CB41-38B0-6538-BF310B96D841}"/>
                </a:ext>
              </a:extLst>
            </p:cNvPr>
            <p:cNvSpPr txBox="1"/>
            <p:nvPr/>
          </p:nvSpPr>
          <p:spPr>
            <a:xfrm>
              <a:off x="8324998" y="3776980"/>
              <a:ext cx="1305346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Predictions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41" name="Image 140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AFF35485-E651-508E-1123-F5FFA80EC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44" name="Flèche : bas 143">
            <a:extLst>
              <a:ext uri="{FF2B5EF4-FFF2-40B4-BE49-F238E27FC236}">
                <a16:creationId xmlns:a16="http://schemas.microsoft.com/office/drawing/2014/main" id="{58B5EF62-8117-78AF-79D6-00E0670B626A}"/>
              </a:ext>
            </a:extLst>
          </p:cNvPr>
          <p:cNvSpPr/>
          <p:nvPr/>
        </p:nvSpPr>
        <p:spPr>
          <a:xfrm rot="16200000">
            <a:off x="7336416" y="3456049"/>
            <a:ext cx="121651" cy="153906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Espace réservé du contenu 5">
            <a:extLst>
              <a:ext uri="{FF2B5EF4-FFF2-40B4-BE49-F238E27FC236}">
                <a16:creationId xmlns:a16="http://schemas.microsoft.com/office/drawing/2014/main" id="{FA4DBBB9-95CE-C4A4-6207-9A94B2F0FB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884018" y="4902797"/>
            <a:ext cx="7259955" cy="1733141"/>
          </a:xfrm>
        </p:spPr>
        <p:txBody>
          <a:bodyPr/>
          <a:lstStyle/>
          <a:p>
            <a:r>
              <a:rPr lang="fr-FR" sz="2400" dirty="0"/>
              <a:t>Réalise association des images </a:t>
            </a:r>
            <a:r>
              <a:rPr lang="fr-FR" sz="2400" dirty="0">
                <a:sym typeface="Wingdings" panose="05000000000000000000" pitchFamily="2" charset="2"/>
              </a:rPr>
              <a:t> </a:t>
            </a:r>
            <a:r>
              <a:rPr lang="fr-FR" sz="2400" dirty="0" err="1"/>
              <a:t>Ref_user</a:t>
            </a:r>
            <a:r>
              <a:rPr lang="fr-FR" sz="2400" dirty="0"/>
              <a:t> </a:t>
            </a:r>
            <a:r>
              <a:rPr lang="fr-FR" sz="2400" dirty="0">
                <a:sym typeface="Wingdings" panose="05000000000000000000" pitchFamily="2" charset="2"/>
              </a:rPr>
              <a:t></a:t>
            </a:r>
            <a:r>
              <a:rPr lang="fr-FR" sz="2400" dirty="0"/>
              <a:t>UUID</a:t>
            </a:r>
          </a:p>
          <a:p>
            <a:r>
              <a:rPr lang="fr-FR" sz="2400" dirty="0"/>
              <a:t>Gestion des prédictions en asynchrone</a:t>
            </a:r>
          </a:p>
          <a:p>
            <a:pPr lvl="1"/>
            <a:r>
              <a:rPr lang="fr-FR" sz="2000" dirty="0"/>
              <a:t>Renvoi d’un UUID associé à </a:t>
            </a:r>
            <a:r>
              <a:rPr lang="fr-FR" sz="2000" dirty="0" err="1"/>
              <a:t>Ref_user</a:t>
            </a:r>
            <a:endParaRPr lang="fr-FR" sz="2000" dirty="0"/>
          </a:p>
          <a:p>
            <a:pPr lvl="1"/>
            <a:r>
              <a:rPr lang="fr-FR" sz="2000" dirty="0"/>
              <a:t>Récupération des prédictions selon UUID ou </a:t>
            </a:r>
            <a:r>
              <a:rPr lang="fr-FR" sz="2000" dirty="0" err="1"/>
              <a:t>Ref_user</a:t>
            </a:r>
            <a:endParaRPr lang="fr-FR" sz="200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E74EB14-8AC5-973B-23B7-8E163AE6DBF7}"/>
              </a:ext>
            </a:extLst>
          </p:cNvPr>
          <p:cNvGrpSpPr/>
          <p:nvPr/>
        </p:nvGrpSpPr>
        <p:grpSpPr>
          <a:xfrm>
            <a:off x="874304" y="1598003"/>
            <a:ext cx="2060116" cy="904692"/>
            <a:chOff x="4738318" y="5212587"/>
            <a:chExt cx="2060116" cy="904692"/>
          </a:xfrm>
        </p:grpSpPr>
        <p:pic>
          <p:nvPicPr>
            <p:cNvPr id="7" name="Graphique 6" descr="Base de données avec un remplissage uni">
              <a:extLst>
                <a:ext uri="{FF2B5EF4-FFF2-40B4-BE49-F238E27FC236}">
                  <a16:creationId xmlns:a16="http://schemas.microsoft.com/office/drawing/2014/main" id="{2C3670CD-FF5E-376B-0A85-504A80656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51659" y="5395126"/>
              <a:ext cx="722153" cy="722153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564D247-104E-EF72-55F8-E969CB5EEBF8}"/>
                </a:ext>
              </a:extLst>
            </p:cNvPr>
            <p:cNvSpPr txBox="1"/>
            <p:nvPr/>
          </p:nvSpPr>
          <p:spPr>
            <a:xfrm>
              <a:off x="4738318" y="5212587"/>
              <a:ext cx="2060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Images 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 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UUID 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 </a:t>
              </a:r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Ref_user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7879717A-493A-4069-DEFF-CCAE4A08E78C}"/>
              </a:ext>
            </a:extLst>
          </p:cNvPr>
          <p:cNvGrpSpPr/>
          <p:nvPr/>
        </p:nvGrpSpPr>
        <p:grpSpPr>
          <a:xfrm>
            <a:off x="676622" y="872657"/>
            <a:ext cx="2257798" cy="681771"/>
            <a:chOff x="10283338" y="1022096"/>
            <a:chExt cx="2257798" cy="671329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709342AF-14B2-9859-4141-8A3A82F01F9A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432538F-4AF1-9B0E-2FCA-41A4617BD4C2}"/>
                </a:ext>
              </a:extLst>
            </p:cNvPr>
            <p:cNvSpPr txBox="1"/>
            <p:nvPr/>
          </p:nvSpPr>
          <p:spPr>
            <a:xfrm>
              <a:off x="10283338" y="1160098"/>
              <a:ext cx="2257798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 (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r>
                <a:rPr lang="fr-FR" sz="1400" dirty="0">
                  <a:solidFill>
                    <a:schemeClr val="accent5"/>
                  </a:solidFill>
                </a:rPr>
                <a:t>, images)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2D52C848-DC16-71F3-CE4D-EBA34A3749F8}"/>
              </a:ext>
            </a:extLst>
          </p:cNvPr>
          <p:cNvGrpSpPr/>
          <p:nvPr/>
        </p:nvGrpSpPr>
        <p:grpSpPr>
          <a:xfrm>
            <a:off x="3047154" y="859777"/>
            <a:ext cx="596631" cy="687060"/>
            <a:chOff x="9704996" y="1064105"/>
            <a:chExt cx="1675656" cy="675248"/>
          </a:xfrm>
        </p:grpSpPr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F38C687D-D054-EE22-196C-6F68D8854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56821A7-16AF-54B9-8DEC-49311CC9354D}"/>
                </a:ext>
              </a:extLst>
            </p:cNvPr>
            <p:cNvSpPr txBox="1"/>
            <p:nvPr/>
          </p:nvSpPr>
          <p:spPr>
            <a:xfrm>
              <a:off x="9749997" y="1245390"/>
              <a:ext cx="1630655" cy="493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UUID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25122AA-AB28-8199-4C81-B064142BBEAE}"/>
              </a:ext>
            </a:extLst>
          </p:cNvPr>
          <p:cNvGrpSpPr/>
          <p:nvPr/>
        </p:nvGrpSpPr>
        <p:grpSpPr>
          <a:xfrm>
            <a:off x="7292558" y="890328"/>
            <a:ext cx="1570815" cy="1039537"/>
            <a:chOff x="10296082" y="1022096"/>
            <a:chExt cx="1570815" cy="1023615"/>
          </a:xfrm>
        </p:grpSpPr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D262A9C8-D58E-B96E-C851-A26D0D3D478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10236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1D43305A-FCD6-15D6-78C1-B8E6D1F2766D}"/>
                </a:ext>
              </a:extLst>
            </p:cNvPr>
            <p:cNvSpPr txBox="1"/>
            <p:nvPr/>
          </p:nvSpPr>
          <p:spPr>
            <a:xfrm>
              <a:off x="10296082" y="1065144"/>
              <a:ext cx="1570815" cy="51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/UUID/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9E4BD8E6-E081-A5CE-8843-35CEB194A9C8}"/>
              </a:ext>
            </a:extLst>
          </p:cNvPr>
          <p:cNvGrpSpPr/>
          <p:nvPr/>
        </p:nvGrpSpPr>
        <p:grpSpPr>
          <a:xfrm>
            <a:off x="9029635" y="898038"/>
            <a:ext cx="1731436" cy="1031827"/>
            <a:chOff x="9704996" y="1064105"/>
            <a:chExt cx="4862791" cy="626215"/>
          </a:xfrm>
        </p:grpSpPr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0C6BB36C-F0AB-442C-05A2-030970A77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89D2D149-BB13-BB38-F7CC-7B4F8307256F}"/>
                </a:ext>
              </a:extLst>
            </p:cNvPr>
            <p:cNvSpPr txBox="1"/>
            <p:nvPr/>
          </p:nvSpPr>
          <p:spPr>
            <a:xfrm>
              <a:off x="9704996" y="1134860"/>
              <a:ext cx="4862791" cy="302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JSON de 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Predictions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0FB1D012-08B6-07F7-B65C-EB0314E5067B}"/>
              </a:ext>
            </a:extLst>
          </p:cNvPr>
          <p:cNvGrpSpPr/>
          <p:nvPr/>
        </p:nvGrpSpPr>
        <p:grpSpPr>
          <a:xfrm>
            <a:off x="1759738" y="4690409"/>
            <a:ext cx="728982" cy="756875"/>
            <a:chOff x="499927" y="3776550"/>
            <a:chExt cx="728982" cy="857851"/>
          </a:xfrm>
        </p:grpSpPr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D98224CF-4A7A-7649-0E36-A81AD14C6F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792" y="3776550"/>
              <a:ext cx="1600" cy="85785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9573D9BD-6C14-A377-E94E-2F1EE67BC2EC}"/>
                </a:ext>
              </a:extLst>
            </p:cNvPr>
            <p:cNvSpPr txBox="1"/>
            <p:nvPr/>
          </p:nvSpPr>
          <p:spPr>
            <a:xfrm>
              <a:off x="499927" y="3998246"/>
              <a:ext cx="728982" cy="59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océrisé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1460A686-3E4A-B0B5-A2AB-DFC847C1492B}"/>
              </a:ext>
            </a:extLst>
          </p:cNvPr>
          <p:cNvGrpSpPr/>
          <p:nvPr/>
        </p:nvGrpSpPr>
        <p:grpSpPr>
          <a:xfrm>
            <a:off x="3098583" y="4699656"/>
            <a:ext cx="760273" cy="756875"/>
            <a:chOff x="495895" y="3776550"/>
            <a:chExt cx="760273" cy="857851"/>
          </a:xfrm>
        </p:grpSpPr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52328C07-2DD7-6FDA-D81A-D12BD2FDD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792" y="3776550"/>
              <a:ext cx="1600" cy="85785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CE70CB27-3EB3-D1DF-701E-96DD9A26AC1E}"/>
                </a:ext>
              </a:extLst>
            </p:cNvPr>
            <p:cNvSpPr txBox="1"/>
            <p:nvPr/>
          </p:nvSpPr>
          <p:spPr>
            <a:xfrm>
              <a:off x="495895" y="3951420"/>
              <a:ext cx="760273" cy="59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nettoyé</a:t>
              </a:r>
            </a:p>
          </p:txBody>
        </p:sp>
      </p:grpSp>
      <p:sp>
        <p:nvSpPr>
          <p:cNvPr id="62" name="ZoneTexte 61">
            <a:extLst>
              <a:ext uri="{FF2B5EF4-FFF2-40B4-BE49-F238E27FC236}">
                <a16:creationId xmlns:a16="http://schemas.microsoft.com/office/drawing/2014/main" id="{DA7A8EAB-C0EF-3840-9A91-EB5128B6B4A2}"/>
              </a:ext>
            </a:extLst>
          </p:cNvPr>
          <p:cNvSpPr txBox="1"/>
          <p:nvPr/>
        </p:nvSpPr>
        <p:spPr>
          <a:xfrm>
            <a:off x="6964259" y="1929865"/>
            <a:ext cx="3311241" cy="367233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Get_predictions</a:t>
            </a:r>
            <a:endParaRPr lang="fr-FR" sz="1400" dirty="0"/>
          </a:p>
        </p:txBody>
      </p:sp>
      <p:sp>
        <p:nvSpPr>
          <p:cNvPr id="63" name="Flèche : bas 62">
            <a:extLst>
              <a:ext uri="{FF2B5EF4-FFF2-40B4-BE49-F238E27FC236}">
                <a16:creationId xmlns:a16="http://schemas.microsoft.com/office/drawing/2014/main" id="{506D77B5-5594-FE6C-125A-2C5088037545}"/>
              </a:ext>
            </a:extLst>
          </p:cNvPr>
          <p:cNvSpPr/>
          <p:nvPr/>
        </p:nvSpPr>
        <p:spPr>
          <a:xfrm rot="10800000">
            <a:off x="8465634" y="2296069"/>
            <a:ext cx="108790" cy="140562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608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69" grpId="0" animBg="1"/>
      <p:bldP spid="125" grpId="0" animBg="1"/>
      <p:bldP spid="129" grpId="0" animBg="1"/>
      <p:bldP spid="144" grpId="0" animBg="1"/>
      <p:bldP spid="152" grpId="0" build="p"/>
      <p:bldP spid="62" grpId="0" animBg="1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DBFD8-7FF3-1BDE-B570-EF4B1B447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D519628B-5FED-51C2-64F7-CC7CE46121B8}"/>
              </a:ext>
            </a:extLst>
          </p:cNvPr>
          <p:cNvGrpSpPr/>
          <p:nvPr/>
        </p:nvGrpSpPr>
        <p:grpSpPr>
          <a:xfrm>
            <a:off x="1764194" y="3048000"/>
            <a:ext cx="6262124" cy="1674246"/>
            <a:chOff x="1764194" y="3048000"/>
            <a:chExt cx="6262124" cy="1674246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F87FB202-D47A-9920-2F00-F1764BCC09F7}"/>
                </a:ext>
              </a:extLst>
            </p:cNvPr>
            <p:cNvSpPr txBox="1"/>
            <p:nvPr/>
          </p:nvSpPr>
          <p:spPr>
            <a:xfrm>
              <a:off x="1764194" y="3048000"/>
              <a:ext cx="6250152" cy="167424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Streamlit</a:t>
              </a:r>
              <a:r>
                <a:rPr lang="fr-FR" b="1" dirty="0"/>
                <a:t>-frontend</a:t>
              </a:r>
            </a:p>
          </p:txBody>
        </p:sp>
        <p:pic>
          <p:nvPicPr>
            <p:cNvPr id="41" name="Image 40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8BA07AD8-A29E-C65D-83D3-4D36BC073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9669" y="4309059"/>
              <a:ext cx="396649" cy="396649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48241B3-3750-B0BD-41F4-36648DAE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Interface utilisateur pour les prédictions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75202B-B635-2A0D-438D-2B4CA943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09DB82-C56C-2E5D-96AF-2AA7E01D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060DE5-1E00-54E7-8810-4D6CE849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6740E6D-D947-F4A1-6908-45D0C41197C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1353800" cy="4900612"/>
          </a:xfrm>
        </p:spPr>
        <p:txBody>
          <a:bodyPr/>
          <a:lstStyle/>
          <a:p>
            <a:r>
              <a:rPr lang="fr-FR" dirty="0" err="1"/>
              <a:t>Streamlit</a:t>
            </a:r>
            <a:r>
              <a:rPr lang="fr-FR" dirty="0"/>
              <a:t> </a:t>
            </a:r>
            <a:r>
              <a:rPr lang="fr-FR" dirty="0" err="1"/>
              <a:t>FrontEnd</a:t>
            </a:r>
            <a:endParaRPr lang="fr-FR" dirty="0"/>
          </a:p>
          <a:p>
            <a:pPr lvl="1"/>
            <a:r>
              <a:rPr lang="fr-FR" dirty="0"/>
              <a:t>Affiche les images avec les prédictions du modèle</a:t>
            </a:r>
          </a:p>
          <a:p>
            <a:pPr lvl="1"/>
            <a:r>
              <a:rPr lang="fr-FR" dirty="0"/>
              <a:t>Propose à l’utilisateur de pouvoir </a:t>
            </a:r>
            <a:r>
              <a:rPr lang="fr-FR" b="1" dirty="0"/>
              <a:t>valider ou corriger les prédictions</a:t>
            </a:r>
          </a:p>
          <a:p>
            <a:pPr lvl="1"/>
            <a:r>
              <a:rPr lang="fr-FR" dirty="0"/>
              <a:t>Publie </a:t>
            </a:r>
            <a:r>
              <a:rPr lang="fr-FR" b="1" dirty="0"/>
              <a:t>Feedback User </a:t>
            </a:r>
            <a:r>
              <a:rPr lang="fr-FR" dirty="0"/>
              <a:t>dans S3 depuis une BDD interne (MongoDB)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CF00A5F4-7092-ABB3-79B4-6DEDF1A246C3}"/>
              </a:ext>
            </a:extLst>
          </p:cNvPr>
          <p:cNvGrpSpPr/>
          <p:nvPr/>
        </p:nvGrpSpPr>
        <p:grpSpPr>
          <a:xfrm>
            <a:off x="1876598" y="4736648"/>
            <a:ext cx="1613134" cy="681771"/>
            <a:chOff x="10283338" y="1022096"/>
            <a:chExt cx="1613134" cy="671329"/>
          </a:xfrm>
        </p:grpSpPr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DFBA96FD-D046-0338-B26B-15AE9CE5126A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929AF48-7CE7-71B0-E6FA-C8E3CE000C2B}"/>
                </a:ext>
              </a:extLst>
            </p:cNvPr>
            <p:cNvSpPr txBox="1"/>
            <p:nvPr/>
          </p:nvSpPr>
          <p:spPr>
            <a:xfrm>
              <a:off x="10283338" y="1160098"/>
              <a:ext cx="1613134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 (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r>
                <a:rPr lang="fr-FR" sz="1400" dirty="0">
                  <a:solidFill>
                    <a:schemeClr val="accent5"/>
                  </a:solidFill>
                </a:rPr>
                <a:t>)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AF79747-5BFC-67EE-0C06-3C54D5A07D66}"/>
              </a:ext>
            </a:extLst>
          </p:cNvPr>
          <p:cNvGrpSpPr/>
          <p:nvPr/>
        </p:nvGrpSpPr>
        <p:grpSpPr>
          <a:xfrm>
            <a:off x="1764194" y="5430203"/>
            <a:ext cx="6250152" cy="542613"/>
            <a:chOff x="539213" y="1428401"/>
            <a:chExt cx="6250152" cy="542613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C7AB29C-CBF8-BA67-67A4-B590057BC97D}"/>
                </a:ext>
              </a:extLst>
            </p:cNvPr>
            <p:cNvSpPr txBox="1"/>
            <p:nvPr/>
          </p:nvSpPr>
          <p:spPr>
            <a:xfrm>
              <a:off x="539213" y="1428401"/>
              <a:ext cx="6250152" cy="514884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Predict-Orchestrator</a:t>
              </a:r>
              <a:endParaRPr lang="fr-FR" b="1" dirty="0"/>
            </a:p>
          </p:txBody>
        </p:sp>
        <p:pic>
          <p:nvPicPr>
            <p:cNvPr id="12" name="Image 1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CEC15474-7AEE-BED3-5EE2-41B3F37B2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3459" y="1574365"/>
              <a:ext cx="396649" cy="396649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FF02C70-7A0E-644B-2E7B-EACDE1ED0C3A}"/>
              </a:ext>
            </a:extLst>
          </p:cNvPr>
          <p:cNvGrpSpPr/>
          <p:nvPr/>
        </p:nvGrpSpPr>
        <p:grpSpPr>
          <a:xfrm>
            <a:off x="3752374" y="4723738"/>
            <a:ext cx="596631" cy="687060"/>
            <a:chOff x="9704996" y="1064105"/>
            <a:chExt cx="1675656" cy="675248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C67DB3B5-EEA6-A5C5-1769-82DE24777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59198E2-AC16-84C9-83A1-DBA260C8733E}"/>
                </a:ext>
              </a:extLst>
            </p:cNvPr>
            <p:cNvSpPr txBox="1"/>
            <p:nvPr/>
          </p:nvSpPr>
          <p:spPr>
            <a:xfrm>
              <a:off x="9749997" y="1245390"/>
              <a:ext cx="1630655" cy="493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UUID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820E8C84-BC6F-8DB0-2673-0B32E2CA65EB}"/>
              </a:ext>
            </a:extLst>
          </p:cNvPr>
          <p:cNvGrpSpPr/>
          <p:nvPr/>
        </p:nvGrpSpPr>
        <p:grpSpPr>
          <a:xfrm>
            <a:off x="5071770" y="4746735"/>
            <a:ext cx="1511311" cy="681771"/>
            <a:chOff x="10307639" y="1022096"/>
            <a:chExt cx="1511311" cy="671329"/>
          </a:xfrm>
        </p:grpSpPr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F536788D-44E6-6D3A-B5F7-63C363113B9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8D94CA1E-E1DD-A374-05CB-D5AB065F1E69}"/>
                </a:ext>
              </a:extLst>
            </p:cNvPr>
            <p:cNvSpPr txBox="1"/>
            <p:nvPr/>
          </p:nvSpPr>
          <p:spPr>
            <a:xfrm>
              <a:off x="10307639" y="1036197"/>
              <a:ext cx="1511311" cy="51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/UUID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E134536C-B79B-246B-E264-EEAD07F0F848}"/>
              </a:ext>
            </a:extLst>
          </p:cNvPr>
          <p:cNvGrpSpPr/>
          <p:nvPr/>
        </p:nvGrpSpPr>
        <p:grpSpPr>
          <a:xfrm>
            <a:off x="6657057" y="4754224"/>
            <a:ext cx="1747459" cy="637169"/>
            <a:chOff x="9704996" y="1064105"/>
            <a:chExt cx="4907792" cy="626215"/>
          </a:xfrm>
        </p:grpSpPr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82EBA814-F909-1B52-EC3A-2871514C6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16A5E46D-449A-7870-4D99-00225A982E54}"/>
                </a:ext>
              </a:extLst>
            </p:cNvPr>
            <p:cNvSpPr txBox="1"/>
            <p:nvPr/>
          </p:nvSpPr>
          <p:spPr>
            <a:xfrm>
              <a:off x="9749997" y="1245390"/>
              <a:ext cx="4862791" cy="302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JSON de 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Predictions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375D3A33-8F72-CF42-619E-1715F8D1C8C6}"/>
              </a:ext>
            </a:extLst>
          </p:cNvPr>
          <p:cNvGrpSpPr/>
          <p:nvPr/>
        </p:nvGrpSpPr>
        <p:grpSpPr>
          <a:xfrm>
            <a:off x="4783919" y="3465086"/>
            <a:ext cx="2272738" cy="1061202"/>
            <a:chOff x="4447760" y="5066581"/>
            <a:chExt cx="2272738" cy="1061202"/>
          </a:xfrm>
        </p:grpSpPr>
        <p:pic>
          <p:nvPicPr>
            <p:cNvPr id="33" name="Graphique 32" descr="Base de données avec un remplissage uni">
              <a:extLst>
                <a:ext uri="{FF2B5EF4-FFF2-40B4-BE49-F238E27FC236}">
                  <a16:creationId xmlns:a16="http://schemas.microsoft.com/office/drawing/2014/main" id="{451FD8F5-7D7B-B332-5375-149235E51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75691" y="5405630"/>
              <a:ext cx="722153" cy="722153"/>
            </a:xfrm>
            <a:prstGeom prst="rect">
              <a:avLst/>
            </a:prstGeom>
          </p:spPr>
        </p:pic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CB30D413-846D-E735-BA6B-352892A53A4E}"/>
                </a:ext>
              </a:extLst>
            </p:cNvPr>
            <p:cNvSpPr txBox="1"/>
            <p:nvPr/>
          </p:nvSpPr>
          <p:spPr>
            <a:xfrm>
              <a:off x="4447760" y="5066581"/>
              <a:ext cx="2272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accent6">
                      <a:lumMod val="75000"/>
                    </a:schemeClr>
                  </a:solidFill>
                </a:rPr>
                <a:t>Feedback User</a:t>
              </a:r>
            </a:p>
            <a:p>
              <a:pPr algn="ctr"/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Images =&gt; prédiction + Attendu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D6879EA-3ABD-4776-E0FE-E206844A48FF}"/>
              </a:ext>
            </a:extLst>
          </p:cNvPr>
          <p:cNvGrpSpPr/>
          <p:nvPr/>
        </p:nvGrpSpPr>
        <p:grpSpPr>
          <a:xfrm>
            <a:off x="8498045" y="3577347"/>
            <a:ext cx="1310102" cy="960591"/>
            <a:chOff x="8106314" y="3786269"/>
            <a:chExt cx="1646040" cy="1166981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10D9D821-7F1D-71C7-367B-EAA81A30D46B}"/>
                </a:ext>
              </a:extLst>
            </p:cNvPr>
            <p:cNvSpPr txBox="1"/>
            <p:nvPr/>
          </p:nvSpPr>
          <p:spPr>
            <a:xfrm>
              <a:off x="8106314" y="3786269"/>
              <a:ext cx="1646040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Feedback User</a:t>
              </a:r>
            </a:p>
          </p:txBody>
        </p:sp>
        <p:pic>
          <p:nvPicPr>
            <p:cNvPr id="38" name="Image 37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B17887D6-CE2D-FAC8-8C1B-6FCEC9AD0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39" name="Flèche : bas 38">
            <a:extLst>
              <a:ext uri="{FF2B5EF4-FFF2-40B4-BE49-F238E27FC236}">
                <a16:creationId xmlns:a16="http://schemas.microsoft.com/office/drawing/2014/main" id="{11E04734-5B86-F71B-E1B1-925D291E120A}"/>
              </a:ext>
            </a:extLst>
          </p:cNvPr>
          <p:cNvSpPr/>
          <p:nvPr/>
        </p:nvSpPr>
        <p:spPr>
          <a:xfrm rot="16200000">
            <a:off x="7465728" y="2838551"/>
            <a:ext cx="156115" cy="247038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359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CFFAB-1E5A-22DD-5719-20205758C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E6F755-9F7B-19EB-C0B0-84944378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Gestion du Feedback User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49DBBE6-E2E0-E0D2-730A-3FC96693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7A2DDF-5738-2408-932C-2324F957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88CD59-636C-0866-8CB3-A0FB101B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C7BFB4-139F-100E-CE74-73E29B1D2FD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1353800" cy="4900612"/>
          </a:xfrm>
        </p:spPr>
        <p:txBody>
          <a:bodyPr/>
          <a:lstStyle/>
          <a:p>
            <a:r>
              <a:rPr lang="fr-FR" dirty="0"/>
              <a:t>Model Drift</a:t>
            </a:r>
          </a:p>
          <a:p>
            <a:pPr lvl="1"/>
            <a:r>
              <a:rPr lang="fr-FR" dirty="0"/>
              <a:t>Idée non implémentée utiliser le Feedback utilisateur 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 Calculer métrique de performance du Modèle 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 Déclencher alerte si perte de performance</a:t>
            </a:r>
          </a:p>
          <a:p>
            <a:r>
              <a:rPr lang="fr-FR" dirty="0"/>
              <a:t>Feedback User avec les corrections permet de ré-entrainer le modèle</a:t>
            </a:r>
          </a:p>
          <a:p>
            <a:pPr lvl="1"/>
            <a:r>
              <a:rPr lang="fr-FR" dirty="0"/>
              <a:t>Réutilisation de la pipeline Training avec déclenchement manuel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2DA948C-154F-A2DF-7418-112BB23A3B00}"/>
              </a:ext>
            </a:extLst>
          </p:cNvPr>
          <p:cNvGrpSpPr/>
          <p:nvPr/>
        </p:nvGrpSpPr>
        <p:grpSpPr>
          <a:xfrm>
            <a:off x="3056213" y="3977807"/>
            <a:ext cx="5181879" cy="583781"/>
            <a:chOff x="3254674" y="1912786"/>
            <a:chExt cx="5068391" cy="583781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F66701C-CD3A-443A-2E5F-3EF72A83526E}"/>
                </a:ext>
              </a:extLst>
            </p:cNvPr>
            <p:cNvSpPr txBox="1"/>
            <p:nvPr/>
          </p:nvSpPr>
          <p:spPr>
            <a:xfrm>
              <a:off x="3254674" y="1912786"/>
              <a:ext cx="5068391" cy="58378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TRAINING-Admin-Frontend</a:t>
              </a:r>
            </a:p>
          </p:txBody>
        </p:sp>
        <p:pic>
          <p:nvPicPr>
            <p:cNvPr id="9" name="Image 8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8C60AF33-B30C-8D9A-797D-FE91CD33B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9590" y="2006351"/>
              <a:ext cx="396649" cy="396649"/>
            </a:xfrm>
            <a:prstGeom prst="rect">
              <a:avLst/>
            </a:prstGeom>
          </p:spPr>
        </p:pic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1D2CE24D-61BC-FFAC-CE38-7403528F352A}"/>
              </a:ext>
            </a:extLst>
          </p:cNvPr>
          <p:cNvGrpSpPr/>
          <p:nvPr/>
        </p:nvGrpSpPr>
        <p:grpSpPr>
          <a:xfrm>
            <a:off x="3526150" y="4561589"/>
            <a:ext cx="1979453" cy="443880"/>
            <a:chOff x="10300062" y="777207"/>
            <a:chExt cx="1979453" cy="916218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54C9711A-95D9-84E8-1B61-B0CAFC80AAFB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777207"/>
              <a:ext cx="0" cy="91621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DD2D088-BEC1-D9F3-BD9F-7AC027487F7E}"/>
                </a:ext>
              </a:extLst>
            </p:cNvPr>
            <p:cNvSpPr txBox="1"/>
            <p:nvPr/>
          </p:nvSpPr>
          <p:spPr>
            <a:xfrm>
              <a:off x="10300062" y="852588"/>
              <a:ext cx="197945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add_feedback_images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242786B-5D42-9F4F-C44B-9DEF83BD7B6D}"/>
              </a:ext>
            </a:extLst>
          </p:cNvPr>
          <p:cNvGrpSpPr/>
          <p:nvPr/>
        </p:nvGrpSpPr>
        <p:grpSpPr>
          <a:xfrm>
            <a:off x="5987980" y="4580216"/>
            <a:ext cx="615040" cy="443880"/>
            <a:chOff x="10270557" y="777207"/>
            <a:chExt cx="615040" cy="916218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EA4999A-3B8B-9300-3865-56BBD4620CAA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777207"/>
              <a:ext cx="0" cy="91621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39959C2-10BD-B959-739B-AACFA729C3E3}"/>
                </a:ext>
              </a:extLst>
            </p:cNvPr>
            <p:cNvSpPr txBox="1"/>
            <p:nvPr/>
          </p:nvSpPr>
          <p:spPr>
            <a:xfrm>
              <a:off x="10270557" y="814138"/>
              <a:ext cx="615040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/train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02103C2-C8F3-287C-C953-46A7133434FD}"/>
              </a:ext>
            </a:extLst>
          </p:cNvPr>
          <p:cNvGrpSpPr/>
          <p:nvPr/>
        </p:nvGrpSpPr>
        <p:grpSpPr>
          <a:xfrm>
            <a:off x="1141698" y="3719084"/>
            <a:ext cx="1310102" cy="960591"/>
            <a:chOff x="8106314" y="3786269"/>
            <a:chExt cx="1646040" cy="1166981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A9739A6-10F0-3212-8E1B-BC62CF45340A}"/>
                </a:ext>
              </a:extLst>
            </p:cNvPr>
            <p:cNvSpPr txBox="1"/>
            <p:nvPr/>
          </p:nvSpPr>
          <p:spPr>
            <a:xfrm>
              <a:off x="8106314" y="3786269"/>
              <a:ext cx="1646040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Feedback User</a:t>
              </a:r>
            </a:p>
          </p:txBody>
        </p:sp>
        <p:pic>
          <p:nvPicPr>
            <p:cNvPr id="18" name="Image 17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52F71AA4-635F-40E1-BFFE-D2BB207C6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26D243A2-3D4B-041B-73D2-77D8B0B246A0}"/>
              </a:ext>
            </a:extLst>
          </p:cNvPr>
          <p:cNvSpPr/>
          <p:nvPr/>
        </p:nvSpPr>
        <p:spPr>
          <a:xfrm rot="16200000">
            <a:off x="2435935" y="3898938"/>
            <a:ext cx="213605" cy="82768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673E9C7-651E-22DF-4CEA-EED5990E0CFD}"/>
              </a:ext>
            </a:extLst>
          </p:cNvPr>
          <p:cNvGrpSpPr/>
          <p:nvPr/>
        </p:nvGrpSpPr>
        <p:grpSpPr>
          <a:xfrm>
            <a:off x="3077570" y="5041988"/>
            <a:ext cx="5181879" cy="1371696"/>
            <a:chOff x="3284658" y="1893047"/>
            <a:chExt cx="5068391" cy="1371696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50F380F3-F270-7F5B-F9F2-27BE3094BF8C}"/>
                </a:ext>
              </a:extLst>
            </p:cNvPr>
            <p:cNvSpPr txBox="1"/>
            <p:nvPr/>
          </p:nvSpPr>
          <p:spPr>
            <a:xfrm>
              <a:off x="3284658" y="1893047"/>
              <a:ext cx="5068391" cy="1354217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TRAINING-Admin-Backend</a:t>
              </a:r>
            </a:p>
          </p:txBody>
        </p:sp>
        <p:pic>
          <p:nvPicPr>
            <p:cNvPr id="22" name="Image 2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841B02E2-3053-A8B7-59FC-5E62A8AD1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45114" y="2868094"/>
              <a:ext cx="396649" cy="396649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AAD1CD38-814F-61C5-4F33-353878129B64}"/>
              </a:ext>
            </a:extLst>
          </p:cNvPr>
          <p:cNvGrpSpPr/>
          <p:nvPr/>
        </p:nvGrpSpPr>
        <p:grpSpPr>
          <a:xfrm>
            <a:off x="9326702" y="4720306"/>
            <a:ext cx="762420" cy="960763"/>
            <a:chOff x="8474329" y="3786059"/>
            <a:chExt cx="957921" cy="1167191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69497DC-5D5E-1D30-E833-AE7ECAB99E48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26" name="Image 25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D68A77AF-611A-BA4A-6463-0CAC70F85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76A48CFC-98C7-7CB5-9E16-26FB3AA9E124}"/>
              </a:ext>
            </a:extLst>
          </p:cNvPr>
          <p:cNvSpPr/>
          <p:nvPr/>
        </p:nvSpPr>
        <p:spPr>
          <a:xfrm rot="16200000">
            <a:off x="8667506" y="4832927"/>
            <a:ext cx="213605" cy="82768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D5659EE-4097-6E3A-4288-F640CF249B06}"/>
              </a:ext>
            </a:extLst>
          </p:cNvPr>
          <p:cNvGrpSpPr/>
          <p:nvPr/>
        </p:nvGrpSpPr>
        <p:grpSpPr>
          <a:xfrm>
            <a:off x="10433334" y="5046073"/>
            <a:ext cx="1636568" cy="1354217"/>
            <a:chOff x="10430230" y="3528632"/>
            <a:chExt cx="1636568" cy="1354217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B71DD69E-42F8-EEBF-4FBE-A4DBDFEDE775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30" name="Image 29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624E8990-DD58-D8B7-C93F-E8E2C2ECC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31" name="Image 30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862DE58A-4321-E56A-476B-F63048B59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C0287442-520E-5685-95FE-B198D8F4C909}"/>
              </a:ext>
            </a:extLst>
          </p:cNvPr>
          <p:cNvSpPr/>
          <p:nvPr/>
        </p:nvSpPr>
        <p:spPr>
          <a:xfrm rot="16200000">
            <a:off x="9282402" y="5016308"/>
            <a:ext cx="228996" cy="207286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957F06A-23F3-CAF6-2A10-7B003C5E9387}"/>
              </a:ext>
            </a:extLst>
          </p:cNvPr>
          <p:cNvSpPr txBox="1"/>
          <p:nvPr/>
        </p:nvSpPr>
        <p:spPr>
          <a:xfrm>
            <a:off x="6571562" y="5609501"/>
            <a:ext cx="1383159" cy="332276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save_to_mlflow</a:t>
            </a:r>
            <a:endParaRPr lang="fr-FR" sz="14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57DE124-5667-D01E-8FA9-000A49A849BB}"/>
              </a:ext>
            </a:extLst>
          </p:cNvPr>
          <p:cNvSpPr txBox="1"/>
          <p:nvPr/>
        </p:nvSpPr>
        <p:spPr>
          <a:xfrm>
            <a:off x="3526150" y="5634796"/>
            <a:ext cx="1154751" cy="332275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dvc</a:t>
            </a:r>
            <a:r>
              <a:rPr lang="fr-FR" sz="1400" dirty="0"/>
              <a:t> repro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84302B7-B0D4-5198-FC72-1D4591B8945E}"/>
              </a:ext>
            </a:extLst>
          </p:cNvPr>
          <p:cNvSpPr txBox="1"/>
          <p:nvPr/>
        </p:nvSpPr>
        <p:spPr>
          <a:xfrm>
            <a:off x="4914719" y="5393752"/>
            <a:ext cx="1429127" cy="886632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dvc</a:t>
            </a:r>
            <a:r>
              <a:rPr lang="fr-FR" sz="1400" dirty="0"/>
              <a:t> commit</a:t>
            </a:r>
          </a:p>
          <a:p>
            <a:pPr algn="ctr"/>
            <a:r>
              <a:rPr lang="fr-FR" sz="1400" dirty="0"/>
              <a:t>git commit</a:t>
            </a:r>
          </a:p>
          <a:p>
            <a:pPr algn="ctr"/>
            <a:r>
              <a:rPr lang="fr-FR" sz="1400" dirty="0" err="1"/>
              <a:t>dvc</a:t>
            </a:r>
            <a:r>
              <a:rPr lang="fr-FR" sz="1400" dirty="0"/>
              <a:t> push</a:t>
            </a:r>
          </a:p>
          <a:p>
            <a:pPr algn="ctr"/>
            <a:r>
              <a:rPr lang="fr-FR" sz="1400" dirty="0"/>
              <a:t>git push</a:t>
            </a:r>
          </a:p>
          <a:p>
            <a:pPr algn="ctr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26889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274</Words>
  <Application>Microsoft Office PowerPoint</Application>
  <PresentationFormat>Grand écran</PresentationFormat>
  <Paragraphs>81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Tenorite</vt:lpstr>
      <vt:lpstr>Wingdings</vt:lpstr>
      <vt:lpstr>Monoline</vt:lpstr>
      <vt:lpstr>Pipeline Predict avec Orchestrator &amp; micro-services</vt:lpstr>
      <vt:lpstr>Interface utilisateur pour les prédictions</vt:lpstr>
      <vt:lpstr>Gestion du Feedback 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111</cp:revision>
  <dcterms:created xsi:type="dcterms:W3CDTF">2024-02-05T07:48:41Z</dcterms:created>
  <dcterms:modified xsi:type="dcterms:W3CDTF">2025-02-11T18:59:31Z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