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84" r:id="rId7"/>
    <p:sldId id="286" r:id="rId8"/>
    <p:sldId id="291" r:id="rId9"/>
    <p:sldId id="29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b="1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Projet existant Data-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transformé en p</a:t>
            </a:r>
            <a:r>
              <a:rPr lang="fr-FR" dirty="0"/>
              <a:t>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/>
              <a:t> NLP </a:t>
            </a:r>
            <a:r>
              <a:rPr lang="fr-FR" dirty="0"/>
              <a:t>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</a:t>
            </a:r>
          </a:p>
          <a:p>
            <a:pPr marL="1828800" lvl="3" indent="-457200">
              <a:buFont typeface="+mj-lt"/>
              <a:buAutoNum type="arabicPeriod"/>
            </a:pPr>
            <a:r>
              <a:rPr lang="fr-FR" sz="2000" dirty="0"/>
              <a:t>Classer un groupe d’images</a:t>
            </a:r>
          </a:p>
          <a:p>
            <a:pPr lvl="2"/>
            <a:r>
              <a:rPr lang="fr-FR" dirty="0"/>
              <a:t> Interface Admin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Lancer des entrainements de modèle sur des images classées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Monitorer le système d’entrainement et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E50DFD68-59D0-31A2-E5E9-E857317F06F7}"/>
              </a:ext>
            </a:extLst>
          </p:cNvPr>
          <p:cNvGrpSpPr/>
          <p:nvPr/>
        </p:nvGrpSpPr>
        <p:grpSpPr>
          <a:xfrm>
            <a:off x="284806" y="2312453"/>
            <a:ext cx="2540637" cy="1005387"/>
            <a:chOff x="2408561" y="1070940"/>
            <a:chExt cx="2540637" cy="100538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6C13041-AA0E-9139-65C2-2F20376C49C3}"/>
                </a:ext>
              </a:extLst>
            </p:cNvPr>
            <p:cNvGrpSpPr/>
            <p:nvPr/>
          </p:nvGrpSpPr>
          <p:grpSpPr>
            <a:xfrm>
              <a:off x="2408561" y="1070940"/>
              <a:ext cx="2540637" cy="1005387"/>
              <a:chOff x="1812307" y="2955391"/>
              <a:chExt cx="2540637" cy="10053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8243F3-6C91-ECDD-E52E-BAA762DB288B}"/>
                  </a:ext>
                </a:extLst>
              </p:cNvPr>
              <p:cNvSpPr txBox="1"/>
              <p:nvPr/>
            </p:nvSpPr>
            <p:spPr>
              <a:xfrm>
                <a:off x="1812307" y="2955391"/>
                <a:ext cx="2540637" cy="1005387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192F4A25-0535-7D82-F538-4AAA81234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3948" y="3557950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7" name="Image 16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8EFC1C3-B91F-46A3-3D58-227CE2CD0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3075978" y="1446423"/>
              <a:ext cx="1059269" cy="54222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 Classification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59CA47-306D-34B0-F35C-13A8D0DF5030}"/>
              </a:ext>
            </a:extLst>
          </p:cNvPr>
          <p:cNvGrpSpPr/>
          <p:nvPr/>
        </p:nvGrpSpPr>
        <p:grpSpPr>
          <a:xfrm>
            <a:off x="4097721" y="5452021"/>
            <a:ext cx="1310102" cy="960591"/>
            <a:chOff x="8106314" y="3786269"/>
            <a:chExt cx="1646040" cy="116698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B01489A-1BC7-4EAF-91D6-DAA5B028E077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</a:t>
              </a:r>
            </a:p>
          </p:txBody>
        </p:sp>
        <p:pic>
          <p:nvPicPr>
            <p:cNvPr id="15" name="Image 1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5C7726-A3F8-1A3D-5836-485FA35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DF1E89-88FB-D142-4161-FE1968C50C94}"/>
              </a:ext>
            </a:extLst>
          </p:cNvPr>
          <p:cNvSpPr/>
          <p:nvPr/>
        </p:nvSpPr>
        <p:spPr>
          <a:xfrm rot="16200000">
            <a:off x="3523773" y="5279825"/>
            <a:ext cx="246544" cy="148717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7B3AD34-1824-54ED-6ABD-C63C478D9E1A}"/>
              </a:ext>
            </a:extLst>
          </p:cNvPr>
          <p:cNvGrpSpPr/>
          <p:nvPr/>
        </p:nvGrpSpPr>
        <p:grpSpPr>
          <a:xfrm>
            <a:off x="7737253" y="3913130"/>
            <a:ext cx="4158094" cy="2555121"/>
            <a:chOff x="3105455" y="447175"/>
            <a:chExt cx="4067028" cy="2555121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49B0C8-B65A-0A9D-290B-B6F799103131}"/>
                </a:ext>
              </a:extLst>
            </p:cNvPr>
            <p:cNvSpPr txBox="1"/>
            <p:nvPr/>
          </p:nvSpPr>
          <p:spPr>
            <a:xfrm>
              <a:off x="3105455" y="447175"/>
              <a:ext cx="4067028" cy="255512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7" name="Image 2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0820919-0F2A-07FB-BFE8-8ECC4D31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974" y="2536471"/>
              <a:ext cx="396649" cy="396649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13960A7-9EBE-F5AE-CC74-2DF8579A0560}"/>
              </a:ext>
            </a:extLst>
          </p:cNvPr>
          <p:cNvGrpSpPr/>
          <p:nvPr/>
        </p:nvGrpSpPr>
        <p:grpSpPr>
          <a:xfrm>
            <a:off x="7780546" y="2380193"/>
            <a:ext cx="4114800" cy="1014514"/>
            <a:chOff x="2731654" y="2135928"/>
            <a:chExt cx="4114800" cy="1014514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6D3596F-A65B-BF35-0237-F20D7D85754B}"/>
                </a:ext>
              </a:extLst>
            </p:cNvPr>
            <p:cNvGrpSpPr/>
            <p:nvPr/>
          </p:nvGrpSpPr>
          <p:grpSpPr>
            <a:xfrm>
              <a:off x="2731654" y="2135928"/>
              <a:ext cx="4114800" cy="1014514"/>
              <a:chOff x="3117818" y="1697484"/>
              <a:chExt cx="4024682" cy="101451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1E4258D-508B-B087-C98B-9B231D393B05}"/>
                  </a:ext>
                </a:extLst>
              </p:cNvPr>
              <p:cNvSpPr txBox="1"/>
              <p:nvPr/>
            </p:nvSpPr>
            <p:spPr>
              <a:xfrm>
                <a:off x="3117818" y="1697484"/>
                <a:ext cx="4024682" cy="1013870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32" name="Image 31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0595A3F-BC5D-7961-B8A4-008DB9C3D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9514" y="231534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0" name="Image 29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920DD9B6-E3A7-0E7F-F61F-2396786F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4222518" y="2442914"/>
              <a:ext cx="1064653" cy="544984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0392BD-D85C-AA8A-05C3-6458416B6460}"/>
              </a:ext>
            </a:extLst>
          </p:cNvPr>
          <p:cNvGrpSpPr/>
          <p:nvPr/>
        </p:nvGrpSpPr>
        <p:grpSpPr>
          <a:xfrm>
            <a:off x="5815346" y="4508481"/>
            <a:ext cx="762420" cy="960763"/>
            <a:chOff x="8474329" y="3786059"/>
            <a:chExt cx="957921" cy="1167191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3BC6261-04BB-5612-3E5E-A1B37EB03842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Image 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257424F-A2B3-6160-5D20-69C69405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2B789B5-CFE3-4958-9BFC-5229975E44F3}"/>
              </a:ext>
            </a:extLst>
          </p:cNvPr>
          <p:cNvGrpSpPr/>
          <p:nvPr/>
        </p:nvGrpSpPr>
        <p:grpSpPr>
          <a:xfrm>
            <a:off x="5898582" y="2285565"/>
            <a:ext cx="1636568" cy="1354217"/>
            <a:chOff x="10430230" y="3528632"/>
            <a:chExt cx="1636568" cy="1354217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5644D68-0F67-CFF5-A0CA-D23BA98AF01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8" name="Image 37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E56D770E-CAA2-7777-65F3-32C47C07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9" name="Image 3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FE6B2C7-8C4A-AD40-B42A-BD9FD111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BFBFDDC4-5AAE-EE7D-43CF-FE0E97762CA8}"/>
              </a:ext>
            </a:extLst>
          </p:cNvPr>
          <p:cNvSpPr/>
          <p:nvPr/>
        </p:nvSpPr>
        <p:spPr>
          <a:xfrm rot="8913620">
            <a:off x="7220012" y="3603374"/>
            <a:ext cx="242151" cy="126591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F61427-94BD-DB5A-9486-34202872C24C}"/>
              </a:ext>
            </a:extLst>
          </p:cNvPr>
          <p:cNvSpPr/>
          <p:nvPr/>
        </p:nvSpPr>
        <p:spPr>
          <a:xfrm rot="5400000">
            <a:off x="6958174" y="4549288"/>
            <a:ext cx="287154" cy="11242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D06F962-8010-2D5B-8B8D-9EB3B84D2E20}"/>
              </a:ext>
            </a:extLst>
          </p:cNvPr>
          <p:cNvSpPr/>
          <p:nvPr/>
        </p:nvSpPr>
        <p:spPr>
          <a:xfrm rot="5400000">
            <a:off x="4224690" y="3681743"/>
            <a:ext cx="253813" cy="28962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EB1DE35-0938-E54B-BA15-C8108E4EA663}"/>
              </a:ext>
            </a:extLst>
          </p:cNvPr>
          <p:cNvGrpSpPr/>
          <p:nvPr/>
        </p:nvGrpSpPr>
        <p:grpSpPr>
          <a:xfrm>
            <a:off x="7833462" y="1718184"/>
            <a:ext cx="547714" cy="671329"/>
            <a:chOff x="10257940" y="1022096"/>
            <a:chExt cx="547714" cy="671329"/>
          </a:xfrm>
        </p:grpSpPr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C7E99FA-3772-FA6F-94B5-D40AB52C3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C760790-71D3-6A29-9300-649FBD70138D}"/>
                </a:ext>
              </a:extLst>
            </p:cNvPr>
            <p:cNvSpPr txBox="1"/>
            <p:nvPr/>
          </p:nvSpPr>
          <p:spPr>
            <a:xfrm>
              <a:off x="10257940" y="1156538"/>
              <a:ext cx="547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train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566FF5F-E70A-750F-41B1-01996201FA3F}"/>
              </a:ext>
            </a:extLst>
          </p:cNvPr>
          <p:cNvGrpSpPr/>
          <p:nvPr/>
        </p:nvGrpSpPr>
        <p:grpSpPr>
          <a:xfrm>
            <a:off x="10744604" y="1718184"/>
            <a:ext cx="1324530" cy="671329"/>
            <a:chOff x="10257940" y="1022096"/>
            <a:chExt cx="1324530" cy="67132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E26283C-5005-AF66-AF49-CAD57C27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6BBFB93-DD92-4384-884F-750C69E842C3}"/>
                </a:ext>
              </a:extLst>
            </p:cNvPr>
            <p:cNvSpPr txBox="1"/>
            <p:nvPr/>
          </p:nvSpPr>
          <p:spPr>
            <a:xfrm>
              <a:off x="10257940" y="1156538"/>
              <a:ext cx="1324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register_model</a:t>
              </a:r>
              <a:endParaRPr lang="fr-FR" sz="1400" dirty="0"/>
            </a:p>
          </p:txBody>
        </p:sp>
      </p:grpSp>
      <p:grpSp>
        <p:nvGrpSpPr>
          <p:cNvPr id="1068" name="Groupe 1067">
            <a:extLst>
              <a:ext uri="{FF2B5EF4-FFF2-40B4-BE49-F238E27FC236}">
                <a16:creationId xmlns:a16="http://schemas.microsoft.com/office/drawing/2014/main" id="{E0D60370-B6C9-753D-025D-CE7D5F6BC875}"/>
              </a:ext>
            </a:extLst>
          </p:cNvPr>
          <p:cNvGrpSpPr/>
          <p:nvPr/>
        </p:nvGrpSpPr>
        <p:grpSpPr>
          <a:xfrm>
            <a:off x="9193151" y="1708785"/>
            <a:ext cx="1581205" cy="671329"/>
            <a:chOff x="10421641" y="1716891"/>
            <a:chExt cx="1581205" cy="671329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7FCDEFA-296B-9C1D-3A42-2CE9685F7C2E}"/>
                </a:ext>
              </a:extLst>
            </p:cNvPr>
            <p:cNvGrpSpPr/>
            <p:nvPr/>
          </p:nvGrpSpPr>
          <p:grpSpPr>
            <a:xfrm>
              <a:off x="10421641" y="1716891"/>
              <a:ext cx="1507022" cy="671329"/>
              <a:chOff x="10197912" y="1027965"/>
              <a:chExt cx="1507022" cy="671329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91AB9CAF-12B2-E031-4235-27E4D662BBC8}"/>
                  </a:ext>
                </a:extLst>
              </p:cNvPr>
              <p:cNvGrpSpPr/>
              <p:nvPr/>
            </p:nvGrpSpPr>
            <p:grpSpPr>
              <a:xfrm>
                <a:off x="10197912" y="1027965"/>
                <a:ext cx="184731" cy="671329"/>
                <a:chOff x="1267689" y="1070658"/>
                <a:chExt cx="184731" cy="6713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F1677DE7-8038-6E8A-439F-BFE71F484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7940" y="1070658"/>
                  <a:ext cx="0" cy="671329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E7F5A2A-9CBD-4262-966B-2101CC374510}"/>
                    </a:ext>
                  </a:extLst>
                </p:cNvPr>
                <p:cNvSpPr txBox="1"/>
                <p:nvPr/>
              </p:nvSpPr>
              <p:spPr>
                <a:xfrm>
                  <a:off x="1267689" y="118497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sz="1400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9D58B32-A780-63A4-EFB5-FF8FA0EA1193}"/>
                  </a:ext>
                </a:extLst>
              </p:cNvPr>
              <p:cNvSpPr txBox="1"/>
              <p:nvPr/>
            </p:nvSpPr>
            <p:spPr>
              <a:xfrm>
                <a:off x="10241841" y="1073898"/>
                <a:ext cx="1463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get_mlflow_runs</a:t>
                </a:r>
                <a:endParaRPr lang="fr-FR" sz="1400" dirty="0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13D108B-4144-6045-DAB6-807939AA4AF9}"/>
                </a:ext>
              </a:extLst>
            </p:cNvPr>
            <p:cNvSpPr txBox="1"/>
            <p:nvPr/>
          </p:nvSpPr>
          <p:spPr>
            <a:xfrm>
              <a:off x="10457551" y="2002222"/>
              <a:ext cx="154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revert_to_commit</a:t>
              </a:r>
              <a:endParaRPr lang="fr-FR" sz="14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BB2ED40-CBEC-CCF0-57C8-C565FDCD4E46}"/>
              </a:ext>
            </a:extLst>
          </p:cNvPr>
          <p:cNvGrpSpPr/>
          <p:nvPr/>
        </p:nvGrpSpPr>
        <p:grpSpPr>
          <a:xfrm>
            <a:off x="8500575" y="4767770"/>
            <a:ext cx="1476815" cy="943966"/>
            <a:chOff x="181503" y="3624705"/>
            <a:chExt cx="1476815" cy="943966"/>
          </a:xfrm>
        </p:grpSpPr>
        <p:pic>
          <p:nvPicPr>
            <p:cNvPr id="59" name="Graphique 58" descr="Base de données avec un remplissage uni">
              <a:extLst>
                <a:ext uri="{FF2B5EF4-FFF2-40B4-BE49-F238E27FC236}">
                  <a16:creationId xmlns:a16="http://schemas.microsoft.com/office/drawing/2014/main" id="{7F07757C-D520-992F-C78C-3A2320A8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21ADED0-DDC4-B8CA-9C1E-DAC1844E6447}"/>
                </a:ext>
              </a:extLst>
            </p:cNvPr>
            <p:cNvSpPr txBox="1"/>
            <p:nvPr/>
          </p:nvSpPr>
          <p:spPr>
            <a:xfrm>
              <a:off x="181503" y="3624705"/>
              <a:ext cx="1476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Data + </a:t>
              </a:r>
              <a:r>
                <a:rPr lang="fr-FR" sz="1600" dirty="0" err="1">
                  <a:solidFill>
                    <a:schemeClr val="accent6">
                      <a:lumMod val="75000"/>
                    </a:schemeClr>
                  </a:solidFill>
                </a:rPr>
                <a:t>Models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1" name="Image 60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6A7AF0B8-0ED1-EA80-E021-27AA378F92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3197" t="27080" r="-3106" b="27204"/>
          <a:stretch/>
        </p:blipFill>
        <p:spPr>
          <a:xfrm>
            <a:off x="10283963" y="4657028"/>
            <a:ext cx="1170212" cy="503265"/>
          </a:xfrm>
          <a:prstGeom prst="rect">
            <a:avLst/>
          </a:prstGeom>
        </p:spPr>
      </p:pic>
      <p:pic>
        <p:nvPicPr>
          <p:cNvPr id="62" name="Image 61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0B918F86-6419-987D-2DC1-AC272943EA7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0906" t="24775" r="30861" b="29405"/>
          <a:stretch/>
        </p:blipFill>
        <p:spPr>
          <a:xfrm>
            <a:off x="10479938" y="5315364"/>
            <a:ext cx="761300" cy="528870"/>
          </a:xfrm>
          <a:prstGeom prst="rect">
            <a:avLst/>
          </a:prstGeom>
        </p:spPr>
      </p:pic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F1ACA7CD-9F13-C5D5-6EEE-3B2AC43F7D1E}"/>
              </a:ext>
            </a:extLst>
          </p:cNvPr>
          <p:cNvGrpSpPr/>
          <p:nvPr/>
        </p:nvGrpSpPr>
        <p:grpSpPr>
          <a:xfrm>
            <a:off x="260257" y="3852334"/>
            <a:ext cx="2540637" cy="2555122"/>
            <a:chOff x="254840" y="3817614"/>
            <a:chExt cx="2540637" cy="222136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8FD3AB-B4F6-6899-709E-ABB8BD0594DC}"/>
                </a:ext>
              </a:extLst>
            </p:cNvPr>
            <p:cNvSpPr txBox="1"/>
            <p:nvPr/>
          </p:nvSpPr>
          <p:spPr>
            <a:xfrm>
              <a:off x="254840" y="3817614"/>
              <a:ext cx="2540637" cy="222136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63" name="Image 6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ADD4B36-B48F-A0F5-6639-9FB7B49E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186" y="5597924"/>
              <a:ext cx="396649" cy="396649"/>
            </a:xfrm>
            <a:prstGeom prst="rect">
              <a:avLst/>
            </a:prstGeom>
          </p:spPr>
        </p:pic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774A0262-B086-9508-37E3-58C65BF5F52F}"/>
              </a:ext>
            </a:extLst>
          </p:cNvPr>
          <p:cNvGrpSpPr/>
          <p:nvPr/>
        </p:nvGrpSpPr>
        <p:grpSpPr>
          <a:xfrm>
            <a:off x="0" y="1641336"/>
            <a:ext cx="724750" cy="681771"/>
            <a:chOff x="10255257" y="1070863"/>
            <a:chExt cx="724750" cy="671329"/>
          </a:xfrm>
        </p:grpSpPr>
        <p:cxnSp>
          <p:nvCxnSpPr>
            <p:cNvPr id="1025" name="Connecteur droit avec flèche 1024">
              <a:extLst>
                <a:ext uri="{FF2B5EF4-FFF2-40B4-BE49-F238E27FC236}">
                  <a16:creationId xmlns:a16="http://schemas.microsoft.com/office/drawing/2014/main" id="{1379B3A3-9F69-C143-B8C2-7AB359A88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7" name="ZoneTexte 1026">
              <a:extLst>
                <a:ext uri="{FF2B5EF4-FFF2-40B4-BE49-F238E27FC236}">
                  <a16:creationId xmlns:a16="http://schemas.microsoft.com/office/drawing/2014/main" id="{D5B2D1BB-96A2-75F1-CC6E-80C1466A356A}"/>
                </a:ext>
              </a:extLst>
            </p:cNvPr>
            <p:cNvSpPr txBox="1"/>
            <p:nvPr/>
          </p:nvSpPr>
          <p:spPr>
            <a:xfrm>
              <a:off x="10255257" y="1153833"/>
              <a:ext cx="724750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</a:t>
              </a:r>
              <a:endParaRPr lang="fr-FR" sz="1400" dirty="0"/>
            </a:p>
          </p:txBody>
        </p:sp>
      </p:grpSp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891E9047-C0F4-7C69-A9FC-848491828881}"/>
              </a:ext>
            </a:extLst>
          </p:cNvPr>
          <p:cNvGrpSpPr/>
          <p:nvPr/>
        </p:nvGrpSpPr>
        <p:grpSpPr>
          <a:xfrm>
            <a:off x="2572389" y="1603220"/>
            <a:ext cx="1358192" cy="681771"/>
            <a:chOff x="10283338" y="1022096"/>
            <a:chExt cx="1358192" cy="671329"/>
          </a:xfrm>
        </p:grpSpPr>
        <p:cxnSp>
          <p:nvCxnSpPr>
            <p:cNvPr id="1029" name="Connecteur droit avec flèche 1028">
              <a:extLst>
                <a:ext uri="{FF2B5EF4-FFF2-40B4-BE49-F238E27FC236}">
                  <a16:creationId xmlns:a16="http://schemas.microsoft.com/office/drawing/2014/main" id="{EA5DE9C4-48A1-9879-7DCE-ADFB9651F5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C7371DA0-7E80-0DD8-CBF5-D7A4941FC171}"/>
                </a:ext>
              </a:extLst>
            </p:cNvPr>
            <p:cNvSpPr txBox="1"/>
            <p:nvPr/>
          </p:nvSpPr>
          <p:spPr>
            <a:xfrm>
              <a:off x="10283338" y="1160098"/>
              <a:ext cx="1358192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User Feedback </a:t>
              </a:r>
            </a:p>
            <a:p>
              <a:r>
                <a:rPr lang="fr-FR" sz="1400" dirty="0"/>
                <a:t>on </a:t>
              </a:r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sp>
        <p:nvSpPr>
          <p:cNvPr id="1032" name="Flèche : bas 1031">
            <a:extLst>
              <a:ext uri="{FF2B5EF4-FFF2-40B4-BE49-F238E27FC236}">
                <a16:creationId xmlns:a16="http://schemas.microsoft.com/office/drawing/2014/main" id="{05D8F4CE-62A9-9553-96D5-2EA39DD8511B}"/>
              </a:ext>
            </a:extLst>
          </p:cNvPr>
          <p:cNvSpPr/>
          <p:nvPr/>
        </p:nvSpPr>
        <p:spPr>
          <a:xfrm rot="16200000">
            <a:off x="6219352" y="4734866"/>
            <a:ext cx="271417" cy="26176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30EB4D49-5553-B307-52FC-7FFED133F56F}"/>
              </a:ext>
            </a:extLst>
          </p:cNvPr>
          <p:cNvCxnSpPr>
            <a:cxnSpLocks/>
          </p:cNvCxnSpPr>
          <p:nvPr/>
        </p:nvCxnSpPr>
        <p:spPr>
          <a:xfrm>
            <a:off x="1565311" y="3374532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69B6AE4B-9B5B-166A-16DE-5D6934ECC870}"/>
              </a:ext>
            </a:extLst>
          </p:cNvPr>
          <p:cNvGrpSpPr/>
          <p:nvPr/>
        </p:nvGrpSpPr>
        <p:grpSpPr>
          <a:xfrm>
            <a:off x="1343228" y="678618"/>
            <a:ext cx="1560229" cy="924560"/>
            <a:chOff x="1229245" y="830438"/>
            <a:chExt cx="1560229" cy="924560"/>
          </a:xfrm>
        </p:grpSpPr>
        <p:pic>
          <p:nvPicPr>
            <p:cNvPr id="1036" name="Graphique 1035" descr="Homme avec un remplissage uni">
              <a:extLst>
                <a:ext uri="{FF2B5EF4-FFF2-40B4-BE49-F238E27FC236}">
                  <a16:creationId xmlns:a16="http://schemas.microsoft.com/office/drawing/2014/main" id="{9E31BB70-D89F-59DF-5DCE-ADCF2F6C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9245" y="830438"/>
              <a:ext cx="914400" cy="914400"/>
            </a:xfrm>
            <a:prstGeom prst="rect">
              <a:avLst/>
            </a:prstGeom>
          </p:spPr>
        </p:pic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6B11DF8A-1170-DEEB-BA3B-9B17BB7F10C0}"/>
                </a:ext>
              </a:extLst>
            </p:cNvPr>
            <p:cNvSpPr txBox="1"/>
            <p:nvPr/>
          </p:nvSpPr>
          <p:spPr>
            <a:xfrm>
              <a:off x="1941749" y="1385666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USER</a:t>
              </a:r>
            </a:p>
          </p:txBody>
        </p: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18BD7121-265D-C343-6C5D-8734BAB244F6}"/>
              </a:ext>
            </a:extLst>
          </p:cNvPr>
          <p:cNvGrpSpPr/>
          <p:nvPr/>
        </p:nvGrpSpPr>
        <p:grpSpPr>
          <a:xfrm>
            <a:off x="4142054" y="686811"/>
            <a:ext cx="1914898" cy="914400"/>
            <a:chOff x="8631844" y="767946"/>
            <a:chExt cx="1914898" cy="914400"/>
          </a:xfrm>
        </p:grpSpPr>
        <p:pic>
          <p:nvPicPr>
            <p:cNvPr id="1037" name="Graphique 1036" descr="Homme avec un remplissage uni">
              <a:extLst>
                <a:ext uri="{FF2B5EF4-FFF2-40B4-BE49-F238E27FC236}">
                  <a16:creationId xmlns:a16="http://schemas.microsoft.com/office/drawing/2014/main" id="{B7F8C394-8C9D-4C77-7EB2-3F8E1C4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39" name="ZoneTexte 1038">
              <a:extLst>
                <a:ext uri="{FF2B5EF4-FFF2-40B4-BE49-F238E27FC236}">
                  <a16:creationId xmlns:a16="http://schemas.microsoft.com/office/drawing/2014/main" id="{4562AE50-ADEF-47FB-6EBC-A89A67964736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CE627F2C-501C-4B97-2566-B7523E694D3A}"/>
              </a:ext>
            </a:extLst>
          </p:cNvPr>
          <p:cNvCxnSpPr>
            <a:cxnSpLocks/>
          </p:cNvCxnSpPr>
          <p:nvPr/>
        </p:nvCxnSpPr>
        <p:spPr>
          <a:xfrm>
            <a:off x="9907906" y="3384368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08A892BF-C9B0-83BC-C160-6F15DFA945A9}"/>
              </a:ext>
            </a:extLst>
          </p:cNvPr>
          <p:cNvGrpSpPr/>
          <p:nvPr/>
        </p:nvGrpSpPr>
        <p:grpSpPr>
          <a:xfrm>
            <a:off x="3659805" y="2351164"/>
            <a:ext cx="1939528" cy="999802"/>
            <a:chOff x="5051560" y="1657093"/>
            <a:chExt cx="1939528" cy="999802"/>
          </a:xfrm>
        </p:grpSpPr>
        <p:grpSp>
          <p:nvGrpSpPr>
            <p:cNvPr id="1044" name="Groupe 1043">
              <a:extLst>
                <a:ext uri="{FF2B5EF4-FFF2-40B4-BE49-F238E27FC236}">
                  <a16:creationId xmlns:a16="http://schemas.microsoft.com/office/drawing/2014/main" id="{D8BA9A28-6571-0195-9D48-AA8CEF758A8C}"/>
                </a:ext>
              </a:extLst>
            </p:cNvPr>
            <p:cNvGrpSpPr/>
            <p:nvPr/>
          </p:nvGrpSpPr>
          <p:grpSpPr>
            <a:xfrm>
              <a:off x="5051560" y="1657093"/>
              <a:ext cx="1939528" cy="999802"/>
              <a:chOff x="3263531" y="1280755"/>
              <a:chExt cx="1897051" cy="999802"/>
            </a:xfrm>
          </p:grpSpPr>
          <p:sp>
            <p:nvSpPr>
              <p:cNvPr id="1046" name="ZoneTexte 1045">
                <a:extLst>
                  <a:ext uri="{FF2B5EF4-FFF2-40B4-BE49-F238E27FC236}">
                    <a16:creationId xmlns:a16="http://schemas.microsoft.com/office/drawing/2014/main" id="{B05E03BE-5E41-0D93-632F-5A86B6CC2E51}"/>
                  </a:ext>
                </a:extLst>
              </p:cNvPr>
              <p:cNvSpPr txBox="1"/>
              <p:nvPr/>
            </p:nvSpPr>
            <p:spPr>
              <a:xfrm>
                <a:off x="3263531" y="1280755"/>
                <a:ext cx="1897051" cy="999802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</a:t>
                </a:r>
                <a:r>
                  <a:rPr lang="fr-FR" b="1" dirty="0" err="1"/>
                  <a:t>Grafana</a:t>
                </a:r>
                <a:endParaRPr lang="fr-FR" b="1" dirty="0"/>
              </a:p>
            </p:txBody>
          </p:sp>
          <p:pic>
            <p:nvPicPr>
              <p:cNvPr id="1047" name="Image 1046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7D087127-EEA5-06D3-35E1-79B70C91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9304" y="187763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049" name="Image 1048" descr="Une image contenant Graphique, graphisme, Police, clipart&#10;&#10;Le contenu généré par l’IA peut être incorrect.">
              <a:extLst>
                <a:ext uri="{FF2B5EF4-FFF2-40B4-BE49-F238E27FC236}">
                  <a16:creationId xmlns:a16="http://schemas.microsoft.com/office/drawing/2014/main" id="{C40D1A2E-1A0B-472C-C3E9-3C516256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37676" y="2049211"/>
              <a:ext cx="512613" cy="524147"/>
            </a:xfrm>
            <a:prstGeom prst="rect">
              <a:avLst/>
            </a:prstGeom>
          </p:spPr>
        </p:pic>
      </p:grp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F3FD2707-D669-5F18-3460-88FC81F0CE9C}"/>
              </a:ext>
            </a:extLst>
          </p:cNvPr>
          <p:cNvGrpSpPr/>
          <p:nvPr/>
        </p:nvGrpSpPr>
        <p:grpSpPr>
          <a:xfrm>
            <a:off x="4507455" y="1645865"/>
            <a:ext cx="788549" cy="705823"/>
            <a:chOff x="10257940" y="1022096"/>
            <a:chExt cx="788549" cy="671329"/>
          </a:xfrm>
        </p:grpSpPr>
        <p:cxnSp>
          <p:nvCxnSpPr>
            <p:cNvPr id="1054" name="Connecteur droit avec flèche 1053">
              <a:extLst>
                <a:ext uri="{FF2B5EF4-FFF2-40B4-BE49-F238E27FC236}">
                  <a16:creationId xmlns:a16="http://schemas.microsoft.com/office/drawing/2014/main" id="{87CA9558-C1F3-2DA1-78AB-45E50ABBC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437513F7-B020-EE0D-FC62-325F62114269}"/>
                </a:ext>
              </a:extLst>
            </p:cNvPr>
            <p:cNvSpPr txBox="1"/>
            <p:nvPr/>
          </p:nvSpPr>
          <p:spPr>
            <a:xfrm>
              <a:off x="10257940" y="1156538"/>
              <a:ext cx="78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Monitor</a:t>
              </a:r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DD082217-C311-0AD0-6BA3-21B33E4D28B3}"/>
              </a:ext>
            </a:extLst>
          </p:cNvPr>
          <p:cNvGrpSpPr/>
          <p:nvPr/>
        </p:nvGrpSpPr>
        <p:grpSpPr>
          <a:xfrm>
            <a:off x="279144" y="735044"/>
            <a:ext cx="836191" cy="943922"/>
            <a:chOff x="370749" y="3635157"/>
            <a:chExt cx="836191" cy="943922"/>
          </a:xfrm>
        </p:grpSpPr>
        <p:pic>
          <p:nvPicPr>
            <p:cNvPr id="1057" name="Graphique 1056" descr="Base de données avec un remplissage uni">
              <a:extLst>
                <a:ext uri="{FF2B5EF4-FFF2-40B4-BE49-F238E27FC236}">
                  <a16:creationId xmlns:a16="http://schemas.microsoft.com/office/drawing/2014/main" id="{F546EFFA-FA39-650B-A66A-852A46E9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662" y="3856926"/>
              <a:ext cx="722153" cy="722153"/>
            </a:xfrm>
            <a:prstGeom prst="rect">
              <a:avLst/>
            </a:prstGeom>
          </p:spPr>
        </p:pic>
        <p:sp>
          <p:nvSpPr>
            <p:cNvPr id="1058" name="ZoneTexte 1057">
              <a:extLst>
                <a:ext uri="{FF2B5EF4-FFF2-40B4-BE49-F238E27FC236}">
                  <a16:creationId xmlns:a16="http://schemas.microsoft.com/office/drawing/2014/main" id="{ACFB823E-9F7B-C7FB-F084-8563D3481E14}"/>
                </a:ext>
              </a:extLst>
            </p:cNvPr>
            <p:cNvSpPr txBox="1"/>
            <p:nvPr/>
          </p:nvSpPr>
          <p:spPr>
            <a:xfrm>
              <a:off x="370749" y="3635157"/>
              <a:ext cx="836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059" name="Groupe 1058">
            <a:extLst>
              <a:ext uri="{FF2B5EF4-FFF2-40B4-BE49-F238E27FC236}">
                <a16:creationId xmlns:a16="http://schemas.microsoft.com/office/drawing/2014/main" id="{A6B0F6F7-D56D-CF9F-47AD-E284F3CED3BF}"/>
              </a:ext>
            </a:extLst>
          </p:cNvPr>
          <p:cNvGrpSpPr/>
          <p:nvPr/>
        </p:nvGrpSpPr>
        <p:grpSpPr>
          <a:xfrm>
            <a:off x="8475181" y="726936"/>
            <a:ext cx="1914898" cy="914400"/>
            <a:chOff x="8631844" y="767946"/>
            <a:chExt cx="1914898" cy="914400"/>
          </a:xfrm>
        </p:grpSpPr>
        <p:pic>
          <p:nvPicPr>
            <p:cNvPr id="1060" name="Graphique 1059" descr="Homme avec un remplissage uni">
              <a:extLst>
                <a:ext uri="{FF2B5EF4-FFF2-40B4-BE49-F238E27FC236}">
                  <a16:creationId xmlns:a16="http://schemas.microsoft.com/office/drawing/2014/main" id="{ECDD4F71-D824-D7DF-E6F1-235A531D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61" name="ZoneTexte 1060">
              <a:extLst>
                <a:ext uri="{FF2B5EF4-FFF2-40B4-BE49-F238E27FC236}">
                  <a16:creationId xmlns:a16="http://schemas.microsoft.com/office/drawing/2014/main" id="{9D219B32-3DD1-000F-E0A1-AF77DCC55AE2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6E42FDA4-E0CB-18CB-8C90-D0F8E0D9FE13}"/>
              </a:ext>
            </a:extLst>
          </p:cNvPr>
          <p:cNvGrpSpPr/>
          <p:nvPr/>
        </p:nvGrpSpPr>
        <p:grpSpPr>
          <a:xfrm>
            <a:off x="1468026" y="1620480"/>
            <a:ext cx="1038939" cy="705823"/>
            <a:chOff x="1448884" y="1583698"/>
            <a:chExt cx="1038939" cy="705823"/>
          </a:xfrm>
        </p:grpSpPr>
        <p:cxnSp>
          <p:nvCxnSpPr>
            <p:cNvPr id="1062" name="Connecteur droit avec flèche 1061">
              <a:extLst>
                <a:ext uri="{FF2B5EF4-FFF2-40B4-BE49-F238E27FC236}">
                  <a16:creationId xmlns:a16="http://schemas.microsoft.com/office/drawing/2014/main" id="{BF121829-43E0-7C2E-82A8-1AEF48811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186" y="1583698"/>
              <a:ext cx="4555" cy="70582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6BF8512-142C-511A-3F2A-42F3438D4CAC}"/>
                </a:ext>
              </a:extLst>
            </p:cNvPr>
            <p:cNvSpPr txBox="1"/>
            <p:nvPr/>
          </p:nvSpPr>
          <p:spPr>
            <a:xfrm>
              <a:off x="1448884" y="1740319"/>
              <a:ext cx="10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grpSp>
        <p:nvGrpSpPr>
          <p:cNvPr id="1069" name="Groupe 1068">
            <a:extLst>
              <a:ext uri="{FF2B5EF4-FFF2-40B4-BE49-F238E27FC236}">
                <a16:creationId xmlns:a16="http://schemas.microsoft.com/office/drawing/2014/main" id="{E376833F-C7F5-EB4A-BC2B-1424C520CD86}"/>
              </a:ext>
            </a:extLst>
          </p:cNvPr>
          <p:cNvGrpSpPr/>
          <p:nvPr/>
        </p:nvGrpSpPr>
        <p:grpSpPr>
          <a:xfrm>
            <a:off x="876278" y="1649697"/>
            <a:ext cx="489972" cy="681771"/>
            <a:chOff x="10480726" y="1070863"/>
            <a:chExt cx="489972" cy="671329"/>
          </a:xfrm>
        </p:grpSpPr>
        <p:cxnSp>
          <p:nvCxnSpPr>
            <p:cNvPr id="1070" name="Connecteur droit avec flèche 1069">
              <a:extLst>
                <a:ext uri="{FF2B5EF4-FFF2-40B4-BE49-F238E27FC236}">
                  <a16:creationId xmlns:a16="http://schemas.microsoft.com/office/drawing/2014/main" id="{64E4C1F9-5F6E-4B21-BD53-5810D85820A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1" name="ZoneTexte 1070">
              <a:extLst>
                <a:ext uri="{FF2B5EF4-FFF2-40B4-BE49-F238E27FC236}">
                  <a16:creationId xmlns:a16="http://schemas.microsoft.com/office/drawing/2014/main" id="{BC510DFC-CF17-9886-17E4-EEB4AB3AD0A8}"/>
                </a:ext>
              </a:extLst>
            </p:cNvPr>
            <p:cNvSpPr txBox="1"/>
            <p:nvPr/>
          </p:nvSpPr>
          <p:spPr>
            <a:xfrm>
              <a:off x="10480726" y="1191651"/>
              <a:ext cx="45236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Get</a:t>
              </a:r>
              <a:endParaRPr lang="fr-FR" sz="1400" dirty="0"/>
            </a:p>
          </p:txBody>
        </p:sp>
      </p:grp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F170B750-87B5-EC8D-8405-64F693DFAFAE}"/>
              </a:ext>
            </a:extLst>
          </p:cNvPr>
          <p:cNvGrpSpPr/>
          <p:nvPr/>
        </p:nvGrpSpPr>
        <p:grpSpPr>
          <a:xfrm>
            <a:off x="8392059" y="1701912"/>
            <a:ext cx="818109" cy="671329"/>
            <a:chOff x="10248995" y="1022096"/>
            <a:chExt cx="818109" cy="671329"/>
          </a:xfrm>
        </p:grpSpPr>
        <p:cxnSp>
          <p:nvCxnSpPr>
            <p:cNvPr id="1073" name="Connecteur droit avec flèche 1072">
              <a:extLst>
                <a:ext uri="{FF2B5EF4-FFF2-40B4-BE49-F238E27FC236}">
                  <a16:creationId xmlns:a16="http://schemas.microsoft.com/office/drawing/2014/main" id="{E1CAC9B5-0FEC-8D9A-7068-ABE60DB5F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4" name="ZoneTexte 1073">
              <a:extLst>
                <a:ext uri="{FF2B5EF4-FFF2-40B4-BE49-F238E27FC236}">
                  <a16:creationId xmlns:a16="http://schemas.microsoft.com/office/drawing/2014/main" id="{C446AE97-CD23-69A4-7270-4117B739FE95}"/>
                </a:ext>
              </a:extLst>
            </p:cNvPr>
            <p:cNvSpPr txBox="1"/>
            <p:nvPr/>
          </p:nvSpPr>
          <p:spPr>
            <a:xfrm>
              <a:off x="10248995" y="1074209"/>
              <a:ext cx="818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Manage</a:t>
              </a:r>
            </a:p>
            <a:p>
              <a:r>
                <a:rPr lang="fr-FR" sz="1400" dirty="0"/>
                <a:t>images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047A2B-EE31-13F0-7067-4FF4A00E7F2A}"/>
              </a:ext>
            </a:extLst>
          </p:cNvPr>
          <p:cNvCxnSpPr>
            <a:cxnSpLocks/>
          </p:cNvCxnSpPr>
          <p:nvPr/>
        </p:nvCxnSpPr>
        <p:spPr>
          <a:xfrm flipV="1">
            <a:off x="6907635" y="1685190"/>
            <a:ext cx="790180" cy="54096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0" grpId="0" animBg="1"/>
      <p:bldP spid="41" grpId="0" animBg="1"/>
      <p:bldP spid="10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5D44-5DD5-7D5E-6E74-8580E508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DFD04-3CD8-8A91-4EC0-CC12740D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Démonstration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DBC0DD-81BE-C619-6D94-294A94A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54689C-93DA-4F92-4919-13D5E1A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5ABB50-16DF-C8FD-3181-C44ABE00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79C5BA-6054-1CFF-E12B-B1A0C802D7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Démo de cas d’usage User et Admin</a:t>
            </a:r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5342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7FF6-186B-0CFC-1F4B-026E356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769F6-8F44-1842-7F48-EE5E048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44A3-DF31-CA40-8A7B-E500D7D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44701-9AAB-ED59-3B7F-1B2F390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0AF2A-9772-26A4-1814-3E57BEF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71F1E-F6BA-307D-9707-FEB85C738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b="1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4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Jeu de données initial d’entrainement</a:t>
            </a:r>
          </a:p>
          <a:p>
            <a:pPr lvl="1"/>
            <a:r>
              <a:rPr lang="fr-FR" dirty="0"/>
              <a:t>~200 images « propre » pour 3 catégories (Facture, ID, CV)</a:t>
            </a:r>
          </a:p>
          <a:p>
            <a:r>
              <a:rPr lang="fr-FR" dirty="0"/>
              <a:t>Modèles utilisés</a:t>
            </a:r>
          </a:p>
          <a:p>
            <a:pPr lvl="1"/>
            <a:r>
              <a:rPr lang="fr-FR" dirty="0"/>
              <a:t>Modèle </a:t>
            </a:r>
            <a:r>
              <a:rPr lang="fr-FR" b="1" dirty="0"/>
              <a:t>OCR</a:t>
            </a:r>
            <a:r>
              <a:rPr lang="fr-FR" dirty="0"/>
              <a:t> : image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b="1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 err="1"/>
              <a:t>Feature</a:t>
            </a:r>
            <a:r>
              <a:rPr lang="fr-FR" dirty="0"/>
              <a:t> engineering des données</a:t>
            </a:r>
          </a:p>
          <a:p>
            <a:pPr lvl="1"/>
            <a:r>
              <a:rPr lang="fr-FR" dirty="0"/>
              <a:t>Fonctions de Nettoyage du texte océrisé</a:t>
            </a:r>
          </a:p>
          <a:p>
            <a:pPr lvl="1"/>
            <a:r>
              <a:rPr lang="fr-FR" dirty="0"/>
              <a:t>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318</Words>
  <Application>Microsoft Office PowerPoint</Application>
  <PresentationFormat>Grand écran</PresentationFormat>
  <Paragraphs>91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Plan de la présentation</vt:lpstr>
      <vt:lpstr>Introduction</vt:lpstr>
      <vt:lpstr>Vue d’ensemble du projet Classification MLOps</vt:lpstr>
      <vt:lpstr>Démonstration</vt:lpstr>
      <vt:lpstr>Plan de la présentation</vt:lpstr>
      <vt:lpstr>Modèles et Nettoyage jeu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130</cp:revision>
  <dcterms:created xsi:type="dcterms:W3CDTF">2024-02-05T07:48:41Z</dcterms:created>
  <dcterms:modified xsi:type="dcterms:W3CDTF">2025-02-16T19:58:21Z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