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9" r:id="rId6"/>
    <p:sldId id="284" r:id="rId7"/>
    <p:sldId id="286" r:id="rId8"/>
    <p:sldId id="291" r:id="rId9"/>
    <p:sldId id="290" r:id="rId10"/>
    <p:sldId id="285" r:id="rId11"/>
    <p:sldId id="292" r:id="rId12"/>
    <p:sldId id="287" r:id="rId13"/>
    <p:sldId id="308" r:id="rId14"/>
    <p:sldId id="309" r:id="rId15"/>
    <p:sldId id="295" r:id="rId16"/>
    <p:sldId id="296" r:id="rId17"/>
    <p:sldId id="297" r:id="rId18"/>
    <p:sldId id="298" r:id="rId19"/>
    <p:sldId id="299" r:id="rId20"/>
    <p:sldId id="28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324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2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8.sv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8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8.svg"/><Relationship Id="rId7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0406DD96-0D47-0CBB-77CA-0194E6C4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4" r="6415"/>
          <a:stretch/>
        </p:blipFill>
        <p:spPr>
          <a:xfrm>
            <a:off x="8670599" y="0"/>
            <a:ext cx="2554664" cy="68245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Versioning des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8048053" cy="5155078"/>
          </a:xfrm>
        </p:spPr>
        <p:txBody>
          <a:bodyPr/>
          <a:lstStyle/>
          <a:p>
            <a:r>
              <a:rPr lang="fr-FR" b="1" u="sng" dirty="0"/>
              <a:t>Docker TRAINING-Admin-Backend</a:t>
            </a:r>
          </a:p>
          <a:p>
            <a:pPr lvl="1"/>
            <a:r>
              <a:rPr lang="fr-FR" dirty="0"/>
              <a:t>Au lancement du docker : Les données sont initialisées</a:t>
            </a:r>
          </a:p>
          <a:p>
            <a:pPr lvl="2"/>
            <a:r>
              <a:rPr lang="fr-FR" b="1" dirty="0"/>
              <a:t>git clone</a:t>
            </a:r>
          </a:p>
          <a:p>
            <a:pPr lvl="2"/>
            <a:r>
              <a:rPr lang="fr-FR" b="1" dirty="0" err="1"/>
              <a:t>dvc</a:t>
            </a:r>
            <a:r>
              <a:rPr lang="fr-FR" b="1" dirty="0"/>
              <a:t> pull</a:t>
            </a:r>
          </a:p>
          <a:p>
            <a:pPr lvl="1"/>
            <a:r>
              <a:rPr lang="fr-FR" dirty="0"/>
              <a:t>Ce docker tourne en continu et n’est jamais arrêté</a:t>
            </a:r>
          </a:p>
          <a:p>
            <a:pPr lvl="1"/>
            <a:endParaRPr lang="fr-FR" dirty="0"/>
          </a:p>
          <a:p>
            <a:pPr lvl="1"/>
            <a:r>
              <a:rPr lang="fr-FR" sz="2400" dirty="0"/>
              <a:t> </a:t>
            </a:r>
            <a:r>
              <a:rPr lang="fr-FR" sz="2400" dirty="0">
                <a:solidFill>
                  <a:schemeClr val="accent5"/>
                </a:solidFill>
              </a:rPr>
              <a:t>/train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Pipeline DVC exécutée avec </a:t>
            </a:r>
            <a:r>
              <a:rPr lang="fr-FR" b="1" dirty="0" err="1"/>
              <a:t>dvc</a:t>
            </a:r>
            <a:r>
              <a:rPr lang="fr-FR" b="1" dirty="0"/>
              <a:t> repro</a:t>
            </a:r>
          </a:p>
          <a:p>
            <a:pPr lvl="3"/>
            <a:r>
              <a:rPr lang="fr-FR" dirty="0"/>
              <a:t>Architecture en micro-services </a:t>
            </a:r>
            <a:r>
              <a:rPr lang="fr-FR" b="1" dirty="0"/>
              <a:t>Dockers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commit</a:t>
            </a:r>
            <a:r>
              <a:rPr lang="en-US" dirty="0"/>
              <a:t> / git </a:t>
            </a:r>
            <a:r>
              <a:rPr lang="en-US" b="1" dirty="0"/>
              <a:t>commit </a:t>
            </a:r>
            <a:r>
              <a:rPr lang="en-US" dirty="0"/>
              <a:t>/ </a:t>
            </a: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push </a:t>
            </a:r>
            <a:r>
              <a:rPr lang="en-US" dirty="0"/>
              <a:t>/ git </a:t>
            </a:r>
            <a:r>
              <a:rPr lang="en-US" b="1" dirty="0"/>
              <a:t>push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Récupération</a:t>
            </a:r>
            <a:r>
              <a:rPr lang="en-US" dirty="0"/>
              <a:t> du </a:t>
            </a:r>
            <a:r>
              <a:rPr lang="en-US" b="1" dirty="0"/>
              <a:t>Git Hash </a:t>
            </a:r>
            <a:r>
              <a:rPr lang="en-US" dirty="0">
                <a:sym typeface="Wingdings" panose="05000000000000000000" pitchFamily="2" charset="2"/>
              </a:rPr>
              <a:t> Stockage sur</a:t>
            </a:r>
            <a:endParaRPr lang="en-US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0030924-02DA-B594-C11C-D6AC724A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97" t="27080" r="-3106" b="27204"/>
          <a:stretch/>
        </p:blipFill>
        <p:spPr>
          <a:xfrm>
            <a:off x="4209946" y="2060949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223911B-3BA6-D000-192D-9E012F5D72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06" t="24775" r="30861" b="29405"/>
          <a:stretch/>
        </p:blipFill>
        <p:spPr>
          <a:xfrm>
            <a:off x="5777552" y="2046028"/>
            <a:ext cx="761300" cy="528870"/>
          </a:xfrm>
          <a:prstGeom prst="rect">
            <a:avLst/>
          </a:prstGeom>
        </p:spPr>
      </p:pic>
      <p:pic>
        <p:nvPicPr>
          <p:cNvPr id="20" name="Image 19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EEC13E4E-E6F5-4528-F434-190F4B708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466" y="4857890"/>
            <a:ext cx="999108" cy="366339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8D4B6A6D-0EA9-2601-EC78-EEA8FC513159}"/>
              </a:ext>
            </a:extLst>
          </p:cNvPr>
          <p:cNvGrpSpPr/>
          <p:nvPr/>
        </p:nvGrpSpPr>
        <p:grpSpPr>
          <a:xfrm>
            <a:off x="8037652" y="313788"/>
            <a:ext cx="3375785" cy="6574679"/>
            <a:chOff x="8381777" y="313788"/>
            <a:chExt cx="3375785" cy="6574679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473BFCA-3339-4B0B-4BB5-BC82A073E424}"/>
                </a:ext>
              </a:extLst>
            </p:cNvPr>
            <p:cNvGrpSpPr/>
            <p:nvPr/>
          </p:nvGrpSpPr>
          <p:grpSpPr>
            <a:xfrm>
              <a:off x="9257233" y="313788"/>
              <a:ext cx="722153" cy="879271"/>
              <a:chOff x="433209" y="3689400"/>
              <a:chExt cx="722153" cy="879271"/>
            </a:xfrm>
          </p:grpSpPr>
          <p:pic>
            <p:nvPicPr>
              <p:cNvPr id="26" name="Graphique 25" descr="Base de données avec un remplissage uni">
                <a:extLst>
                  <a:ext uri="{FF2B5EF4-FFF2-40B4-BE49-F238E27FC236}">
                    <a16:creationId xmlns:a16="http://schemas.microsoft.com/office/drawing/2014/main" id="{ECAC4365-8445-6A22-6882-CD8B9D821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3209" y="3846518"/>
                <a:ext cx="722153" cy="722153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FED59BB-3FFB-75BB-AFD2-1A1631C76E54}"/>
                  </a:ext>
                </a:extLst>
              </p:cNvPr>
              <p:cNvSpPr txBox="1"/>
              <p:nvPr/>
            </p:nvSpPr>
            <p:spPr>
              <a:xfrm>
                <a:off x="462755" y="3689400"/>
                <a:ext cx="6671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images</a:t>
                </a: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6043283-506B-E612-EC0E-FFFFD84A3A5C}"/>
                </a:ext>
              </a:extLst>
            </p:cNvPr>
            <p:cNvGrpSpPr/>
            <p:nvPr/>
          </p:nvGrpSpPr>
          <p:grpSpPr>
            <a:xfrm>
              <a:off x="9188332" y="1329723"/>
              <a:ext cx="982641" cy="969486"/>
              <a:chOff x="3724650" y="3670213"/>
              <a:chExt cx="982641" cy="969486"/>
            </a:xfrm>
          </p:grpSpPr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C4A2E10-5A11-935B-D37D-90D5248488AF}"/>
                  </a:ext>
                </a:extLst>
              </p:cNvPr>
              <p:cNvSpPr txBox="1"/>
              <p:nvPr/>
            </p:nvSpPr>
            <p:spPr>
              <a:xfrm>
                <a:off x="3724650" y="3670213"/>
                <a:ext cx="9826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Ocerized</a:t>
                </a:r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 txt</a:t>
                </a:r>
              </a:p>
            </p:txBody>
          </p:sp>
          <p:pic>
            <p:nvPicPr>
              <p:cNvPr id="24" name="Graphique 23" descr="Base de données avec un remplissage uni">
                <a:extLst>
                  <a:ext uri="{FF2B5EF4-FFF2-40B4-BE49-F238E27FC236}">
                    <a16:creationId xmlns:a16="http://schemas.microsoft.com/office/drawing/2014/main" id="{A0771888-FA3D-2ED4-137E-544CAB3F3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23097" y="3917546"/>
                <a:ext cx="722153" cy="722153"/>
              </a:xfrm>
              <a:prstGeom prst="rect">
                <a:avLst/>
              </a:prstGeom>
            </p:spPr>
          </p:pic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D150C14D-5B90-4DCE-9F5F-157E8517797E}"/>
                </a:ext>
              </a:extLst>
            </p:cNvPr>
            <p:cNvGrpSpPr/>
            <p:nvPr/>
          </p:nvGrpSpPr>
          <p:grpSpPr>
            <a:xfrm>
              <a:off x="9708841" y="4176129"/>
              <a:ext cx="865173" cy="884775"/>
              <a:chOff x="5074635" y="5243008"/>
              <a:chExt cx="865173" cy="884775"/>
            </a:xfrm>
          </p:grpSpPr>
          <p:pic>
            <p:nvPicPr>
              <p:cNvPr id="29" name="Graphique 28" descr="Base de données avec un remplissage uni">
                <a:extLst>
                  <a:ext uri="{FF2B5EF4-FFF2-40B4-BE49-F238E27FC236}">
                    <a16:creationId xmlns:a16="http://schemas.microsoft.com/office/drawing/2014/main" id="{78DB0856-3288-477F-ABB0-C3EBD0184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5691" y="5405630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689107-55B2-6542-EFA9-4F03011A0D32}"/>
                  </a:ext>
                </a:extLst>
              </p:cNvPr>
              <p:cNvSpPr txBox="1"/>
              <p:nvPr/>
            </p:nvSpPr>
            <p:spPr>
              <a:xfrm>
                <a:off x="5074635" y="5243008"/>
                <a:ext cx="865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Train data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5698F6D0-4A71-CD9D-6F3D-064C40CF9500}"/>
                </a:ext>
              </a:extLst>
            </p:cNvPr>
            <p:cNvGrpSpPr/>
            <p:nvPr/>
          </p:nvGrpSpPr>
          <p:grpSpPr>
            <a:xfrm>
              <a:off x="10985133" y="5287006"/>
              <a:ext cx="722153" cy="888933"/>
              <a:chOff x="7761750" y="3698069"/>
              <a:chExt cx="722153" cy="888933"/>
            </a:xfrm>
          </p:grpSpPr>
          <p:pic>
            <p:nvPicPr>
              <p:cNvPr id="32" name="Graphique 31" descr="Base de données avec un remplissage uni">
                <a:extLst>
                  <a:ext uri="{FF2B5EF4-FFF2-40B4-BE49-F238E27FC236}">
                    <a16:creationId xmlns:a16="http://schemas.microsoft.com/office/drawing/2014/main" id="{1AA52FED-334F-517C-4D73-A2B65CC4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61750" y="3864849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2786D1A-DD60-D1D1-58CA-F98BF4E7C730}"/>
                  </a:ext>
                </a:extLst>
              </p:cNvPr>
              <p:cNvSpPr txBox="1"/>
              <p:nvPr/>
            </p:nvSpPr>
            <p:spPr>
              <a:xfrm>
                <a:off x="7824699" y="3698069"/>
                <a:ext cx="596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Model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83C62F6B-04BA-8E02-89E0-A1C3B9B4CF20}"/>
                </a:ext>
              </a:extLst>
            </p:cNvPr>
            <p:cNvGrpSpPr/>
            <p:nvPr/>
          </p:nvGrpSpPr>
          <p:grpSpPr>
            <a:xfrm>
              <a:off x="8381777" y="5909234"/>
              <a:ext cx="722153" cy="979233"/>
              <a:chOff x="9474411" y="3573862"/>
              <a:chExt cx="722153" cy="979233"/>
            </a:xfrm>
          </p:grpSpPr>
          <p:pic>
            <p:nvPicPr>
              <p:cNvPr id="35" name="Graphique 34" descr="Base de données avec un remplissage uni">
                <a:extLst>
                  <a:ext uri="{FF2B5EF4-FFF2-40B4-BE49-F238E27FC236}">
                    <a16:creationId xmlns:a16="http://schemas.microsoft.com/office/drawing/2014/main" id="{19897385-430E-7803-E51D-DB9D7A7E6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74411" y="3830942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CCEF71-4188-E1F9-BF4A-47AA93144002}"/>
                  </a:ext>
                </a:extLst>
              </p:cNvPr>
              <p:cNvSpPr txBox="1"/>
              <p:nvPr/>
            </p:nvSpPr>
            <p:spPr>
              <a:xfrm>
                <a:off x="9502126" y="3573862"/>
                <a:ext cx="672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Metrics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DCAD0582-F1A1-9BF5-2162-5F8968EA75AB}"/>
                </a:ext>
              </a:extLst>
            </p:cNvPr>
            <p:cNvGrpSpPr/>
            <p:nvPr/>
          </p:nvGrpSpPr>
          <p:grpSpPr>
            <a:xfrm>
              <a:off x="8529315" y="4580891"/>
              <a:ext cx="804195" cy="936230"/>
              <a:chOff x="5075960" y="5451419"/>
              <a:chExt cx="804195" cy="936230"/>
            </a:xfrm>
          </p:grpSpPr>
          <p:pic>
            <p:nvPicPr>
              <p:cNvPr id="38" name="Graphique 37" descr="Base de données avec un remplissage uni">
                <a:extLst>
                  <a:ext uri="{FF2B5EF4-FFF2-40B4-BE49-F238E27FC236}">
                    <a16:creationId xmlns:a16="http://schemas.microsoft.com/office/drawing/2014/main" id="{0CE6DA26-C592-43C9-4E6E-40DE036FA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51298" y="5665496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30A5AE36-18F6-04FF-E42A-934F34DB6D48}"/>
                  </a:ext>
                </a:extLst>
              </p:cNvPr>
              <p:cNvSpPr txBox="1"/>
              <p:nvPr/>
            </p:nvSpPr>
            <p:spPr>
              <a:xfrm>
                <a:off x="5075960" y="5451419"/>
                <a:ext cx="8041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Test data</a:t>
                </a: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4BD7082C-56E7-BBB4-847B-EBD2A36BCBB6}"/>
                </a:ext>
              </a:extLst>
            </p:cNvPr>
            <p:cNvGrpSpPr/>
            <p:nvPr/>
          </p:nvGrpSpPr>
          <p:grpSpPr>
            <a:xfrm>
              <a:off x="10919960" y="4058738"/>
              <a:ext cx="837602" cy="920856"/>
              <a:chOff x="5117966" y="5206927"/>
              <a:chExt cx="837602" cy="920856"/>
            </a:xfrm>
          </p:grpSpPr>
          <p:pic>
            <p:nvPicPr>
              <p:cNvPr id="41" name="Graphique 40" descr="Base de données avec un remplissage uni">
                <a:extLst>
                  <a:ext uri="{FF2B5EF4-FFF2-40B4-BE49-F238E27FC236}">
                    <a16:creationId xmlns:a16="http://schemas.microsoft.com/office/drawing/2014/main" id="{FA0CDBCA-EC47-830B-5192-CD37FA086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5691" y="5405630"/>
                <a:ext cx="722153" cy="722153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EF40398-B86A-0A45-2C15-758AE4400023}"/>
                  </a:ext>
                </a:extLst>
              </p:cNvPr>
              <p:cNvSpPr txBox="1"/>
              <p:nvPr/>
            </p:nvSpPr>
            <p:spPr>
              <a:xfrm>
                <a:off x="5117966" y="5206927"/>
                <a:ext cx="8376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Vectorizer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5E5F32D-3132-E937-BD07-34B479C84C66}"/>
                </a:ext>
              </a:extLst>
            </p:cNvPr>
            <p:cNvGrpSpPr/>
            <p:nvPr/>
          </p:nvGrpSpPr>
          <p:grpSpPr>
            <a:xfrm>
              <a:off x="9205772" y="2564214"/>
              <a:ext cx="947760" cy="912376"/>
              <a:chOff x="3619236" y="3678454"/>
              <a:chExt cx="947760" cy="912376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0770276-AE71-1A54-ABD4-968AF8DA73B6}"/>
                  </a:ext>
                </a:extLst>
              </p:cNvPr>
              <p:cNvSpPr txBox="1"/>
              <p:nvPr/>
            </p:nvSpPr>
            <p:spPr>
              <a:xfrm>
                <a:off x="3619236" y="3678454"/>
                <a:ext cx="9477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Cleaned</a:t>
                </a:r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 txt</a:t>
                </a:r>
              </a:p>
            </p:txBody>
          </p:sp>
          <p:pic>
            <p:nvPicPr>
              <p:cNvPr id="45" name="Graphique 44" descr="Base de données avec un remplissage uni">
                <a:extLst>
                  <a:ext uri="{FF2B5EF4-FFF2-40B4-BE49-F238E27FC236}">
                    <a16:creationId xmlns:a16="http://schemas.microsoft.com/office/drawing/2014/main" id="{F17238C7-9B9F-CAC0-89A1-EB76A44CB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32039" y="3868677"/>
                <a:ext cx="722153" cy="722153"/>
              </a:xfrm>
              <a:prstGeom prst="rect">
                <a:avLst/>
              </a:prstGeom>
            </p:spPr>
          </p:pic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AB3B2B0-B8AE-2231-48E0-014F9A1C2E62}"/>
              </a:ext>
            </a:extLst>
          </p:cNvPr>
          <p:cNvGrpSpPr/>
          <p:nvPr/>
        </p:nvGrpSpPr>
        <p:grpSpPr>
          <a:xfrm>
            <a:off x="10790426" y="2299209"/>
            <a:ext cx="960071" cy="342782"/>
            <a:chOff x="2224726" y="3609661"/>
            <a:chExt cx="960071" cy="34278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FB96E1B-3B3A-9FE9-FA1D-F1655B301A2F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ETL</a:t>
              </a:r>
            </a:p>
          </p:txBody>
        </p:sp>
        <p:pic>
          <p:nvPicPr>
            <p:cNvPr id="13" name="Image 1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16F45C12-D698-30BA-9EDF-917D2173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85129" y="3609661"/>
              <a:ext cx="342782" cy="342782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A34393-EFD4-4259-7DF5-E56591D827BE}"/>
              </a:ext>
            </a:extLst>
          </p:cNvPr>
          <p:cNvGrpSpPr/>
          <p:nvPr/>
        </p:nvGrpSpPr>
        <p:grpSpPr>
          <a:xfrm>
            <a:off x="10782391" y="1262066"/>
            <a:ext cx="960071" cy="342782"/>
            <a:chOff x="2224726" y="3604093"/>
            <a:chExt cx="960071" cy="342782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154D4C89-A5A7-19BD-91B4-63396E58FF39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ETL</a:t>
              </a:r>
            </a:p>
          </p:txBody>
        </p:sp>
        <p:pic>
          <p:nvPicPr>
            <p:cNvPr id="53" name="Image 5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C974A91-1365-CC0F-41F6-CEAF9E8D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1404" y="3604093"/>
              <a:ext cx="342782" cy="342782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25ADEB2-B41B-EFD5-E403-4CA832454C92}"/>
              </a:ext>
            </a:extLst>
          </p:cNvPr>
          <p:cNvGrpSpPr/>
          <p:nvPr/>
        </p:nvGrpSpPr>
        <p:grpSpPr>
          <a:xfrm>
            <a:off x="10727724" y="4936012"/>
            <a:ext cx="960071" cy="345491"/>
            <a:chOff x="2224726" y="3590994"/>
            <a:chExt cx="960071" cy="345491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9958389-EF4F-2672-8F79-5ABB9496107E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train</a:t>
              </a:r>
            </a:p>
          </p:txBody>
        </p:sp>
        <p:pic>
          <p:nvPicPr>
            <p:cNvPr id="56" name="Image 5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D64803E-29E0-9383-A273-13AEC679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662" y="3590994"/>
              <a:ext cx="342782" cy="342782"/>
            </a:xfrm>
            <a:prstGeom prst="rect">
              <a:avLst/>
            </a:prstGeom>
          </p:spPr>
        </p:pic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F19C8BA-1D83-72BF-38D7-2A375610250C}"/>
              </a:ext>
            </a:extLst>
          </p:cNvPr>
          <p:cNvGrpSpPr/>
          <p:nvPr/>
        </p:nvGrpSpPr>
        <p:grpSpPr>
          <a:xfrm>
            <a:off x="10532050" y="3289402"/>
            <a:ext cx="1569015" cy="367254"/>
            <a:chOff x="10532050" y="3220578"/>
            <a:chExt cx="1569015" cy="367254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736BD58-E5C1-A30D-5715-6E6383692EEE}"/>
                </a:ext>
              </a:extLst>
            </p:cNvPr>
            <p:cNvSpPr txBox="1"/>
            <p:nvPr/>
          </p:nvSpPr>
          <p:spPr>
            <a:xfrm>
              <a:off x="10532050" y="3226220"/>
              <a:ext cx="1569015" cy="361612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 err="1"/>
                <a:t>preprocessing</a:t>
              </a:r>
              <a:endParaRPr lang="fr-FR" sz="1400" b="1" dirty="0"/>
            </a:p>
          </p:txBody>
        </p:sp>
        <p:pic>
          <p:nvPicPr>
            <p:cNvPr id="57" name="Image 5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1E629DB-F088-EC3C-3E87-2DDC290A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48805" y="3220578"/>
              <a:ext cx="342782" cy="342782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0C05EA0E-62FD-47A4-793F-0930BA8C37AE}"/>
              </a:ext>
            </a:extLst>
          </p:cNvPr>
          <p:cNvGrpSpPr/>
          <p:nvPr/>
        </p:nvGrpSpPr>
        <p:grpSpPr>
          <a:xfrm>
            <a:off x="10364165" y="6134484"/>
            <a:ext cx="960071" cy="345491"/>
            <a:chOff x="2224726" y="3590994"/>
            <a:chExt cx="960071" cy="345491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46AB7A7-B6F7-B4B7-4B71-EFB0FA80896E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 err="1"/>
                <a:t>eval</a:t>
              </a:r>
              <a:endParaRPr lang="fr-FR" sz="1400" b="1" dirty="0"/>
            </a:p>
          </p:txBody>
        </p:sp>
        <p:pic>
          <p:nvPicPr>
            <p:cNvPr id="60" name="Image 5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51BB0A2B-A562-5276-59E6-B9E659BB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662" y="3590994"/>
              <a:ext cx="342782" cy="342782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D778974-DE47-E4E9-5049-9A885DAAF333}"/>
              </a:ext>
            </a:extLst>
          </p:cNvPr>
          <p:cNvGrpSpPr/>
          <p:nvPr/>
        </p:nvGrpSpPr>
        <p:grpSpPr>
          <a:xfrm>
            <a:off x="3158484" y="5281721"/>
            <a:ext cx="1636568" cy="1354217"/>
            <a:chOff x="10430230" y="3528632"/>
            <a:chExt cx="1636568" cy="1354217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6BA0E01-2C11-3310-DBBE-576AD6377968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9" name="Image 8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71462FF5-635A-5F29-6CAC-E5196EF0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0" name="Image 9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CD9E584E-1D98-B740-C18E-D21EEAF3C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13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0678-82AE-1ECA-1DE7-4D984FCB6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BA52E-51A0-DDE4-3CD2-824C40CD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Cycle de vie du Modèle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BD475-80FE-0784-3B8C-28518319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03E550-85EA-91CF-F085-F2867D7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7877B6-DAE3-2CAA-0F3E-F48640A3E17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10963275" cy="5155078"/>
          </a:xfrm>
        </p:spPr>
        <p:txBody>
          <a:bodyPr/>
          <a:lstStyle/>
          <a:p>
            <a:r>
              <a:rPr lang="fr-FR" b="1" u="sng" dirty="0"/>
              <a:t>Docker TRAINING-Admin-Backend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des performances des </a:t>
            </a:r>
            <a:r>
              <a:rPr lang="en-US" dirty="0" err="1"/>
              <a:t>modèles</a:t>
            </a:r>
            <a:endParaRPr lang="en-US" dirty="0"/>
          </a:p>
          <a:p>
            <a:pPr lvl="2"/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5B9BD5"/>
                </a:solidFill>
              </a:rPr>
              <a:t>/</a:t>
            </a:r>
            <a:r>
              <a:rPr lang="fr-FR" dirty="0" err="1">
                <a:solidFill>
                  <a:srgbClr val="5B9BD5"/>
                </a:solidFill>
              </a:rPr>
              <a:t>get_mlflow_runs</a:t>
            </a:r>
            <a:r>
              <a:rPr lang="fr-FR" dirty="0">
                <a:solidFill>
                  <a:srgbClr val="5B9BD5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récupère les expériences </a:t>
            </a:r>
          </a:p>
          <a:p>
            <a:pPr lvl="1"/>
            <a:r>
              <a:rPr lang="en-US" dirty="0" err="1"/>
              <a:t>Reproductibilité</a:t>
            </a:r>
            <a:r>
              <a:rPr lang="en-US" dirty="0"/>
              <a:t> et retour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arrière</a:t>
            </a:r>
            <a:endParaRPr lang="en-US" dirty="0"/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revert_to_commit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/>
              <a:t>à partir du git-hash, restaure toute l’</a:t>
            </a:r>
            <a:r>
              <a:rPr lang="fr-FR" dirty="0" err="1"/>
              <a:t>experience</a:t>
            </a:r>
            <a:r>
              <a:rPr lang="fr-FR" dirty="0"/>
              <a:t> avec </a:t>
            </a:r>
          </a:p>
          <a:p>
            <a:pPr lvl="3"/>
            <a:r>
              <a:rPr lang="fr-FR" dirty="0"/>
              <a:t>Images d’entrainement</a:t>
            </a:r>
          </a:p>
          <a:p>
            <a:pPr lvl="3"/>
            <a:r>
              <a:rPr lang="fr-FR" dirty="0"/>
              <a:t>Données intermédiaires après </a:t>
            </a:r>
            <a:r>
              <a:rPr lang="fr-FR" dirty="0" err="1"/>
              <a:t>feature</a:t>
            </a:r>
            <a:r>
              <a:rPr lang="fr-FR" dirty="0"/>
              <a:t> engineering et train/test split</a:t>
            </a:r>
          </a:p>
          <a:p>
            <a:pPr lvl="3"/>
            <a:r>
              <a:rPr lang="fr-FR" dirty="0"/>
              <a:t>Modèle de vectorisation</a:t>
            </a:r>
          </a:p>
          <a:p>
            <a:pPr lvl="3"/>
            <a:r>
              <a:rPr lang="fr-FR" dirty="0"/>
              <a:t>Modèle de prédiction</a:t>
            </a:r>
          </a:p>
          <a:p>
            <a:pPr lvl="3"/>
            <a:r>
              <a:rPr lang="fr-FR" dirty="0" err="1"/>
              <a:t>Métrics</a:t>
            </a:r>
            <a:endParaRPr lang="fr-FR" dirty="0"/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 L’expérience est complètement reproductible</a:t>
            </a:r>
            <a:endParaRPr lang="fr-FR" dirty="0"/>
          </a:p>
          <a:p>
            <a:pPr lvl="1"/>
            <a:r>
              <a:rPr lang="fr-FR" dirty="0"/>
              <a:t>Sélection et choix du modèle à déployer par l’Admin</a:t>
            </a:r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register_model</a:t>
            </a:r>
            <a:r>
              <a:rPr lang="fr-FR" dirty="0"/>
              <a:t> Publication du modèle choisi sur Amazon S3 :</a:t>
            </a:r>
            <a:endParaRPr lang="fr-FR" dirty="0">
              <a:solidFill>
                <a:schemeClr val="accent5"/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DCA3F96-FAC7-FA06-3FBA-3D708FB7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97" t="27080" r="-3106" b="27204"/>
          <a:stretch/>
        </p:blipFill>
        <p:spPr>
          <a:xfrm>
            <a:off x="9982555" y="2723680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466067C-F3D9-0243-9F02-509AB014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6" t="24775" r="30861" b="29405"/>
          <a:stretch/>
        </p:blipFill>
        <p:spPr>
          <a:xfrm>
            <a:off x="11172096" y="2698075"/>
            <a:ext cx="761300" cy="528870"/>
          </a:xfrm>
          <a:prstGeom prst="rect">
            <a:avLst/>
          </a:prstGeom>
        </p:spPr>
      </p:pic>
      <p:pic>
        <p:nvPicPr>
          <p:cNvPr id="20" name="Image 19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77752A14-CC56-4761-4D4E-4BFD2DD8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23" y="2000844"/>
            <a:ext cx="999108" cy="366339"/>
          </a:xfrm>
          <a:prstGeom prst="rect">
            <a:avLst/>
          </a:prstGeom>
        </p:spPr>
      </p:pic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A21E4108-FB04-FF3B-2F94-0E675C9E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8E8BC23-4121-8168-1A35-223D2827C367}"/>
              </a:ext>
            </a:extLst>
          </p:cNvPr>
          <p:cNvGrpSpPr/>
          <p:nvPr/>
        </p:nvGrpSpPr>
        <p:grpSpPr>
          <a:xfrm>
            <a:off x="8727633" y="976743"/>
            <a:ext cx="1636568" cy="1354217"/>
            <a:chOff x="10430230" y="3528632"/>
            <a:chExt cx="1636568" cy="1354217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DD434DC-6C02-21D8-56C6-A5FDDFBD54CD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0" name="Image 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16F2B37C-BDC0-2132-48F6-9F7AAC0B7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4" name="Image 13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7BE771B6-85D5-73BB-BDB5-493C1762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794EBF2-FA70-E9FE-149E-BF68BA52EF32}"/>
              </a:ext>
            </a:extLst>
          </p:cNvPr>
          <p:cNvGrpSpPr/>
          <p:nvPr/>
        </p:nvGrpSpPr>
        <p:grpSpPr>
          <a:xfrm>
            <a:off x="9468947" y="5096191"/>
            <a:ext cx="762420" cy="960763"/>
            <a:chOff x="8474329" y="3786059"/>
            <a:chExt cx="957921" cy="1167191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6E3D774-DC05-701A-AA96-1ED7063A29A0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46" name="Image 4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F87C83C-E3C3-DD28-DB6C-535D5E23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6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554B-A196-B3B8-8382-3C0E61A3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55B42-37C6-FA97-4781-C95431FD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F3F443-7225-3D08-4477-AFFBE200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4E9724-58A4-DB4B-39D0-618F88C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42D78A-32A8-2DF8-2218-415C760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1AFB43-9FB6-DF5E-C281-E1D16B6C49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6D711-96DD-57C4-9451-0B0FB451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6" y="1911119"/>
            <a:ext cx="6740158" cy="37483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7A1EF8-A394-F7D6-F0B2-2A09CE6C1673}"/>
              </a:ext>
            </a:extLst>
          </p:cNvPr>
          <p:cNvSpPr txBox="1"/>
          <p:nvPr/>
        </p:nvSpPr>
        <p:spPr>
          <a:xfrm>
            <a:off x="8077200" y="2182075"/>
            <a:ext cx="4114800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état des services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nombre de requêtes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1m down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metric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drift)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down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&gt; 1m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6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A12-A88C-CA0D-19CD-21934D4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599"/>
            <a:ext cx="12192000" cy="54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b="1" dirty="0"/>
              <a:t>Pipeline Prédiction &amp; Feedback User </a:t>
            </a:r>
            <a:r>
              <a:rPr lang="fr-FR" dirty="0"/>
              <a:t>(</a:t>
            </a:r>
            <a:r>
              <a:rPr lang="fr-FR" dirty="0" err="1"/>
              <a:t>Remain</a:t>
            </a:r>
            <a:r>
              <a:rPr lang="fr-FR" dirty="0"/>
              <a:t> 8 minutes)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73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1007946" y="3117422"/>
            <a:ext cx="10744671" cy="776849"/>
            <a:chOff x="609127" y="1551899"/>
            <a:chExt cx="10744671" cy="776849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77684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2939" y="1931783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5153793" y="4325408"/>
            <a:ext cx="1118576" cy="979829"/>
            <a:chOff x="8251526" y="3762897"/>
            <a:chExt cx="1405403" cy="1190353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251526" y="3762897"/>
              <a:ext cx="1405403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Ocerized</a:t>
              </a:r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7456295" y="5656022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1231336" y="4295274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6851109" y="4506221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3006013" y="3946668"/>
            <a:ext cx="721672" cy="533653"/>
            <a:chOff x="1427279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7279" y="2702319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4128946" y="3929226"/>
            <a:ext cx="657488" cy="519075"/>
            <a:chOff x="3449049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49049" y="2739888"/>
              <a:ext cx="657488" cy="529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7594961" y="3925057"/>
            <a:ext cx="789447" cy="555264"/>
            <a:chOff x="10307639" y="1022096"/>
            <a:chExt cx="789447" cy="671329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307639" y="1120806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4859268" y="4534270"/>
            <a:ext cx="211400" cy="72428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6327772" y="4527912"/>
            <a:ext cx="190060" cy="7583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 rot="10800000">
            <a:off x="7715587" y="5369501"/>
            <a:ext cx="199031" cy="30777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2810201" y="4494302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For 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each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 image</a:t>
              </a:r>
            </a:p>
            <a:p>
              <a:pPr algn="ctr"/>
              <a:endParaRPr lang="fr-FR" b="1" dirty="0"/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1529947" y="3925057"/>
            <a:ext cx="163227" cy="4092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2210217" y="4432158"/>
            <a:ext cx="188027" cy="8941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9364550" y="4295274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9090299" y="4609306"/>
            <a:ext cx="215181" cy="57043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30" y="1113170"/>
            <a:ext cx="1099829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1007946" y="3134975"/>
            <a:ext cx="2060116" cy="758199"/>
            <a:chOff x="4738318" y="5212587"/>
            <a:chExt cx="2060116" cy="758199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03785" y="5398128"/>
              <a:ext cx="572658" cy="572658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1384406" y="2664624"/>
            <a:ext cx="2257798" cy="451720"/>
            <a:chOff x="10280667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0667" y="1063172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620572" y="2664624"/>
            <a:ext cx="580608" cy="475790"/>
            <a:chOff x="9666744" y="1064105"/>
            <a:chExt cx="1630655" cy="626215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666744" y="118238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8918015" y="2501064"/>
            <a:ext cx="1570815" cy="885245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10460564" y="2536549"/>
            <a:ext cx="1731436" cy="80444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23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Prédictions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8534661" y="3386309"/>
            <a:ext cx="2730706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9703422" y="3769202"/>
            <a:ext cx="206085" cy="519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7129919-7FD2-B867-8584-1B60C061AD3A}"/>
              </a:ext>
            </a:extLst>
          </p:cNvPr>
          <p:cNvGrpSpPr/>
          <p:nvPr/>
        </p:nvGrpSpPr>
        <p:grpSpPr>
          <a:xfrm>
            <a:off x="4157292" y="5814370"/>
            <a:ext cx="2295524" cy="1021710"/>
            <a:chOff x="3325791" y="5386008"/>
            <a:chExt cx="2295524" cy="1021710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EC1CE28-DFE4-6D04-8BE4-5AB8D1268AC4}"/>
                </a:ext>
              </a:extLst>
            </p:cNvPr>
            <p:cNvSpPr txBox="1"/>
            <p:nvPr/>
          </p:nvSpPr>
          <p:spPr>
            <a:xfrm>
              <a:off x="3325791" y="5386008"/>
              <a:ext cx="2295524" cy="101233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</p:txBody>
        </p:sp>
        <p:pic>
          <p:nvPicPr>
            <p:cNvPr id="5" name="Image 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206EE3-E903-D7F0-DD2D-B3482C89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86" y="6011069"/>
              <a:ext cx="396649" cy="396649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EA7B6EF-89B7-68A2-2349-2DD1988FF4D7}"/>
              </a:ext>
            </a:extLst>
          </p:cNvPr>
          <p:cNvGrpSpPr/>
          <p:nvPr/>
        </p:nvGrpSpPr>
        <p:grpSpPr>
          <a:xfrm>
            <a:off x="1634725" y="5893585"/>
            <a:ext cx="1519088" cy="723200"/>
            <a:chOff x="395818" y="5386008"/>
            <a:chExt cx="1519088" cy="72320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70C9C12-2409-0753-A60E-F291DF269750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23" name="Image 2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B2DA589-4546-EF33-CA40-AF4F6BE6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C90216B-AF82-C12B-D8E8-E6DEACEFA01C}"/>
              </a:ext>
            </a:extLst>
          </p:cNvPr>
          <p:cNvGrpSpPr/>
          <p:nvPr/>
        </p:nvGrpSpPr>
        <p:grpSpPr>
          <a:xfrm>
            <a:off x="1686561" y="5221684"/>
            <a:ext cx="1483602" cy="676980"/>
            <a:chOff x="-208294" y="3983852"/>
            <a:chExt cx="1290674" cy="924849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E4F7860-5293-95C5-B278-FE3EA64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727FD91-EB13-E1E1-3316-D0FAE522F4A8}"/>
                </a:ext>
              </a:extLst>
            </p:cNvPr>
            <p:cNvSpPr txBox="1"/>
            <p:nvPr/>
          </p:nvSpPr>
          <p:spPr>
            <a:xfrm>
              <a:off x="-208294" y="4277814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A9242CB-6261-A459-0E62-B2459ECB6BB7}"/>
              </a:ext>
            </a:extLst>
          </p:cNvPr>
          <p:cNvGrpSpPr/>
          <p:nvPr/>
        </p:nvGrpSpPr>
        <p:grpSpPr>
          <a:xfrm>
            <a:off x="3628939" y="5258443"/>
            <a:ext cx="716182" cy="523221"/>
            <a:chOff x="2605572" y="4216208"/>
            <a:chExt cx="657488" cy="924849"/>
          </a:xfrm>
        </p:grpSpPr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A0349CF-0FD8-3B44-3980-367F052E8153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FD26840-939E-70F5-E5E1-19041AA5A17D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A352678-83D9-F0E3-0743-EE8884F87CF5}"/>
              </a:ext>
            </a:extLst>
          </p:cNvPr>
          <p:cNvGrpSpPr/>
          <p:nvPr/>
        </p:nvGrpSpPr>
        <p:grpSpPr>
          <a:xfrm>
            <a:off x="2985432" y="5221682"/>
            <a:ext cx="728982" cy="580685"/>
            <a:chOff x="508127" y="3752279"/>
            <a:chExt cx="728982" cy="857851"/>
          </a:xfrm>
        </p:grpSpPr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3F6C10B2-36A3-1603-E248-C0E110B6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219965B-7152-1CA7-143E-6DD48677F322}"/>
                </a:ext>
              </a:extLst>
            </p:cNvPr>
            <p:cNvSpPr txBox="1"/>
            <p:nvPr/>
          </p:nvSpPr>
          <p:spPr>
            <a:xfrm>
              <a:off x="508127" y="3925932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6FF729-3768-AC61-D31E-743EB20F1702}"/>
              </a:ext>
            </a:extLst>
          </p:cNvPr>
          <p:cNvGrpSpPr/>
          <p:nvPr/>
        </p:nvGrpSpPr>
        <p:grpSpPr>
          <a:xfrm>
            <a:off x="4345130" y="5258443"/>
            <a:ext cx="760273" cy="502087"/>
            <a:chOff x="441136" y="3615842"/>
            <a:chExt cx="760273" cy="1169735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86C21192-FAE2-41F0-0D8C-A2CDD8315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83EF903F-91BF-CF14-293A-60EFE7DAAC53}"/>
                </a:ext>
              </a:extLst>
            </p:cNvPr>
            <p:cNvSpPr txBox="1"/>
            <p:nvPr/>
          </p:nvSpPr>
          <p:spPr>
            <a:xfrm>
              <a:off x="441136" y="3705810"/>
              <a:ext cx="760273" cy="59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A4C704F2-4738-CD0D-5813-23EE55BD4DBE}"/>
              </a:ext>
            </a:extLst>
          </p:cNvPr>
          <p:cNvSpPr txBox="1"/>
          <p:nvPr/>
        </p:nvSpPr>
        <p:spPr>
          <a:xfrm>
            <a:off x="5158823" y="4314862"/>
            <a:ext cx="10789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</a:rPr>
              <a:t>Cleaned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</a:rPr>
              <a:t> txt</a:t>
            </a:r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62" grpId="0" animBg="1"/>
      <p:bldP spid="63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962D8C15-634E-EFBD-97E9-E9F95DDA25A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2360448" y="1163549"/>
            <a:chExt cx="6262124" cy="1674246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3C64E623-0710-02AD-4178-2B03F0624959}"/>
                </a:ext>
              </a:extLst>
            </p:cNvPr>
            <p:cNvGrpSpPr/>
            <p:nvPr/>
          </p:nvGrpSpPr>
          <p:grpSpPr>
            <a:xfrm>
              <a:off x="2360448" y="1163549"/>
              <a:ext cx="6262124" cy="1674246"/>
              <a:chOff x="1764194" y="3048000"/>
              <a:chExt cx="6262124" cy="1674246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3737C3-213A-3A90-59F5-A3549FAA4801}"/>
                  </a:ext>
                </a:extLst>
              </p:cNvPr>
              <p:cNvSpPr txBox="1"/>
              <p:nvPr/>
            </p:nvSpPr>
            <p:spPr>
              <a:xfrm>
                <a:off x="1764194" y="3048000"/>
                <a:ext cx="6250152" cy="1674246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41" name="Image 40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6AEB8CB-B901-92B5-EC8A-F6B7BEA96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69" y="430905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6" name="Image 15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50FA15F-4B23-56EF-8FF4-5F7B9A00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2714385" y="1561693"/>
              <a:ext cx="1487354" cy="76136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067173" y="2849579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179335" y="285142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4" y="1692896"/>
            <a:ext cx="1422671" cy="960591"/>
            <a:chOff x="8106313" y="3786269"/>
            <a:chExt cx="1787475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3" y="3786269"/>
              <a:ext cx="1787475" cy="37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User Feedback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User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vers Amazon S3</a:t>
            </a:r>
          </a:p>
        </p:txBody>
      </p:sp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45597" y="2014554"/>
            <a:ext cx="1358192" cy="960591"/>
            <a:chOff x="8106314" y="3786269"/>
            <a:chExt cx="1706462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70646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 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39837" y="2194408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10602796" y="3864404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9242857" y="3273708"/>
            <a:ext cx="243500" cy="24001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306320" y="2408915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82032" y="2573478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11147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Détecter le Model Drift en utilisant Feedback utilisateur </a:t>
            </a:r>
            <a:r>
              <a:rPr lang="fr-FR" sz="2000" dirty="0"/>
              <a:t>(non implémenté)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24A6865-3350-95CC-1B01-EC7AF619E795}"/>
              </a:ext>
            </a:extLst>
          </p:cNvPr>
          <p:cNvGrpSpPr/>
          <p:nvPr/>
        </p:nvGrpSpPr>
        <p:grpSpPr>
          <a:xfrm>
            <a:off x="2871575" y="2135928"/>
            <a:ext cx="5181879" cy="799084"/>
            <a:chOff x="2871575" y="2135928"/>
            <a:chExt cx="5181879" cy="79908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2DA948C-154F-A2DF-7418-112BB23A3B00}"/>
                </a:ext>
              </a:extLst>
            </p:cNvPr>
            <p:cNvGrpSpPr/>
            <p:nvPr/>
          </p:nvGrpSpPr>
          <p:grpSpPr>
            <a:xfrm>
              <a:off x="2871575" y="2135928"/>
              <a:ext cx="5181879" cy="799084"/>
              <a:chOff x="3254674" y="1697484"/>
              <a:chExt cx="5068391" cy="799084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F66701C-CD3A-443A-2E5F-3EF72A83526E}"/>
                  </a:ext>
                </a:extLst>
              </p:cNvPr>
              <p:cNvSpPr txBox="1"/>
              <p:nvPr/>
            </p:nvSpPr>
            <p:spPr>
              <a:xfrm>
                <a:off x="3254674" y="1697484"/>
                <a:ext cx="5068391" cy="799084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8C60AF33-B30C-8D9A-797D-FE91CD33B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6020" y="2030182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" name="Image 2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A6F81CA3-08ED-6083-3BAF-62A3B529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961" t="27473" r="4988" b="25711"/>
            <a:stretch/>
          </p:blipFill>
          <p:spPr>
            <a:xfrm>
              <a:off x="3055521" y="2228231"/>
              <a:ext cx="1227480" cy="62833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4A35B5A-86B6-ECCA-C578-8CB8B0B0995F}"/>
              </a:ext>
            </a:extLst>
          </p:cNvPr>
          <p:cNvGrpSpPr/>
          <p:nvPr/>
        </p:nvGrpSpPr>
        <p:grpSpPr>
          <a:xfrm>
            <a:off x="6776923" y="2935012"/>
            <a:ext cx="1387624" cy="468948"/>
            <a:chOff x="10257940" y="1022096"/>
            <a:chExt cx="1387624" cy="671329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8FCABB3-D5C9-FA63-9CB7-2978174F38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40798A2-3AA8-DBD0-0A2A-BEBF28DBEC56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1190402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b="1" dirty="0"/>
              <a:t>Déploiement </a:t>
            </a:r>
            <a:r>
              <a:rPr lang="fr-FR" b="1" dirty="0" err="1"/>
              <a:t>MLOps</a:t>
            </a:r>
            <a:r>
              <a:rPr lang="fr-FR" b="1" dirty="0"/>
              <a:t> (CI/CD, </a:t>
            </a:r>
            <a:r>
              <a:rPr lang="fr-FR" b="1" dirty="0" err="1"/>
              <a:t>Kubernetes</a:t>
            </a:r>
            <a:r>
              <a:rPr lang="fr-FR" b="1" dirty="0"/>
              <a:t>, Sécurisation) </a:t>
            </a:r>
            <a:r>
              <a:rPr lang="fr-FR" dirty="0"/>
              <a:t>(</a:t>
            </a:r>
            <a:r>
              <a:rPr lang="fr-FR" dirty="0" err="1"/>
              <a:t>Remain</a:t>
            </a:r>
            <a:r>
              <a:rPr lang="fr-FR" dirty="0"/>
              <a:t> 4 min)</a:t>
            </a:r>
          </a:p>
        </p:txBody>
      </p:sp>
    </p:spTree>
    <p:extLst>
      <p:ext uri="{BB962C8B-B14F-4D97-AF65-F5344CB8AC3E}">
        <p14:creationId xmlns:p14="http://schemas.microsoft.com/office/powerpoint/2010/main" val="28464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6C86-4ED6-B350-1580-16B647C4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7AE79-842F-2E56-9CBF-B4FCE93D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CI/CD: Le versioning des repositories de code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D9B3D-049E-9753-A720-B5E03CA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38EB9-A629-4ABE-7414-34F75E3A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F4468-668E-3F8D-3A35-95EC7D9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0A5826-6E5D-7026-A798-447FA4F6733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198562"/>
            <a:ext cx="11185897" cy="5315360"/>
          </a:xfrm>
        </p:spPr>
        <p:txBody>
          <a:bodyPr/>
          <a:lstStyle/>
          <a:p>
            <a:r>
              <a:rPr lang="fr-FR" dirty="0"/>
              <a:t>2 repositories pour le code</a:t>
            </a:r>
          </a:p>
          <a:p>
            <a:pPr lvl="1"/>
            <a:r>
              <a:rPr lang="fr-FR" b="1" dirty="0"/>
              <a:t>Repo code source </a:t>
            </a:r>
            <a:r>
              <a:rPr lang="fr-FR" dirty="0"/>
              <a:t>(code original des dockers)</a:t>
            </a:r>
          </a:p>
          <a:p>
            <a:pPr lvl="1"/>
            <a:r>
              <a:rPr lang="fr-FR" b="1" dirty="0"/>
              <a:t>Repo code déploiement</a:t>
            </a:r>
            <a:endParaRPr lang="fr-FR" dirty="0"/>
          </a:p>
          <a:p>
            <a:pPr lvl="2"/>
            <a:r>
              <a:rPr lang="fr-FR" dirty="0"/>
              <a:t>Jobs Jenkins</a:t>
            </a:r>
          </a:p>
          <a:p>
            <a:pPr lvl="2"/>
            <a:r>
              <a:rPr lang="fr-FR" dirty="0" err="1"/>
              <a:t>Manifest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(dont versions des Dockers sous </a:t>
            </a:r>
            <a:r>
              <a:rPr lang="fr-FR" dirty="0" err="1"/>
              <a:t>DockerHub</a:t>
            </a:r>
            <a:r>
              <a:rPr lang="fr-FR" dirty="0"/>
              <a:t>)</a:t>
            </a:r>
          </a:p>
          <a:p>
            <a:r>
              <a:rPr lang="fr-FR" dirty="0"/>
              <a:t>Jenkins sur Git/Commit &amp; </a:t>
            </a:r>
            <a:r>
              <a:rPr lang="fr-FR" sz="2800" dirty="0"/>
              <a:t>Pull </a:t>
            </a:r>
            <a:r>
              <a:rPr lang="fr-FR" sz="2800" dirty="0" err="1"/>
              <a:t>Request</a:t>
            </a:r>
            <a:endParaRPr lang="fr-FR" sz="2800" dirty="0"/>
          </a:p>
          <a:p>
            <a:pPr lvl="1"/>
            <a:r>
              <a:rPr lang="fr-FR" dirty="0"/>
              <a:t>Run tests unitaires puis </a:t>
            </a:r>
            <a:r>
              <a:rPr lang="fr-FR" dirty="0" err="1"/>
              <a:t>Build</a:t>
            </a:r>
            <a:r>
              <a:rPr lang="fr-FR" dirty="0"/>
              <a:t> des dockers</a:t>
            </a:r>
          </a:p>
          <a:p>
            <a:pPr lvl="1"/>
            <a:r>
              <a:rPr lang="fr-FR" dirty="0"/>
              <a:t>Run tests intégrations &amp; tests fonctionnels</a:t>
            </a:r>
          </a:p>
          <a:p>
            <a:pPr lvl="1"/>
            <a:r>
              <a:rPr lang="fr-FR" dirty="0"/>
              <a:t>Push des dockers sur </a:t>
            </a:r>
            <a:r>
              <a:rPr lang="fr-FR" dirty="0" err="1"/>
              <a:t>DockerHub</a:t>
            </a:r>
            <a:endParaRPr lang="fr-FR" dirty="0"/>
          </a:p>
          <a:p>
            <a:r>
              <a:rPr lang="fr-FR" dirty="0" err="1"/>
              <a:t>ArgoCD</a:t>
            </a:r>
            <a:endParaRPr lang="fr-FR" dirty="0"/>
          </a:p>
          <a:p>
            <a:pPr lvl="1"/>
            <a:r>
              <a:rPr lang="fr-FR" dirty="0"/>
              <a:t>Scrute </a:t>
            </a:r>
            <a:r>
              <a:rPr lang="fr-FR" b="1" dirty="0"/>
              <a:t>Repo code déploiement</a:t>
            </a:r>
            <a:r>
              <a:rPr lang="fr-FR" dirty="0"/>
              <a:t> en quête de modification</a:t>
            </a:r>
            <a:endParaRPr lang="fr-FR" b="1" dirty="0"/>
          </a:p>
          <a:p>
            <a:pPr lvl="1"/>
            <a:r>
              <a:rPr lang="fr-FR" dirty="0"/>
              <a:t>Recharge les images Dockers depuis </a:t>
            </a:r>
            <a:r>
              <a:rPr lang="fr-FR" dirty="0" err="1"/>
              <a:t>DockerHub</a:t>
            </a:r>
            <a:r>
              <a:rPr lang="fr-FR" dirty="0"/>
              <a:t> si nécessaire</a:t>
            </a:r>
          </a:p>
          <a:p>
            <a:pPr lvl="1"/>
            <a:r>
              <a:rPr lang="fr-FR" dirty="0"/>
              <a:t>Déploie les Dockers sur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8" name="Image 7" descr="Une image contenant clipart, conception, illustration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B56E88E-94CD-CF64-D62B-7FC7D5C3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" t="3238" r="1650" b="3238"/>
          <a:stretch/>
        </p:blipFill>
        <p:spPr>
          <a:xfrm>
            <a:off x="10101807" y="3445904"/>
            <a:ext cx="1917569" cy="1039593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ED1A81D-8333-CCE8-03BE-BFE440EC867A}"/>
              </a:ext>
            </a:extLst>
          </p:cNvPr>
          <p:cNvSpPr/>
          <p:nvPr/>
        </p:nvSpPr>
        <p:spPr>
          <a:xfrm rot="5400000">
            <a:off x="10580129" y="2422327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F43F811A-7BA9-0307-1F36-02B6484E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288" y="2159236"/>
            <a:ext cx="968734" cy="694716"/>
          </a:xfrm>
          <a:prstGeom prst="rect">
            <a:avLst/>
          </a:prstGeom>
        </p:spPr>
      </p:pic>
      <p:pic>
        <p:nvPicPr>
          <p:cNvPr id="16" name="Image 15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1A12BB6A-E63F-06C2-B2CE-DD39F64F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985" y="1456740"/>
            <a:ext cx="914400" cy="655751"/>
          </a:xfrm>
          <a:prstGeom prst="rect">
            <a:avLst/>
          </a:prstGeom>
        </p:spPr>
      </p:pic>
      <p:pic>
        <p:nvPicPr>
          <p:cNvPr id="17" name="Image 16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5F164AAB-04E5-3C21-FFF6-E8BB0B53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185" y="2120584"/>
            <a:ext cx="919613" cy="659490"/>
          </a:xfrm>
          <a:prstGeom prst="rect">
            <a:avLst/>
          </a:prstGeom>
        </p:spPr>
      </p:pic>
      <p:pic>
        <p:nvPicPr>
          <p:cNvPr id="18" name="Image 17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75D0394-1D82-0A7F-8A9A-64D8E357E6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197" t="27080" r="-3106" b="27204"/>
          <a:stretch/>
        </p:blipFill>
        <p:spPr>
          <a:xfrm>
            <a:off x="7985862" y="1052435"/>
            <a:ext cx="1170212" cy="5032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8C759D2-8A8A-4FFD-AE92-3702677C243A}"/>
              </a:ext>
            </a:extLst>
          </p:cNvPr>
          <p:cNvSpPr txBox="1"/>
          <p:nvPr/>
        </p:nvSpPr>
        <p:spPr>
          <a:xfrm>
            <a:off x="9142627" y="1056063"/>
            <a:ext cx="307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Commit&amp;Pull</a:t>
            </a:r>
            <a:r>
              <a:rPr lang="fr-FR" sz="2400" b="1" dirty="0"/>
              <a:t>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269AFA2-AA46-C65D-336E-FAFE6F1663B1}"/>
              </a:ext>
            </a:extLst>
          </p:cNvPr>
          <p:cNvSpPr/>
          <p:nvPr/>
        </p:nvSpPr>
        <p:spPr>
          <a:xfrm rot="5400000">
            <a:off x="10580129" y="4282752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2391CDE8-2B08-73D5-3B09-05AA639E7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655" y="5308900"/>
            <a:ext cx="1750311" cy="980174"/>
          </a:xfrm>
          <a:prstGeom prst="rect">
            <a:avLst/>
          </a:prstGeom>
        </p:spPr>
      </p:pic>
      <p:pic>
        <p:nvPicPr>
          <p:cNvPr id="9" name="Graphique 8" descr="Liste de contrôle avec un remplissage uni">
            <a:extLst>
              <a:ext uri="{FF2B5EF4-FFF2-40B4-BE49-F238E27FC236}">
                <a16:creationId xmlns:a16="http://schemas.microsoft.com/office/drawing/2014/main" id="{A1DBFA15-9304-3B4D-5E21-08FF81F6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297" y="1708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b="1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15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844" y="1199072"/>
            <a:ext cx="4439842" cy="5157278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r>
              <a:rPr lang="en-US" dirty="0" err="1"/>
              <a:t>Accès</a:t>
            </a:r>
            <a:r>
              <a:rPr lang="en-US" dirty="0"/>
              <a:t> au S3 </a:t>
            </a:r>
            <a:r>
              <a:rPr lang="en-US" dirty="0" err="1"/>
              <a:t>limité</a:t>
            </a:r>
            <a:r>
              <a:rPr lang="en-US" dirty="0"/>
              <a:t> à 2 dockers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1" t="10767" r="10093" b="11998"/>
          <a:stretch/>
        </p:blipFill>
        <p:spPr>
          <a:xfrm>
            <a:off x="5278043" y="194650"/>
            <a:ext cx="6848866" cy="623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65987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 6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78C76F25-07BB-AC0E-F33B-41FE2B21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7985648" y="350581"/>
            <a:ext cx="548977" cy="281015"/>
          </a:xfrm>
          <a:prstGeom prst="rect">
            <a:avLst/>
          </a:prstGeom>
        </p:spPr>
      </p:pic>
      <p:pic>
        <p:nvPicPr>
          <p:cNvPr id="11" name="Image 10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8E86994-23D5-B11A-A8FA-1718A14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8986460" y="350580"/>
            <a:ext cx="548977" cy="2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pPr lvl="1"/>
            <a:r>
              <a:rPr lang="fr-FR" dirty="0"/>
              <a:t>Gateway masque les dockers backend</a:t>
            </a:r>
          </a:p>
          <a:p>
            <a:pPr lvl="1"/>
            <a:r>
              <a:rPr lang="fr-FR" dirty="0"/>
              <a:t>Repose sur la sécurité du stockage sur Amazon S3 (authentification)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 du projet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5248862"/>
          </a:xfrm>
        </p:spPr>
        <p:txBody>
          <a:bodyPr/>
          <a:lstStyle/>
          <a:p>
            <a:r>
              <a:rPr lang="fr-FR" dirty="0"/>
              <a:t>Les accomplissements</a:t>
            </a:r>
          </a:p>
          <a:p>
            <a:pPr lvl="1"/>
            <a:r>
              <a:rPr lang="fr-FR" dirty="0"/>
              <a:t>Une bonne collaboration d’équipe et un mode projet efficient !</a:t>
            </a:r>
          </a:p>
          <a:p>
            <a:pPr lvl="1"/>
            <a:r>
              <a:rPr lang="fr-FR" dirty="0"/>
              <a:t>Exploitation et mise en œuvre concrète de technologies </a:t>
            </a:r>
            <a:r>
              <a:rPr lang="fr-FR" dirty="0" err="1"/>
              <a:t>MLOps</a:t>
            </a:r>
            <a:r>
              <a:rPr lang="fr-FR" dirty="0"/>
              <a:t> apprises</a:t>
            </a:r>
          </a:p>
          <a:p>
            <a:pPr lvl="2"/>
            <a:r>
              <a:rPr lang="fr-FR" sz="2400" dirty="0"/>
              <a:t>Interfaces User/Admin : </a:t>
            </a:r>
            <a:r>
              <a:rPr lang="fr-FR" sz="2400" b="1" dirty="0" err="1"/>
              <a:t>Streamlit</a:t>
            </a:r>
            <a:endParaRPr lang="fr-FR" sz="2400" b="1" dirty="0"/>
          </a:p>
          <a:p>
            <a:pPr lvl="2"/>
            <a:r>
              <a:rPr lang="fr-FR" sz="2400" dirty="0"/>
              <a:t>Architecture en micro-services via </a:t>
            </a:r>
            <a:r>
              <a:rPr lang="fr-FR" sz="2400" b="1" dirty="0"/>
              <a:t>Docker</a:t>
            </a:r>
            <a:r>
              <a:rPr lang="fr-FR" sz="2400" dirty="0"/>
              <a:t> / </a:t>
            </a:r>
            <a:r>
              <a:rPr lang="fr-FR" sz="2400" b="1" dirty="0" err="1"/>
              <a:t>FastAPI</a:t>
            </a:r>
            <a:endParaRPr lang="fr-FR" sz="2400" b="1" dirty="0"/>
          </a:p>
          <a:p>
            <a:pPr lvl="2"/>
            <a:r>
              <a:rPr lang="fr-FR" sz="2400" dirty="0"/>
              <a:t>Versioning &amp; Reproductibilité : </a:t>
            </a:r>
            <a:r>
              <a:rPr lang="fr-FR" sz="2400" b="1" dirty="0"/>
              <a:t>DVC</a:t>
            </a:r>
            <a:r>
              <a:rPr lang="fr-FR" sz="2400" dirty="0"/>
              <a:t> / </a:t>
            </a:r>
            <a:r>
              <a:rPr lang="fr-FR" sz="2400" b="1" dirty="0"/>
              <a:t>Git</a:t>
            </a:r>
            <a:r>
              <a:rPr lang="fr-FR" sz="2400" dirty="0"/>
              <a:t> / </a:t>
            </a:r>
            <a:r>
              <a:rPr lang="fr-FR" sz="2400" b="1" dirty="0" err="1"/>
              <a:t>MLFlow</a:t>
            </a:r>
            <a:r>
              <a:rPr lang="fr-FR" sz="2400" dirty="0"/>
              <a:t> / </a:t>
            </a:r>
            <a:r>
              <a:rPr lang="fr-FR" sz="2400" b="1" dirty="0"/>
              <a:t>Amazon S3</a:t>
            </a:r>
          </a:p>
          <a:p>
            <a:pPr lvl="2"/>
            <a:r>
              <a:rPr lang="fr-FR" sz="2400" dirty="0"/>
              <a:t>CI/CD &amp; Déploiement : </a:t>
            </a:r>
            <a:r>
              <a:rPr lang="fr-FR" sz="2400" b="1" dirty="0"/>
              <a:t>Jenkins</a:t>
            </a:r>
            <a:r>
              <a:rPr lang="fr-FR" sz="2400" dirty="0"/>
              <a:t> / </a:t>
            </a:r>
            <a:r>
              <a:rPr lang="fr-FR" sz="2400" b="1" dirty="0" err="1"/>
              <a:t>ArgoCD</a:t>
            </a:r>
            <a:r>
              <a:rPr lang="fr-FR" sz="2400" dirty="0"/>
              <a:t> / </a:t>
            </a:r>
            <a:r>
              <a:rPr lang="fr-FR" sz="2400" b="1" dirty="0" err="1"/>
              <a:t>Kubernetes</a:t>
            </a:r>
            <a:endParaRPr lang="fr-FR" sz="2400" b="1" dirty="0"/>
          </a:p>
          <a:p>
            <a:pPr lvl="2"/>
            <a:r>
              <a:rPr lang="fr-FR" sz="2400" dirty="0"/>
              <a:t>Monitoring : </a:t>
            </a:r>
            <a:r>
              <a:rPr lang="fr-FR" sz="2400" b="1" dirty="0" err="1"/>
              <a:t>Prometheus</a:t>
            </a:r>
            <a:r>
              <a:rPr lang="fr-FR" sz="2400" dirty="0"/>
              <a:t> &amp; </a:t>
            </a:r>
            <a:r>
              <a:rPr lang="fr-FR" sz="2400" b="1" dirty="0" err="1"/>
              <a:t>Grafana</a:t>
            </a:r>
            <a:endParaRPr lang="fr-FR" sz="2400" b="1" dirty="0"/>
          </a:p>
          <a:p>
            <a:pPr lvl="2"/>
            <a:r>
              <a:rPr lang="fr-FR" sz="2400" dirty="0"/>
              <a:t>Sécurisation des APIs : </a:t>
            </a:r>
            <a:r>
              <a:rPr lang="fr-FR" sz="2400" b="1" dirty="0"/>
              <a:t>Gateway</a:t>
            </a:r>
            <a:r>
              <a:rPr lang="fr-FR" sz="2400" dirty="0"/>
              <a:t> / </a:t>
            </a:r>
            <a:r>
              <a:rPr lang="fr-FR" sz="2400" b="1" dirty="0"/>
              <a:t>Gestion des secrets</a:t>
            </a:r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/>
              <a:t>Introduire une base de données pour feedback utilisateur, images, texte OCR</a:t>
            </a:r>
          </a:p>
          <a:p>
            <a:pPr lvl="1"/>
            <a:r>
              <a:rPr lang="fr-FR" dirty="0"/>
              <a:t>Intégration de </a:t>
            </a:r>
            <a:r>
              <a:rPr lang="fr-FR" dirty="0" err="1"/>
              <a:t>Keycloak</a:t>
            </a:r>
            <a:r>
              <a:rPr lang="fr-FR" dirty="0"/>
              <a:t> / Kafka / Gestion des logs via Loki</a:t>
            </a:r>
          </a:p>
          <a:p>
            <a:pPr lvl="1"/>
            <a:r>
              <a:rPr lang="fr-FR" dirty="0"/>
              <a:t>Model Drift sur feedback utilisateur avec réentrainement automatique</a:t>
            </a:r>
          </a:p>
        </p:txBody>
      </p:sp>
    </p:spTree>
    <p:extLst>
      <p:ext uri="{BB962C8B-B14F-4D97-AF65-F5344CB8AC3E}">
        <p14:creationId xmlns:p14="http://schemas.microsoft.com/office/powerpoint/2010/main" val="382169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A4961-A836-37CA-7FD9-4ABAA922B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752" y="904692"/>
            <a:ext cx="7952473" cy="711044"/>
          </a:xfrm>
        </p:spPr>
        <p:txBody>
          <a:bodyPr/>
          <a:lstStyle/>
          <a:p>
            <a:r>
              <a:rPr lang="fr-FR" sz="4800" dirty="0"/>
              <a:t>MERCI de votre attention !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024D6C-8F2F-2488-B295-9C0C7E54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2751" y="1981881"/>
            <a:ext cx="8141009" cy="3971427"/>
          </a:xfrm>
        </p:spPr>
        <p:txBody>
          <a:bodyPr>
            <a:normAutofit fontScale="92500" lnSpcReduction="10000"/>
          </a:bodyPr>
          <a:lstStyle/>
          <a:p>
            <a:r>
              <a:rPr lang="fr-FR" sz="3900" b="1" dirty="0"/>
              <a:t>Avez-vous des questions ?</a:t>
            </a:r>
          </a:p>
          <a:p>
            <a:pPr>
              <a:lnSpc>
                <a:spcPct val="110000"/>
              </a:lnSpc>
            </a:pPr>
            <a:r>
              <a:rPr lang="fr-FR" sz="3200" dirty="0"/>
              <a:t>Nous pouvons vous montrer en live: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La documentation du projet sur GitHub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Les 3 interfaces en Local | en </a:t>
            </a:r>
            <a:r>
              <a:rPr lang="fr-FR" sz="3200" dirty="0" err="1"/>
              <a:t>Remote</a:t>
            </a:r>
            <a:endParaRPr lang="fr-FR" sz="32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Le repo source | Le repo de déploiement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Jenkins / </a:t>
            </a:r>
            <a:r>
              <a:rPr lang="fr-FR" sz="3200" dirty="0" err="1"/>
              <a:t>ArgoCD</a:t>
            </a:r>
            <a:r>
              <a:rPr lang="fr-FR" sz="3200" dirty="0"/>
              <a:t> / </a:t>
            </a:r>
            <a:r>
              <a:rPr lang="fr-FR" sz="3200" dirty="0" err="1"/>
              <a:t>Kubernetes</a:t>
            </a:r>
            <a:endParaRPr lang="en-US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AC20C1-4DA3-91E8-9CA6-A5C43055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301A9-D6AB-F9B2-CE98-20FF81F2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15CB3-FAE1-5DCF-5268-79EE004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/>
              <a:t> NLP </a:t>
            </a:r>
            <a:r>
              <a:rPr lang="fr-FR" dirty="0"/>
              <a:t>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E50DFD68-59D0-31A2-E5E9-E857317F06F7}"/>
              </a:ext>
            </a:extLst>
          </p:cNvPr>
          <p:cNvGrpSpPr/>
          <p:nvPr/>
        </p:nvGrpSpPr>
        <p:grpSpPr>
          <a:xfrm>
            <a:off x="284806" y="2312453"/>
            <a:ext cx="2540637" cy="1005387"/>
            <a:chOff x="2408561" y="1070940"/>
            <a:chExt cx="2540637" cy="100538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6C13041-AA0E-9139-65C2-2F20376C49C3}"/>
                </a:ext>
              </a:extLst>
            </p:cNvPr>
            <p:cNvGrpSpPr/>
            <p:nvPr/>
          </p:nvGrpSpPr>
          <p:grpSpPr>
            <a:xfrm>
              <a:off x="2408561" y="1070940"/>
              <a:ext cx="2540637" cy="1005387"/>
              <a:chOff x="1812307" y="2955391"/>
              <a:chExt cx="2540637" cy="10053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8243F3-6C91-ECDD-E52E-BAA762DB288B}"/>
                  </a:ext>
                </a:extLst>
              </p:cNvPr>
              <p:cNvSpPr txBox="1"/>
              <p:nvPr/>
            </p:nvSpPr>
            <p:spPr>
              <a:xfrm>
                <a:off x="1812307" y="2955391"/>
                <a:ext cx="2540637" cy="1005387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192F4A25-0535-7D82-F538-4AAA8123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3948" y="3557950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7" name="Image 16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8EFC1C3-B91F-46A3-3D58-227CE2CD0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3075978" y="1446423"/>
              <a:ext cx="1059269" cy="54222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 Classification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59CA47-306D-34B0-F35C-13A8D0DF5030}"/>
              </a:ext>
            </a:extLst>
          </p:cNvPr>
          <p:cNvGrpSpPr/>
          <p:nvPr/>
        </p:nvGrpSpPr>
        <p:grpSpPr>
          <a:xfrm>
            <a:off x="4097721" y="5452021"/>
            <a:ext cx="1310102" cy="960591"/>
            <a:chOff x="8106314" y="3786269"/>
            <a:chExt cx="1646040" cy="116698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B01489A-1BC7-4EAF-91D6-DAA5B028E077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</a:t>
              </a:r>
            </a:p>
          </p:txBody>
        </p:sp>
        <p:pic>
          <p:nvPicPr>
            <p:cNvPr id="15" name="Image 1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5C7726-A3F8-1A3D-5836-485FA35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DF1E89-88FB-D142-4161-FE1968C50C94}"/>
              </a:ext>
            </a:extLst>
          </p:cNvPr>
          <p:cNvSpPr/>
          <p:nvPr/>
        </p:nvSpPr>
        <p:spPr>
          <a:xfrm rot="16200000">
            <a:off x="3523773" y="5279825"/>
            <a:ext cx="246544" cy="148717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7B3AD34-1824-54ED-6ABD-C63C478D9E1A}"/>
              </a:ext>
            </a:extLst>
          </p:cNvPr>
          <p:cNvGrpSpPr/>
          <p:nvPr/>
        </p:nvGrpSpPr>
        <p:grpSpPr>
          <a:xfrm>
            <a:off x="7737253" y="3913130"/>
            <a:ext cx="4158094" cy="2555121"/>
            <a:chOff x="3105455" y="447175"/>
            <a:chExt cx="4067028" cy="255512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49B0C8-B65A-0A9D-290B-B6F799103131}"/>
                </a:ext>
              </a:extLst>
            </p:cNvPr>
            <p:cNvSpPr txBox="1"/>
            <p:nvPr/>
          </p:nvSpPr>
          <p:spPr>
            <a:xfrm>
              <a:off x="3105455" y="447175"/>
              <a:ext cx="4067028" cy="255512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7" name="Image 2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0820919-0F2A-07FB-BFE8-8ECC4D31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974" y="2536471"/>
              <a:ext cx="396649" cy="396649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13960A7-9EBE-F5AE-CC74-2DF8579A0560}"/>
              </a:ext>
            </a:extLst>
          </p:cNvPr>
          <p:cNvGrpSpPr/>
          <p:nvPr/>
        </p:nvGrpSpPr>
        <p:grpSpPr>
          <a:xfrm>
            <a:off x="7780546" y="2380193"/>
            <a:ext cx="4114800" cy="1014514"/>
            <a:chOff x="2731654" y="2135928"/>
            <a:chExt cx="4114800" cy="1014514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6D3596F-A65B-BF35-0237-F20D7D85754B}"/>
                </a:ext>
              </a:extLst>
            </p:cNvPr>
            <p:cNvGrpSpPr/>
            <p:nvPr/>
          </p:nvGrpSpPr>
          <p:grpSpPr>
            <a:xfrm>
              <a:off x="2731654" y="2135928"/>
              <a:ext cx="4114800" cy="1014514"/>
              <a:chOff x="3117818" y="1697484"/>
              <a:chExt cx="4024682" cy="101451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1E4258D-508B-B087-C98B-9B231D393B05}"/>
                  </a:ext>
                </a:extLst>
              </p:cNvPr>
              <p:cNvSpPr txBox="1"/>
              <p:nvPr/>
            </p:nvSpPr>
            <p:spPr>
              <a:xfrm>
                <a:off x="3117818" y="1697484"/>
                <a:ext cx="4024682" cy="1013870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32" name="Image 31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0595A3F-BC5D-7961-B8A4-008DB9C3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9514" y="231534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0" name="Image 29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920DD9B6-E3A7-0E7F-F61F-2396786F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4222518" y="2442914"/>
              <a:ext cx="1064653" cy="5449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0392BD-D85C-AA8A-05C3-6458416B6460}"/>
              </a:ext>
            </a:extLst>
          </p:cNvPr>
          <p:cNvGrpSpPr/>
          <p:nvPr/>
        </p:nvGrpSpPr>
        <p:grpSpPr>
          <a:xfrm>
            <a:off x="5815346" y="4508481"/>
            <a:ext cx="762420" cy="960763"/>
            <a:chOff x="8474329" y="3786059"/>
            <a:chExt cx="957921" cy="1167191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3BC6261-04BB-5612-3E5E-A1B37EB03842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Image 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257424F-A2B3-6160-5D20-69C69405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B789B5-CFE3-4958-9BFC-5229975E44F3}"/>
              </a:ext>
            </a:extLst>
          </p:cNvPr>
          <p:cNvGrpSpPr/>
          <p:nvPr/>
        </p:nvGrpSpPr>
        <p:grpSpPr>
          <a:xfrm>
            <a:off x="5898582" y="2285565"/>
            <a:ext cx="1636568" cy="1354217"/>
            <a:chOff x="10430230" y="3528632"/>
            <a:chExt cx="1636568" cy="135421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5644D68-0F67-CFF5-A0CA-D23BA98AF01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8" name="Image 37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E56D770E-CAA2-7777-65F3-32C47C07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9" name="Image 3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FE6B2C7-8C4A-AD40-B42A-BD9FD111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BFBFDDC4-5AAE-EE7D-43CF-FE0E97762CA8}"/>
              </a:ext>
            </a:extLst>
          </p:cNvPr>
          <p:cNvSpPr/>
          <p:nvPr/>
        </p:nvSpPr>
        <p:spPr>
          <a:xfrm rot="8913620">
            <a:off x="7220012" y="3603374"/>
            <a:ext cx="242151" cy="126591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F61427-94BD-DB5A-9486-34202872C24C}"/>
              </a:ext>
            </a:extLst>
          </p:cNvPr>
          <p:cNvSpPr/>
          <p:nvPr/>
        </p:nvSpPr>
        <p:spPr>
          <a:xfrm rot="5400000">
            <a:off x="6958174" y="4549288"/>
            <a:ext cx="287154" cy="1124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D06F962-8010-2D5B-8B8D-9EB3B84D2E20}"/>
              </a:ext>
            </a:extLst>
          </p:cNvPr>
          <p:cNvSpPr/>
          <p:nvPr/>
        </p:nvSpPr>
        <p:spPr>
          <a:xfrm rot="5400000">
            <a:off x="4224690" y="3681743"/>
            <a:ext cx="253813" cy="28962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EB1DE35-0938-E54B-BA15-C8108E4EA663}"/>
              </a:ext>
            </a:extLst>
          </p:cNvPr>
          <p:cNvGrpSpPr/>
          <p:nvPr/>
        </p:nvGrpSpPr>
        <p:grpSpPr>
          <a:xfrm>
            <a:off x="7833462" y="1718184"/>
            <a:ext cx="547714" cy="671329"/>
            <a:chOff x="10257940" y="1022096"/>
            <a:chExt cx="547714" cy="671329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C7E99FA-3772-FA6F-94B5-D40AB52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C760790-71D3-6A29-9300-649FBD70138D}"/>
                </a:ext>
              </a:extLst>
            </p:cNvPr>
            <p:cNvSpPr txBox="1"/>
            <p:nvPr/>
          </p:nvSpPr>
          <p:spPr>
            <a:xfrm>
              <a:off x="10257940" y="1156538"/>
              <a:ext cx="547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train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566FF5F-E70A-750F-41B1-01996201FA3F}"/>
              </a:ext>
            </a:extLst>
          </p:cNvPr>
          <p:cNvGrpSpPr/>
          <p:nvPr/>
        </p:nvGrpSpPr>
        <p:grpSpPr>
          <a:xfrm>
            <a:off x="10744604" y="1718184"/>
            <a:ext cx="1324530" cy="671329"/>
            <a:chOff x="10257940" y="1022096"/>
            <a:chExt cx="1324530" cy="67132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E26283C-5005-AF66-AF49-CAD57C27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6BBFB93-DD92-4384-884F-750C69E842C3}"/>
                </a:ext>
              </a:extLst>
            </p:cNvPr>
            <p:cNvSpPr txBox="1"/>
            <p:nvPr/>
          </p:nvSpPr>
          <p:spPr>
            <a:xfrm>
              <a:off x="10257940" y="1156538"/>
              <a:ext cx="132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register_model</a:t>
              </a:r>
              <a:endParaRPr lang="fr-FR" sz="1400" dirty="0"/>
            </a:p>
          </p:txBody>
        </p:sp>
      </p:grpSp>
      <p:grpSp>
        <p:nvGrpSpPr>
          <p:cNvPr id="1068" name="Groupe 1067">
            <a:extLst>
              <a:ext uri="{FF2B5EF4-FFF2-40B4-BE49-F238E27FC236}">
                <a16:creationId xmlns:a16="http://schemas.microsoft.com/office/drawing/2014/main" id="{E0D60370-B6C9-753D-025D-CE7D5F6BC875}"/>
              </a:ext>
            </a:extLst>
          </p:cNvPr>
          <p:cNvGrpSpPr/>
          <p:nvPr/>
        </p:nvGrpSpPr>
        <p:grpSpPr>
          <a:xfrm>
            <a:off x="9193151" y="1708785"/>
            <a:ext cx="1581205" cy="671329"/>
            <a:chOff x="10421641" y="1716891"/>
            <a:chExt cx="1581205" cy="671329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7FCDEFA-296B-9C1D-3A42-2CE9685F7C2E}"/>
                </a:ext>
              </a:extLst>
            </p:cNvPr>
            <p:cNvGrpSpPr/>
            <p:nvPr/>
          </p:nvGrpSpPr>
          <p:grpSpPr>
            <a:xfrm>
              <a:off x="10421641" y="1716891"/>
              <a:ext cx="1507022" cy="671329"/>
              <a:chOff x="10197912" y="1027965"/>
              <a:chExt cx="1507022" cy="671329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91AB9CAF-12B2-E031-4235-27E4D662BBC8}"/>
                  </a:ext>
                </a:extLst>
              </p:cNvPr>
              <p:cNvGrpSpPr/>
              <p:nvPr/>
            </p:nvGrpSpPr>
            <p:grpSpPr>
              <a:xfrm>
                <a:off x="10197912" y="1027965"/>
                <a:ext cx="184731" cy="671329"/>
                <a:chOff x="1267689" y="1070658"/>
                <a:chExt cx="184731" cy="6713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1677DE7-8038-6E8A-439F-BFE71F484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7940" y="1070658"/>
                  <a:ext cx="0" cy="67132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E7F5A2A-9CBD-4262-966B-2101CC374510}"/>
                    </a:ext>
                  </a:extLst>
                </p:cNvPr>
                <p:cNvSpPr txBox="1"/>
                <p:nvPr/>
              </p:nvSpPr>
              <p:spPr>
                <a:xfrm>
                  <a:off x="1267689" y="118497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sz="1400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9D58B32-A780-63A4-EFB5-FF8FA0EA1193}"/>
                  </a:ext>
                </a:extLst>
              </p:cNvPr>
              <p:cNvSpPr txBox="1"/>
              <p:nvPr/>
            </p:nvSpPr>
            <p:spPr>
              <a:xfrm>
                <a:off x="10241841" y="1073898"/>
                <a:ext cx="1463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get_mlflow_runs</a:t>
                </a:r>
                <a:endParaRPr lang="fr-FR" sz="14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13D108B-4144-6045-DAB6-807939AA4AF9}"/>
                </a:ext>
              </a:extLst>
            </p:cNvPr>
            <p:cNvSpPr txBox="1"/>
            <p:nvPr/>
          </p:nvSpPr>
          <p:spPr>
            <a:xfrm>
              <a:off x="10457551" y="2002222"/>
              <a:ext cx="154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revert_to_commit</a:t>
              </a:r>
              <a:endParaRPr lang="fr-FR" sz="14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BB2ED40-CBEC-CCF0-57C8-C565FDCD4E46}"/>
              </a:ext>
            </a:extLst>
          </p:cNvPr>
          <p:cNvGrpSpPr/>
          <p:nvPr/>
        </p:nvGrpSpPr>
        <p:grpSpPr>
          <a:xfrm>
            <a:off x="8500575" y="4767770"/>
            <a:ext cx="1476815" cy="943966"/>
            <a:chOff x="181503" y="3624705"/>
            <a:chExt cx="1476815" cy="943966"/>
          </a:xfrm>
        </p:grpSpPr>
        <p:pic>
          <p:nvPicPr>
            <p:cNvPr id="59" name="Graphique 58" descr="Base de données avec un remplissage uni">
              <a:extLst>
                <a:ext uri="{FF2B5EF4-FFF2-40B4-BE49-F238E27FC236}">
                  <a16:creationId xmlns:a16="http://schemas.microsoft.com/office/drawing/2014/main" id="{7F07757C-D520-992F-C78C-3A2320A8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21ADED0-DDC4-B8CA-9C1E-DAC1844E6447}"/>
                </a:ext>
              </a:extLst>
            </p:cNvPr>
            <p:cNvSpPr txBox="1"/>
            <p:nvPr/>
          </p:nvSpPr>
          <p:spPr>
            <a:xfrm>
              <a:off x="181503" y="3624705"/>
              <a:ext cx="147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Data + </a:t>
              </a:r>
              <a:r>
                <a:rPr lang="fr-FR" sz="1600" dirty="0" err="1">
                  <a:solidFill>
                    <a:schemeClr val="accent6">
                      <a:lumMod val="75000"/>
                    </a:schemeClr>
                  </a:solidFill>
                </a:rPr>
                <a:t>Models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1" name="Image 60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6A7AF0B8-0ED1-EA80-E021-27AA378F92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3197" t="27080" r="-3106" b="27204"/>
          <a:stretch/>
        </p:blipFill>
        <p:spPr>
          <a:xfrm>
            <a:off x="10283963" y="4657028"/>
            <a:ext cx="1170212" cy="503265"/>
          </a:xfrm>
          <a:prstGeom prst="rect">
            <a:avLst/>
          </a:prstGeom>
        </p:spPr>
      </p:pic>
      <p:pic>
        <p:nvPicPr>
          <p:cNvPr id="62" name="Image 61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0B918F86-6419-987D-2DC1-AC272943E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0906" t="24775" r="30861" b="29405"/>
          <a:stretch/>
        </p:blipFill>
        <p:spPr>
          <a:xfrm>
            <a:off x="10479938" y="5315364"/>
            <a:ext cx="761300" cy="528870"/>
          </a:xfrm>
          <a:prstGeom prst="rect">
            <a:avLst/>
          </a:prstGeom>
        </p:spPr>
      </p:pic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F1ACA7CD-9F13-C5D5-6EEE-3B2AC43F7D1E}"/>
              </a:ext>
            </a:extLst>
          </p:cNvPr>
          <p:cNvGrpSpPr/>
          <p:nvPr/>
        </p:nvGrpSpPr>
        <p:grpSpPr>
          <a:xfrm>
            <a:off x="260257" y="3852334"/>
            <a:ext cx="2540637" cy="2555122"/>
            <a:chOff x="254840" y="3817614"/>
            <a:chExt cx="2540637" cy="222136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8FD3AB-B4F6-6899-709E-ABB8BD0594DC}"/>
                </a:ext>
              </a:extLst>
            </p:cNvPr>
            <p:cNvSpPr txBox="1"/>
            <p:nvPr/>
          </p:nvSpPr>
          <p:spPr>
            <a:xfrm>
              <a:off x="254840" y="3817614"/>
              <a:ext cx="2540637" cy="222136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63" name="Image 6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ADD4B36-B48F-A0F5-6639-9FB7B49E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86" y="5597924"/>
              <a:ext cx="396649" cy="396649"/>
            </a:xfrm>
            <a:prstGeom prst="rect">
              <a:avLst/>
            </a:prstGeom>
          </p:spPr>
        </p:pic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774A0262-B086-9508-37E3-58C65BF5F52F}"/>
              </a:ext>
            </a:extLst>
          </p:cNvPr>
          <p:cNvGrpSpPr/>
          <p:nvPr/>
        </p:nvGrpSpPr>
        <p:grpSpPr>
          <a:xfrm>
            <a:off x="0" y="1641336"/>
            <a:ext cx="724750" cy="681771"/>
            <a:chOff x="10255257" y="1070863"/>
            <a:chExt cx="724750" cy="671329"/>
          </a:xfrm>
        </p:grpSpPr>
        <p:cxnSp>
          <p:nvCxnSpPr>
            <p:cNvPr id="1025" name="Connecteur droit avec flèche 1024">
              <a:extLst>
                <a:ext uri="{FF2B5EF4-FFF2-40B4-BE49-F238E27FC236}">
                  <a16:creationId xmlns:a16="http://schemas.microsoft.com/office/drawing/2014/main" id="{1379B3A3-9F69-C143-B8C2-7AB359A88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7" name="ZoneTexte 1026">
              <a:extLst>
                <a:ext uri="{FF2B5EF4-FFF2-40B4-BE49-F238E27FC236}">
                  <a16:creationId xmlns:a16="http://schemas.microsoft.com/office/drawing/2014/main" id="{D5B2D1BB-96A2-75F1-CC6E-80C1466A356A}"/>
                </a:ext>
              </a:extLst>
            </p:cNvPr>
            <p:cNvSpPr txBox="1"/>
            <p:nvPr/>
          </p:nvSpPr>
          <p:spPr>
            <a:xfrm>
              <a:off x="10255257" y="1153833"/>
              <a:ext cx="724750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</a:t>
              </a:r>
              <a:endParaRPr lang="fr-FR" sz="1400" dirty="0"/>
            </a:p>
          </p:txBody>
        </p:sp>
      </p:grpSp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891E9047-C0F4-7C69-A9FC-848491828881}"/>
              </a:ext>
            </a:extLst>
          </p:cNvPr>
          <p:cNvGrpSpPr/>
          <p:nvPr/>
        </p:nvGrpSpPr>
        <p:grpSpPr>
          <a:xfrm>
            <a:off x="2572389" y="1603220"/>
            <a:ext cx="1358192" cy="681771"/>
            <a:chOff x="10283338" y="1022096"/>
            <a:chExt cx="1358192" cy="671329"/>
          </a:xfrm>
        </p:grpSpPr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EA5DE9C4-48A1-9879-7DCE-ADFB9651F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C7371DA0-7E80-0DD8-CBF5-D7A4941FC171}"/>
                </a:ext>
              </a:extLst>
            </p:cNvPr>
            <p:cNvSpPr txBox="1"/>
            <p:nvPr/>
          </p:nvSpPr>
          <p:spPr>
            <a:xfrm>
              <a:off x="10283338" y="1160098"/>
              <a:ext cx="1358192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User Feedback </a:t>
              </a:r>
            </a:p>
            <a:p>
              <a:r>
                <a:rPr lang="fr-FR" sz="1400" dirty="0"/>
                <a:t>on </a:t>
              </a:r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sp>
        <p:nvSpPr>
          <p:cNvPr id="1032" name="Flèche : bas 1031">
            <a:extLst>
              <a:ext uri="{FF2B5EF4-FFF2-40B4-BE49-F238E27FC236}">
                <a16:creationId xmlns:a16="http://schemas.microsoft.com/office/drawing/2014/main" id="{05D8F4CE-62A9-9553-96D5-2EA39DD8511B}"/>
              </a:ext>
            </a:extLst>
          </p:cNvPr>
          <p:cNvSpPr/>
          <p:nvPr/>
        </p:nvSpPr>
        <p:spPr>
          <a:xfrm rot="16200000">
            <a:off x="6219352" y="4734866"/>
            <a:ext cx="271417" cy="26176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30EB4D49-5553-B307-52FC-7FFED133F56F}"/>
              </a:ext>
            </a:extLst>
          </p:cNvPr>
          <p:cNvCxnSpPr>
            <a:cxnSpLocks/>
          </p:cNvCxnSpPr>
          <p:nvPr/>
        </p:nvCxnSpPr>
        <p:spPr>
          <a:xfrm>
            <a:off x="1565311" y="3374532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69B6AE4B-9B5B-166A-16DE-5D6934ECC870}"/>
              </a:ext>
            </a:extLst>
          </p:cNvPr>
          <p:cNvGrpSpPr/>
          <p:nvPr/>
        </p:nvGrpSpPr>
        <p:grpSpPr>
          <a:xfrm>
            <a:off x="1343228" y="678618"/>
            <a:ext cx="1560229" cy="924560"/>
            <a:chOff x="1229245" y="830438"/>
            <a:chExt cx="1560229" cy="924560"/>
          </a:xfrm>
        </p:grpSpPr>
        <p:pic>
          <p:nvPicPr>
            <p:cNvPr id="1036" name="Graphique 1035" descr="Homme avec un remplissage uni">
              <a:extLst>
                <a:ext uri="{FF2B5EF4-FFF2-40B4-BE49-F238E27FC236}">
                  <a16:creationId xmlns:a16="http://schemas.microsoft.com/office/drawing/2014/main" id="{9E31BB70-D89F-59DF-5DCE-ADCF2F6C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9245" y="830438"/>
              <a:ext cx="914400" cy="914400"/>
            </a:xfrm>
            <a:prstGeom prst="rect">
              <a:avLst/>
            </a:prstGeom>
          </p:spPr>
        </p:pic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B11DF8A-1170-DEEB-BA3B-9B17BB7F10C0}"/>
                </a:ext>
              </a:extLst>
            </p:cNvPr>
            <p:cNvSpPr txBox="1"/>
            <p:nvPr/>
          </p:nvSpPr>
          <p:spPr>
            <a:xfrm>
              <a:off x="1941749" y="1385666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USER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18BD7121-265D-C343-6C5D-8734BAB244F6}"/>
              </a:ext>
            </a:extLst>
          </p:cNvPr>
          <p:cNvGrpSpPr/>
          <p:nvPr/>
        </p:nvGrpSpPr>
        <p:grpSpPr>
          <a:xfrm>
            <a:off x="4142054" y="686811"/>
            <a:ext cx="1914898" cy="914400"/>
            <a:chOff x="8631844" y="767946"/>
            <a:chExt cx="1914898" cy="914400"/>
          </a:xfrm>
        </p:grpSpPr>
        <p:pic>
          <p:nvPicPr>
            <p:cNvPr id="1037" name="Graphique 1036" descr="Homme avec un remplissage uni">
              <a:extLst>
                <a:ext uri="{FF2B5EF4-FFF2-40B4-BE49-F238E27FC236}">
                  <a16:creationId xmlns:a16="http://schemas.microsoft.com/office/drawing/2014/main" id="{B7F8C394-8C9D-4C77-7EB2-3F8E1C4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39" name="ZoneTexte 1038">
              <a:extLst>
                <a:ext uri="{FF2B5EF4-FFF2-40B4-BE49-F238E27FC236}">
                  <a16:creationId xmlns:a16="http://schemas.microsoft.com/office/drawing/2014/main" id="{4562AE50-ADEF-47FB-6EBC-A89A67964736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CE627F2C-501C-4B97-2566-B7523E694D3A}"/>
              </a:ext>
            </a:extLst>
          </p:cNvPr>
          <p:cNvCxnSpPr>
            <a:cxnSpLocks/>
          </p:cNvCxnSpPr>
          <p:nvPr/>
        </p:nvCxnSpPr>
        <p:spPr>
          <a:xfrm>
            <a:off x="9907906" y="3384368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08A892BF-C9B0-83BC-C160-6F15DFA945A9}"/>
              </a:ext>
            </a:extLst>
          </p:cNvPr>
          <p:cNvGrpSpPr/>
          <p:nvPr/>
        </p:nvGrpSpPr>
        <p:grpSpPr>
          <a:xfrm>
            <a:off x="3659805" y="2351164"/>
            <a:ext cx="1939528" cy="999802"/>
            <a:chOff x="5051560" y="1657093"/>
            <a:chExt cx="1939528" cy="999802"/>
          </a:xfrm>
        </p:grpSpPr>
        <p:grpSp>
          <p:nvGrpSpPr>
            <p:cNvPr id="1044" name="Groupe 1043">
              <a:extLst>
                <a:ext uri="{FF2B5EF4-FFF2-40B4-BE49-F238E27FC236}">
                  <a16:creationId xmlns:a16="http://schemas.microsoft.com/office/drawing/2014/main" id="{D8BA9A28-6571-0195-9D48-AA8CEF758A8C}"/>
                </a:ext>
              </a:extLst>
            </p:cNvPr>
            <p:cNvGrpSpPr/>
            <p:nvPr/>
          </p:nvGrpSpPr>
          <p:grpSpPr>
            <a:xfrm>
              <a:off x="5051560" y="1657093"/>
              <a:ext cx="1939528" cy="999802"/>
              <a:chOff x="3263531" y="1280755"/>
              <a:chExt cx="1897051" cy="999802"/>
            </a:xfrm>
          </p:grpSpPr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B05E03BE-5E41-0D93-632F-5A86B6CC2E51}"/>
                  </a:ext>
                </a:extLst>
              </p:cNvPr>
              <p:cNvSpPr txBox="1"/>
              <p:nvPr/>
            </p:nvSpPr>
            <p:spPr>
              <a:xfrm>
                <a:off x="3263531" y="1280755"/>
                <a:ext cx="1897051" cy="999802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</a:t>
                </a:r>
                <a:r>
                  <a:rPr lang="fr-FR" b="1" dirty="0" err="1"/>
                  <a:t>Grafana</a:t>
                </a:r>
                <a:endParaRPr lang="fr-FR" b="1" dirty="0"/>
              </a:p>
            </p:txBody>
          </p:sp>
          <p:pic>
            <p:nvPicPr>
              <p:cNvPr id="1047" name="Image 1046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7D087127-EEA5-06D3-35E1-79B70C91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9304" y="187763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049" name="Image 1048" descr="Une image contenant Graphique, graphisme, Police, clipart&#10;&#10;Le contenu généré par l’IA peut être incorrect.">
              <a:extLst>
                <a:ext uri="{FF2B5EF4-FFF2-40B4-BE49-F238E27FC236}">
                  <a16:creationId xmlns:a16="http://schemas.microsoft.com/office/drawing/2014/main" id="{C40D1A2E-1A0B-472C-C3E9-3C516256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37676" y="2049211"/>
              <a:ext cx="512613" cy="524147"/>
            </a:xfrm>
            <a:prstGeom prst="rect">
              <a:avLst/>
            </a:prstGeom>
          </p:spPr>
        </p:pic>
      </p:grp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F3FD2707-D669-5F18-3460-88FC81F0CE9C}"/>
              </a:ext>
            </a:extLst>
          </p:cNvPr>
          <p:cNvGrpSpPr/>
          <p:nvPr/>
        </p:nvGrpSpPr>
        <p:grpSpPr>
          <a:xfrm>
            <a:off x="4507455" y="1645865"/>
            <a:ext cx="788549" cy="705823"/>
            <a:chOff x="10257940" y="1022096"/>
            <a:chExt cx="788549" cy="671329"/>
          </a:xfrm>
        </p:grpSpPr>
        <p:cxnSp>
          <p:nvCxnSpPr>
            <p:cNvPr id="1054" name="Connecteur droit avec flèche 1053">
              <a:extLst>
                <a:ext uri="{FF2B5EF4-FFF2-40B4-BE49-F238E27FC236}">
                  <a16:creationId xmlns:a16="http://schemas.microsoft.com/office/drawing/2014/main" id="{87CA9558-C1F3-2DA1-78AB-45E50ABB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437513F7-B020-EE0D-FC62-325F62114269}"/>
                </a:ext>
              </a:extLst>
            </p:cNvPr>
            <p:cNvSpPr txBox="1"/>
            <p:nvPr/>
          </p:nvSpPr>
          <p:spPr>
            <a:xfrm>
              <a:off x="10257940" y="1156538"/>
              <a:ext cx="78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Monitor</a:t>
              </a: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DD082217-C311-0AD0-6BA3-21B33E4D28B3}"/>
              </a:ext>
            </a:extLst>
          </p:cNvPr>
          <p:cNvGrpSpPr/>
          <p:nvPr/>
        </p:nvGrpSpPr>
        <p:grpSpPr>
          <a:xfrm>
            <a:off x="279144" y="735044"/>
            <a:ext cx="836191" cy="943922"/>
            <a:chOff x="370749" y="3635157"/>
            <a:chExt cx="836191" cy="943922"/>
          </a:xfrm>
        </p:grpSpPr>
        <p:pic>
          <p:nvPicPr>
            <p:cNvPr id="1057" name="Graphique 1056" descr="Base de données avec un remplissage uni">
              <a:extLst>
                <a:ext uri="{FF2B5EF4-FFF2-40B4-BE49-F238E27FC236}">
                  <a16:creationId xmlns:a16="http://schemas.microsoft.com/office/drawing/2014/main" id="{F546EFFA-FA39-650B-A66A-852A46E9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62" y="3856926"/>
              <a:ext cx="722153" cy="722153"/>
            </a:xfrm>
            <a:prstGeom prst="rect">
              <a:avLst/>
            </a:prstGeom>
          </p:spPr>
        </p:pic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ACFB823E-9F7B-C7FB-F084-8563D3481E14}"/>
                </a:ext>
              </a:extLst>
            </p:cNvPr>
            <p:cNvSpPr txBox="1"/>
            <p:nvPr/>
          </p:nvSpPr>
          <p:spPr>
            <a:xfrm>
              <a:off x="370749" y="3635157"/>
              <a:ext cx="83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A6B0F6F7-D56D-CF9F-47AD-E284F3CED3BF}"/>
              </a:ext>
            </a:extLst>
          </p:cNvPr>
          <p:cNvGrpSpPr/>
          <p:nvPr/>
        </p:nvGrpSpPr>
        <p:grpSpPr>
          <a:xfrm>
            <a:off x="8475181" y="726936"/>
            <a:ext cx="1914898" cy="914400"/>
            <a:chOff x="8631844" y="767946"/>
            <a:chExt cx="1914898" cy="914400"/>
          </a:xfrm>
        </p:grpSpPr>
        <p:pic>
          <p:nvPicPr>
            <p:cNvPr id="1060" name="Graphique 1059" descr="Homme avec un remplissage uni">
              <a:extLst>
                <a:ext uri="{FF2B5EF4-FFF2-40B4-BE49-F238E27FC236}">
                  <a16:creationId xmlns:a16="http://schemas.microsoft.com/office/drawing/2014/main" id="{ECDD4F71-D824-D7DF-E6F1-235A531D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61" name="ZoneTexte 1060">
              <a:extLst>
                <a:ext uri="{FF2B5EF4-FFF2-40B4-BE49-F238E27FC236}">
                  <a16:creationId xmlns:a16="http://schemas.microsoft.com/office/drawing/2014/main" id="{9D219B32-3DD1-000F-E0A1-AF77DCC55AE2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6E42FDA4-E0CB-18CB-8C90-D0F8E0D9FE13}"/>
              </a:ext>
            </a:extLst>
          </p:cNvPr>
          <p:cNvGrpSpPr/>
          <p:nvPr/>
        </p:nvGrpSpPr>
        <p:grpSpPr>
          <a:xfrm>
            <a:off x="1468026" y="1620480"/>
            <a:ext cx="1038939" cy="705823"/>
            <a:chOff x="1448884" y="1583698"/>
            <a:chExt cx="1038939" cy="705823"/>
          </a:xfrm>
        </p:grpSpPr>
        <p:cxnSp>
          <p:nvCxnSpPr>
            <p:cNvPr id="1062" name="Connecteur droit avec flèche 1061">
              <a:extLst>
                <a:ext uri="{FF2B5EF4-FFF2-40B4-BE49-F238E27FC236}">
                  <a16:creationId xmlns:a16="http://schemas.microsoft.com/office/drawing/2014/main" id="{BF121829-43E0-7C2E-82A8-1AEF48811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186" y="1583698"/>
              <a:ext cx="4555" cy="7058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6BF8512-142C-511A-3F2A-42F3438D4CAC}"/>
                </a:ext>
              </a:extLst>
            </p:cNvPr>
            <p:cNvSpPr txBox="1"/>
            <p:nvPr/>
          </p:nvSpPr>
          <p:spPr>
            <a:xfrm>
              <a:off x="1448884" y="1740319"/>
              <a:ext cx="10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grpSp>
        <p:nvGrpSpPr>
          <p:cNvPr id="1069" name="Groupe 1068">
            <a:extLst>
              <a:ext uri="{FF2B5EF4-FFF2-40B4-BE49-F238E27FC236}">
                <a16:creationId xmlns:a16="http://schemas.microsoft.com/office/drawing/2014/main" id="{E376833F-C7F5-EB4A-BC2B-1424C520CD86}"/>
              </a:ext>
            </a:extLst>
          </p:cNvPr>
          <p:cNvGrpSpPr/>
          <p:nvPr/>
        </p:nvGrpSpPr>
        <p:grpSpPr>
          <a:xfrm>
            <a:off x="876278" y="1649697"/>
            <a:ext cx="489972" cy="681771"/>
            <a:chOff x="10480726" y="1070863"/>
            <a:chExt cx="489972" cy="671329"/>
          </a:xfrm>
        </p:grpSpPr>
        <p:cxnSp>
          <p:nvCxnSpPr>
            <p:cNvPr id="1070" name="Connecteur droit avec flèche 1069">
              <a:extLst>
                <a:ext uri="{FF2B5EF4-FFF2-40B4-BE49-F238E27FC236}">
                  <a16:creationId xmlns:a16="http://schemas.microsoft.com/office/drawing/2014/main" id="{64E4C1F9-5F6E-4B21-BD53-5810D8582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1" name="ZoneTexte 1070">
              <a:extLst>
                <a:ext uri="{FF2B5EF4-FFF2-40B4-BE49-F238E27FC236}">
                  <a16:creationId xmlns:a16="http://schemas.microsoft.com/office/drawing/2014/main" id="{BC510DFC-CF17-9886-17E4-EEB4AB3AD0A8}"/>
                </a:ext>
              </a:extLst>
            </p:cNvPr>
            <p:cNvSpPr txBox="1"/>
            <p:nvPr/>
          </p:nvSpPr>
          <p:spPr>
            <a:xfrm>
              <a:off x="10480726" y="1191651"/>
              <a:ext cx="45236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Get</a:t>
              </a:r>
              <a:endParaRPr lang="fr-FR" sz="1400" dirty="0"/>
            </a:p>
          </p:txBody>
        </p:sp>
      </p:grp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F170B750-87B5-EC8D-8405-64F693DFAFAE}"/>
              </a:ext>
            </a:extLst>
          </p:cNvPr>
          <p:cNvGrpSpPr/>
          <p:nvPr/>
        </p:nvGrpSpPr>
        <p:grpSpPr>
          <a:xfrm>
            <a:off x="8392059" y="1701912"/>
            <a:ext cx="818109" cy="671329"/>
            <a:chOff x="10248995" y="1022096"/>
            <a:chExt cx="818109" cy="671329"/>
          </a:xfrm>
        </p:grpSpPr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E1CAC9B5-0FEC-8D9A-7068-ABE60DB5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4" name="ZoneTexte 1073">
              <a:extLst>
                <a:ext uri="{FF2B5EF4-FFF2-40B4-BE49-F238E27FC236}">
                  <a16:creationId xmlns:a16="http://schemas.microsoft.com/office/drawing/2014/main" id="{C446AE97-CD23-69A4-7270-4117B739FE95}"/>
                </a:ext>
              </a:extLst>
            </p:cNvPr>
            <p:cNvSpPr txBox="1"/>
            <p:nvPr/>
          </p:nvSpPr>
          <p:spPr>
            <a:xfrm>
              <a:off x="10248995" y="1074209"/>
              <a:ext cx="818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Manage</a:t>
              </a:r>
            </a:p>
            <a:p>
              <a:r>
                <a:rPr lang="fr-FR" sz="1400" dirty="0"/>
                <a:t>images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047A2B-EE31-13F0-7067-4FF4A00E7F2A}"/>
              </a:ext>
            </a:extLst>
          </p:cNvPr>
          <p:cNvCxnSpPr>
            <a:cxnSpLocks/>
          </p:cNvCxnSpPr>
          <p:nvPr/>
        </p:nvCxnSpPr>
        <p:spPr>
          <a:xfrm flipV="1">
            <a:off x="6907635" y="1685190"/>
            <a:ext cx="790180" cy="54096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42" grpId="0" animBg="1"/>
      <p:bldP spid="10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5D44-5DD5-7D5E-6E74-8580E508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DFD04-3CD8-8A91-4EC0-CC12740D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Scénario de démo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DBC0DD-81BE-C619-6D94-294A94A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54689C-93DA-4F92-4919-13D5E1A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5ABB50-16DF-C8FD-3181-C44ABE00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9C5BA-6054-1CFF-E12B-B1A0C802D7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0634221" cy="5315360"/>
          </a:xfrm>
        </p:spPr>
        <p:txBody>
          <a:bodyPr/>
          <a:lstStyle/>
          <a:p>
            <a:r>
              <a:rPr lang="fr-FR" dirty="0"/>
              <a:t>Démo de cas d’usage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User lance une prédiction sur quelques images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User récupère les prédictions en asynchrone sur ces images</a:t>
            </a:r>
          </a:p>
          <a:p>
            <a:pPr lvl="2"/>
            <a:r>
              <a:rPr lang="fr-FR" dirty="0"/>
              <a:t>User vérifie les prédictions et fait quelques corrections de prédiction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Démo de cas d’usage Admin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a été informé que des prédictions ont </a:t>
            </a:r>
            <a:r>
              <a:rPr lang="fr-FR"/>
              <a:t>été corrigées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ajoute ces images de prédiction corrigées au jeu d’entrainement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lance un entrainement avec ces nouvelles images et patiente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surveille les dockers de la pipeline Training avec </a:t>
            </a:r>
            <a:r>
              <a:rPr lang="fr-FR" dirty="0" err="1"/>
              <a:t>Grafana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regarde les performances du dernier entrainement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compare les performances des différents modèles historiques, et il choisit le meilleur environnement (</a:t>
            </a:r>
            <a:r>
              <a:rPr lang="fr-FR" dirty="0" err="1"/>
              <a:t>données+modèles</a:t>
            </a:r>
            <a:r>
              <a:rPr lang="fr-FR" dirty="0"/>
              <a:t>) et le restaure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enregistre le modèle qui sera utilisé pour les futures prédictions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534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b="1" dirty="0"/>
              <a:t>Pipeline Training &amp; Monitoring </a:t>
            </a:r>
            <a:r>
              <a:rPr lang="fr-FR" dirty="0"/>
              <a:t>(</a:t>
            </a:r>
            <a:r>
              <a:rPr lang="fr-FR" dirty="0" err="1"/>
              <a:t>Remain</a:t>
            </a:r>
            <a:r>
              <a:rPr lang="fr-FR" dirty="0"/>
              <a:t> 12 minutes)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543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491849" y="3545869"/>
            <a:ext cx="982641" cy="969486"/>
            <a:chOff x="3724650" y="3670213"/>
            <a:chExt cx="982641" cy="969486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724650" y="3670213"/>
              <a:ext cx="9826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Ocerized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BF78090-2E5D-353A-70C2-AB0653E59605}"/>
              </a:ext>
            </a:extLst>
          </p:cNvPr>
          <p:cNvSpPr txBox="1"/>
          <p:nvPr/>
        </p:nvSpPr>
        <p:spPr>
          <a:xfrm>
            <a:off x="3510648" y="3545870"/>
            <a:ext cx="947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Cleaned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 txt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 </a:t>
            </a:r>
            <a:br>
              <a:rPr lang="fr-FR" dirty="0"/>
            </a:br>
            <a:r>
              <a:rPr lang="fr-FR" sz="2400" dirty="0">
                <a:solidFill>
                  <a:srgbClr val="FF0000"/>
                </a:solidFill>
              </a:rPr>
              <a:t>SLIDE MASQUEE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b="1" dirty="0" err="1"/>
              <a:t>dvc</a:t>
            </a:r>
            <a:r>
              <a:rPr lang="fr-FR" sz="1400" b="1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6884655" y="1011603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 rot="10800000">
            <a:off x="9692975" y="1549788"/>
            <a:ext cx="168084" cy="51905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381274" y="553499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r>
                <a:rPr lang="fr-FR" sz="1400" dirty="0"/>
                <a:t>For </a:t>
              </a:r>
              <a:r>
                <a:rPr lang="fr-FR" sz="1400" dirty="0" err="1"/>
                <a:t>each</a:t>
              </a:r>
              <a:r>
                <a:rPr lang="fr-FR" sz="1400" dirty="0"/>
                <a:t> image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99FA572-186B-FA77-F2ED-018AC433C235}"/>
              </a:ext>
            </a:extLst>
          </p:cNvPr>
          <p:cNvSpPr/>
          <p:nvPr/>
        </p:nvSpPr>
        <p:spPr>
          <a:xfrm>
            <a:off x="3293555" y="2364648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1A6E193-C5B5-C06E-2824-14FFC6D43E27}"/>
              </a:ext>
            </a:extLst>
          </p:cNvPr>
          <p:cNvSpPr/>
          <p:nvPr/>
        </p:nvSpPr>
        <p:spPr>
          <a:xfrm>
            <a:off x="4543584" y="2313399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4B7D66-BD57-F3C9-812C-607947AEA05D}"/>
              </a:ext>
            </a:extLst>
          </p:cNvPr>
          <p:cNvSpPr/>
          <p:nvPr/>
        </p:nvSpPr>
        <p:spPr>
          <a:xfrm>
            <a:off x="10271922" y="2344476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2200009-3815-FA76-8E57-A37DE6A6FA9C}"/>
              </a:ext>
            </a:extLst>
          </p:cNvPr>
          <p:cNvSpPr/>
          <p:nvPr/>
        </p:nvSpPr>
        <p:spPr>
          <a:xfrm>
            <a:off x="4458407" y="1151010"/>
            <a:ext cx="1518187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étapes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7C1595-6D32-92FD-DC15-EC88AC127210}"/>
              </a:ext>
            </a:extLst>
          </p:cNvPr>
          <p:cNvSpPr/>
          <p:nvPr/>
        </p:nvSpPr>
        <p:spPr>
          <a:xfrm>
            <a:off x="1691116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4C4BD4-207F-39E4-823F-373FD53AEFD7}"/>
              </a:ext>
            </a:extLst>
          </p:cNvPr>
          <p:cNvSpPr/>
          <p:nvPr/>
        </p:nvSpPr>
        <p:spPr>
          <a:xfrm>
            <a:off x="2955930" y="3053432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A16DBE0-B603-F81E-2381-33FF39D44B03}"/>
              </a:ext>
            </a:extLst>
          </p:cNvPr>
          <p:cNvSpPr/>
          <p:nvPr/>
        </p:nvSpPr>
        <p:spPr>
          <a:xfrm>
            <a:off x="5424828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B2AE4AE-5C22-98F7-96C4-5C075517CCD5}"/>
              </a:ext>
            </a:extLst>
          </p:cNvPr>
          <p:cNvSpPr/>
          <p:nvPr/>
        </p:nvSpPr>
        <p:spPr>
          <a:xfrm>
            <a:off x="7972190" y="3632895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43DBB18-9F21-4168-F021-EE2E7431C48D}"/>
              </a:ext>
            </a:extLst>
          </p:cNvPr>
          <p:cNvSpPr/>
          <p:nvPr/>
        </p:nvSpPr>
        <p:spPr>
          <a:xfrm>
            <a:off x="9405833" y="4731817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1654</Words>
  <Application>Microsoft Office PowerPoint</Application>
  <PresentationFormat>Grand écran</PresentationFormat>
  <Paragraphs>435</Paragraphs>
  <Slides>26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 Classification MLOps</vt:lpstr>
      <vt:lpstr>Scénario de démo</vt:lpstr>
      <vt:lpstr>Plan de la présentation</vt:lpstr>
      <vt:lpstr>Modèles et Nettoyage jeu de données</vt:lpstr>
      <vt:lpstr>Plan de la présentation</vt:lpstr>
      <vt:lpstr>Pipeline DVC Training avec micro-services  SLIDE MASQUEE</vt:lpstr>
      <vt:lpstr>Versioning des données</vt:lpstr>
      <vt:lpstr>Cycle de vie du Modèle</vt:lpstr>
      <vt:lpstr>Pipeline Training &amp; Monitoring</vt:lpstr>
      <vt:lpstr>Monitoring Métrique Système</vt:lpstr>
      <vt:lpstr>Plan de la présentation</vt:lpstr>
      <vt:lpstr>Pipeline Predict avec Orchestrator &amp; micro-services</vt:lpstr>
      <vt:lpstr>Interface utilisateur pour les prédictions</vt:lpstr>
      <vt:lpstr>Gestion du Feedback User</vt:lpstr>
      <vt:lpstr>Plan de la présentation</vt:lpstr>
      <vt:lpstr>CI/CD: Le versioning des repositories de code</vt:lpstr>
      <vt:lpstr>CI : Jenkins</vt:lpstr>
      <vt:lpstr>ArgoCD</vt:lpstr>
      <vt:lpstr>Déploiement Kubernetes</vt:lpstr>
      <vt:lpstr>API Gateway</vt:lpstr>
      <vt:lpstr>Sécurisation de l’architecture</vt:lpstr>
      <vt:lpstr>Conclusion du projet MLOps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148</cp:revision>
  <dcterms:created xsi:type="dcterms:W3CDTF">2024-02-05T07:48:41Z</dcterms:created>
  <dcterms:modified xsi:type="dcterms:W3CDTF">2025-02-25T13:36:50Z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