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6" r:id="rId4"/>
  </p:sldMasterIdLst>
  <p:notesMasterIdLst>
    <p:notesMasterId r:id="rId10"/>
  </p:notesMasterIdLst>
  <p:handoutMasterIdLst>
    <p:handoutMasterId r:id="rId11"/>
  </p:handoutMasterIdLst>
  <p:sldIdLst>
    <p:sldId id="289" r:id="rId5"/>
    <p:sldId id="287" r:id="rId6"/>
    <p:sldId id="284" r:id="rId7"/>
    <p:sldId id="290" r:id="rId8"/>
    <p:sldId id="28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390" y="318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52A77B-D33C-49B3-A83C-450AA2ED72B3}" type="datetimeFigureOut">
              <a:rPr lang="en-US" smtClean="0"/>
              <a:t>2/13/2025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F9A36D-7FAC-478F-9944-F324014F6FD1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24676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D8F9A-F5CB-4EF8-A859-ED5E107B9763}" type="datetimeFigureOut">
              <a:rPr lang="en-US" smtClean="0"/>
              <a:t>2/13/2025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B9A9E5-4F7F-4A7D-9DE1-899232329269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783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mart Art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2062"/>
            <a:ext cx="10963274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AGENDA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1476375"/>
            <a:ext cx="10963275" cy="4622500"/>
          </a:xfrm>
        </p:spPr>
        <p:txBody>
          <a:bodyPr>
            <a:noAutofit/>
          </a:bodyPr>
          <a:lstStyle>
            <a:lvl1pPr>
              <a:defRPr sz="2800"/>
            </a:lvl1pPr>
            <a:lvl2pPr marL="685800" indent="-228600">
              <a:buFont typeface="Courier New" panose="02070309020205020404" pitchFamily="49" charset="0"/>
              <a:buChar char="o"/>
              <a:defRPr sz="2400"/>
            </a:lvl2pPr>
            <a:lvl3pPr marL="1143000" indent="-228600">
              <a:buFont typeface="Wingdings" panose="05000000000000000000" pitchFamily="2" charset="2"/>
              <a:buChar char="Ø"/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249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anchor="ctr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68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5">
            <a:extLst>
              <a:ext uri="{FF2B5EF4-FFF2-40B4-BE49-F238E27FC236}">
                <a16:creationId xmlns:a16="http://schemas.microsoft.com/office/drawing/2014/main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7" name="Date Placeholder 2">
            <a:extLst>
              <a:ext uri="{FF2B5EF4-FFF2-40B4-BE49-F238E27FC236}">
                <a16:creationId xmlns:a16="http://schemas.microsoft.com/office/drawing/2014/main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18" name="Footer Placeholder 3">
            <a:extLst>
              <a:ext uri="{FF2B5EF4-FFF2-40B4-BE49-F238E27FC236}">
                <a16:creationId xmlns:a16="http://schemas.microsoft.com/office/drawing/2014/main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19" name="Slide Number Placeholder 4">
            <a:extLst>
              <a:ext uri="{FF2B5EF4-FFF2-40B4-BE49-F238E27FC236}">
                <a16:creationId xmlns:a16="http://schemas.microsoft.com/office/drawing/2014/main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987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310515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2238376" cy="24765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cap="all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189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38B0D13-BD5F-460B-B337-F4A9342026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E72876B-D3DA-4462-9E24-3354D8D02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14A539B6-6E3F-41BA-ACE2-76E8BB6516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29698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Content Placeholder 3">
            <a:extLst>
              <a:ext uri="{FF2B5EF4-FFF2-40B4-BE49-F238E27FC236}">
                <a16:creationId xmlns:a16="http://schemas.microsoft.com/office/drawing/2014/main" id="{82D8880F-3EAC-45C9-91F2-19A193791A18}"/>
              </a:ext>
            </a:extLst>
          </p:cNvPr>
          <p:cNvSpPr>
            <a:spLocks noGrp="1"/>
          </p:cNvSpPr>
          <p:nvPr>
            <p:ph sz="half" idx="17"/>
          </p:nvPr>
        </p:nvSpPr>
        <p:spPr>
          <a:xfrm>
            <a:off x="1129698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526261" y="4824188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9019518E-E850-403D-A5B5-4B53F8C4A56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4526261" y="5280763"/>
            <a:ext cx="3139479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7" name="Content Placeholder 3">
            <a:extLst>
              <a:ext uri="{FF2B5EF4-FFF2-40B4-BE49-F238E27FC236}">
                <a16:creationId xmlns:a16="http://schemas.microsoft.com/office/drawing/2014/main" id="{A8058154-45E5-403E-B714-AC85774F391F}"/>
              </a:ext>
            </a:extLst>
          </p:cNvPr>
          <p:cNvSpPr>
            <a:spLocks noGrp="1"/>
          </p:cNvSpPr>
          <p:nvPr>
            <p:ph sz="half" idx="19"/>
          </p:nvPr>
        </p:nvSpPr>
        <p:spPr>
          <a:xfrm>
            <a:off x="7938210" y="5280763"/>
            <a:ext cx="3124093" cy="46292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Deux conten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40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phic 13">
            <a:extLst>
              <a:ext uri="{FF2B5EF4-FFF2-40B4-BE49-F238E27FC236}">
                <a16:creationId xmlns:a16="http://schemas.microsoft.com/office/drawing/2014/main" id="{AE202E03-5C65-4305-B969-65220AD41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le 1">
            <a:extLst>
              <a:ext uri="{FF2B5EF4-FFF2-40B4-BE49-F238E27FC236}">
                <a16:creationId xmlns:a16="http://schemas.microsoft.com/office/drawing/2014/main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Text Placeholder 15">
            <a:extLst>
              <a:ext uri="{FF2B5EF4-FFF2-40B4-BE49-F238E27FC236}">
                <a16:creationId xmlns:a16="http://schemas.microsoft.com/office/drawing/2014/main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8" name="Text Placeholder 15">
            <a:extLst>
              <a:ext uri="{FF2B5EF4-FFF2-40B4-BE49-F238E27FC236}">
                <a16:creationId xmlns:a16="http://schemas.microsoft.com/office/drawing/2014/main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46070C-E825-43D0-99F4-8B4614131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EDIT MASTER TITLE STYLE</a:t>
            </a:r>
          </a:p>
        </p:txBody>
      </p:sp>
      <p:sp>
        <p:nvSpPr>
          <p:cNvPr id="6" name="Text Placeholder 10">
            <a:extLst>
              <a:ext uri="{FF2B5EF4-FFF2-40B4-BE49-F238E27FC236}">
                <a16:creationId xmlns:a16="http://schemas.microsoft.com/office/drawing/2014/main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8" name="Text Placeholder 10">
            <a:extLst>
              <a:ext uri="{FF2B5EF4-FFF2-40B4-BE49-F238E27FC236}">
                <a16:creationId xmlns:a16="http://schemas.microsoft.com/office/drawing/2014/main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9" name="Text Placeholder 10">
            <a:extLst>
              <a:ext uri="{FF2B5EF4-FFF2-40B4-BE49-F238E27FC236}">
                <a16:creationId xmlns:a16="http://schemas.microsoft.com/office/drawing/2014/main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noProof="0" dirty="0"/>
              <a:t>Year</a:t>
            </a:r>
          </a:p>
        </p:txBody>
      </p:sp>
      <p:sp>
        <p:nvSpPr>
          <p:cNvPr id="20" name="Text Placeholder 10">
            <a:extLst>
              <a:ext uri="{FF2B5EF4-FFF2-40B4-BE49-F238E27FC236}">
                <a16:creationId xmlns:a16="http://schemas.microsoft.com/office/drawing/2014/main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1" name="Text Placeholder 10">
            <a:extLst>
              <a:ext uri="{FF2B5EF4-FFF2-40B4-BE49-F238E27FC236}">
                <a16:creationId xmlns:a16="http://schemas.microsoft.com/office/drawing/2014/main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2" name="Text Placeholder 10">
            <a:extLst>
              <a:ext uri="{FF2B5EF4-FFF2-40B4-BE49-F238E27FC236}">
                <a16:creationId xmlns:a16="http://schemas.microsoft.com/office/drawing/2014/main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3" name="Text Placeholder 10">
            <a:extLst>
              <a:ext uri="{FF2B5EF4-FFF2-40B4-BE49-F238E27FC236}">
                <a16:creationId xmlns:a16="http://schemas.microsoft.com/office/drawing/2014/main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4" name="Text Placeholder 10">
            <a:extLst>
              <a:ext uri="{FF2B5EF4-FFF2-40B4-BE49-F238E27FC236}">
                <a16:creationId xmlns:a16="http://schemas.microsoft.com/office/drawing/2014/main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5" name="Text Placeholder 10">
            <a:extLst>
              <a:ext uri="{FF2B5EF4-FFF2-40B4-BE49-F238E27FC236}">
                <a16:creationId xmlns:a16="http://schemas.microsoft.com/office/drawing/2014/main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6" name="Text Placeholder 10">
            <a:extLst>
              <a:ext uri="{FF2B5EF4-FFF2-40B4-BE49-F238E27FC236}">
                <a16:creationId xmlns:a16="http://schemas.microsoft.com/office/drawing/2014/main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8" name="Text Placeholder 10">
            <a:extLst>
              <a:ext uri="{FF2B5EF4-FFF2-40B4-BE49-F238E27FC236}">
                <a16:creationId xmlns:a16="http://schemas.microsoft.com/office/drawing/2014/main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9" name="Text Placeholder 10">
            <a:extLst>
              <a:ext uri="{FF2B5EF4-FFF2-40B4-BE49-F238E27FC236}">
                <a16:creationId xmlns:a16="http://schemas.microsoft.com/office/drawing/2014/main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27" name="Text Placeholder 10">
            <a:extLst>
              <a:ext uri="{FF2B5EF4-FFF2-40B4-BE49-F238E27FC236}">
                <a16:creationId xmlns:a16="http://schemas.microsoft.com/office/drawing/2014/main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1" name="Text Placeholder 10">
            <a:extLst>
              <a:ext uri="{FF2B5EF4-FFF2-40B4-BE49-F238E27FC236}">
                <a16:creationId xmlns:a16="http://schemas.microsoft.com/office/drawing/2014/main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>
            <a:noAutofit/>
          </a:bodyPr>
          <a:lstStyle>
            <a:lvl1pPr marL="0" indent="0" algn="ctr">
              <a:buNone/>
              <a:defRPr sz="1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MM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A35437-CCDE-4D92-B879-F23B329C8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Date Placeholder 2">
            <a:extLst>
              <a:ext uri="{FF2B5EF4-FFF2-40B4-BE49-F238E27FC236}">
                <a16:creationId xmlns:a16="http://schemas.microsoft.com/office/drawing/2014/main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  <a:endParaRPr lang="en-US" noProof="0" dirty="0"/>
          </a:p>
        </p:txBody>
      </p:sp>
      <p:sp>
        <p:nvSpPr>
          <p:cNvPr id="37" name="Footer Placeholder 3">
            <a:extLst>
              <a:ext uri="{FF2B5EF4-FFF2-40B4-BE49-F238E27FC236}">
                <a16:creationId xmlns:a16="http://schemas.microsoft.com/office/drawing/2014/main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38" name="Slide Number Placeholder 4">
            <a:extLst>
              <a:ext uri="{FF2B5EF4-FFF2-40B4-BE49-F238E27FC236}">
                <a16:creationId xmlns:a16="http://schemas.microsoft.com/office/drawing/2014/main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noProof="0" smtClean="0"/>
              <a:t>‹N°›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63234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311558" y="5084524"/>
            <a:ext cx="219661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707607" y="5099206"/>
            <a:ext cx="2145049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271" y="5099206"/>
            <a:ext cx="213298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618152" y="5084524"/>
            <a:ext cx="213298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4B72DA-52CB-4D39-A342-8857B4D95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H="1" flipV="1">
            <a:off x="7334250" y="0"/>
            <a:ext cx="485775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1D9BCDA-DFB7-41A4-A7C7-CEE86CED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487150" y="0"/>
            <a:ext cx="704850" cy="17240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23728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93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390120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739214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1693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339926" y="3669060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217963" y="3796721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634432" y="3782039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390120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739214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7" name="Picture Placeholder 10">
            <a:extLst>
              <a:ext uri="{FF2B5EF4-FFF2-40B4-BE49-F238E27FC236}">
                <a16:creationId xmlns:a16="http://schemas.microsoft.com/office/drawing/2014/main" id="{0FB38616-82FB-4DAD-A82E-3777ACB4114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71693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2pPr>
          </a:lstStyle>
          <a:p>
            <a:pPr lvl="0"/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27896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229878" y="5655557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900">
                <a:solidFill>
                  <a:schemeClr val="bg1"/>
                </a:solidFill>
              </a:defRPr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634432" y="5640875"/>
            <a:ext cx="20574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B0DFD584-E5CF-41EF-B51E-679CE22DD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5C02DDF-25A6-42C7-9525-F279CE209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0955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n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3D7850-C2A6-43CE-BBE4-8E81A0A59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AD3E03-2E3B-440C-9105-6F9D33006D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19EE98D-9541-4F21-8952-3026DEF75EC4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4" name="Content Placeholder 10">
            <a:extLst>
              <a:ext uri="{FF2B5EF4-FFF2-40B4-BE49-F238E27FC236}">
                <a16:creationId xmlns:a16="http://schemas.microsoft.com/office/drawing/2014/main" id="{AB843230-A4E3-4E21-AA93-998E28EB901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1139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562665" y="5120722"/>
            <a:ext cx="2342205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Content Placeholder 10">
            <a:extLst>
              <a:ext uri="{FF2B5EF4-FFF2-40B4-BE49-F238E27FC236}">
                <a16:creationId xmlns:a16="http://schemas.microsoft.com/office/drawing/2014/main" id="{3AE0369E-A275-4E5A-AE0F-B1F9A54DEDF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24377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298609" y="5120722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Content Placeholder 10">
            <a:extLst>
              <a:ext uri="{FF2B5EF4-FFF2-40B4-BE49-F238E27FC236}">
                <a16:creationId xmlns:a16="http://schemas.microsoft.com/office/drawing/2014/main" id="{CCA3A81E-171B-4946-B8BA-B2F406CF093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118642"/>
            <a:ext cx="1856232" cy="1664208"/>
          </a:xfrm>
        </p:spPr>
        <p:txBody>
          <a:bodyPr anchor="t">
            <a:no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#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492F9083-A886-4EEB-94D6-1FAE6DC33000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9023074" y="5120366"/>
            <a:ext cx="2330726" cy="853167"/>
          </a:xfrm>
        </p:spPr>
        <p:txBody>
          <a:bodyPr lIns="0" r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199" y="1302590"/>
            <a:ext cx="6319337" cy="4525556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fr-FR" dirty="0"/>
              <a:t>Cliquez sur l'icône pour ajouter un graphique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39C283A-EC40-421C-8A0E-F9A3161C889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58125" y="2284624"/>
            <a:ext cx="3147332" cy="306388"/>
          </a:xfrm>
        </p:spPr>
        <p:txBody>
          <a:bodyPr>
            <a:noAutofit/>
          </a:bodyPr>
          <a:lstStyle>
            <a:lvl1pPr marL="0" indent="0">
              <a:buNone/>
              <a:defRPr sz="1400" cap="all" spc="15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100"/>
            </a:lvl4pPr>
            <a:lvl5pPr marL="1828800" indent="0">
              <a:buNone/>
              <a:defRPr sz="1100"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05CA2B1-D510-4949-A638-C1A064DA41A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7366958" y="1302589"/>
            <a:ext cx="4339087" cy="4572749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914400" indent="0"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13716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1828800" indent="0">
              <a:buNone/>
              <a:defRPr sz="10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CA947E9-7A68-8EF1-1CCD-111CF040B4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199" y="222062"/>
            <a:ext cx="10867845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Espace réservé du texte 8">
            <a:extLst>
              <a:ext uri="{FF2B5EF4-FFF2-40B4-BE49-F238E27FC236}">
                <a16:creationId xmlns:a16="http://schemas.microsoft.com/office/drawing/2014/main" id="{67767471-91E6-C8A6-9AF9-E988DB6D1AE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199" y="806450"/>
            <a:ext cx="10867845" cy="498475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fr-FR" dirty="0"/>
              <a:t>Cliquez pour modifier les styles du sous-titre</a:t>
            </a:r>
            <a:endParaRPr lang="en-US" dirty="0"/>
          </a:p>
        </p:txBody>
      </p:sp>
      <p:cxnSp>
        <p:nvCxnSpPr>
          <p:cNvPr id="9" name="Straight Connector 9">
            <a:extLst>
              <a:ext uri="{FF2B5EF4-FFF2-40B4-BE49-F238E27FC236}">
                <a16:creationId xmlns:a16="http://schemas.microsoft.com/office/drawing/2014/main" id="{7B48A305-E024-3011-4A39-0D2E56C43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1">
            <a:extLst>
              <a:ext uri="{FF2B5EF4-FFF2-40B4-BE49-F238E27FC236}">
                <a16:creationId xmlns:a16="http://schemas.microsoft.com/office/drawing/2014/main" id="{A607E578-D840-E358-903B-6907C1825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0030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82546"/>
            <a:ext cx="5111750" cy="152558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>
            <a:cxnSpLocks/>
          </p:cNvCxnSpPr>
          <p:nvPr/>
        </p:nvCxnSpPr>
        <p:spPr>
          <a:xfrm flipH="1" flipV="1">
            <a:off x="0" y="876300"/>
            <a:ext cx="4762500" cy="162877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768C87F-B9C3-4DFF-8454-F3F52CE4346B}"/>
              </a:ext>
            </a:extLst>
          </p:cNvPr>
          <p:cNvCxnSpPr>
            <a:cxnSpLocks/>
          </p:cNvCxnSpPr>
          <p:nvPr/>
        </p:nvCxnSpPr>
        <p:spPr>
          <a:xfrm flipH="1" flipV="1">
            <a:off x="2638425" y="0"/>
            <a:ext cx="2124076" cy="51863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3167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2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004161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20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5512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2062"/>
            <a:ext cx="10963274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9072"/>
            <a:ext cx="10963274" cy="4899803"/>
          </a:xfrm>
        </p:spPr>
        <p:txBody>
          <a:bodyPr>
            <a:noAutofit/>
          </a:bodyPr>
          <a:lstStyle>
            <a:lvl1pPr>
              <a:defRPr sz="2800"/>
            </a:lvl1pPr>
            <a:lvl2pPr marL="685800" indent="-228600">
              <a:buFont typeface="Courier New" panose="02070309020205020404" pitchFamily="49" charset="0"/>
              <a:buChar char="o"/>
              <a:defRPr sz="2400"/>
            </a:lvl2pPr>
            <a:lvl3pPr marL="1143000" indent="-228600">
              <a:buFont typeface="Wingdings" panose="05000000000000000000" pitchFamily="2" charset="2"/>
              <a:buChar char="Ø"/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800"/>
            </a:lvl4pPr>
            <a:lvl5pPr>
              <a:defRPr sz="18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37415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2062"/>
            <a:ext cx="10963274" cy="583781"/>
          </a:xfrm>
        </p:spPr>
        <p:txBody>
          <a:bodyPr>
            <a:noAutofit/>
          </a:bodyPr>
          <a:lstStyle>
            <a:lvl1pPr algn="l">
              <a:defRPr lang="en-US" sz="3600" kern="1200" cap="none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988B2D-0240-4256-8268-4B9FF1E723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1524000" cy="762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EEAAE1-3D04-41C3-B2D2-B3BEF34C3B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4CE0E97-85AE-BE9D-BB93-C4A7A78A64A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199" y="1476375"/>
            <a:ext cx="10963275" cy="4622500"/>
          </a:xfrm>
        </p:spPr>
        <p:txBody>
          <a:bodyPr>
            <a:noAutofit/>
          </a:bodyPr>
          <a:lstStyle>
            <a:lvl1pPr>
              <a:defRPr sz="2400"/>
            </a:lvl1pPr>
            <a:lvl2pPr marL="685800" indent="-228600">
              <a:buFont typeface="Courier New" panose="02070309020205020404" pitchFamily="49" charset="0"/>
              <a:buChar char="o"/>
              <a:defRPr sz="2000"/>
            </a:lvl2pPr>
            <a:lvl3pPr marL="1143000" indent="-228600">
              <a:buFont typeface="Wingdings" panose="05000000000000000000" pitchFamily="2" charset="2"/>
              <a:buChar char="Ø"/>
              <a:defRPr sz="1800"/>
            </a:lvl3pPr>
            <a:lvl4pPr marL="1600200" indent="-228600">
              <a:buFont typeface="Wingdings" panose="05000000000000000000" pitchFamily="2" charset="2"/>
              <a:buChar char="§"/>
              <a:defRPr sz="1600"/>
            </a:lvl4pPr>
            <a:lvl5pPr>
              <a:defRPr sz="1600"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6410B5CD-8690-0E00-47A4-E0EFB0E60C4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38199" y="806450"/>
            <a:ext cx="10963273" cy="498475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pPr lvl="0"/>
            <a:r>
              <a:rPr lang="fr-FR" dirty="0"/>
              <a:t>Cliquez pour modifier les styles du sous-titre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cap="all" spc="15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1"/>
            <a:ext cx="7806906" cy="4158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108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499" y="1020445"/>
            <a:ext cx="3171825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499" y="2924175"/>
            <a:ext cx="3171825" cy="2519363"/>
          </a:xfrm>
        </p:spPr>
        <p:txBody>
          <a:bodyPr>
            <a:normAutofit/>
          </a:bodyPr>
          <a:lstStyle>
            <a:lvl1pPr marL="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400"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270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318" y="148113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14375" y="2557463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20800" y="363378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05000" y="4710114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1600" cap="all" spc="150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5" y="159447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8" y="2673328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7" y="3755394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79" y="4824430"/>
            <a:ext cx="5539095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934974" y="6356350"/>
            <a:ext cx="204901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81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34" name="Text Placeholder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ADD SUBTITLE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298DCF7-7DC1-4618-8133-F63847B0A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53A6567-233D-4A3B-B52B-DE7E5E35A1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487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D8D9106-8780-461D-9091-E074B0A3C9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950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FBD260-5143-4B12-B9F8-33E48D548909}"/>
              </a:ext>
            </a:extLst>
          </p:cNvPr>
          <p:cNvCxnSpPr/>
          <p:nvPr/>
        </p:nvCxnSpPr>
        <p:spPr>
          <a:xfrm>
            <a:off x="9096375" y="1497012"/>
            <a:ext cx="309562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7F08D6-2CA7-4A5A-BE34-07113DCA535D}"/>
              </a:ext>
            </a:extLst>
          </p:cNvPr>
          <p:cNvCxnSpPr/>
          <p:nvPr/>
        </p:nvCxnSpPr>
        <p:spPr>
          <a:xfrm flipH="1">
            <a:off x="6953250" y="-25401"/>
            <a:ext cx="3790950" cy="69024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70146B66-4F07-44BE-8AAB-48EA5170DA8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3A927BE5-2F4C-4EBD-9093-C4ED6E30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34309" y="6356350"/>
            <a:ext cx="2033229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C4C1336B-CF5E-42FF-80E8-7D33A2D64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B5CEABB6-07DC-46E8-9B57-56EC44A396E5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327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82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81819"/>
            <a:ext cx="10515600" cy="4995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err="1"/>
              <a:t>Projet</a:t>
            </a:r>
            <a:r>
              <a:rPr lang="en-US" dirty="0"/>
              <a:t> classification de documents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452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679" r:id="rId2"/>
    <p:sldLayoutId id="2147483681" r:id="rId3"/>
    <p:sldLayoutId id="2147483667" r:id="rId4"/>
    <p:sldLayoutId id="2147483668" r:id="rId5"/>
    <p:sldLayoutId id="2147483670" r:id="rId6"/>
    <p:sldLayoutId id="2147483688" r:id="rId7"/>
    <p:sldLayoutId id="2147483694" r:id="rId8"/>
    <p:sldLayoutId id="2147483697" r:id="rId9"/>
    <p:sldLayoutId id="2147483673" r:id="rId10"/>
    <p:sldLayoutId id="2147483676" r:id="rId11"/>
    <p:sldLayoutId id="2147483672" r:id="rId12"/>
    <p:sldLayoutId id="2147483699" r:id="rId13"/>
    <p:sldLayoutId id="2147483671" r:id="rId14"/>
    <p:sldLayoutId id="2147483700" r:id="rId15"/>
    <p:sldLayoutId id="2147483692" r:id="rId16"/>
    <p:sldLayoutId id="2147483674" r:id="rId17"/>
    <p:sldLayoutId id="2147483675" r:id="rId18"/>
    <p:sldLayoutId id="2147483696" r:id="rId19"/>
    <p:sldLayoutId id="2147483677" r:id="rId20"/>
    <p:sldLayoutId id="2147483678" r:id="rId21"/>
    <p:sldLayoutId id="2147483702" r:id="rId2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svg"/><Relationship Id="rId7" Type="http://schemas.openxmlformats.org/officeDocument/2006/relationships/image" Target="../media/image31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30.png"/><Relationship Id="rId7" Type="http://schemas.openxmlformats.org/officeDocument/2006/relationships/image" Target="../media/image2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5.png"/><Relationship Id="rId9" Type="http://schemas.openxmlformats.org/officeDocument/2006/relationships/image" Target="../media/image31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C99E7-28D1-1863-B843-BDB1BA72B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E18273-212A-F2AE-D06C-5D55F27BA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Plan de la présentation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9D7426C-AC89-D4F1-1CAC-0DFCA9D672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2024</a:t>
            </a: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0746791-CA99-DF79-0910-02C52AF77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3D6B29D-9783-626C-C979-1CB7066AD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FA3E202-4659-00EF-1638-0CEE05105C9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9072"/>
            <a:ext cx="10963274" cy="4899803"/>
          </a:xfrm>
        </p:spPr>
        <p:txBody>
          <a:bodyPr/>
          <a:lstStyle/>
          <a:p>
            <a:r>
              <a:rPr lang="fr-FR" dirty="0"/>
              <a:t>Introduction &amp; Démo</a:t>
            </a:r>
          </a:p>
          <a:p>
            <a:r>
              <a:rPr lang="fr-FR" dirty="0"/>
              <a:t>Modèles et jeu de données</a:t>
            </a:r>
          </a:p>
          <a:p>
            <a:r>
              <a:rPr lang="fr-FR" b="1" dirty="0"/>
              <a:t>Pipeline Training &amp; Monitoring</a:t>
            </a:r>
          </a:p>
          <a:p>
            <a:pPr lvl="1"/>
            <a:r>
              <a:rPr lang="fr-FR" dirty="0"/>
              <a:t>Ajouter un slide sur le versioning des données et des modèles</a:t>
            </a:r>
          </a:p>
          <a:p>
            <a:r>
              <a:rPr lang="fr-FR"/>
              <a:t>Pipeline Prédiction </a:t>
            </a:r>
            <a:r>
              <a:rPr lang="fr-FR" dirty="0"/>
              <a:t>&amp; Feedback User</a:t>
            </a:r>
          </a:p>
          <a:p>
            <a:r>
              <a:rPr lang="fr-FR" dirty="0"/>
              <a:t>Déploiement </a:t>
            </a:r>
            <a:r>
              <a:rPr lang="fr-FR" dirty="0" err="1"/>
              <a:t>MLOps</a:t>
            </a:r>
            <a:r>
              <a:rPr lang="fr-FR" dirty="0"/>
              <a:t> (CI/CD, </a:t>
            </a:r>
            <a:r>
              <a:rPr lang="fr-FR" dirty="0" err="1"/>
              <a:t>Kubernetes</a:t>
            </a:r>
            <a:r>
              <a:rPr lang="fr-FR" dirty="0"/>
              <a:t>, Sécurisation)</a:t>
            </a:r>
          </a:p>
        </p:txBody>
      </p:sp>
    </p:spTree>
    <p:extLst>
      <p:ext uri="{BB962C8B-B14F-4D97-AF65-F5344CB8AC3E}">
        <p14:creationId xmlns:p14="http://schemas.microsoft.com/office/powerpoint/2010/main" val="502873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EA22B7-8529-686C-0C69-A6E4C9FF4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roupe 140">
            <a:extLst>
              <a:ext uri="{FF2B5EF4-FFF2-40B4-BE49-F238E27FC236}">
                <a16:creationId xmlns:a16="http://schemas.microsoft.com/office/drawing/2014/main" id="{67D15848-04FC-FE67-C1A5-D1E3705CFCFB}"/>
              </a:ext>
            </a:extLst>
          </p:cNvPr>
          <p:cNvGrpSpPr/>
          <p:nvPr/>
        </p:nvGrpSpPr>
        <p:grpSpPr>
          <a:xfrm>
            <a:off x="3491849" y="3545869"/>
            <a:ext cx="982641" cy="969486"/>
            <a:chOff x="3724650" y="3670213"/>
            <a:chExt cx="982641" cy="969486"/>
          </a:xfrm>
        </p:grpSpPr>
        <p:sp>
          <p:nvSpPr>
            <p:cNvPr id="140" name="ZoneTexte 139">
              <a:extLst>
                <a:ext uri="{FF2B5EF4-FFF2-40B4-BE49-F238E27FC236}">
                  <a16:creationId xmlns:a16="http://schemas.microsoft.com/office/drawing/2014/main" id="{7E527822-273A-85D6-64BE-54F1A62443CA}"/>
                </a:ext>
              </a:extLst>
            </p:cNvPr>
            <p:cNvSpPr txBox="1"/>
            <p:nvPr/>
          </p:nvSpPr>
          <p:spPr>
            <a:xfrm>
              <a:off x="3724650" y="3670213"/>
              <a:ext cx="98264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FR" sz="1200" dirty="0" err="1">
                  <a:solidFill>
                    <a:schemeClr val="accent6">
                      <a:lumMod val="75000"/>
                    </a:schemeClr>
                  </a:solidFill>
                </a:rPr>
                <a:t>Ocerized</a:t>
              </a:r>
              <a:r>
                <a:rPr lang="fr-FR" sz="1200" dirty="0">
                  <a:solidFill>
                    <a:schemeClr val="accent6">
                      <a:lumMod val="75000"/>
                    </a:schemeClr>
                  </a:solidFill>
                </a:rPr>
                <a:t> txt</a:t>
              </a:r>
            </a:p>
          </p:txBody>
        </p:sp>
        <p:pic>
          <p:nvPicPr>
            <p:cNvPr id="75" name="Graphique 74" descr="Base de données avec un remplissage uni">
              <a:extLst>
                <a:ext uri="{FF2B5EF4-FFF2-40B4-BE49-F238E27FC236}">
                  <a16:creationId xmlns:a16="http://schemas.microsoft.com/office/drawing/2014/main" id="{0A3733F4-D476-2671-E15B-41D6793A0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823097" y="3917546"/>
              <a:ext cx="722153" cy="722153"/>
            </a:xfrm>
            <a:prstGeom prst="rect">
              <a:avLst/>
            </a:prstGeom>
          </p:spPr>
        </p:pic>
      </p:grpSp>
      <p:sp>
        <p:nvSpPr>
          <p:cNvPr id="23" name="ZoneTexte 22">
            <a:extLst>
              <a:ext uri="{FF2B5EF4-FFF2-40B4-BE49-F238E27FC236}">
                <a16:creationId xmlns:a16="http://schemas.microsoft.com/office/drawing/2014/main" id="{CBF78090-2E5D-353A-70C2-AB0653E59605}"/>
              </a:ext>
            </a:extLst>
          </p:cNvPr>
          <p:cNvSpPr txBox="1"/>
          <p:nvPr/>
        </p:nvSpPr>
        <p:spPr>
          <a:xfrm>
            <a:off x="3510648" y="3545870"/>
            <a:ext cx="947760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sz="1200" dirty="0" err="1">
                <a:solidFill>
                  <a:schemeClr val="accent6">
                    <a:lumMod val="75000"/>
                  </a:schemeClr>
                </a:solidFill>
              </a:rPr>
              <a:t>Cleaned</a:t>
            </a:r>
            <a:r>
              <a:rPr lang="fr-FR" sz="1200" dirty="0">
                <a:solidFill>
                  <a:schemeClr val="accent6">
                    <a:lumMod val="75000"/>
                  </a:schemeClr>
                </a:solidFill>
              </a:rPr>
              <a:t> txt</a:t>
            </a:r>
          </a:p>
        </p:txBody>
      </p: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44674BD6-5307-7EDF-9F7E-34223AB60E81}"/>
              </a:ext>
            </a:extLst>
          </p:cNvPr>
          <p:cNvGrpSpPr/>
          <p:nvPr/>
        </p:nvGrpSpPr>
        <p:grpSpPr>
          <a:xfrm>
            <a:off x="587544" y="1741364"/>
            <a:ext cx="11465026" cy="1276768"/>
            <a:chOff x="587544" y="1741364"/>
            <a:chExt cx="11213930" cy="1276768"/>
          </a:xfrm>
        </p:grpSpPr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79322F0C-DBE1-338D-994B-3BC0BABEAEC2}"/>
                </a:ext>
              </a:extLst>
            </p:cNvPr>
            <p:cNvSpPr txBox="1"/>
            <p:nvPr/>
          </p:nvSpPr>
          <p:spPr>
            <a:xfrm>
              <a:off x="587544" y="1741364"/>
              <a:ext cx="11213930" cy="1276768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/>
                <a:t>TRAINING-Admin-Backend</a:t>
              </a:r>
            </a:p>
          </p:txBody>
        </p:sp>
        <p:pic>
          <p:nvPicPr>
            <p:cNvPr id="79" name="Image 78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4902DE91-D325-8258-5C52-42A7104524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357552" y="2600131"/>
              <a:ext cx="396649" cy="396649"/>
            </a:xfrm>
            <a:prstGeom prst="rect">
              <a:avLst/>
            </a:prstGeom>
          </p:spPr>
        </p:pic>
      </p:grpSp>
      <p:sp>
        <p:nvSpPr>
          <p:cNvPr id="2" name="Titre 1">
            <a:extLst>
              <a:ext uri="{FF2B5EF4-FFF2-40B4-BE49-F238E27FC236}">
                <a16:creationId xmlns:a16="http://schemas.microsoft.com/office/drawing/2014/main" id="{22DFA45D-3991-FFE6-4677-A46BD7C03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Pipeline DVC Training avec micro-services</a:t>
            </a:r>
            <a:endParaRPr lang="en-US" dirty="0"/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AA8664C2-EB5B-123E-3708-7637F0664CEA}"/>
              </a:ext>
            </a:extLst>
          </p:cNvPr>
          <p:cNvGrpSpPr/>
          <p:nvPr/>
        </p:nvGrpSpPr>
        <p:grpSpPr>
          <a:xfrm>
            <a:off x="4586203" y="3577245"/>
            <a:ext cx="1943005" cy="804556"/>
            <a:chOff x="1791092" y="1630837"/>
            <a:chExt cx="1943005" cy="804556"/>
          </a:xfrm>
        </p:grpSpPr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FC678286-0A87-269E-85F6-60B125CA531F}"/>
                </a:ext>
              </a:extLst>
            </p:cNvPr>
            <p:cNvSpPr txBox="1"/>
            <p:nvPr/>
          </p:nvSpPr>
          <p:spPr>
            <a:xfrm>
              <a:off x="1791092" y="1630837"/>
              <a:ext cx="1942707" cy="804556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/>
                <a:t>Pre-</a:t>
              </a:r>
              <a:r>
                <a:rPr lang="fr-FR" b="1" dirty="0" err="1"/>
                <a:t>Processing</a:t>
              </a:r>
              <a:endParaRPr lang="fr-FR" b="1" dirty="0"/>
            </a:p>
            <a:p>
              <a:r>
                <a:rPr lang="fr-FR" sz="1400" dirty="0"/>
                <a:t>- </a:t>
              </a:r>
              <a:r>
                <a:rPr lang="fr-FR" sz="1400" dirty="0" err="1"/>
                <a:t>Vectorize</a:t>
              </a:r>
              <a:r>
                <a:rPr lang="fr-FR" sz="1400" dirty="0"/>
                <a:t> (TFIDF)</a:t>
              </a:r>
            </a:p>
            <a:p>
              <a:r>
                <a:rPr lang="fr-FR" sz="1400" dirty="0"/>
                <a:t>- Split train/test</a:t>
              </a:r>
            </a:p>
          </p:txBody>
        </p:sp>
        <p:pic>
          <p:nvPicPr>
            <p:cNvPr id="22" name="Image 21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3707610E-8373-656F-54B7-861527F3D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37448" y="2033204"/>
              <a:ext cx="396649" cy="396649"/>
            </a:xfrm>
            <a:prstGeom prst="rect">
              <a:avLst/>
            </a:prstGeom>
          </p:spPr>
        </p:pic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66B3963D-9DC2-4ADB-6AEA-97DBC1ACCC0A}"/>
              </a:ext>
            </a:extLst>
          </p:cNvPr>
          <p:cNvGrpSpPr/>
          <p:nvPr/>
        </p:nvGrpSpPr>
        <p:grpSpPr>
          <a:xfrm>
            <a:off x="1572782" y="3060629"/>
            <a:ext cx="721672" cy="558947"/>
            <a:chOff x="1422234" y="2480531"/>
            <a:chExt cx="721672" cy="1300748"/>
          </a:xfrm>
        </p:grpSpPr>
        <p:cxnSp>
          <p:nvCxnSpPr>
            <p:cNvPr id="37" name="Connecteur droit avec flèche 36">
              <a:extLst>
                <a:ext uri="{FF2B5EF4-FFF2-40B4-BE49-F238E27FC236}">
                  <a16:creationId xmlns:a16="http://schemas.microsoft.com/office/drawing/2014/main" id="{9F49644E-0A86-9469-8EB7-82A39F4D1CBE}"/>
                </a:ext>
              </a:extLst>
            </p:cNvPr>
            <p:cNvCxnSpPr/>
            <p:nvPr/>
          </p:nvCxnSpPr>
          <p:spPr>
            <a:xfrm>
              <a:off x="1457325" y="2480531"/>
              <a:ext cx="0" cy="1300748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2C985898-DB45-E200-23BF-A31665C778BF}"/>
                </a:ext>
              </a:extLst>
            </p:cNvPr>
            <p:cNvSpPr txBox="1"/>
            <p:nvPr/>
          </p:nvSpPr>
          <p:spPr>
            <a:xfrm>
              <a:off x="1422234" y="2773928"/>
              <a:ext cx="721672" cy="53785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ingest</a:t>
              </a:r>
              <a:endParaRPr lang="fr-FR" sz="1400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87E60FE7-5F34-E34E-4BB1-35FC7E441631}"/>
              </a:ext>
            </a:extLst>
          </p:cNvPr>
          <p:cNvGrpSpPr/>
          <p:nvPr/>
        </p:nvGrpSpPr>
        <p:grpSpPr>
          <a:xfrm>
            <a:off x="2929272" y="3056283"/>
            <a:ext cx="657488" cy="563293"/>
            <a:chOff x="3430494" y="2486068"/>
            <a:chExt cx="657488" cy="1300748"/>
          </a:xfrm>
        </p:grpSpPr>
        <p:cxnSp>
          <p:nvCxnSpPr>
            <p:cNvPr id="39" name="Connecteur droit avec flèche 38">
              <a:extLst>
                <a:ext uri="{FF2B5EF4-FFF2-40B4-BE49-F238E27FC236}">
                  <a16:creationId xmlns:a16="http://schemas.microsoft.com/office/drawing/2014/main" id="{C42191AA-3026-30DA-6FB2-D841D1CE8D12}"/>
                </a:ext>
              </a:extLst>
            </p:cNvPr>
            <p:cNvCxnSpPr/>
            <p:nvPr/>
          </p:nvCxnSpPr>
          <p:spPr>
            <a:xfrm>
              <a:off x="3463316" y="2486068"/>
              <a:ext cx="0" cy="1300748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68AF81EA-9CF5-D8F7-B38E-52908152A2B0}"/>
                </a:ext>
              </a:extLst>
            </p:cNvPr>
            <p:cNvSpPr txBox="1"/>
            <p:nvPr/>
          </p:nvSpPr>
          <p:spPr>
            <a:xfrm>
              <a:off x="3430494" y="2757792"/>
              <a:ext cx="657488" cy="529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/clean</a:t>
              </a:r>
            </a:p>
          </p:txBody>
        </p:sp>
      </p:grpSp>
      <p:grpSp>
        <p:nvGrpSpPr>
          <p:cNvPr id="59" name="Groupe 58">
            <a:extLst>
              <a:ext uri="{FF2B5EF4-FFF2-40B4-BE49-F238E27FC236}">
                <a16:creationId xmlns:a16="http://schemas.microsoft.com/office/drawing/2014/main" id="{6C1864A3-5ED2-0FCA-7E27-0E23EB25323C}"/>
              </a:ext>
            </a:extLst>
          </p:cNvPr>
          <p:cNvGrpSpPr/>
          <p:nvPr/>
        </p:nvGrpSpPr>
        <p:grpSpPr>
          <a:xfrm>
            <a:off x="3843368" y="1024606"/>
            <a:ext cx="615040" cy="671329"/>
            <a:chOff x="10257940" y="1022096"/>
            <a:chExt cx="615040" cy="671329"/>
          </a:xfrm>
        </p:grpSpPr>
        <p:cxnSp>
          <p:nvCxnSpPr>
            <p:cNvPr id="60" name="Connecteur droit avec flèche 59">
              <a:extLst>
                <a:ext uri="{FF2B5EF4-FFF2-40B4-BE49-F238E27FC236}">
                  <a16:creationId xmlns:a16="http://schemas.microsoft.com/office/drawing/2014/main" id="{48F0E631-41F2-CEA3-203B-FEDC3A28BD0E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1" name="ZoneTexte 60">
              <a:extLst>
                <a:ext uri="{FF2B5EF4-FFF2-40B4-BE49-F238E27FC236}">
                  <a16:creationId xmlns:a16="http://schemas.microsoft.com/office/drawing/2014/main" id="{EF405218-6F17-62CC-3EBA-03D09F1054FC}"/>
                </a:ext>
              </a:extLst>
            </p:cNvPr>
            <p:cNvSpPr txBox="1"/>
            <p:nvPr/>
          </p:nvSpPr>
          <p:spPr>
            <a:xfrm>
              <a:off x="10257940" y="1156538"/>
              <a:ext cx="6150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/train</a:t>
              </a:r>
            </a:p>
          </p:txBody>
        </p:sp>
      </p:grpSp>
      <p:sp>
        <p:nvSpPr>
          <p:cNvPr id="69" name="ZoneTexte 68">
            <a:extLst>
              <a:ext uri="{FF2B5EF4-FFF2-40B4-BE49-F238E27FC236}">
                <a16:creationId xmlns:a16="http://schemas.microsoft.com/office/drawing/2014/main" id="{DA8DAAB2-14DA-6CED-A971-13CA787CD023}"/>
              </a:ext>
            </a:extLst>
          </p:cNvPr>
          <p:cNvSpPr txBox="1"/>
          <p:nvPr/>
        </p:nvSpPr>
        <p:spPr>
          <a:xfrm>
            <a:off x="10344585" y="2052586"/>
            <a:ext cx="1383159" cy="332276"/>
          </a:xfrm>
          <a:prstGeom prst="rect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fr-FR" sz="1400" dirty="0" err="1"/>
              <a:t>save_to_mlflow</a:t>
            </a:r>
            <a:endParaRPr lang="fr-FR" sz="1400" dirty="0"/>
          </a:p>
        </p:txBody>
      </p:sp>
      <p:grpSp>
        <p:nvGrpSpPr>
          <p:cNvPr id="71" name="Groupe 70">
            <a:extLst>
              <a:ext uri="{FF2B5EF4-FFF2-40B4-BE49-F238E27FC236}">
                <a16:creationId xmlns:a16="http://schemas.microsoft.com/office/drawing/2014/main" id="{AB166FD6-DB25-D63A-39BA-54E1E4948264}"/>
              </a:ext>
            </a:extLst>
          </p:cNvPr>
          <p:cNvGrpSpPr/>
          <p:nvPr/>
        </p:nvGrpSpPr>
        <p:grpSpPr>
          <a:xfrm>
            <a:off x="799262" y="824507"/>
            <a:ext cx="1246694" cy="916218"/>
            <a:chOff x="10307639" y="777207"/>
            <a:chExt cx="1246694" cy="916218"/>
          </a:xfrm>
        </p:grpSpPr>
        <p:cxnSp>
          <p:nvCxnSpPr>
            <p:cNvPr id="72" name="Connecteur droit avec flèche 71">
              <a:extLst>
                <a:ext uri="{FF2B5EF4-FFF2-40B4-BE49-F238E27FC236}">
                  <a16:creationId xmlns:a16="http://schemas.microsoft.com/office/drawing/2014/main" id="{25B3D2C8-6253-0D41-C7DB-7BA17E6B277F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777207"/>
              <a:ext cx="0" cy="916218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3" name="ZoneTexte 72">
              <a:extLst>
                <a:ext uri="{FF2B5EF4-FFF2-40B4-BE49-F238E27FC236}">
                  <a16:creationId xmlns:a16="http://schemas.microsoft.com/office/drawing/2014/main" id="{749E73C9-3F54-B895-B40A-669246E26DC8}"/>
                </a:ext>
              </a:extLst>
            </p:cNvPr>
            <p:cNvSpPr txBox="1"/>
            <p:nvPr/>
          </p:nvSpPr>
          <p:spPr>
            <a:xfrm>
              <a:off x="10357339" y="777207"/>
              <a:ext cx="11969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add_images</a:t>
              </a:r>
              <a:endParaRPr lang="fr-FR" sz="1400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90" name="Groupe 89">
            <a:extLst>
              <a:ext uri="{FF2B5EF4-FFF2-40B4-BE49-F238E27FC236}">
                <a16:creationId xmlns:a16="http://schemas.microsoft.com/office/drawing/2014/main" id="{028D70AA-25FA-F2DD-5BEC-F9908CB9FA55}"/>
              </a:ext>
            </a:extLst>
          </p:cNvPr>
          <p:cNvGrpSpPr/>
          <p:nvPr/>
        </p:nvGrpSpPr>
        <p:grpSpPr>
          <a:xfrm>
            <a:off x="7310029" y="4655600"/>
            <a:ext cx="1074645" cy="616113"/>
            <a:chOff x="8311712" y="4016423"/>
            <a:chExt cx="1074645" cy="616113"/>
          </a:xfrm>
        </p:grpSpPr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1620B7F5-B969-590F-C507-E9EB775E38FB}"/>
                </a:ext>
              </a:extLst>
            </p:cNvPr>
            <p:cNvSpPr txBox="1"/>
            <p:nvPr/>
          </p:nvSpPr>
          <p:spPr>
            <a:xfrm>
              <a:off x="8311712" y="4016423"/>
              <a:ext cx="1055319" cy="583781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/>
                <a:t>Train</a:t>
              </a:r>
            </a:p>
          </p:txBody>
        </p:sp>
        <p:pic>
          <p:nvPicPr>
            <p:cNvPr id="80" name="Image 79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7CF0EC2C-3085-D705-D38F-317543CB9F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89708" y="4235887"/>
              <a:ext cx="396649" cy="396649"/>
            </a:xfrm>
            <a:prstGeom prst="rect">
              <a:avLst/>
            </a:prstGeom>
          </p:spPr>
        </p:pic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D0169D84-BF0C-4190-B942-ED07ADDAE9DE}"/>
              </a:ext>
            </a:extLst>
          </p:cNvPr>
          <p:cNvGrpSpPr/>
          <p:nvPr/>
        </p:nvGrpSpPr>
        <p:grpSpPr>
          <a:xfrm>
            <a:off x="2916096" y="5418795"/>
            <a:ext cx="1942707" cy="1294536"/>
            <a:chOff x="3325791" y="5386008"/>
            <a:chExt cx="1942707" cy="1294536"/>
          </a:xfrm>
        </p:grpSpPr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1EA97ED4-1217-8AEA-6F9F-B12A6FFF0EB3}"/>
                </a:ext>
              </a:extLst>
            </p:cNvPr>
            <p:cNvSpPr txBox="1"/>
            <p:nvPr/>
          </p:nvSpPr>
          <p:spPr>
            <a:xfrm>
              <a:off x="3325791" y="5386008"/>
              <a:ext cx="1942707" cy="1240696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/>
                <a:t>Clean-</a:t>
              </a:r>
              <a:r>
                <a:rPr lang="fr-FR" b="1" dirty="0" err="1"/>
                <a:t>text</a:t>
              </a:r>
              <a:endParaRPr lang="fr-FR" b="1" dirty="0"/>
            </a:p>
            <a:p>
              <a:r>
                <a:rPr lang="fr-FR" sz="1400" dirty="0"/>
                <a:t>- </a:t>
              </a:r>
              <a:r>
                <a:rPr lang="fr-FR" sz="1400" dirty="0" err="1"/>
                <a:t>Lowercase</a:t>
              </a:r>
              <a:endParaRPr lang="fr-FR" sz="1400" dirty="0"/>
            </a:p>
            <a:p>
              <a:r>
                <a:rPr lang="fr-FR" sz="1400" dirty="0"/>
                <a:t>- </a:t>
              </a:r>
              <a:r>
                <a:rPr lang="fr-FR" sz="1400" dirty="0" err="1"/>
                <a:t>Tokenize</a:t>
              </a:r>
              <a:r>
                <a:rPr lang="fr-FR" sz="1400" dirty="0"/>
                <a:t>/</a:t>
              </a:r>
              <a:r>
                <a:rPr lang="fr-FR" sz="1400" dirty="0" err="1"/>
                <a:t>Lemmatize</a:t>
              </a:r>
              <a:endParaRPr lang="fr-FR" sz="1400" dirty="0"/>
            </a:p>
            <a:p>
              <a:r>
                <a:rPr lang="fr-FR" sz="1400" dirty="0"/>
                <a:t>- </a:t>
              </a:r>
              <a:r>
                <a:rPr lang="fr-FR" sz="1400" dirty="0" err="1"/>
                <a:t>Remove</a:t>
              </a:r>
              <a:r>
                <a:rPr lang="fr-FR" sz="1400" dirty="0"/>
                <a:t> stop </a:t>
              </a:r>
              <a:r>
                <a:rPr lang="fr-FR" sz="1400" dirty="0" err="1"/>
                <a:t>words</a:t>
              </a:r>
              <a:endParaRPr lang="fr-FR" sz="1400" dirty="0"/>
            </a:p>
            <a:p>
              <a:pPr marL="285750" indent="-285750">
                <a:buFontTx/>
                <a:buChar char="-"/>
              </a:pPr>
              <a:endParaRPr lang="fr-FR" dirty="0"/>
            </a:p>
          </p:txBody>
        </p:sp>
        <p:pic>
          <p:nvPicPr>
            <p:cNvPr id="82" name="Image 81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DFFE925A-6784-D1C3-576D-5C47207028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53989" y="6283895"/>
              <a:ext cx="396649" cy="396649"/>
            </a:xfrm>
            <a:prstGeom prst="rect">
              <a:avLst/>
            </a:prstGeom>
          </p:spPr>
        </p:pic>
      </p:grpSp>
      <p:sp>
        <p:nvSpPr>
          <p:cNvPr id="84" name="ZoneTexte 83">
            <a:extLst>
              <a:ext uri="{FF2B5EF4-FFF2-40B4-BE49-F238E27FC236}">
                <a16:creationId xmlns:a16="http://schemas.microsoft.com/office/drawing/2014/main" id="{A64D16B7-6A84-1EC4-A18A-1E1D6F4BBB0F}"/>
              </a:ext>
            </a:extLst>
          </p:cNvPr>
          <p:cNvSpPr txBox="1"/>
          <p:nvPr/>
        </p:nvSpPr>
        <p:spPr>
          <a:xfrm>
            <a:off x="3303657" y="2072755"/>
            <a:ext cx="1154751" cy="332275"/>
          </a:xfrm>
          <a:prstGeom prst="rect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fr-FR" sz="1400" b="1" dirty="0" err="1"/>
              <a:t>dvc</a:t>
            </a:r>
            <a:r>
              <a:rPr lang="fr-FR" sz="1400" b="1" dirty="0"/>
              <a:t> repro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07342CDC-253C-60B0-6DFA-86B0633A1B90}"/>
              </a:ext>
            </a:extLst>
          </p:cNvPr>
          <p:cNvSpPr txBox="1"/>
          <p:nvPr/>
        </p:nvSpPr>
        <p:spPr>
          <a:xfrm>
            <a:off x="4689209" y="2068843"/>
            <a:ext cx="1429127" cy="886632"/>
          </a:xfrm>
          <a:prstGeom prst="rect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fr-FR" sz="1400" dirty="0" err="1"/>
              <a:t>dvc</a:t>
            </a:r>
            <a:r>
              <a:rPr lang="fr-FR" sz="1400" dirty="0"/>
              <a:t> commit</a:t>
            </a:r>
          </a:p>
          <a:p>
            <a:pPr algn="ctr"/>
            <a:r>
              <a:rPr lang="fr-FR" sz="1400" dirty="0"/>
              <a:t>git commit</a:t>
            </a:r>
          </a:p>
          <a:p>
            <a:pPr algn="ctr"/>
            <a:r>
              <a:rPr lang="fr-FR" sz="1400" dirty="0" err="1"/>
              <a:t>dvc</a:t>
            </a:r>
            <a:r>
              <a:rPr lang="fr-FR" sz="1400" dirty="0"/>
              <a:t> push</a:t>
            </a:r>
          </a:p>
          <a:p>
            <a:pPr algn="ctr"/>
            <a:r>
              <a:rPr lang="fr-FR" sz="1400" dirty="0"/>
              <a:t>git push</a:t>
            </a:r>
          </a:p>
          <a:p>
            <a:pPr algn="ctr"/>
            <a:endParaRPr lang="fr-FR" sz="1400" dirty="0"/>
          </a:p>
        </p:txBody>
      </p:sp>
      <p:grpSp>
        <p:nvGrpSpPr>
          <p:cNvPr id="91" name="Groupe 90">
            <a:extLst>
              <a:ext uri="{FF2B5EF4-FFF2-40B4-BE49-F238E27FC236}">
                <a16:creationId xmlns:a16="http://schemas.microsoft.com/office/drawing/2014/main" id="{FF3B3593-0C0B-0E54-66C4-1A244D672046}"/>
              </a:ext>
            </a:extLst>
          </p:cNvPr>
          <p:cNvGrpSpPr/>
          <p:nvPr/>
        </p:nvGrpSpPr>
        <p:grpSpPr>
          <a:xfrm>
            <a:off x="7814361" y="1027786"/>
            <a:ext cx="1387624" cy="671329"/>
            <a:chOff x="10257940" y="1022096"/>
            <a:chExt cx="1387624" cy="671329"/>
          </a:xfrm>
        </p:grpSpPr>
        <p:cxnSp>
          <p:nvCxnSpPr>
            <p:cNvPr id="92" name="Connecteur droit avec flèche 91">
              <a:extLst>
                <a:ext uri="{FF2B5EF4-FFF2-40B4-BE49-F238E27FC236}">
                  <a16:creationId xmlns:a16="http://schemas.microsoft.com/office/drawing/2014/main" id="{7612D07E-DC59-80CF-5778-C904D7FB1426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3" name="ZoneTexte 92">
              <a:extLst>
                <a:ext uri="{FF2B5EF4-FFF2-40B4-BE49-F238E27FC236}">
                  <a16:creationId xmlns:a16="http://schemas.microsoft.com/office/drawing/2014/main" id="{BAEC83BD-3C37-C82A-047B-8CC8945A4035}"/>
                </a:ext>
              </a:extLst>
            </p:cNvPr>
            <p:cNvSpPr txBox="1"/>
            <p:nvPr/>
          </p:nvSpPr>
          <p:spPr>
            <a:xfrm>
              <a:off x="10257940" y="1156538"/>
              <a:ext cx="138762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register_model</a:t>
              </a:r>
              <a:endParaRPr lang="fr-FR" sz="1400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94" name="ZoneTexte 93">
            <a:extLst>
              <a:ext uri="{FF2B5EF4-FFF2-40B4-BE49-F238E27FC236}">
                <a16:creationId xmlns:a16="http://schemas.microsoft.com/office/drawing/2014/main" id="{A2D903F0-64A3-5C78-627D-23F78CE1AC42}"/>
              </a:ext>
            </a:extLst>
          </p:cNvPr>
          <p:cNvSpPr txBox="1"/>
          <p:nvPr/>
        </p:nvSpPr>
        <p:spPr>
          <a:xfrm>
            <a:off x="1918105" y="2052586"/>
            <a:ext cx="1154751" cy="583781"/>
          </a:xfrm>
          <a:prstGeom prst="rect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fr-FR" sz="1400" dirty="0"/>
              <a:t>git clone</a:t>
            </a:r>
          </a:p>
          <a:p>
            <a:pPr algn="ctr"/>
            <a:r>
              <a:rPr lang="fr-FR" sz="1400" dirty="0" err="1"/>
              <a:t>dvc</a:t>
            </a:r>
            <a:r>
              <a:rPr lang="fr-FR" sz="1400" dirty="0"/>
              <a:t> pull</a:t>
            </a:r>
          </a:p>
        </p:txBody>
      </p:sp>
      <p:sp>
        <p:nvSpPr>
          <p:cNvPr id="95" name="Flèche : bas 94">
            <a:extLst>
              <a:ext uri="{FF2B5EF4-FFF2-40B4-BE49-F238E27FC236}">
                <a16:creationId xmlns:a16="http://schemas.microsoft.com/office/drawing/2014/main" id="{316A106F-83F8-A415-8842-81CE50AB555B}"/>
              </a:ext>
            </a:extLst>
          </p:cNvPr>
          <p:cNvSpPr/>
          <p:nvPr/>
        </p:nvSpPr>
        <p:spPr>
          <a:xfrm>
            <a:off x="739023" y="3043328"/>
            <a:ext cx="140714" cy="641042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6" name="Groupe 95">
            <a:extLst>
              <a:ext uri="{FF2B5EF4-FFF2-40B4-BE49-F238E27FC236}">
                <a16:creationId xmlns:a16="http://schemas.microsoft.com/office/drawing/2014/main" id="{AE73D94F-E5CC-60A2-84FA-FA15E9A37B46}"/>
              </a:ext>
            </a:extLst>
          </p:cNvPr>
          <p:cNvGrpSpPr/>
          <p:nvPr/>
        </p:nvGrpSpPr>
        <p:grpSpPr>
          <a:xfrm>
            <a:off x="5323387" y="3046253"/>
            <a:ext cx="833754" cy="474043"/>
            <a:chOff x="10257940" y="1022096"/>
            <a:chExt cx="833754" cy="671329"/>
          </a:xfrm>
        </p:grpSpPr>
        <p:cxnSp>
          <p:nvCxnSpPr>
            <p:cNvPr id="97" name="Connecteur droit avec flèche 96">
              <a:extLst>
                <a:ext uri="{FF2B5EF4-FFF2-40B4-BE49-F238E27FC236}">
                  <a16:creationId xmlns:a16="http://schemas.microsoft.com/office/drawing/2014/main" id="{903206C5-3633-FA2A-33E1-95F8D5ADA096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8" name="ZoneTexte 97">
              <a:extLst>
                <a:ext uri="{FF2B5EF4-FFF2-40B4-BE49-F238E27FC236}">
                  <a16:creationId xmlns:a16="http://schemas.microsoft.com/office/drawing/2014/main" id="{8F5C14FD-72F5-7147-9C45-4505EA5F3E87}"/>
                </a:ext>
              </a:extLst>
            </p:cNvPr>
            <p:cNvSpPr txBox="1"/>
            <p:nvPr/>
          </p:nvSpPr>
          <p:spPr>
            <a:xfrm>
              <a:off x="10257940" y="1156538"/>
              <a:ext cx="833754" cy="33033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/process</a:t>
              </a:r>
            </a:p>
          </p:txBody>
        </p:sp>
      </p:grpSp>
      <p:sp>
        <p:nvSpPr>
          <p:cNvPr id="47" name="ZoneTexte 46">
            <a:extLst>
              <a:ext uri="{FF2B5EF4-FFF2-40B4-BE49-F238E27FC236}">
                <a16:creationId xmlns:a16="http://schemas.microsoft.com/office/drawing/2014/main" id="{27C53BB8-A0B1-6F38-50D7-EB648B0C5543}"/>
              </a:ext>
            </a:extLst>
          </p:cNvPr>
          <p:cNvSpPr txBox="1"/>
          <p:nvPr/>
        </p:nvSpPr>
        <p:spPr>
          <a:xfrm>
            <a:off x="7814361" y="1156225"/>
            <a:ext cx="184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1600" dirty="0">
              <a:solidFill>
                <a:schemeClr val="accent5"/>
              </a:solidFill>
            </a:endParaRPr>
          </a:p>
        </p:txBody>
      </p:sp>
      <p:sp>
        <p:nvSpPr>
          <p:cNvPr id="103" name="ZoneTexte 102">
            <a:extLst>
              <a:ext uri="{FF2B5EF4-FFF2-40B4-BE49-F238E27FC236}">
                <a16:creationId xmlns:a16="http://schemas.microsoft.com/office/drawing/2014/main" id="{C6570E07-8558-7967-0293-C5F89B227EC4}"/>
              </a:ext>
            </a:extLst>
          </p:cNvPr>
          <p:cNvSpPr txBox="1"/>
          <p:nvPr/>
        </p:nvSpPr>
        <p:spPr>
          <a:xfrm>
            <a:off x="10467133" y="1285996"/>
            <a:ext cx="1608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accent5"/>
                </a:solidFill>
              </a:rPr>
              <a:t>/</a:t>
            </a:r>
            <a:r>
              <a:rPr lang="fr-FR" sz="1400" dirty="0" err="1">
                <a:solidFill>
                  <a:schemeClr val="accent5"/>
                </a:solidFill>
              </a:rPr>
              <a:t>revert_to_commit</a:t>
            </a:r>
            <a:endParaRPr lang="fr-FR" sz="1400" dirty="0">
              <a:solidFill>
                <a:schemeClr val="accent5"/>
              </a:solidFill>
            </a:endParaRPr>
          </a:p>
        </p:txBody>
      </p:sp>
      <p:sp>
        <p:nvSpPr>
          <p:cNvPr id="114" name="Flèche : bas 113">
            <a:extLst>
              <a:ext uri="{FF2B5EF4-FFF2-40B4-BE49-F238E27FC236}">
                <a16:creationId xmlns:a16="http://schemas.microsoft.com/office/drawing/2014/main" id="{386E5199-2C61-40AF-A721-E6604F60B1E1}"/>
              </a:ext>
            </a:extLst>
          </p:cNvPr>
          <p:cNvSpPr/>
          <p:nvPr/>
        </p:nvSpPr>
        <p:spPr>
          <a:xfrm rot="16200000">
            <a:off x="4278515" y="3897334"/>
            <a:ext cx="171873" cy="3464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06565773-2E2C-F1FD-AE08-539458617342}"/>
              </a:ext>
            </a:extLst>
          </p:cNvPr>
          <p:cNvGrpSpPr/>
          <p:nvPr/>
        </p:nvGrpSpPr>
        <p:grpSpPr>
          <a:xfrm>
            <a:off x="395818" y="5386008"/>
            <a:ext cx="1519088" cy="723200"/>
            <a:chOff x="395818" y="5386008"/>
            <a:chExt cx="1519088" cy="723200"/>
          </a:xfrm>
        </p:grpSpPr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D05C8059-6FDA-301C-8092-BCFEC33912D8}"/>
                </a:ext>
              </a:extLst>
            </p:cNvPr>
            <p:cNvSpPr txBox="1"/>
            <p:nvPr/>
          </p:nvSpPr>
          <p:spPr>
            <a:xfrm>
              <a:off x="395818" y="5386008"/>
              <a:ext cx="1519088" cy="723200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/>
                <a:t>OCR</a:t>
              </a:r>
            </a:p>
            <a:p>
              <a:r>
                <a:rPr lang="fr-FR" sz="1400" dirty="0"/>
                <a:t>- </a:t>
              </a:r>
              <a:r>
                <a:rPr lang="fr-FR" sz="1400" dirty="0" err="1"/>
                <a:t>Ocerize</a:t>
              </a:r>
              <a:endParaRPr lang="fr-FR" sz="1400" dirty="0"/>
            </a:p>
          </p:txBody>
        </p:sp>
        <p:pic>
          <p:nvPicPr>
            <p:cNvPr id="115" name="Image 114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D2528151-F400-78D5-9A6F-EE07D5286E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68108" y="5689044"/>
              <a:ext cx="396649" cy="396649"/>
            </a:xfrm>
            <a:prstGeom prst="rect">
              <a:avLst/>
            </a:prstGeom>
          </p:spPr>
        </p:pic>
      </p:grpSp>
      <p:sp>
        <p:nvSpPr>
          <p:cNvPr id="117" name="ZoneTexte 116">
            <a:extLst>
              <a:ext uri="{FF2B5EF4-FFF2-40B4-BE49-F238E27FC236}">
                <a16:creationId xmlns:a16="http://schemas.microsoft.com/office/drawing/2014/main" id="{8813939F-09DF-39E4-5DDE-09920382DEF2}"/>
              </a:ext>
            </a:extLst>
          </p:cNvPr>
          <p:cNvSpPr txBox="1"/>
          <p:nvPr/>
        </p:nvSpPr>
        <p:spPr>
          <a:xfrm>
            <a:off x="6815579" y="2062137"/>
            <a:ext cx="3311241" cy="367233"/>
          </a:xfrm>
          <a:prstGeom prst="rect">
            <a:avLst/>
          </a:prstGeom>
          <a:ln w="12700" cap="rnd">
            <a:solidFill>
              <a:schemeClr val="tx1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ctr"/>
            <a:r>
              <a:rPr lang="fr-FR" sz="1400" dirty="0"/>
              <a:t>register_model_to_s3</a:t>
            </a:r>
          </a:p>
        </p:txBody>
      </p:sp>
      <p:sp>
        <p:nvSpPr>
          <p:cNvPr id="118" name="Flèche : bas 117">
            <a:extLst>
              <a:ext uri="{FF2B5EF4-FFF2-40B4-BE49-F238E27FC236}">
                <a16:creationId xmlns:a16="http://schemas.microsoft.com/office/drawing/2014/main" id="{8D4B118D-6671-BF64-9658-37877B64730B}"/>
              </a:ext>
            </a:extLst>
          </p:cNvPr>
          <p:cNvSpPr/>
          <p:nvPr/>
        </p:nvSpPr>
        <p:spPr>
          <a:xfrm rot="16200000">
            <a:off x="6727821" y="4634089"/>
            <a:ext cx="162004" cy="788807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9" name="Flèche : bas 118">
            <a:extLst>
              <a:ext uri="{FF2B5EF4-FFF2-40B4-BE49-F238E27FC236}">
                <a16:creationId xmlns:a16="http://schemas.microsoft.com/office/drawing/2014/main" id="{E70E25D6-5A56-D01A-8395-06A0AAB6BCEC}"/>
              </a:ext>
            </a:extLst>
          </p:cNvPr>
          <p:cNvSpPr/>
          <p:nvPr/>
        </p:nvSpPr>
        <p:spPr>
          <a:xfrm>
            <a:off x="6048322" y="4432899"/>
            <a:ext cx="140027" cy="194607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09475248-219D-1BF0-6D3D-93ABDD63CE0D}"/>
              </a:ext>
            </a:extLst>
          </p:cNvPr>
          <p:cNvSpPr txBox="1"/>
          <p:nvPr/>
        </p:nvSpPr>
        <p:spPr>
          <a:xfrm>
            <a:off x="847815" y="1082577"/>
            <a:ext cx="11433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accent5"/>
                </a:solidFill>
              </a:rPr>
              <a:t>/</a:t>
            </a:r>
            <a:r>
              <a:rPr lang="fr-FR" sz="1400" dirty="0" err="1">
                <a:solidFill>
                  <a:schemeClr val="accent5"/>
                </a:solidFill>
              </a:rPr>
              <a:t>get_images</a:t>
            </a:r>
            <a:endParaRPr lang="fr-FR" sz="1400" dirty="0">
              <a:solidFill>
                <a:schemeClr val="accent5"/>
              </a:solidFill>
            </a:endParaRPr>
          </a:p>
        </p:txBody>
      </p:sp>
      <p:sp>
        <p:nvSpPr>
          <p:cNvPr id="121" name="ZoneTexte 120">
            <a:extLst>
              <a:ext uri="{FF2B5EF4-FFF2-40B4-BE49-F238E27FC236}">
                <a16:creationId xmlns:a16="http://schemas.microsoft.com/office/drawing/2014/main" id="{3741C4B3-FBFA-DF7B-B455-0AC4CE8B5848}"/>
              </a:ext>
            </a:extLst>
          </p:cNvPr>
          <p:cNvSpPr txBox="1"/>
          <p:nvPr/>
        </p:nvSpPr>
        <p:spPr>
          <a:xfrm>
            <a:off x="827051" y="1347268"/>
            <a:ext cx="13710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400" dirty="0">
                <a:solidFill>
                  <a:schemeClr val="accent5"/>
                </a:solidFill>
              </a:rPr>
              <a:t>/</a:t>
            </a:r>
            <a:r>
              <a:rPr lang="fr-FR" sz="1400" dirty="0" err="1">
                <a:solidFill>
                  <a:schemeClr val="accent5"/>
                </a:solidFill>
              </a:rPr>
              <a:t>delete_images</a:t>
            </a:r>
            <a:endParaRPr lang="fr-FR" sz="1400" dirty="0">
              <a:solidFill>
                <a:schemeClr val="accent5"/>
              </a:solidFill>
            </a:endParaRPr>
          </a:p>
        </p:txBody>
      </p:sp>
      <p:pic>
        <p:nvPicPr>
          <p:cNvPr id="127" name="Image 126" descr="Une image contenant Police, logo, symbole, Graphique&#10;&#10;Le contenu généré par l’IA peut être incorrect.">
            <a:extLst>
              <a:ext uri="{FF2B5EF4-FFF2-40B4-BE49-F238E27FC236}">
                <a16:creationId xmlns:a16="http://schemas.microsoft.com/office/drawing/2014/main" id="{0D45289A-6F2F-1979-BEFC-9571CBC4873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-3197" t="27080" r="-3106" b="27204"/>
          <a:stretch/>
        </p:blipFill>
        <p:spPr>
          <a:xfrm>
            <a:off x="628976" y="1924523"/>
            <a:ext cx="1170212" cy="503265"/>
          </a:xfrm>
          <a:prstGeom prst="rect">
            <a:avLst/>
          </a:prstGeom>
        </p:spPr>
      </p:pic>
      <p:pic>
        <p:nvPicPr>
          <p:cNvPr id="129" name="Image 128" descr="Une image contenant Graphique, logo, graphisme, Police&#10;&#10;Le contenu généré par l’IA peut être incorrect.">
            <a:extLst>
              <a:ext uri="{FF2B5EF4-FFF2-40B4-BE49-F238E27FC236}">
                <a16:creationId xmlns:a16="http://schemas.microsoft.com/office/drawing/2014/main" id="{B4644391-5A40-D444-7C2E-E62953330B2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30906" t="24775" r="30861" b="29405"/>
          <a:stretch/>
        </p:blipFill>
        <p:spPr>
          <a:xfrm>
            <a:off x="739023" y="2405030"/>
            <a:ext cx="761300" cy="528870"/>
          </a:xfrm>
          <a:prstGeom prst="rect">
            <a:avLst/>
          </a:prstGeom>
        </p:spPr>
      </p:pic>
      <p:sp>
        <p:nvSpPr>
          <p:cNvPr id="131" name="Flèche : bas 130">
            <a:extLst>
              <a:ext uri="{FF2B5EF4-FFF2-40B4-BE49-F238E27FC236}">
                <a16:creationId xmlns:a16="http://schemas.microsoft.com/office/drawing/2014/main" id="{150FC1CE-5110-233D-AC0B-E5359AD68A0D}"/>
              </a:ext>
            </a:extLst>
          </p:cNvPr>
          <p:cNvSpPr/>
          <p:nvPr/>
        </p:nvSpPr>
        <p:spPr>
          <a:xfrm rot="10800000">
            <a:off x="8882191" y="2484086"/>
            <a:ext cx="135340" cy="1836341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2" name="Flèche : bas 131">
            <a:extLst>
              <a:ext uri="{FF2B5EF4-FFF2-40B4-BE49-F238E27FC236}">
                <a16:creationId xmlns:a16="http://schemas.microsoft.com/office/drawing/2014/main" id="{296C9031-2DE8-F00A-4FFF-FABDE1983DE5}"/>
              </a:ext>
            </a:extLst>
          </p:cNvPr>
          <p:cNvSpPr/>
          <p:nvPr/>
        </p:nvSpPr>
        <p:spPr>
          <a:xfrm rot="16200000">
            <a:off x="8485920" y="4706826"/>
            <a:ext cx="172896" cy="336477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3" name="Flèche : bas 132">
            <a:extLst>
              <a:ext uri="{FF2B5EF4-FFF2-40B4-BE49-F238E27FC236}">
                <a16:creationId xmlns:a16="http://schemas.microsoft.com/office/drawing/2014/main" id="{E6F5D458-CEDC-E6A9-9D41-3FE1E3B29AEA}"/>
              </a:ext>
            </a:extLst>
          </p:cNvPr>
          <p:cNvSpPr/>
          <p:nvPr/>
        </p:nvSpPr>
        <p:spPr>
          <a:xfrm>
            <a:off x="9762484" y="2484086"/>
            <a:ext cx="135340" cy="929748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207FC617-F5FB-1D09-1B20-A2CE669911D9}"/>
              </a:ext>
            </a:extLst>
          </p:cNvPr>
          <p:cNvGrpSpPr/>
          <p:nvPr/>
        </p:nvGrpSpPr>
        <p:grpSpPr>
          <a:xfrm>
            <a:off x="7886443" y="3061672"/>
            <a:ext cx="615040" cy="1564797"/>
            <a:chOff x="10249395" y="1022096"/>
            <a:chExt cx="615040" cy="671329"/>
          </a:xfrm>
        </p:grpSpPr>
        <p:cxnSp>
          <p:nvCxnSpPr>
            <p:cNvPr id="135" name="Connecteur droit avec flèche 134">
              <a:extLst>
                <a:ext uri="{FF2B5EF4-FFF2-40B4-BE49-F238E27FC236}">
                  <a16:creationId xmlns:a16="http://schemas.microsoft.com/office/drawing/2014/main" id="{FB31D25D-BDC9-76CB-B580-517B636E3F39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36" name="ZoneTexte 135">
              <a:extLst>
                <a:ext uri="{FF2B5EF4-FFF2-40B4-BE49-F238E27FC236}">
                  <a16:creationId xmlns:a16="http://schemas.microsoft.com/office/drawing/2014/main" id="{9025AD81-7937-07E3-46EB-E0F9B10CD0C1}"/>
                </a:ext>
              </a:extLst>
            </p:cNvPr>
            <p:cNvSpPr txBox="1"/>
            <p:nvPr/>
          </p:nvSpPr>
          <p:spPr>
            <a:xfrm>
              <a:off x="10249395" y="1325685"/>
              <a:ext cx="615040" cy="979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/train</a:t>
              </a:r>
            </a:p>
          </p:txBody>
        </p:sp>
      </p:grpSp>
      <p:grpSp>
        <p:nvGrpSpPr>
          <p:cNvPr id="138" name="Groupe 137">
            <a:extLst>
              <a:ext uri="{FF2B5EF4-FFF2-40B4-BE49-F238E27FC236}">
                <a16:creationId xmlns:a16="http://schemas.microsoft.com/office/drawing/2014/main" id="{66FD210F-5A01-08D9-3851-A9CD6DA954F2}"/>
              </a:ext>
            </a:extLst>
          </p:cNvPr>
          <p:cNvGrpSpPr/>
          <p:nvPr/>
        </p:nvGrpSpPr>
        <p:grpSpPr>
          <a:xfrm>
            <a:off x="430656" y="3617964"/>
            <a:ext cx="736757" cy="896929"/>
            <a:chOff x="418605" y="3671742"/>
            <a:chExt cx="736757" cy="896929"/>
          </a:xfrm>
        </p:grpSpPr>
        <p:pic>
          <p:nvPicPr>
            <p:cNvPr id="63" name="Graphique 62" descr="Base de données avec un remplissage uni">
              <a:extLst>
                <a:ext uri="{FF2B5EF4-FFF2-40B4-BE49-F238E27FC236}">
                  <a16:creationId xmlns:a16="http://schemas.microsoft.com/office/drawing/2014/main" id="{FD25B523-B60D-FBDE-F29E-E350EDA4C1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433209" y="3846518"/>
              <a:ext cx="722153" cy="722153"/>
            </a:xfrm>
            <a:prstGeom prst="rect">
              <a:avLst/>
            </a:prstGeom>
          </p:spPr>
        </p:pic>
        <p:sp>
          <p:nvSpPr>
            <p:cNvPr id="137" name="ZoneTexte 136">
              <a:extLst>
                <a:ext uri="{FF2B5EF4-FFF2-40B4-BE49-F238E27FC236}">
                  <a16:creationId xmlns:a16="http://schemas.microsoft.com/office/drawing/2014/main" id="{465D3DCD-A192-69C8-1407-747F9304DD2E}"/>
                </a:ext>
              </a:extLst>
            </p:cNvPr>
            <p:cNvSpPr txBox="1"/>
            <p:nvPr/>
          </p:nvSpPr>
          <p:spPr>
            <a:xfrm>
              <a:off x="418605" y="3671742"/>
              <a:ext cx="6671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6">
                      <a:lumMod val="75000"/>
                    </a:schemeClr>
                  </a:solidFill>
                </a:rPr>
                <a:t>images</a:t>
              </a:r>
            </a:p>
          </p:txBody>
        </p:sp>
      </p:grpSp>
      <p:grpSp>
        <p:nvGrpSpPr>
          <p:cNvPr id="151" name="Groupe 150">
            <a:extLst>
              <a:ext uri="{FF2B5EF4-FFF2-40B4-BE49-F238E27FC236}">
                <a16:creationId xmlns:a16="http://schemas.microsoft.com/office/drawing/2014/main" id="{3072C473-A646-0AA6-C321-5EC7D49E7790}"/>
              </a:ext>
            </a:extLst>
          </p:cNvPr>
          <p:cNvGrpSpPr/>
          <p:nvPr/>
        </p:nvGrpSpPr>
        <p:grpSpPr>
          <a:xfrm>
            <a:off x="5685748" y="4650116"/>
            <a:ext cx="865173" cy="884775"/>
            <a:chOff x="5074635" y="5243008"/>
            <a:chExt cx="865173" cy="884775"/>
          </a:xfrm>
        </p:grpSpPr>
        <p:pic>
          <p:nvPicPr>
            <p:cNvPr id="76" name="Graphique 75" descr="Base de données avec un remplissage uni">
              <a:extLst>
                <a:ext uri="{FF2B5EF4-FFF2-40B4-BE49-F238E27FC236}">
                  <a16:creationId xmlns:a16="http://schemas.microsoft.com/office/drawing/2014/main" id="{05089574-92D0-5D03-5DE1-A4F7804B54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75691" y="5405630"/>
              <a:ext cx="722153" cy="722153"/>
            </a:xfrm>
            <a:prstGeom prst="rect">
              <a:avLst/>
            </a:prstGeom>
          </p:spPr>
        </p:pic>
        <p:sp>
          <p:nvSpPr>
            <p:cNvPr id="143" name="ZoneTexte 142">
              <a:extLst>
                <a:ext uri="{FF2B5EF4-FFF2-40B4-BE49-F238E27FC236}">
                  <a16:creationId xmlns:a16="http://schemas.microsoft.com/office/drawing/2014/main" id="{1CE0A1EA-8382-6A9D-6D57-0C720D491DA2}"/>
                </a:ext>
              </a:extLst>
            </p:cNvPr>
            <p:cNvSpPr txBox="1"/>
            <p:nvPr/>
          </p:nvSpPr>
          <p:spPr>
            <a:xfrm>
              <a:off x="5074635" y="5243008"/>
              <a:ext cx="8651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6">
                      <a:lumMod val="75000"/>
                    </a:schemeClr>
                  </a:solidFill>
                </a:rPr>
                <a:t>Train data</a:t>
              </a:r>
            </a:p>
          </p:txBody>
        </p:sp>
      </p:grpSp>
      <p:grpSp>
        <p:nvGrpSpPr>
          <p:cNvPr id="158" name="Groupe 157">
            <a:extLst>
              <a:ext uri="{FF2B5EF4-FFF2-40B4-BE49-F238E27FC236}">
                <a16:creationId xmlns:a16="http://schemas.microsoft.com/office/drawing/2014/main" id="{FB813C8F-7EAC-7719-6637-21461A5BF9F2}"/>
              </a:ext>
            </a:extLst>
          </p:cNvPr>
          <p:cNvGrpSpPr/>
          <p:nvPr/>
        </p:nvGrpSpPr>
        <p:grpSpPr>
          <a:xfrm>
            <a:off x="8598339" y="4304282"/>
            <a:ext cx="722153" cy="943256"/>
            <a:chOff x="7742702" y="3541388"/>
            <a:chExt cx="722153" cy="943256"/>
          </a:xfrm>
        </p:grpSpPr>
        <p:pic>
          <p:nvPicPr>
            <p:cNvPr id="77" name="Graphique 76" descr="Base de données avec un remplissage uni">
              <a:extLst>
                <a:ext uri="{FF2B5EF4-FFF2-40B4-BE49-F238E27FC236}">
                  <a16:creationId xmlns:a16="http://schemas.microsoft.com/office/drawing/2014/main" id="{65D85D70-CFEB-DB28-7785-BF8A031DB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742702" y="3762491"/>
              <a:ext cx="722153" cy="722153"/>
            </a:xfrm>
            <a:prstGeom prst="rect">
              <a:avLst/>
            </a:prstGeom>
          </p:spPr>
        </p:pic>
        <p:sp>
          <p:nvSpPr>
            <p:cNvPr id="145" name="ZoneTexte 144">
              <a:extLst>
                <a:ext uri="{FF2B5EF4-FFF2-40B4-BE49-F238E27FC236}">
                  <a16:creationId xmlns:a16="http://schemas.microsoft.com/office/drawing/2014/main" id="{6C49C4E6-3A70-A633-FEBE-2341658B4255}"/>
                </a:ext>
              </a:extLst>
            </p:cNvPr>
            <p:cNvSpPr txBox="1"/>
            <p:nvPr/>
          </p:nvSpPr>
          <p:spPr>
            <a:xfrm>
              <a:off x="7763512" y="3541388"/>
              <a:ext cx="5962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6">
                      <a:lumMod val="75000"/>
                    </a:schemeClr>
                  </a:solidFill>
                </a:rPr>
                <a:t>Model</a:t>
              </a:r>
            </a:p>
          </p:txBody>
        </p:sp>
      </p:grpSp>
      <p:grpSp>
        <p:nvGrpSpPr>
          <p:cNvPr id="149" name="Groupe 148">
            <a:extLst>
              <a:ext uri="{FF2B5EF4-FFF2-40B4-BE49-F238E27FC236}">
                <a16:creationId xmlns:a16="http://schemas.microsoft.com/office/drawing/2014/main" id="{468C92A0-E4D0-A5AD-A713-821D4E85FC54}"/>
              </a:ext>
            </a:extLst>
          </p:cNvPr>
          <p:cNvGrpSpPr/>
          <p:nvPr/>
        </p:nvGrpSpPr>
        <p:grpSpPr>
          <a:xfrm>
            <a:off x="10194354" y="5288889"/>
            <a:ext cx="722153" cy="979233"/>
            <a:chOff x="9474411" y="3573862"/>
            <a:chExt cx="722153" cy="979233"/>
          </a:xfrm>
        </p:grpSpPr>
        <p:pic>
          <p:nvPicPr>
            <p:cNvPr id="107" name="Graphique 106" descr="Base de données avec un remplissage uni">
              <a:extLst>
                <a:ext uri="{FF2B5EF4-FFF2-40B4-BE49-F238E27FC236}">
                  <a16:creationId xmlns:a16="http://schemas.microsoft.com/office/drawing/2014/main" id="{C5481E78-8CFC-D59A-E9D8-4FF75C3577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74411" y="3830942"/>
              <a:ext cx="722153" cy="722153"/>
            </a:xfrm>
            <a:prstGeom prst="rect">
              <a:avLst/>
            </a:prstGeom>
          </p:spPr>
        </p:pic>
        <p:sp>
          <p:nvSpPr>
            <p:cNvPr id="147" name="ZoneTexte 146">
              <a:extLst>
                <a:ext uri="{FF2B5EF4-FFF2-40B4-BE49-F238E27FC236}">
                  <a16:creationId xmlns:a16="http://schemas.microsoft.com/office/drawing/2014/main" id="{F30F82BD-5BC2-B683-AD24-A130C108E569}"/>
                </a:ext>
              </a:extLst>
            </p:cNvPr>
            <p:cNvSpPr txBox="1"/>
            <p:nvPr/>
          </p:nvSpPr>
          <p:spPr>
            <a:xfrm>
              <a:off x="9502126" y="3573862"/>
              <a:ext cx="6724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err="1">
                  <a:solidFill>
                    <a:schemeClr val="accent6">
                      <a:lumMod val="75000"/>
                    </a:schemeClr>
                  </a:solidFill>
                </a:rPr>
                <a:t>Metrics</a:t>
              </a:r>
              <a:endParaRPr lang="fr-FR" sz="1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59" name="Groupe 158">
            <a:extLst>
              <a:ext uri="{FF2B5EF4-FFF2-40B4-BE49-F238E27FC236}">
                <a16:creationId xmlns:a16="http://schemas.microsoft.com/office/drawing/2014/main" id="{2B421C33-3F11-FC94-24CF-CAD8A8AFD35F}"/>
              </a:ext>
            </a:extLst>
          </p:cNvPr>
          <p:cNvGrpSpPr/>
          <p:nvPr/>
        </p:nvGrpSpPr>
        <p:grpSpPr>
          <a:xfrm>
            <a:off x="5089164" y="5435568"/>
            <a:ext cx="804195" cy="936230"/>
            <a:chOff x="5075960" y="5451419"/>
            <a:chExt cx="804195" cy="936230"/>
          </a:xfrm>
        </p:grpSpPr>
        <p:pic>
          <p:nvPicPr>
            <p:cNvPr id="144" name="Graphique 143" descr="Base de données avec un remplissage uni">
              <a:extLst>
                <a:ext uri="{FF2B5EF4-FFF2-40B4-BE49-F238E27FC236}">
                  <a16:creationId xmlns:a16="http://schemas.microsoft.com/office/drawing/2014/main" id="{1B0BDDDE-650A-6E06-999C-6CE194CEE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51298" y="5665496"/>
              <a:ext cx="722153" cy="722153"/>
            </a:xfrm>
            <a:prstGeom prst="rect">
              <a:avLst/>
            </a:prstGeom>
          </p:spPr>
        </p:pic>
        <p:sp>
          <p:nvSpPr>
            <p:cNvPr id="152" name="ZoneTexte 151">
              <a:extLst>
                <a:ext uri="{FF2B5EF4-FFF2-40B4-BE49-F238E27FC236}">
                  <a16:creationId xmlns:a16="http://schemas.microsoft.com/office/drawing/2014/main" id="{E28927ED-E0BE-69C7-7957-8A549B76DA1B}"/>
                </a:ext>
              </a:extLst>
            </p:cNvPr>
            <p:cNvSpPr txBox="1"/>
            <p:nvPr/>
          </p:nvSpPr>
          <p:spPr>
            <a:xfrm>
              <a:off x="5075960" y="5451419"/>
              <a:ext cx="8041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6">
                      <a:lumMod val="75000"/>
                    </a:schemeClr>
                  </a:solidFill>
                </a:rPr>
                <a:t>Test data</a:t>
              </a:r>
            </a:p>
          </p:txBody>
        </p:sp>
      </p:grpSp>
      <p:grpSp>
        <p:nvGrpSpPr>
          <p:cNvPr id="153" name="Groupe 152">
            <a:extLst>
              <a:ext uri="{FF2B5EF4-FFF2-40B4-BE49-F238E27FC236}">
                <a16:creationId xmlns:a16="http://schemas.microsoft.com/office/drawing/2014/main" id="{ADD43627-8062-9A37-BD2D-C8B7DE7B9E02}"/>
              </a:ext>
            </a:extLst>
          </p:cNvPr>
          <p:cNvGrpSpPr/>
          <p:nvPr/>
        </p:nvGrpSpPr>
        <p:grpSpPr>
          <a:xfrm>
            <a:off x="9344835" y="3031332"/>
            <a:ext cx="563296" cy="2678617"/>
            <a:chOff x="10284757" y="1022096"/>
            <a:chExt cx="563296" cy="671329"/>
          </a:xfrm>
        </p:grpSpPr>
        <p:cxnSp>
          <p:nvCxnSpPr>
            <p:cNvPr id="154" name="Connecteur droit avec flèche 153">
              <a:extLst>
                <a:ext uri="{FF2B5EF4-FFF2-40B4-BE49-F238E27FC236}">
                  <a16:creationId xmlns:a16="http://schemas.microsoft.com/office/drawing/2014/main" id="{2D832C0C-EAD0-2802-7CCB-B5823F78FA49}"/>
                </a:ext>
              </a:extLst>
            </p:cNvPr>
            <p:cNvCxnSpPr>
              <a:cxnSpLocks/>
            </p:cNvCxnSpPr>
            <p:nvPr/>
          </p:nvCxnSpPr>
          <p:spPr>
            <a:xfrm>
              <a:off x="10307639" y="1022096"/>
              <a:ext cx="0" cy="67132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55" name="ZoneTexte 154">
              <a:extLst>
                <a:ext uri="{FF2B5EF4-FFF2-40B4-BE49-F238E27FC236}">
                  <a16:creationId xmlns:a16="http://schemas.microsoft.com/office/drawing/2014/main" id="{F4D91706-4489-8596-6DBD-37BAD2E1B0F0}"/>
                </a:ext>
              </a:extLst>
            </p:cNvPr>
            <p:cNvSpPr txBox="1"/>
            <p:nvPr/>
          </p:nvSpPr>
          <p:spPr>
            <a:xfrm>
              <a:off x="10284757" y="1477804"/>
              <a:ext cx="563296" cy="7075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eval</a:t>
              </a:r>
              <a:endParaRPr lang="fr-FR" sz="1400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165" name="Groupe 164">
            <a:extLst>
              <a:ext uri="{FF2B5EF4-FFF2-40B4-BE49-F238E27FC236}">
                <a16:creationId xmlns:a16="http://schemas.microsoft.com/office/drawing/2014/main" id="{36232533-AF22-23B7-9C6A-F1A5BD2C574A}"/>
              </a:ext>
            </a:extLst>
          </p:cNvPr>
          <p:cNvGrpSpPr/>
          <p:nvPr/>
        </p:nvGrpSpPr>
        <p:grpSpPr>
          <a:xfrm>
            <a:off x="9492478" y="3423696"/>
            <a:ext cx="762420" cy="960763"/>
            <a:chOff x="8474329" y="3786059"/>
            <a:chExt cx="957921" cy="1167191"/>
          </a:xfrm>
        </p:grpSpPr>
        <p:sp>
          <p:nvSpPr>
            <p:cNvPr id="146" name="ZoneTexte 145">
              <a:extLst>
                <a:ext uri="{FF2B5EF4-FFF2-40B4-BE49-F238E27FC236}">
                  <a16:creationId xmlns:a16="http://schemas.microsoft.com/office/drawing/2014/main" id="{4B15EF6A-ED23-29B0-26B7-4F4A264A787F}"/>
                </a:ext>
              </a:extLst>
            </p:cNvPr>
            <p:cNvSpPr txBox="1"/>
            <p:nvPr/>
          </p:nvSpPr>
          <p:spPr>
            <a:xfrm>
              <a:off x="8495878" y="3786059"/>
              <a:ext cx="936372" cy="3739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 err="1">
                  <a:solidFill>
                    <a:schemeClr val="accent2">
                      <a:lumMod val="75000"/>
                    </a:schemeClr>
                  </a:solidFill>
                </a:rPr>
                <a:t>Models</a:t>
              </a:r>
              <a:endParaRPr lang="fr-FR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  <p:pic>
          <p:nvPicPr>
            <p:cNvPr id="157" name="Image 156" descr="Une image contenant Graphique, conception&#10;&#10;Le contenu généré par l’IA peut être incorrect.">
              <a:extLst>
                <a:ext uri="{FF2B5EF4-FFF2-40B4-BE49-F238E27FC236}">
                  <a16:creationId xmlns:a16="http://schemas.microsoft.com/office/drawing/2014/main" id="{30CF80A8-E1BA-E9C9-7C8C-BBB0E04346A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l="11406" t="1461" r="10410" b="5393"/>
            <a:stretch/>
          </p:blipFill>
          <p:spPr>
            <a:xfrm>
              <a:off x="8474329" y="4140127"/>
              <a:ext cx="910012" cy="813123"/>
            </a:xfrm>
            <a:prstGeom prst="rect">
              <a:avLst/>
            </a:prstGeom>
          </p:spPr>
        </p:pic>
      </p:grpSp>
      <p:sp>
        <p:nvSpPr>
          <p:cNvPr id="160" name="Flèche : bas 159">
            <a:extLst>
              <a:ext uri="{FF2B5EF4-FFF2-40B4-BE49-F238E27FC236}">
                <a16:creationId xmlns:a16="http://schemas.microsoft.com/office/drawing/2014/main" id="{9F473731-3384-8E2D-07C4-176FCE823234}"/>
              </a:ext>
            </a:extLst>
          </p:cNvPr>
          <p:cNvSpPr/>
          <p:nvPr/>
        </p:nvSpPr>
        <p:spPr>
          <a:xfrm>
            <a:off x="5436956" y="4435499"/>
            <a:ext cx="140027" cy="1032047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3" name="Flèche : bas 162">
            <a:extLst>
              <a:ext uri="{FF2B5EF4-FFF2-40B4-BE49-F238E27FC236}">
                <a16:creationId xmlns:a16="http://schemas.microsoft.com/office/drawing/2014/main" id="{BCAC6B9E-76BF-964A-8A4E-B129C232DD6D}"/>
              </a:ext>
            </a:extLst>
          </p:cNvPr>
          <p:cNvSpPr/>
          <p:nvPr/>
        </p:nvSpPr>
        <p:spPr>
          <a:xfrm rot="16200000">
            <a:off x="9999501" y="5779224"/>
            <a:ext cx="162003" cy="386785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4" name="Flèche : bas 163">
            <a:extLst>
              <a:ext uri="{FF2B5EF4-FFF2-40B4-BE49-F238E27FC236}">
                <a16:creationId xmlns:a16="http://schemas.microsoft.com/office/drawing/2014/main" id="{AE8CBF11-6C42-E23A-41D0-5C09063A8E82}"/>
              </a:ext>
            </a:extLst>
          </p:cNvPr>
          <p:cNvSpPr/>
          <p:nvPr/>
        </p:nvSpPr>
        <p:spPr>
          <a:xfrm rot="16200000">
            <a:off x="7104870" y="4555169"/>
            <a:ext cx="162003" cy="2834896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72" name="Groupe 171">
            <a:extLst>
              <a:ext uri="{FF2B5EF4-FFF2-40B4-BE49-F238E27FC236}">
                <a16:creationId xmlns:a16="http://schemas.microsoft.com/office/drawing/2014/main" id="{2DE0691C-2BE8-CBE2-CD9E-FA375CA42EE7}"/>
              </a:ext>
            </a:extLst>
          </p:cNvPr>
          <p:cNvGrpSpPr/>
          <p:nvPr/>
        </p:nvGrpSpPr>
        <p:grpSpPr>
          <a:xfrm>
            <a:off x="10421716" y="1008319"/>
            <a:ext cx="1567184" cy="671329"/>
            <a:chOff x="10197912" y="1027965"/>
            <a:chExt cx="1567184" cy="671329"/>
          </a:xfrm>
        </p:grpSpPr>
        <p:grpSp>
          <p:nvGrpSpPr>
            <p:cNvPr id="102" name="Groupe 101">
              <a:extLst>
                <a:ext uri="{FF2B5EF4-FFF2-40B4-BE49-F238E27FC236}">
                  <a16:creationId xmlns:a16="http://schemas.microsoft.com/office/drawing/2014/main" id="{22DCE39D-1A23-B1C8-AD0F-8A1A901DC5B4}"/>
                </a:ext>
              </a:extLst>
            </p:cNvPr>
            <p:cNvGrpSpPr/>
            <p:nvPr/>
          </p:nvGrpSpPr>
          <p:grpSpPr>
            <a:xfrm>
              <a:off x="10197912" y="1027965"/>
              <a:ext cx="184731" cy="671329"/>
              <a:chOff x="1267689" y="1070658"/>
              <a:chExt cx="184731" cy="671329"/>
            </a:xfrm>
          </p:grpSpPr>
          <p:cxnSp>
            <p:nvCxnSpPr>
              <p:cNvPr id="104" name="Connecteur droit avec flèche 103">
                <a:extLst>
                  <a:ext uri="{FF2B5EF4-FFF2-40B4-BE49-F238E27FC236}">
                    <a16:creationId xmlns:a16="http://schemas.microsoft.com/office/drawing/2014/main" id="{748283F9-1DDF-DEE7-22AB-579696FBCC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27940" y="1070658"/>
                <a:ext cx="0" cy="671329"/>
              </a:xfrm>
              <a:prstGeom prst="straightConnector1">
                <a:avLst/>
              </a:prstGeom>
              <a:ln w="19050" cap="flat" cmpd="sng" algn="ctr">
                <a:solidFill>
                  <a:schemeClr val="accent5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sp>
            <p:nvSpPr>
              <p:cNvPr id="105" name="ZoneTexte 104">
                <a:extLst>
                  <a:ext uri="{FF2B5EF4-FFF2-40B4-BE49-F238E27FC236}">
                    <a16:creationId xmlns:a16="http://schemas.microsoft.com/office/drawing/2014/main" id="{4AB9690E-3467-DB58-E266-47C59C95137B}"/>
                  </a:ext>
                </a:extLst>
              </p:cNvPr>
              <p:cNvSpPr txBox="1"/>
              <p:nvPr/>
            </p:nvSpPr>
            <p:spPr>
              <a:xfrm>
                <a:off x="1267689" y="1184970"/>
                <a:ext cx="18473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endParaRPr lang="fr-FR" sz="1400" dirty="0">
                  <a:solidFill>
                    <a:schemeClr val="accent5"/>
                  </a:solidFill>
                </a:endParaRPr>
              </a:p>
            </p:txBody>
          </p:sp>
        </p:grpSp>
        <p:sp>
          <p:nvSpPr>
            <p:cNvPr id="166" name="ZoneTexte 165">
              <a:extLst>
                <a:ext uri="{FF2B5EF4-FFF2-40B4-BE49-F238E27FC236}">
                  <a16:creationId xmlns:a16="http://schemas.microsoft.com/office/drawing/2014/main" id="{C572D68E-BAEC-B56A-9910-A9207CC46FE4}"/>
                </a:ext>
              </a:extLst>
            </p:cNvPr>
            <p:cNvSpPr txBox="1"/>
            <p:nvPr/>
          </p:nvSpPr>
          <p:spPr>
            <a:xfrm>
              <a:off x="10241858" y="1030797"/>
              <a:ext cx="15232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</a:t>
              </a:r>
              <a:r>
                <a:rPr lang="fr-FR" sz="1400" dirty="0" err="1">
                  <a:solidFill>
                    <a:schemeClr val="accent5"/>
                  </a:solidFill>
                </a:rPr>
                <a:t>get_mlflow_runs</a:t>
              </a:r>
              <a:endParaRPr lang="fr-FR" sz="1400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167" name="Flèche : bas 166">
            <a:extLst>
              <a:ext uri="{FF2B5EF4-FFF2-40B4-BE49-F238E27FC236}">
                <a16:creationId xmlns:a16="http://schemas.microsoft.com/office/drawing/2014/main" id="{7020F34A-7475-388E-FDC3-9CB6949AD9FF}"/>
              </a:ext>
            </a:extLst>
          </p:cNvPr>
          <p:cNvSpPr/>
          <p:nvPr/>
        </p:nvSpPr>
        <p:spPr>
          <a:xfrm>
            <a:off x="8881505" y="5189681"/>
            <a:ext cx="140026" cy="487591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86" name="Groupe 185">
            <a:extLst>
              <a:ext uri="{FF2B5EF4-FFF2-40B4-BE49-F238E27FC236}">
                <a16:creationId xmlns:a16="http://schemas.microsoft.com/office/drawing/2014/main" id="{CB268F83-D982-6C6C-381B-99FECC65981A}"/>
              </a:ext>
            </a:extLst>
          </p:cNvPr>
          <p:cNvGrpSpPr/>
          <p:nvPr/>
        </p:nvGrpSpPr>
        <p:grpSpPr>
          <a:xfrm>
            <a:off x="10430230" y="3528632"/>
            <a:ext cx="1636568" cy="1354217"/>
            <a:chOff x="10430230" y="3528632"/>
            <a:chExt cx="1636568" cy="1354217"/>
          </a:xfrm>
        </p:grpSpPr>
        <p:sp>
          <p:nvSpPr>
            <p:cNvPr id="170" name="ZoneTexte 169">
              <a:extLst>
                <a:ext uri="{FF2B5EF4-FFF2-40B4-BE49-F238E27FC236}">
                  <a16:creationId xmlns:a16="http://schemas.microsoft.com/office/drawing/2014/main" id="{C1AC6360-EA5B-3C3D-7DA3-3518E6DDFB56}"/>
                </a:ext>
              </a:extLst>
            </p:cNvPr>
            <p:cNvSpPr txBox="1"/>
            <p:nvPr/>
          </p:nvSpPr>
          <p:spPr>
            <a:xfrm>
              <a:off x="10430230" y="3528632"/>
              <a:ext cx="1636568" cy="135421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endParaRPr lang="fr-FR" dirty="0"/>
            </a:p>
            <a:p>
              <a:endParaRPr lang="fr-FR" dirty="0"/>
            </a:p>
            <a:p>
              <a:endParaRPr lang="fr-FR" dirty="0"/>
            </a:p>
            <a:p>
              <a:r>
                <a:rPr lang="fr-FR" sz="1400" dirty="0"/>
                <a:t>- </a:t>
              </a:r>
              <a:r>
                <a:rPr lang="fr-FR" sz="1400" dirty="0" err="1"/>
                <a:t>Experiment</a:t>
              </a:r>
              <a:endParaRPr lang="fr-FR" sz="1400" dirty="0"/>
            </a:p>
            <a:p>
              <a:r>
                <a:rPr lang="fr-FR" sz="1400" dirty="0"/>
                <a:t>- Git Hash</a:t>
              </a:r>
            </a:p>
          </p:txBody>
        </p:sp>
        <p:pic>
          <p:nvPicPr>
            <p:cNvPr id="162" name="Image 161" descr="Une image contenant dessin humoristique, clipart, Police, lapin&#10;&#10;Le contenu généré par l’IA peut être incorrect.">
              <a:extLst>
                <a:ext uri="{FF2B5EF4-FFF2-40B4-BE49-F238E27FC236}">
                  <a16:creationId xmlns:a16="http://schemas.microsoft.com/office/drawing/2014/main" id="{24496D61-6473-FB85-D813-DBB8DFA9CCF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0607420" y="3558191"/>
              <a:ext cx="1282188" cy="366339"/>
            </a:xfrm>
            <a:prstGeom prst="rect">
              <a:avLst/>
            </a:prstGeom>
          </p:spPr>
        </p:pic>
        <p:pic>
          <p:nvPicPr>
            <p:cNvPr id="169" name="Image 168" descr="Une image contenant Police, Graphique, graphisme, logo&#10;&#10;Le contenu généré par l’IA peut être incorrect.">
              <a:extLst>
                <a:ext uri="{FF2B5EF4-FFF2-40B4-BE49-F238E27FC236}">
                  <a16:creationId xmlns:a16="http://schemas.microsoft.com/office/drawing/2014/main" id="{3E66F8E5-66ED-990B-CB6D-10850CFA4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657946" y="3953288"/>
              <a:ext cx="999108" cy="366339"/>
            </a:xfrm>
            <a:prstGeom prst="rect">
              <a:avLst/>
            </a:prstGeom>
          </p:spPr>
        </p:pic>
      </p:grpSp>
      <p:sp>
        <p:nvSpPr>
          <p:cNvPr id="171" name="Flèche : bas 170">
            <a:extLst>
              <a:ext uri="{FF2B5EF4-FFF2-40B4-BE49-F238E27FC236}">
                <a16:creationId xmlns:a16="http://schemas.microsoft.com/office/drawing/2014/main" id="{70A6CC02-9125-734B-8EC5-DC4BC48E5D3C}"/>
              </a:ext>
            </a:extLst>
          </p:cNvPr>
          <p:cNvSpPr/>
          <p:nvPr/>
        </p:nvSpPr>
        <p:spPr>
          <a:xfrm>
            <a:off x="10758860" y="2398800"/>
            <a:ext cx="228996" cy="1092508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74" name="Groupe 173">
            <a:extLst>
              <a:ext uri="{FF2B5EF4-FFF2-40B4-BE49-F238E27FC236}">
                <a16:creationId xmlns:a16="http://schemas.microsoft.com/office/drawing/2014/main" id="{F9064F70-F842-C3C7-F2E9-DB2DD95190E9}"/>
              </a:ext>
            </a:extLst>
          </p:cNvPr>
          <p:cNvGrpSpPr/>
          <p:nvPr/>
        </p:nvGrpSpPr>
        <p:grpSpPr>
          <a:xfrm>
            <a:off x="1432394" y="3619576"/>
            <a:ext cx="1752404" cy="738041"/>
            <a:chOff x="1432394" y="3619576"/>
            <a:chExt cx="1752404" cy="738041"/>
          </a:xfrm>
        </p:grpSpPr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BDF2E277-9C05-098D-29A1-D8E86AAE4997}"/>
                </a:ext>
              </a:extLst>
            </p:cNvPr>
            <p:cNvSpPr txBox="1"/>
            <p:nvPr/>
          </p:nvSpPr>
          <p:spPr>
            <a:xfrm>
              <a:off x="1432394" y="3619576"/>
              <a:ext cx="1752404" cy="738041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/>
                <a:t>ETL</a:t>
              </a:r>
            </a:p>
            <a:p>
              <a:r>
                <a:rPr lang="fr-FR" sz="1400" dirty="0"/>
                <a:t>For </a:t>
              </a:r>
              <a:r>
                <a:rPr lang="fr-FR" sz="1400" dirty="0" err="1"/>
                <a:t>each</a:t>
              </a:r>
              <a:r>
                <a:rPr lang="fr-FR" sz="1400" dirty="0"/>
                <a:t> image</a:t>
              </a:r>
            </a:p>
          </p:txBody>
        </p:sp>
        <p:pic>
          <p:nvPicPr>
            <p:cNvPr id="173" name="Image 172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99B92DD1-E861-522E-6D5F-7B58734868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722816" y="3923608"/>
              <a:ext cx="396649" cy="396649"/>
            </a:xfrm>
            <a:prstGeom prst="rect">
              <a:avLst/>
            </a:prstGeom>
          </p:spPr>
        </p:pic>
      </p:grpSp>
      <p:grpSp>
        <p:nvGrpSpPr>
          <p:cNvPr id="176" name="Groupe 175">
            <a:extLst>
              <a:ext uri="{FF2B5EF4-FFF2-40B4-BE49-F238E27FC236}">
                <a16:creationId xmlns:a16="http://schemas.microsoft.com/office/drawing/2014/main" id="{32ABFC51-0907-5680-A8FE-2A6EAD241E12}"/>
              </a:ext>
            </a:extLst>
          </p:cNvPr>
          <p:cNvGrpSpPr/>
          <p:nvPr/>
        </p:nvGrpSpPr>
        <p:grpSpPr>
          <a:xfrm>
            <a:off x="6870595" y="3516553"/>
            <a:ext cx="837602" cy="919381"/>
            <a:chOff x="5074636" y="5208402"/>
            <a:chExt cx="837602" cy="919381"/>
          </a:xfrm>
        </p:grpSpPr>
        <p:pic>
          <p:nvPicPr>
            <p:cNvPr id="177" name="Graphique 176" descr="Base de données avec un remplissage uni">
              <a:extLst>
                <a:ext uri="{FF2B5EF4-FFF2-40B4-BE49-F238E27FC236}">
                  <a16:creationId xmlns:a16="http://schemas.microsoft.com/office/drawing/2014/main" id="{73F97C04-C14E-0E6F-820F-8FDA616911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75691" y="5405630"/>
              <a:ext cx="722153" cy="722153"/>
            </a:xfrm>
            <a:prstGeom prst="rect">
              <a:avLst/>
            </a:prstGeom>
          </p:spPr>
        </p:pic>
        <p:sp>
          <p:nvSpPr>
            <p:cNvPr id="178" name="ZoneTexte 177">
              <a:extLst>
                <a:ext uri="{FF2B5EF4-FFF2-40B4-BE49-F238E27FC236}">
                  <a16:creationId xmlns:a16="http://schemas.microsoft.com/office/drawing/2014/main" id="{29672D02-832C-683D-F90F-F263D2D58F84}"/>
                </a:ext>
              </a:extLst>
            </p:cNvPr>
            <p:cNvSpPr txBox="1"/>
            <p:nvPr/>
          </p:nvSpPr>
          <p:spPr>
            <a:xfrm>
              <a:off x="5074636" y="5208402"/>
              <a:ext cx="8376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err="1">
                  <a:solidFill>
                    <a:schemeClr val="accent6">
                      <a:lumMod val="75000"/>
                    </a:schemeClr>
                  </a:solidFill>
                </a:rPr>
                <a:t>Vectorizer</a:t>
              </a:r>
              <a:endParaRPr lang="fr-FR" sz="1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182" name="Flèche : bas 181">
            <a:extLst>
              <a:ext uri="{FF2B5EF4-FFF2-40B4-BE49-F238E27FC236}">
                <a16:creationId xmlns:a16="http://schemas.microsoft.com/office/drawing/2014/main" id="{8E267F3D-8C2D-14F8-7C5C-185057B8E8F8}"/>
              </a:ext>
            </a:extLst>
          </p:cNvPr>
          <p:cNvSpPr/>
          <p:nvPr/>
        </p:nvSpPr>
        <p:spPr>
          <a:xfrm rot="16200000">
            <a:off x="6741446" y="3830424"/>
            <a:ext cx="171875" cy="523151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184" name="Groupe 183">
            <a:extLst>
              <a:ext uri="{FF2B5EF4-FFF2-40B4-BE49-F238E27FC236}">
                <a16:creationId xmlns:a16="http://schemas.microsoft.com/office/drawing/2014/main" id="{FE36D1E6-71AB-B2EB-025F-C50FBFE4D5A2}"/>
              </a:ext>
            </a:extLst>
          </p:cNvPr>
          <p:cNvGrpSpPr/>
          <p:nvPr/>
        </p:nvGrpSpPr>
        <p:grpSpPr>
          <a:xfrm>
            <a:off x="8603320" y="5717489"/>
            <a:ext cx="1201548" cy="520332"/>
            <a:chOff x="8603320" y="5717489"/>
            <a:chExt cx="1201548" cy="520332"/>
          </a:xfrm>
        </p:grpSpPr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7C1D4688-0327-FEF7-4391-67E0A7946EDA}"/>
                </a:ext>
              </a:extLst>
            </p:cNvPr>
            <p:cNvSpPr txBox="1"/>
            <p:nvPr/>
          </p:nvSpPr>
          <p:spPr>
            <a:xfrm>
              <a:off x="8603320" y="5717489"/>
              <a:ext cx="1193200" cy="487591"/>
            </a:xfrm>
            <a:prstGeom prst="rect">
              <a:avLst/>
            </a:prstGeom>
            <a:ln w="41275" cap="rnd">
              <a:round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wrap="square" rtlCol="0">
              <a:noAutofit/>
            </a:bodyPr>
            <a:lstStyle/>
            <a:p>
              <a:pPr algn="ctr"/>
              <a:r>
                <a:rPr lang="fr-FR" b="1" dirty="0"/>
                <a:t>Eval</a:t>
              </a:r>
            </a:p>
          </p:txBody>
        </p:sp>
        <p:pic>
          <p:nvPicPr>
            <p:cNvPr id="183" name="Image 182" descr="Une image contenant symbole, Graphique, clipart, conception&#10;&#10;Le contenu généré par l’IA peut être incorrect.">
              <a:extLst>
                <a:ext uri="{FF2B5EF4-FFF2-40B4-BE49-F238E27FC236}">
                  <a16:creationId xmlns:a16="http://schemas.microsoft.com/office/drawing/2014/main" id="{AEC2A631-8404-D5B9-9CD4-0A4CBCBAE34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408219" y="5841172"/>
              <a:ext cx="396649" cy="396649"/>
            </a:xfrm>
            <a:prstGeom prst="rect">
              <a:avLst/>
            </a:prstGeom>
          </p:spPr>
        </p:pic>
      </p:grpSp>
      <p:sp>
        <p:nvSpPr>
          <p:cNvPr id="185" name="Flèche : bas 184">
            <a:extLst>
              <a:ext uri="{FF2B5EF4-FFF2-40B4-BE49-F238E27FC236}">
                <a16:creationId xmlns:a16="http://schemas.microsoft.com/office/drawing/2014/main" id="{48340CD9-B1E1-BDEA-C03D-0EA465090364}"/>
              </a:ext>
            </a:extLst>
          </p:cNvPr>
          <p:cNvSpPr/>
          <p:nvPr/>
        </p:nvSpPr>
        <p:spPr>
          <a:xfrm rot="10800000">
            <a:off x="7253775" y="2427788"/>
            <a:ext cx="135340" cy="1092508"/>
          </a:xfrm>
          <a:prstGeom prst="down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6D4EAE19-0359-D1A6-80EF-0EA42BC17B1D}"/>
              </a:ext>
            </a:extLst>
          </p:cNvPr>
          <p:cNvGrpSpPr/>
          <p:nvPr/>
        </p:nvGrpSpPr>
        <p:grpSpPr>
          <a:xfrm>
            <a:off x="434503" y="4359040"/>
            <a:ext cx="1483602" cy="1032047"/>
            <a:chOff x="-219735" y="3983852"/>
            <a:chExt cx="1290674" cy="924849"/>
          </a:xfrm>
        </p:grpSpPr>
        <p:cxnSp>
          <p:nvCxnSpPr>
            <p:cNvPr id="4" name="Connecteur droit avec flèche 3">
              <a:extLst>
                <a:ext uri="{FF2B5EF4-FFF2-40B4-BE49-F238E27FC236}">
                  <a16:creationId xmlns:a16="http://schemas.microsoft.com/office/drawing/2014/main" id="{42D34570-2835-B8FC-C86F-DD62A5EF84F3}"/>
                </a:ext>
              </a:extLst>
            </p:cNvPr>
            <p:cNvCxnSpPr>
              <a:cxnSpLocks/>
            </p:cNvCxnSpPr>
            <p:nvPr/>
          </p:nvCxnSpPr>
          <p:spPr>
            <a:xfrm>
              <a:off x="875758" y="3983852"/>
              <a:ext cx="0" cy="92484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90EDFA65-09BE-5D41-E478-0938C913851C}"/>
                </a:ext>
              </a:extLst>
            </p:cNvPr>
            <p:cNvSpPr txBox="1"/>
            <p:nvPr/>
          </p:nvSpPr>
          <p:spPr>
            <a:xfrm>
              <a:off x="-219735" y="4289382"/>
              <a:ext cx="1290674" cy="4013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/blocks-</a:t>
              </a:r>
              <a:r>
                <a:rPr lang="fr-FR" sz="1400" dirty="0" err="1">
                  <a:solidFill>
                    <a:schemeClr val="accent5"/>
                  </a:solidFill>
                </a:rPr>
                <a:t>words</a:t>
              </a:r>
              <a:endParaRPr lang="fr-FR" sz="1400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4C3803DA-FA1F-F077-E7EF-56A52865D13E}"/>
              </a:ext>
            </a:extLst>
          </p:cNvPr>
          <p:cNvGrpSpPr/>
          <p:nvPr/>
        </p:nvGrpSpPr>
        <p:grpSpPr>
          <a:xfrm>
            <a:off x="2387743" y="4354044"/>
            <a:ext cx="657488" cy="1032046"/>
            <a:chOff x="2605572" y="4216208"/>
            <a:chExt cx="657488" cy="924849"/>
          </a:xfrm>
        </p:grpSpPr>
        <p:cxnSp>
          <p:nvCxnSpPr>
            <p:cNvPr id="8" name="Connecteur droit avec flèche 7">
              <a:extLst>
                <a:ext uri="{FF2B5EF4-FFF2-40B4-BE49-F238E27FC236}">
                  <a16:creationId xmlns:a16="http://schemas.microsoft.com/office/drawing/2014/main" id="{E17D49D8-0091-875F-CEFD-F3F8D474AEA0}"/>
                </a:ext>
              </a:extLst>
            </p:cNvPr>
            <p:cNvCxnSpPr>
              <a:cxnSpLocks/>
            </p:cNvCxnSpPr>
            <p:nvPr/>
          </p:nvCxnSpPr>
          <p:spPr>
            <a:xfrm>
              <a:off x="3218648" y="4216208"/>
              <a:ext cx="0" cy="924849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9" name="ZoneTexte 8">
              <a:extLst>
                <a:ext uri="{FF2B5EF4-FFF2-40B4-BE49-F238E27FC236}">
                  <a16:creationId xmlns:a16="http://schemas.microsoft.com/office/drawing/2014/main" id="{1095A51B-D9B7-ABCD-DD59-97F74CC826FA}"/>
                </a:ext>
              </a:extLst>
            </p:cNvPr>
            <p:cNvSpPr txBox="1"/>
            <p:nvPr/>
          </p:nvSpPr>
          <p:spPr>
            <a:xfrm>
              <a:off x="2605572" y="4461266"/>
              <a:ext cx="657488" cy="3935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/clean</a:t>
              </a: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FE5B9C20-A621-D3A0-9DBF-929776649BFA}"/>
              </a:ext>
            </a:extLst>
          </p:cNvPr>
          <p:cNvGrpSpPr/>
          <p:nvPr/>
        </p:nvGrpSpPr>
        <p:grpSpPr>
          <a:xfrm>
            <a:off x="1739423" y="4348707"/>
            <a:ext cx="728982" cy="950926"/>
            <a:chOff x="501025" y="3752279"/>
            <a:chExt cx="728982" cy="865002"/>
          </a:xfrm>
        </p:grpSpPr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5791D6C8-C34E-C783-C243-1ACFF8E49F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9190" y="3752279"/>
              <a:ext cx="1600" cy="857851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B64A7A55-7F3A-706E-1B31-CAD4086B2A2A}"/>
                </a:ext>
              </a:extLst>
            </p:cNvPr>
            <p:cNvSpPr txBox="1"/>
            <p:nvPr/>
          </p:nvSpPr>
          <p:spPr>
            <a:xfrm>
              <a:off x="501025" y="4024257"/>
              <a:ext cx="728982" cy="593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Texte </a:t>
              </a:r>
            </a:p>
            <a:p>
              <a:r>
                <a:rPr lang="fr-FR" sz="1400" dirty="0">
                  <a:solidFill>
                    <a:schemeClr val="accent5"/>
                  </a:solidFill>
                </a:rPr>
                <a:t>océrisé</a:t>
              </a: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66E59039-A57F-6DF9-2044-0292F9819207}"/>
              </a:ext>
            </a:extLst>
          </p:cNvPr>
          <p:cNvGrpSpPr/>
          <p:nvPr/>
        </p:nvGrpSpPr>
        <p:grpSpPr>
          <a:xfrm>
            <a:off x="3031191" y="4320424"/>
            <a:ext cx="760273" cy="1032047"/>
            <a:chOff x="449916" y="3615842"/>
            <a:chExt cx="760273" cy="1169735"/>
          </a:xfrm>
        </p:grpSpPr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904B140D-FF29-A806-87B1-8C83BC5834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1581" y="3615842"/>
              <a:ext cx="0" cy="1169735"/>
            </a:xfrm>
            <a:prstGeom prst="straightConnector1">
              <a:avLst/>
            </a:prstGeom>
            <a:ln w="19050" cap="flat" cmpd="sng" algn="ctr">
              <a:solidFill>
                <a:schemeClr val="accent5"/>
              </a:solidFill>
              <a:prstDash val="dash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9C7F1CA0-066D-94AF-D7AD-7CDFBE4D7314}"/>
                </a:ext>
              </a:extLst>
            </p:cNvPr>
            <p:cNvSpPr txBox="1"/>
            <p:nvPr/>
          </p:nvSpPr>
          <p:spPr>
            <a:xfrm>
              <a:off x="449916" y="3963893"/>
              <a:ext cx="760273" cy="5930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400" dirty="0">
                  <a:solidFill>
                    <a:schemeClr val="accent5"/>
                  </a:solidFill>
                </a:rPr>
                <a:t>Texte </a:t>
              </a:r>
            </a:p>
            <a:p>
              <a:r>
                <a:rPr lang="fr-FR" sz="1400" dirty="0">
                  <a:solidFill>
                    <a:schemeClr val="accent5"/>
                  </a:solidFill>
                </a:rPr>
                <a:t>nettoyé</a:t>
              </a:r>
            </a:p>
          </p:txBody>
        </p:sp>
      </p:grpSp>
      <p:sp>
        <p:nvSpPr>
          <p:cNvPr id="18" name="Flèche : bas 17">
            <a:extLst>
              <a:ext uri="{FF2B5EF4-FFF2-40B4-BE49-F238E27FC236}">
                <a16:creationId xmlns:a16="http://schemas.microsoft.com/office/drawing/2014/main" id="{087D71F8-7081-7047-B49D-07DD7F621B60}"/>
              </a:ext>
            </a:extLst>
          </p:cNvPr>
          <p:cNvSpPr/>
          <p:nvPr/>
        </p:nvSpPr>
        <p:spPr>
          <a:xfrm rot="16200000">
            <a:off x="1128146" y="3923494"/>
            <a:ext cx="171873" cy="3464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Flèche : bas 18">
            <a:extLst>
              <a:ext uri="{FF2B5EF4-FFF2-40B4-BE49-F238E27FC236}">
                <a16:creationId xmlns:a16="http://schemas.microsoft.com/office/drawing/2014/main" id="{1D4D5236-4F78-A98A-DFDC-10296271B77E}"/>
              </a:ext>
            </a:extLst>
          </p:cNvPr>
          <p:cNvSpPr/>
          <p:nvPr/>
        </p:nvSpPr>
        <p:spPr>
          <a:xfrm rot="16200000">
            <a:off x="3343283" y="3892600"/>
            <a:ext cx="171873" cy="346400"/>
          </a:xfrm>
          <a:prstGeom prst="down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4" name="Ellipse 23">
            <a:extLst>
              <a:ext uri="{FF2B5EF4-FFF2-40B4-BE49-F238E27FC236}">
                <a16:creationId xmlns:a16="http://schemas.microsoft.com/office/drawing/2014/main" id="{F99FA572-186B-FA77-F2ED-018AC433C235}"/>
              </a:ext>
            </a:extLst>
          </p:cNvPr>
          <p:cNvSpPr/>
          <p:nvPr/>
        </p:nvSpPr>
        <p:spPr>
          <a:xfrm>
            <a:off x="3293555" y="2364648"/>
            <a:ext cx="341836" cy="3322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21A6E193-C5B5-C06E-2824-14FFC6D43E27}"/>
              </a:ext>
            </a:extLst>
          </p:cNvPr>
          <p:cNvSpPr/>
          <p:nvPr/>
        </p:nvSpPr>
        <p:spPr>
          <a:xfrm>
            <a:off x="4543584" y="2313399"/>
            <a:ext cx="341836" cy="3322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884B7D66-BD57-F3C9-812C-607947AEA05D}"/>
              </a:ext>
            </a:extLst>
          </p:cNvPr>
          <p:cNvSpPr/>
          <p:nvPr/>
        </p:nvSpPr>
        <p:spPr>
          <a:xfrm>
            <a:off x="10271922" y="2344476"/>
            <a:ext cx="341836" cy="3322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22200009-3815-FA76-8E57-A37DE6A6FA9C}"/>
              </a:ext>
            </a:extLst>
          </p:cNvPr>
          <p:cNvSpPr/>
          <p:nvPr/>
        </p:nvSpPr>
        <p:spPr>
          <a:xfrm>
            <a:off x="4458407" y="1151010"/>
            <a:ext cx="1518187" cy="33227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 étapes</a:t>
            </a:r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487C1595-6D32-92FD-DC15-EC88AC127210}"/>
              </a:ext>
            </a:extLst>
          </p:cNvPr>
          <p:cNvSpPr/>
          <p:nvPr/>
        </p:nvSpPr>
        <p:spPr>
          <a:xfrm>
            <a:off x="1691116" y="3043328"/>
            <a:ext cx="600178" cy="1899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1.1</a:t>
            </a:r>
          </a:p>
        </p:txBody>
      </p:sp>
      <p:sp>
        <p:nvSpPr>
          <p:cNvPr id="33" name="Ellipse 32">
            <a:extLst>
              <a:ext uri="{FF2B5EF4-FFF2-40B4-BE49-F238E27FC236}">
                <a16:creationId xmlns:a16="http://schemas.microsoft.com/office/drawing/2014/main" id="{884C4BD4-207F-39E4-823F-373FD53AEFD7}"/>
              </a:ext>
            </a:extLst>
          </p:cNvPr>
          <p:cNvSpPr/>
          <p:nvPr/>
        </p:nvSpPr>
        <p:spPr>
          <a:xfrm>
            <a:off x="2955930" y="3053432"/>
            <a:ext cx="600178" cy="1899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1.2</a:t>
            </a:r>
          </a:p>
        </p:txBody>
      </p:sp>
      <p:sp>
        <p:nvSpPr>
          <p:cNvPr id="34" name="Ellipse 33">
            <a:extLst>
              <a:ext uri="{FF2B5EF4-FFF2-40B4-BE49-F238E27FC236}">
                <a16:creationId xmlns:a16="http://schemas.microsoft.com/office/drawing/2014/main" id="{3A16DBE0-B603-F81E-2381-33FF39D44B03}"/>
              </a:ext>
            </a:extLst>
          </p:cNvPr>
          <p:cNvSpPr/>
          <p:nvPr/>
        </p:nvSpPr>
        <p:spPr>
          <a:xfrm>
            <a:off x="5424828" y="3043328"/>
            <a:ext cx="600178" cy="1899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1.3</a:t>
            </a:r>
          </a:p>
        </p:txBody>
      </p:sp>
      <p:sp>
        <p:nvSpPr>
          <p:cNvPr id="35" name="Ellipse 34">
            <a:extLst>
              <a:ext uri="{FF2B5EF4-FFF2-40B4-BE49-F238E27FC236}">
                <a16:creationId xmlns:a16="http://schemas.microsoft.com/office/drawing/2014/main" id="{2B2AE4AE-5C22-98F7-96C4-5C075517CCD5}"/>
              </a:ext>
            </a:extLst>
          </p:cNvPr>
          <p:cNvSpPr/>
          <p:nvPr/>
        </p:nvSpPr>
        <p:spPr>
          <a:xfrm>
            <a:off x="7972190" y="3632895"/>
            <a:ext cx="600178" cy="1899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1.4</a:t>
            </a:r>
          </a:p>
        </p:txBody>
      </p:sp>
      <p:sp>
        <p:nvSpPr>
          <p:cNvPr id="36" name="Ellipse 35">
            <a:extLst>
              <a:ext uri="{FF2B5EF4-FFF2-40B4-BE49-F238E27FC236}">
                <a16:creationId xmlns:a16="http://schemas.microsoft.com/office/drawing/2014/main" id="{843DBB18-9F21-4168-F021-EE2E7431C48D}"/>
              </a:ext>
            </a:extLst>
          </p:cNvPr>
          <p:cNvSpPr/>
          <p:nvPr/>
        </p:nvSpPr>
        <p:spPr>
          <a:xfrm>
            <a:off x="9405833" y="4731817"/>
            <a:ext cx="600178" cy="1899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1.5</a:t>
            </a:r>
          </a:p>
        </p:txBody>
      </p:sp>
    </p:spTree>
    <p:extLst>
      <p:ext uri="{BB962C8B-B14F-4D97-AF65-F5344CB8AC3E}">
        <p14:creationId xmlns:p14="http://schemas.microsoft.com/office/powerpoint/2010/main" val="2485976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69" grpId="0" animBg="1"/>
      <p:bldP spid="84" grpId="0" animBg="1"/>
      <p:bldP spid="85" grpId="0" animBg="1"/>
      <p:bldP spid="95" grpId="0" animBg="1"/>
      <p:bldP spid="103" grpId="0"/>
      <p:bldP spid="114" grpId="0" animBg="1"/>
      <p:bldP spid="117" grpId="0" animBg="1"/>
      <p:bldP spid="118" grpId="0" animBg="1"/>
      <p:bldP spid="119" grpId="0" animBg="1"/>
      <p:bldP spid="120" grpId="0"/>
      <p:bldP spid="121" grpId="0"/>
      <p:bldP spid="131" grpId="0" animBg="1"/>
      <p:bldP spid="132" grpId="0" animBg="1"/>
      <p:bldP spid="133" grpId="0" animBg="1"/>
      <p:bldP spid="160" grpId="0" animBg="1"/>
      <p:bldP spid="163" grpId="0" animBg="1"/>
      <p:bldP spid="164" grpId="0" animBg="1"/>
      <p:bldP spid="167" grpId="0" animBg="1"/>
      <p:bldP spid="171" grpId="0" animBg="1"/>
      <p:bldP spid="182" grpId="0" animBg="1"/>
      <p:bldP spid="185" grpId="0" animBg="1"/>
      <p:bldP spid="18" grpId="0" animBg="1"/>
      <p:bldP spid="19" grpId="0" animBg="1"/>
      <p:bldP spid="24" grpId="0" animBg="1"/>
      <p:bldP spid="26" grpId="0" animBg="1"/>
      <p:bldP spid="28" grpId="0" animBg="1"/>
      <p:bldP spid="30" grpId="0" animBg="1"/>
      <p:bldP spid="31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83456-AC12-C271-75BB-B241BEBD5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78465-5620-2E5C-D409-78E70781E9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Versioning des données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402D5D9-9C62-CF19-7F76-AE3D11A17A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582985A-7C6C-7037-F5CE-A4A3B5498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4635DE6-DADE-AD50-A2B1-CC780B8A6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1601D69-96B6-161F-980F-BD5E211B4DBC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28773" y="1198563"/>
            <a:ext cx="10963275" cy="5155078"/>
          </a:xfrm>
        </p:spPr>
        <p:txBody>
          <a:bodyPr/>
          <a:lstStyle/>
          <a:p>
            <a:r>
              <a:rPr lang="fr-FR" dirty="0"/>
              <a:t>Docker TRAINING-Admin-Backend</a:t>
            </a:r>
          </a:p>
          <a:p>
            <a:pPr lvl="1"/>
            <a:r>
              <a:rPr lang="fr-FR" dirty="0"/>
              <a:t>Au lancement du docker : Les données sont initialisées</a:t>
            </a:r>
          </a:p>
          <a:p>
            <a:pPr lvl="2"/>
            <a:r>
              <a:rPr lang="fr-FR" b="1" dirty="0"/>
              <a:t>git clone</a:t>
            </a:r>
          </a:p>
          <a:p>
            <a:pPr lvl="2"/>
            <a:r>
              <a:rPr lang="fr-FR" b="1" dirty="0" err="1"/>
              <a:t>dvc</a:t>
            </a:r>
            <a:r>
              <a:rPr lang="fr-FR" b="1" dirty="0"/>
              <a:t> pull</a:t>
            </a:r>
          </a:p>
          <a:p>
            <a:pPr lvl="1"/>
            <a:r>
              <a:rPr lang="fr-FR" dirty="0"/>
              <a:t>Ce docker tourne en continu</a:t>
            </a:r>
          </a:p>
          <a:p>
            <a:pPr lvl="1"/>
            <a:r>
              <a:rPr lang="fr-FR" dirty="0"/>
              <a:t>Gestion des données dans une branche /Prod sous Git</a:t>
            </a:r>
          </a:p>
          <a:p>
            <a:pPr lvl="1"/>
            <a:r>
              <a:rPr lang="fr-FR" sz="2400" dirty="0">
                <a:solidFill>
                  <a:schemeClr val="accent5"/>
                </a:solidFill>
              </a:rPr>
              <a:t>/train</a:t>
            </a:r>
          </a:p>
          <a:p>
            <a:pPr lvl="2"/>
            <a:r>
              <a:rPr lang="fr-FR" dirty="0"/>
              <a:t>Pipeline DVC exécutée avec </a:t>
            </a:r>
            <a:r>
              <a:rPr lang="fr-FR" b="1" dirty="0" err="1"/>
              <a:t>dvc</a:t>
            </a:r>
            <a:r>
              <a:rPr lang="fr-FR" b="1" dirty="0"/>
              <a:t> repro</a:t>
            </a:r>
          </a:p>
          <a:p>
            <a:pPr lvl="2"/>
            <a:r>
              <a:rPr lang="en-US" dirty="0" err="1"/>
              <a:t>dvc</a:t>
            </a:r>
            <a:r>
              <a:rPr lang="en-US" dirty="0"/>
              <a:t> </a:t>
            </a:r>
            <a:r>
              <a:rPr lang="en-US" b="1" dirty="0"/>
              <a:t>commit</a:t>
            </a:r>
            <a:r>
              <a:rPr lang="en-US" dirty="0"/>
              <a:t> / git </a:t>
            </a:r>
            <a:r>
              <a:rPr lang="en-US" b="1" dirty="0"/>
              <a:t>commit </a:t>
            </a:r>
            <a:r>
              <a:rPr lang="en-US" dirty="0"/>
              <a:t>/ </a:t>
            </a:r>
            <a:r>
              <a:rPr lang="en-US" dirty="0" err="1"/>
              <a:t>dvc</a:t>
            </a:r>
            <a:r>
              <a:rPr lang="en-US" dirty="0"/>
              <a:t> </a:t>
            </a:r>
            <a:r>
              <a:rPr lang="en-US" b="1" dirty="0"/>
              <a:t>push </a:t>
            </a:r>
            <a:r>
              <a:rPr lang="en-US" dirty="0"/>
              <a:t>/ git </a:t>
            </a:r>
            <a:r>
              <a:rPr lang="en-US" b="1" dirty="0"/>
              <a:t>push</a:t>
            </a:r>
          </a:p>
          <a:p>
            <a:pPr lvl="2"/>
            <a:r>
              <a:rPr lang="en-US" dirty="0" err="1"/>
              <a:t>Récupération</a:t>
            </a:r>
            <a:r>
              <a:rPr lang="en-US" dirty="0"/>
              <a:t> du Git Hash </a:t>
            </a:r>
            <a:r>
              <a:rPr lang="en-US" dirty="0">
                <a:sym typeface="Wingdings" panose="05000000000000000000" pitchFamily="2" charset="2"/>
              </a:rPr>
              <a:t> Stockage sur</a:t>
            </a:r>
            <a:endParaRPr lang="en-US" dirty="0"/>
          </a:p>
          <a:p>
            <a:r>
              <a:rPr lang="en-US" dirty="0" err="1"/>
              <a:t>Reproductibilité</a:t>
            </a:r>
            <a:r>
              <a:rPr lang="en-US" dirty="0"/>
              <a:t> et retour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arrière</a:t>
            </a:r>
            <a:endParaRPr lang="en-US" dirty="0"/>
          </a:p>
          <a:p>
            <a:pPr lvl="1"/>
            <a:r>
              <a:rPr lang="fr-FR" dirty="0"/>
              <a:t> </a:t>
            </a:r>
            <a:r>
              <a:rPr lang="fr-FR" dirty="0">
                <a:solidFill>
                  <a:schemeClr val="accent5"/>
                </a:solidFill>
              </a:rPr>
              <a:t>/</a:t>
            </a:r>
            <a:r>
              <a:rPr lang="fr-FR" dirty="0" err="1">
                <a:solidFill>
                  <a:schemeClr val="accent5"/>
                </a:solidFill>
              </a:rPr>
              <a:t>revert_to_commit</a:t>
            </a:r>
            <a:r>
              <a:rPr lang="fr-FR" dirty="0">
                <a:solidFill>
                  <a:schemeClr val="accent5"/>
                </a:solidFill>
              </a:rPr>
              <a:t> </a:t>
            </a:r>
            <a:r>
              <a:rPr lang="fr-FR" dirty="0"/>
              <a:t>restaure le contenu avec git/</a:t>
            </a:r>
            <a:r>
              <a:rPr lang="fr-FR" dirty="0" err="1"/>
              <a:t>dvc</a:t>
            </a:r>
            <a:endParaRPr lang="fr-FR" dirty="0"/>
          </a:p>
          <a:p>
            <a:endParaRPr lang="en-US" dirty="0"/>
          </a:p>
          <a:p>
            <a:pPr lvl="1"/>
            <a:endParaRPr lang="en-US" b="1" dirty="0"/>
          </a:p>
          <a:p>
            <a:pPr marL="914400" lvl="2" indent="0">
              <a:buNone/>
            </a:pPr>
            <a:endParaRPr lang="fr-FR" dirty="0"/>
          </a:p>
          <a:p>
            <a:pPr lvl="2"/>
            <a:endParaRPr lang="fr-FR" dirty="0"/>
          </a:p>
          <a:p>
            <a:pPr lvl="2"/>
            <a:endParaRPr lang="fr-FR" dirty="0"/>
          </a:p>
          <a:p>
            <a:endParaRPr lang="fr-FR" dirty="0"/>
          </a:p>
        </p:txBody>
      </p:sp>
      <p:pic>
        <p:nvPicPr>
          <p:cNvPr id="15" name="Image 14" descr="Une image contenant Police, logo, symbole, Graphique&#10;&#10;Le contenu généré par l’IA peut être incorrect.">
            <a:extLst>
              <a:ext uri="{FF2B5EF4-FFF2-40B4-BE49-F238E27FC236}">
                <a16:creationId xmlns:a16="http://schemas.microsoft.com/office/drawing/2014/main" id="{E0030924-02DA-B594-C11C-D6AC724A83F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3197" t="27080" r="-3106" b="27204"/>
          <a:stretch/>
        </p:blipFill>
        <p:spPr>
          <a:xfrm>
            <a:off x="6237925" y="234372"/>
            <a:ext cx="1170212" cy="503265"/>
          </a:xfrm>
          <a:prstGeom prst="rect">
            <a:avLst/>
          </a:prstGeom>
        </p:spPr>
      </p:pic>
      <p:pic>
        <p:nvPicPr>
          <p:cNvPr id="16" name="Image 15" descr="Une image contenant Graphique, logo, graphisme, Police&#10;&#10;Le contenu généré par l’IA peut être incorrect.">
            <a:extLst>
              <a:ext uri="{FF2B5EF4-FFF2-40B4-BE49-F238E27FC236}">
                <a16:creationId xmlns:a16="http://schemas.microsoft.com/office/drawing/2014/main" id="{5223911B-3BA6-D000-192D-9E012F5D72E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0906" t="24775" r="30861" b="29405"/>
          <a:stretch/>
        </p:blipFill>
        <p:spPr>
          <a:xfrm>
            <a:off x="7557545" y="178494"/>
            <a:ext cx="761300" cy="528870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0406DD96-0D47-0CBB-77CA-0194E6C41A3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6004" r="6415"/>
          <a:stretch/>
        </p:blipFill>
        <p:spPr>
          <a:xfrm>
            <a:off x="9592362" y="33453"/>
            <a:ext cx="2554664" cy="6824547"/>
          </a:xfrm>
          <a:prstGeom prst="rect">
            <a:avLst/>
          </a:prstGeom>
        </p:spPr>
      </p:pic>
      <p:grpSp>
        <p:nvGrpSpPr>
          <p:cNvPr id="21" name="Groupe 20">
            <a:extLst>
              <a:ext uri="{FF2B5EF4-FFF2-40B4-BE49-F238E27FC236}">
                <a16:creationId xmlns:a16="http://schemas.microsoft.com/office/drawing/2014/main" id="{7B30AE66-1B3D-18C3-0720-D71B6CF6E7ED}"/>
              </a:ext>
            </a:extLst>
          </p:cNvPr>
          <p:cNvGrpSpPr/>
          <p:nvPr/>
        </p:nvGrpSpPr>
        <p:grpSpPr>
          <a:xfrm>
            <a:off x="6771902" y="4550110"/>
            <a:ext cx="2273149" cy="385902"/>
            <a:chOff x="8119532" y="4555035"/>
            <a:chExt cx="2273149" cy="385902"/>
          </a:xfrm>
        </p:grpSpPr>
        <p:pic>
          <p:nvPicPr>
            <p:cNvPr id="19" name="Image 18" descr="Une image contenant dessin humoristique, clipart, Police, lapin&#10;&#10;Le contenu généré par l’IA peut être incorrect.">
              <a:extLst>
                <a:ext uri="{FF2B5EF4-FFF2-40B4-BE49-F238E27FC236}">
                  <a16:creationId xmlns:a16="http://schemas.microsoft.com/office/drawing/2014/main" id="{3F7CA652-F17D-35D5-4835-FA02462BFC9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10493" y="4555035"/>
              <a:ext cx="1282188" cy="366339"/>
            </a:xfrm>
            <a:prstGeom prst="rect">
              <a:avLst/>
            </a:prstGeom>
          </p:spPr>
        </p:pic>
        <p:pic>
          <p:nvPicPr>
            <p:cNvPr id="20" name="Image 19" descr="Une image contenant Police, Graphique, graphisme, logo&#10;&#10;Le contenu généré par l’IA peut être incorrect.">
              <a:extLst>
                <a:ext uri="{FF2B5EF4-FFF2-40B4-BE49-F238E27FC236}">
                  <a16:creationId xmlns:a16="http://schemas.microsoft.com/office/drawing/2014/main" id="{EEC13E4E-E6F5-4528-F434-190F4B708E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19532" y="4574598"/>
              <a:ext cx="999108" cy="366339"/>
            </a:xfrm>
            <a:prstGeom prst="rect">
              <a:avLst/>
            </a:prstGeom>
          </p:spPr>
        </p:pic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96043283-506B-E612-EC0E-FFFFD84A3A5C}"/>
              </a:ext>
            </a:extLst>
          </p:cNvPr>
          <p:cNvGrpSpPr/>
          <p:nvPr/>
        </p:nvGrpSpPr>
        <p:grpSpPr>
          <a:xfrm>
            <a:off x="9765970" y="1363176"/>
            <a:ext cx="982641" cy="969486"/>
            <a:chOff x="3724650" y="3670213"/>
            <a:chExt cx="982641" cy="969486"/>
          </a:xfrm>
        </p:grpSpPr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1C4A2E10-5A11-935B-D37D-90D5248488AF}"/>
                </a:ext>
              </a:extLst>
            </p:cNvPr>
            <p:cNvSpPr txBox="1"/>
            <p:nvPr/>
          </p:nvSpPr>
          <p:spPr>
            <a:xfrm>
              <a:off x="3724650" y="3670213"/>
              <a:ext cx="982641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FR" sz="1200" dirty="0" err="1">
                  <a:solidFill>
                    <a:schemeClr val="accent6">
                      <a:lumMod val="75000"/>
                    </a:schemeClr>
                  </a:solidFill>
                </a:rPr>
                <a:t>Ocerized</a:t>
              </a:r>
              <a:r>
                <a:rPr lang="fr-FR" sz="1200" dirty="0">
                  <a:solidFill>
                    <a:schemeClr val="accent6">
                      <a:lumMod val="75000"/>
                    </a:schemeClr>
                  </a:solidFill>
                </a:rPr>
                <a:t> txt</a:t>
              </a:r>
            </a:p>
          </p:txBody>
        </p:sp>
        <p:pic>
          <p:nvPicPr>
            <p:cNvPr id="24" name="Graphique 23" descr="Base de données avec un remplissage uni">
              <a:extLst>
                <a:ext uri="{FF2B5EF4-FFF2-40B4-BE49-F238E27FC236}">
                  <a16:creationId xmlns:a16="http://schemas.microsoft.com/office/drawing/2014/main" id="{A0771888-FA3D-2ED4-137E-544CAB3F36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823097" y="3917546"/>
              <a:ext cx="722153" cy="722153"/>
            </a:xfrm>
            <a:prstGeom prst="rect">
              <a:avLst/>
            </a:prstGeom>
          </p:spPr>
        </p:pic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1473BFCA-3339-4B0B-4BB5-BC82A073E424}"/>
              </a:ext>
            </a:extLst>
          </p:cNvPr>
          <p:cNvGrpSpPr/>
          <p:nvPr/>
        </p:nvGrpSpPr>
        <p:grpSpPr>
          <a:xfrm>
            <a:off x="9820267" y="329583"/>
            <a:ext cx="736757" cy="896929"/>
            <a:chOff x="418605" y="3671742"/>
            <a:chExt cx="736757" cy="896929"/>
          </a:xfrm>
        </p:grpSpPr>
        <p:pic>
          <p:nvPicPr>
            <p:cNvPr id="26" name="Graphique 25" descr="Base de données avec un remplissage uni">
              <a:extLst>
                <a:ext uri="{FF2B5EF4-FFF2-40B4-BE49-F238E27FC236}">
                  <a16:creationId xmlns:a16="http://schemas.microsoft.com/office/drawing/2014/main" id="{ECAC4365-8445-6A22-6882-CD8B9D821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33209" y="3846518"/>
              <a:ext cx="722153" cy="722153"/>
            </a:xfrm>
            <a:prstGeom prst="rect">
              <a:avLst/>
            </a:prstGeom>
          </p:spPr>
        </p:pic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4FED59BB-3FFB-75BB-AFD2-1A1631C76E54}"/>
                </a:ext>
              </a:extLst>
            </p:cNvPr>
            <p:cNvSpPr txBox="1"/>
            <p:nvPr/>
          </p:nvSpPr>
          <p:spPr>
            <a:xfrm>
              <a:off x="418605" y="3671742"/>
              <a:ext cx="66717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6">
                      <a:lumMod val="75000"/>
                    </a:schemeClr>
                  </a:solidFill>
                </a:rPr>
                <a:t>images</a:t>
              </a:r>
            </a:p>
          </p:txBody>
        </p: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D150C14D-5B90-4DCE-9F5F-157E8517797E}"/>
              </a:ext>
            </a:extLst>
          </p:cNvPr>
          <p:cNvGrpSpPr/>
          <p:nvPr/>
        </p:nvGrpSpPr>
        <p:grpSpPr>
          <a:xfrm>
            <a:off x="10286479" y="4209582"/>
            <a:ext cx="865173" cy="884775"/>
            <a:chOff x="5074635" y="5243008"/>
            <a:chExt cx="865173" cy="884775"/>
          </a:xfrm>
        </p:grpSpPr>
        <p:pic>
          <p:nvPicPr>
            <p:cNvPr id="29" name="Graphique 28" descr="Base de données avec un remplissage uni">
              <a:extLst>
                <a:ext uri="{FF2B5EF4-FFF2-40B4-BE49-F238E27FC236}">
                  <a16:creationId xmlns:a16="http://schemas.microsoft.com/office/drawing/2014/main" id="{78DB0856-3288-477F-ABB0-C3EBD018444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175691" y="5405630"/>
              <a:ext cx="722153" cy="722153"/>
            </a:xfrm>
            <a:prstGeom prst="rect">
              <a:avLst/>
            </a:prstGeom>
          </p:spPr>
        </p:pic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EC689107-55B2-6542-EFA9-4F03011A0D32}"/>
                </a:ext>
              </a:extLst>
            </p:cNvPr>
            <p:cNvSpPr txBox="1"/>
            <p:nvPr/>
          </p:nvSpPr>
          <p:spPr>
            <a:xfrm>
              <a:off x="5074635" y="5243008"/>
              <a:ext cx="8651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6">
                      <a:lumMod val="75000"/>
                    </a:schemeClr>
                  </a:solidFill>
                </a:rPr>
                <a:t>Train data</a:t>
              </a:r>
            </a:p>
          </p:txBody>
        </p: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5698F6D0-4A71-CD9D-6F3D-064C40CF9500}"/>
              </a:ext>
            </a:extLst>
          </p:cNvPr>
          <p:cNvGrpSpPr/>
          <p:nvPr/>
        </p:nvGrpSpPr>
        <p:grpSpPr>
          <a:xfrm>
            <a:off x="11543723" y="5163778"/>
            <a:ext cx="722153" cy="943256"/>
            <a:chOff x="7742702" y="3541388"/>
            <a:chExt cx="722153" cy="943256"/>
          </a:xfrm>
        </p:grpSpPr>
        <p:pic>
          <p:nvPicPr>
            <p:cNvPr id="32" name="Graphique 31" descr="Base de données avec un remplissage uni">
              <a:extLst>
                <a:ext uri="{FF2B5EF4-FFF2-40B4-BE49-F238E27FC236}">
                  <a16:creationId xmlns:a16="http://schemas.microsoft.com/office/drawing/2014/main" id="{1AA52FED-334F-517C-4D73-A2B65CC4614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742702" y="3762491"/>
              <a:ext cx="722153" cy="722153"/>
            </a:xfrm>
            <a:prstGeom prst="rect">
              <a:avLst/>
            </a:prstGeom>
          </p:spPr>
        </p:pic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72786D1A-DD60-D1D1-58CA-F98BF4E7C730}"/>
                </a:ext>
              </a:extLst>
            </p:cNvPr>
            <p:cNvSpPr txBox="1"/>
            <p:nvPr/>
          </p:nvSpPr>
          <p:spPr>
            <a:xfrm>
              <a:off x="7763512" y="3541388"/>
              <a:ext cx="5962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6">
                      <a:lumMod val="75000"/>
                    </a:schemeClr>
                  </a:solidFill>
                </a:rPr>
                <a:t>Model</a:t>
              </a:r>
            </a:p>
          </p:txBody>
        </p: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83C62F6B-04BA-8E02-89E0-A1C3B9B4CF20}"/>
              </a:ext>
            </a:extLst>
          </p:cNvPr>
          <p:cNvGrpSpPr/>
          <p:nvPr/>
        </p:nvGrpSpPr>
        <p:grpSpPr>
          <a:xfrm>
            <a:off x="8959415" y="5942687"/>
            <a:ext cx="722153" cy="979233"/>
            <a:chOff x="9474411" y="3573862"/>
            <a:chExt cx="722153" cy="979233"/>
          </a:xfrm>
        </p:grpSpPr>
        <p:pic>
          <p:nvPicPr>
            <p:cNvPr id="35" name="Graphique 34" descr="Base de données avec un remplissage uni">
              <a:extLst>
                <a:ext uri="{FF2B5EF4-FFF2-40B4-BE49-F238E27FC236}">
                  <a16:creationId xmlns:a16="http://schemas.microsoft.com/office/drawing/2014/main" id="{19897385-430E-7803-E51D-DB9D7A7E67F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474411" y="3830942"/>
              <a:ext cx="722153" cy="722153"/>
            </a:xfrm>
            <a:prstGeom prst="rect">
              <a:avLst/>
            </a:prstGeom>
          </p:spPr>
        </p:pic>
        <p:sp>
          <p:nvSpPr>
            <p:cNvPr id="36" name="ZoneTexte 35">
              <a:extLst>
                <a:ext uri="{FF2B5EF4-FFF2-40B4-BE49-F238E27FC236}">
                  <a16:creationId xmlns:a16="http://schemas.microsoft.com/office/drawing/2014/main" id="{6ACCEF71-4188-E1F9-BF4A-47AA93144002}"/>
                </a:ext>
              </a:extLst>
            </p:cNvPr>
            <p:cNvSpPr txBox="1"/>
            <p:nvPr/>
          </p:nvSpPr>
          <p:spPr>
            <a:xfrm>
              <a:off x="9502126" y="3573862"/>
              <a:ext cx="6724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err="1">
                  <a:solidFill>
                    <a:schemeClr val="accent6">
                      <a:lumMod val="75000"/>
                    </a:schemeClr>
                  </a:solidFill>
                </a:rPr>
                <a:t>Metrics</a:t>
              </a:r>
              <a:endParaRPr lang="fr-FR" sz="1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DCAD0582-F1A1-9BF5-2162-5F8968EA75AB}"/>
              </a:ext>
            </a:extLst>
          </p:cNvPr>
          <p:cNvGrpSpPr/>
          <p:nvPr/>
        </p:nvGrpSpPr>
        <p:grpSpPr>
          <a:xfrm>
            <a:off x="9106953" y="4614344"/>
            <a:ext cx="804195" cy="936230"/>
            <a:chOff x="5075960" y="5451419"/>
            <a:chExt cx="804195" cy="936230"/>
          </a:xfrm>
        </p:grpSpPr>
        <p:pic>
          <p:nvPicPr>
            <p:cNvPr id="38" name="Graphique 37" descr="Base de données avec un remplissage uni">
              <a:extLst>
                <a:ext uri="{FF2B5EF4-FFF2-40B4-BE49-F238E27FC236}">
                  <a16:creationId xmlns:a16="http://schemas.microsoft.com/office/drawing/2014/main" id="{0CE6DA26-C592-43C9-4E6E-40DE036FA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151298" y="5665496"/>
              <a:ext cx="722153" cy="722153"/>
            </a:xfrm>
            <a:prstGeom prst="rect">
              <a:avLst/>
            </a:prstGeom>
          </p:spPr>
        </p:pic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30A5AE36-18F6-04FF-E42A-934F34DB6D48}"/>
                </a:ext>
              </a:extLst>
            </p:cNvPr>
            <p:cNvSpPr txBox="1"/>
            <p:nvPr/>
          </p:nvSpPr>
          <p:spPr>
            <a:xfrm>
              <a:off x="5075960" y="5451419"/>
              <a:ext cx="80419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>
                  <a:solidFill>
                    <a:schemeClr val="accent6">
                      <a:lumMod val="75000"/>
                    </a:schemeClr>
                  </a:solidFill>
                </a:rPr>
                <a:t>Test data</a:t>
              </a:r>
            </a:p>
          </p:txBody>
        </p:sp>
      </p:grp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4BD7082C-56E7-BBB4-847B-EBD2A36BCBB6}"/>
              </a:ext>
            </a:extLst>
          </p:cNvPr>
          <p:cNvGrpSpPr/>
          <p:nvPr/>
        </p:nvGrpSpPr>
        <p:grpSpPr>
          <a:xfrm>
            <a:off x="11454268" y="4093666"/>
            <a:ext cx="837602" cy="919381"/>
            <a:chOff x="5074636" y="5208402"/>
            <a:chExt cx="837602" cy="919381"/>
          </a:xfrm>
        </p:grpSpPr>
        <p:pic>
          <p:nvPicPr>
            <p:cNvPr id="41" name="Graphique 40" descr="Base de données avec un remplissage uni">
              <a:extLst>
                <a:ext uri="{FF2B5EF4-FFF2-40B4-BE49-F238E27FC236}">
                  <a16:creationId xmlns:a16="http://schemas.microsoft.com/office/drawing/2014/main" id="{FA0CDBCA-EC47-830B-5192-CD37FA086BA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175691" y="5405630"/>
              <a:ext cx="722153" cy="722153"/>
            </a:xfrm>
            <a:prstGeom prst="rect">
              <a:avLst/>
            </a:prstGeom>
          </p:spPr>
        </p:pic>
        <p:sp>
          <p:nvSpPr>
            <p:cNvPr id="42" name="ZoneTexte 41">
              <a:extLst>
                <a:ext uri="{FF2B5EF4-FFF2-40B4-BE49-F238E27FC236}">
                  <a16:creationId xmlns:a16="http://schemas.microsoft.com/office/drawing/2014/main" id="{3EF40398-B86A-0A45-2C15-758AE4400023}"/>
                </a:ext>
              </a:extLst>
            </p:cNvPr>
            <p:cNvSpPr txBox="1"/>
            <p:nvPr/>
          </p:nvSpPr>
          <p:spPr>
            <a:xfrm>
              <a:off x="5074636" y="5208402"/>
              <a:ext cx="8376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sz="1200" dirty="0" err="1">
                  <a:solidFill>
                    <a:schemeClr val="accent6">
                      <a:lumMod val="75000"/>
                    </a:schemeClr>
                  </a:solidFill>
                </a:rPr>
                <a:t>Vectorizer</a:t>
              </a:r>
              <a:endParaRPr lang="fr-FR" sz="1200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25E5F32D-3132-E937-BD07-34B479C84C66}"/>
              </a:ext>
            </a:extLst>
          </p:cNvPr>
          <p:cNvGrpSpPr/>
          <p:nvPr/>
        </p:nvGrpSpPr>
        <p:grpSpPr>
          <a:xfrm>
            <a:off x="9783410" y="2597667"/>
            <a:ext cx="947760" cy="912376"/>
            <a:chOff x="3619236" y="3678454"/>
            <a:chExt cx="947760" cy="912376"/>
          </a:xfrm>
        </p:grpSpPr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90770276-AE71-1A54-ABD4-968AF8DA73B6}"/>
                </a:ext>
              </a:extLst>
            </p:cNvPr>
            <p:cNvSpPr txBox="1"/>
            <p:nvPr/>
          </p:nvSpPr>
          <p:spPr>
            <a:xfrm>
              <a:off x="3619236" y="3678454"/>
              <a:ext cx="947760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FR" sz="1200" dirty="0" err="1">
                  <a:solidFill>
                    <a:schemeClr val="accent6">
                      <a:lumMod val="75000"/>
                    </a:schemeClr>
                  </a:solidFill>
                </a:rPr>
                <a:t>Cleaned</a:t>
              </a:r>
              <a:r>
                <a:rPr lang="fr-FR" sz="1200" dirty="0">
                  <a:solidFill>
                    <a:schemeClr val="accent6">
                      <a:lumMod val="75000"/>
                    </a:schemeClr>
                  </a:solidFill>
                </a:rPr>
                <a:t> txt</a:t>
              </a:r>
            </a:p>
          </p:txBody>
        </p:sp>
        <p:pic>
          <p:nvPicPr>
            <p:cNvPr id="45" name="Graphique 44" descr="Base de données avec un remplissage uni">
              <a:extLst>
                <a:ext uri="{FF2B5EF4-FFF2-40B4-BE49-F238E27FC236}">
                  <a16:creationId xmlns:a16="http://schemas.microsoft.com/office/drawing/2014/main" id="{F17238C7-9B9F-CAC0-89A1-EB76A44CB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732039" y="3868677"/>
              <a:ext cx="722153" cy="72215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3425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30554B-A196-B3B8-8382-3C0E61A3D4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055B42-37C6-FA97-4781-C95431FD7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 dirty="0"/>
              <a:t>Pipeline Training &amp; Monitoring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5F3F443-7225-3D08-4477-AFFBE200D9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 dirty="0"/>
              <a:t>2025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54E9724-58A4-DB4B-39D0-618F88CB4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842D78A-32A8-2DF8-2218-415C76021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B1AFB43-9FB6-DF5E-C281-E1D16B6C49F7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38200" y="1198563"/>
            <a:ext cx="11353800" cy="4900612"/>
          </a:xfrm>
        </p:spPr>
        <p:txBody>
          <a:bodyPr/>
          <a:lstStyle/>
          <a:p>
            <a:r>
              <a:rPr lang="fr-FR" dirty="0"/>
              <a:t>Défis techniques</a:t>
            </a:r>
          </a:p>
          <a:p>
            <a:pPr lvl="1"/>
            <a:r>
              <a:rPr lang="fr-FR" dirty="0"/>
              <a:t>DVC in docker (branche dédiée git, gestion PR)</a:t>
            </a:r>
          </a:p>
          <a:p>
            <a:pPr lvl="1"/>
            <a:r>
              <a:rPr lang="fr-FR" dirty="0"/>
              <a:t>Orchestration &amp; gestion des volumes</a:t>
            </a:r>
          </a:p>
          <a:p>
            <a:r>
              <a:rPr lang="fr-FR" dirty="0"/>
              <a:t>Monitoring : Dockers </a:t>
            </a:r>
            <a:r>
              <a:rPr lang="fr-FR" dirty="0" err="1"/>
              <a:t>Prometheus</a:t>
            </a:r>
            <a:r>
              <a:rPr lang="fr-FR" dirty="0"/>
              <a:t> &amp; </a:t>
            </a:r>
            <a:r>
              <a:rPr lang="fr-FR" dirty="0" err="1"/>
              <a:t>Grafana</a:t>
            </a:r>
            <a:endParaRPr lang="fr-FR" dirty="0"/>
          </a:p>
          <a:p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CD86D711-96DD-57C4-9451-0B0FB451A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743" y="3016395"/>
            <a:ext cx="6249580" cy="3475499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D7A1EF8-A394-F7D6-F0B2-2A09CE6C1673}"/>
              </a:ext>
            </a:extLst>
          </p:cNvPr>
          <p:cNvSpPr txBox="1"/>
          <p:nvPr/>
        </p:nvSpPr>
        <p:spPr>
          <a:xfrm>
            <a:off x="7686674" y="3249891"/>
            <a:ext cx="4114800" cy="34773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  <a:spcBef>
                <a:spcPts val="500"/>
              </a:spcBef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Les métriques surveillées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/>
            </a:pPr>
            <a:r>
              <a:rPr lang="fr-FR" sz="2400" dirty="0">
                <a:solidFill>
                  <a:prstClr val="black"/>
                </a:solidFill>
                <a:latin typeface="Tenorite"/>
              </a:rPr>
              <a:t>état des services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nombre de requêtes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Les seuils de détection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1m down</a:t>
            </a:r>
          </a:p>
          <a:p>
            <a:pPr>
              <a:lnSpc>
                <a:spcPct val="90000"/>
              </a:lnSpc>
              <a:spcBef>
                <a:spcPts val="500"/>
              </a:spcBef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Les alertes (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metric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 drift)</a:t>
            </a:r>
          </a:p>
          <a:p>
            <a:pPr marL="685800" lvl="1" indent="-228600">
              <a:lnSpc>
                <a:spcPct val="90000"/>
              </a:lnSpc>
              <a:spcBef>
                <a:spcPts val="500"/>
              </a:spcBef>
              <a:buFont typeface="Courier New" panose="02070309020205020404" pitchFamily="49" charset="0"/>
              <a:buChar char="o"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enorite"/>
                <a:ea typeface="+mn-ea"/>
                <a:cs typeface="+mn-cs"/>
              </a:rPr>
              <a:t>down </a:t>
            </a:r>
            <a:r>
              <a:rPr lang="fr-FR" sz="2400" dirty="0">
                <a:solidFill>
                  <a:prstClr val="black"/>
                </a:solidFill>
                <a:latin typeface="Tenorite"/>
              </a:rPr>
              <a:t>&gt; 1m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defRPr/>
            </a:pPr>
            <a:endParaRPr kumimoji="0" lang="fr-FR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enorite"/>
              <a:ea typeface="+mn-ea"/>
              <a:cs typeface="+mn-cs"/>
            </a:endParaRPr>
          </a:p>
          <a:p>
            <a:endParaRPr lang="fr-FR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67797CEF-DF44-97CB-ABE1-2538143C2729}"/>
              </a:ext>
            </a:extLst>
          </p:cNvPr>
          <p:cNvSpPr txBox="1"/>
          <p:nvPr/>
        </p:nvSpPr>
        <p:spPr>
          <a:xfrm>
            <a:off x="7540658" y="1192785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FFC000"/>
                </a:solidFill>
              </a:rPr>
              <a:t>A SIMPLIFIER</a:t>
            </a:r>
            <a:r>
              <a:rPr lang="fr-FR" b="1" dirty="0">
                <a:solidFill>
                  <a:srgbClr val="FFC000"/>
                </a:solidFill>
              </a:rPr>
              <a:t> </a:t>
            </a:r>
            <a:r>
              <a:rPr lang="fr-FR" sz="2400" b="1" dirty="0">
                <a:solidFill>
                  <a:srgbClr val="FFC000"/>
                </a:solidFill>
              </a:rPr>
              <a:t>?</a:t>
            </a:r>
            <a:endParaRPr lang="fr-FR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641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D458BA-EC82-59F5-C414-41C2ED177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6556B98-8BCD-9451-A38D-847EE770E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62"/>
            <a:ext cx="10963274" cy="583781"/>
          </a:xfrm>
        </p:spPr>
        <p:txBody>
          <a:bodyPr/>
          <a:lstStyle/>
          <a:p>
            <a:r>
              <a:rPr lang="fr-FR"/>
              <a:t>Monitoring Métrique Système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4D22ECC-69D8-9EBF-070F-6F85C767B3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2025</a:t>
            </a:r>
            <a:endParaRPr lang="en-US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278DF56-A6C4-9E97-FFB7-10DC0319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Projet classification de documents</a:t>
            </a:r>
            <a:endParaRPr lang="en-US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C782AD5-EA07-5EC2-2240-73EE91080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40DA12-A88C-CA0D-19CD-21934D4A7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0599"/>
            <a:ext cx="12192000" cy="548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049995"/>
      </p:ext>
    </p:extLst>
  </p:cSld>
  <p:clrMapOvr>
    <a:masterClrMapping/>
  </p:clrMapOvr>
</p:sld>
</file>

<file path=ppt/theme/theme1.xml><?xml version="1.0" encoding="utf-8"?>
<a:theme xmlns:a="http://schemas.openxmlformats.org/drawingml/2006/main" name="Monolin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22318419 Minimalist sales pitch_Win32_v3" id="{94A97C69-66A9-4087-9F82-0ACADC7B1165}" vid="{910C8C3F-0EFE-4D8C-9BA0-48E193664EF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EA97235-BEC4-4F82-87A8-2F5DAD53B5F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C1F447F-FAA8-4106-988B-648F3C8EDB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9BF405E-7930-4D5C-ABB3-493E9D6D6CEA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{95EE0E26-B0C2-4FB2-96AD-8A084D9513DF}tf22318419_win32</Template>
  <TotalTime>0</TotalTime>
  <Words>354</Words>
  <Application>Microsoft Office PowerPoint</Application>
  <PresentationFormat>Grand écran</PresentationFormat>
  <Paragraphs>123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11" baseType="lpstr">
      <vt:lpstr>Arial</vt:lpstr>
      <vt:lpstr>Calibri</vt:lpstr>
      <vt:lpstr>Courier New</vt:lpstr>
      <vt:lpstr>Tenorite</vt:lpstr>
      <vt:lpstr>Wingdings</vt:lpstr>
      <vt:lpstr>Monoline</vt:lpstr>
      <vt:lpstr>Plan de la présentation</vt:lpstr>
      <vt:lpstr>Pipeline DVC Training avec micro-services</vt:lpstr>
      <vt:lpstr>Versioning des données</vt:lpstr>
      <vt:lpstr>Pipeline Training &amp; Monitoring</vt:lpstr>
      <vt:lpstr>Monitoring Métrique Système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Projet Classification de documents</dc:title>
  <dc:creator>Eddie Jaffuel</dc:creator>
  <cp:lastModifiedBy>Eddie Jaffuel</cp:lastModifiedBy>
  <cp:revision>133</cp:revision>
  <dcterms:created xsi:type="dcterms:W3CDTF">2024-02-05T07:48:41Z</dcterms:created>
  <dcterms:modified xsi:type="dcterms:W3CDTF">2025-02-13T17:35:31Z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