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89" r:id="rId5"/>
    <p:sldId id="291" r:id="rId6"/>
    <p:sldId id="284" r:id="rId7"/>
    <p:sldId id="287" r:id="rId8"/>
    <p:sldId id="285" r:id="rId9"/>
    <p:sldId id="288" r:id="rId10"/>
    <p:sldId id="286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00" y="31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b="1" dirty="0"/>
              <a:t>Déploiement </a:t>
            </a:r>
            <a:r>
              <a:rPr lang="fr-FR" b="1" dirty="0" err="1"/>
              <a:t>MLOps</a:t>
            </a:r>
            <a:r>
              <a:rPr lang="fr-FR" b="1" dirty="0"/>
              <a:t> (CI/CD, </a:t>
            </a:r>
            <a:r>
              <a:rPr lang="fr-FR" b="1" dirty="0" err="1"/>
              <a:t>Kubernetes</a:t>
            </a:r>
            <a:r>
              <a:rPr lang="fr-FR" b="1" dirty="0"/>
              <a:t>, Sécurisation)</a:t>
            </a:r>
          </a:p>
        </p:txBody>
      </p:sp>
    </p:spTree>
    <p:extLst>
      <p:ext uri="{BB962C8B-B14F-4D97-AF65-F5344CB8AC3E}">
        <p14:creationId xmlns:p14="http://schemas.microsoft.com/office/powerpoint/2010/main" val="50287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C6C86-4ED6-B350-1580-16B647C4E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7AE79-842F-2E56-9CBF-B4FCE93D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CI/CD: Le versioning des repositories de code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0D9B3D-049E-9753-A720-B5E03CAA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F38EB9-A629-4ABE-7414-34F75E3A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BF4468-668E-3F8D-3A35-95EC7D98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0A5826-6E5D-7026-A798-447FA4F6733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198562"/>
            <a:ext cx="11185897" cy="5094819"/>
          </a:xfrm>
        </p:spPr>
        <p:txBody>
          <a:bodyPr/>
          <a:lstStyle/>
          <a:p>
            <a:r>
              <a:rPr lang="fr-FR" dirty="0"/>
              <a:t>2 repositories pour le code</a:t>
            </a:r>
          </a:p>
          <a:p>
            <a:pPr lvl="1"/>
            <a:r>
              <a:rPr lang="fr-FR" b="1" dirty="0"/>
              <a:t>Repo code source </a:t>
            </a:r>
            <a:r>
              <a:rPr lang="fr-FR" dirty="0"/>
              <a:t>(code original des dockers)</a:t>
            </a:r>
          </a:p>
          <a:p>
            <a:pPr lvl="1"/>
            <a:r>
              <a:rPr lang="fr-FR" b="1" dirty="0"/>
              <a:t>Repo code déploiement</a:t>
            </a:r>
          </a:p>
          <a:p>
            <a:r>
              <a:rPr lang="fr-FR" dirty="0"/>
              <a:t>Jenkins sur Git - </a:t>
            </a:r>
            <a:r>
              <a:rPr lang="fr-FR" sz="2800" dirty="0"/>
              <a:t>Pull </a:t>
            </a:r>
            <a:r>
              <a:rPr lang="fr-FR" sz="2800" dirty="0" err="1"/>
              <a:t>Request</a:t>
            </a:r>
            <a:r>
              <a:rPr lang="fr-FR" sz="2800" dirty="0"/>
              <a:t> dans la branche /main</a:t>
            </a:r>
          </a:p>
          <a:p>
            <a:pPr lvl="1"/>
            <a:r>
              <a:rPr lang="fr-FR" dirty="0"/>
              <a:t>Run tests unitaires puis </a:t>
            </a:r>
            <a:r>
              <a:rPr lang="fr-FR" dirty="0" err="1"/>
              <a:t>Build</a:t>
            </a:r>
            <a:r>
              <a:rPr lang="fr-FR" dirty="0"/>
              <a:t> des dockers</a:t>
            </a:r>
          </a:p>
          <a:p>
            <a:pPr lvl="1"/>
            <a:r>
              <a:rPr lang="fr-FR" dirty="0"/>
              <a:t>Run tests intégrations &amp; tests fonctionnels</a:t>
            </a:r>
          </a:p>
          <a:p>
            <a:pPr lvl="1"/>
            <a:r>
              <a:rPr lang="fr-FR" dirty="0"/>
              <a:t>Push des dockers sur </a:t>
            </a:r>
            <a:r>
              <a:rPr lang="fr-FR" dirty="0" err="1"/>
              <a:t>DockerHub</a:t>
            </a:r>
            <a:endParaRPr lang="fr-FR" dirty="0"/>
          </a:p>
          <a:p>
            <a:pPr lvl="1"/>
            <a:r>
              <a:rPr lang="fr-FR" dirty="0" err="1"/>
              <a:t>Synchronize</a:t>
            </a:r>
            <a:r>
              <a:rPr lang="fr-FR" dirty="0"/>
              <a:t> </a:t>
            </a:r>
            <a:r>
              <a:rPr lang="fr-FR" b="1" dirty="0"/>
              <a:t>Repo code source </a:t>
            </a:r>
            <a:r>
              <a:rPr lang="fr-FR" dirty="0">
                <a:sym typeface="Wingdings" panose="05000000000000000000" pitchFamily="2" charset="2"/>
              </a:rPr>
              <a:t>// </a:t>
            </a:r>
            <a:r>
              <a:rPr lang="fr-FR" b="1" dirty="0">
                <a:sym typeface="Wingdings" panose="05000000000000000000" pitchFamily="2" charset="2"/>
              </a:rPr>
              <a:t>Repo code déploiement</a:t>
            </a:r>
            <a:endParaRPr lang="fr-FR" b="1" dirty="0"/>
          </a:p>
          <a:p>
            <a:r>
              <a:rPr lang="fr-FR" dirty="0" err="1"/>
              <a:t>ArgoCD</a:t>
            </a:r>
            <a:endParaRPr lang="fr-FR" dirty="0"/>
          </a:p>
          <a:p>
            <a:pPr lvl="1"/>
            <a:r>
              <a:rPr lang="fr-FR" dirty="0"/>
              <a:t>Scrute </a:t>
            </a:r>
            <a:r>
              <a:rPr lang="fr-FR" b="1" dirty="0"/>
              <a:t>Repo code déploiement</a:t>
            </a:r>
            <a:r>
              <a:rPr lang="fr-FR" dirty="0"/>
              <a:t> en quête de modification</a:t>
            </a:r>
            <a:endParaRPr lang="fr-FR" b="1" dirty="0"/>
          </a:p>
          <a:p>
            <a:pPr lvl="1"/>
            <a:r>
              <a:rPr lang="fr-FR" dirty="0"/>
              <a:t>Re-Run les Dockers depuis </a:t>
            </a:r>
            <a:r>
              <a:rPr lang="fr-FR" dirty="0" err="1"/>
              <a:t>DockerHub</a:t>
            </a:r>
            <a:r>
              <a:rPr lang="fr-FR" dirty="0"/>
              <a:t> si nécessaire</a:t>
            </a:r>
          </a:p>
          <a:p>
            <a:pPr lvl="1"/>
            <a:r>
              <a:rPr lang="fr-FR" dirty="0" err="1"/>
              <a:t>Deploie</a:t>
            </a:r>
            <a:r>
              <a:rPr lang="fr-FR" dirty="0"/>
              <a:t> les Dockers sur </a:t>
            </a:r>
            <a:r>
              <a:rPr lang="fr-FR" dirty="0" err="1"/>
              <a:t>Kubernetes</a:t>
            </a:r>
            <a:endParaRPr lang="fr-FR" dirty="0"/>
          </a:p>
        </p:txBody>
      </p:sp>
      <p:pic>
        <p:nvPicPr>
          <p:cNvPr id="8" name="Image 7" descr="Une image contenant clipart, conception, illustration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2B56E88E-94CD-CF64-D62B-7FC7D5C3B7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4" t="3238" r="1650" b="3238"/>
          <a:stretch/>
        </p:blipFill>
        <p:spPr>
          <a:xfrm>
            <a:off x="9880338" y="3575984"/>
            <a:ext cx="1917569" cy="1039593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EED1A81D-8333-CCE8-03BE-BFE440EC867A}"/>
              </a:ext>
            </a:extLst>
          </p:cNvPr>
          <p:cNvSpPr/>
          <p:nvPr/>
        </p:nvSpPr>
        <p:spPr>
          <a:xfrm rot="5400000">
            <a:off x="10246372" y="2498217"/>
            <a:ext cx="339365" cy="15474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 descr="Une image contenant clipart, Graphique, dessin humoristique, créativité&#10;&#10;Le contenu généré par l’IA peut être incorrect.">
            <a:extLst>
              <a:ext uri="{FF2B5EF4-FFF2-40B4-BE49-F238E27FC236}">
                <a16:creationId xmlns:a16="http://schemas.microsoft.com/office/drawing/2014/main" id="{F43F811A-7BA9-0307-1F36-02B6484EC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039" y="2206086"/>
            <a:ext cx="1136976" cy="815369"/>
          </a:xfrm>
          <a:prstGeom prst="rect">
            <a:avLst/>
          </a:prstGeom>
        </p:spPr>
      </p:pic>
      <p:pic>
        <p:nvPicPr>
          <p:cNvPr id="16" name="Image 15" descr="Une image contenant clipart, Graphique, dessin humoristique, créativité&#10;&#10;Le contenu généré par l’IA peut être incorrect.">
            <a:extLst>
              <a:ext uri="{FF2B5EF4-FFF2-40B4-BE49-F238E27FC236}">
                <a16:creationId xmlns:a16="http://schemas.microsoft.com/office/drawing/2014/main" id="{1A12BB6A-E63F-06C2-B2CE-DD39F64FA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796" y="1489236"/>
            <a:ext cx="1136976" cy="815369"/>
          </a:xfrm>
          <a:prstGeom prst="rect">
            <a:avLst/>
          </a:prstGeom>
        </p:spPr>
      </p:pic>
      <p:pic>
        <p:nvPicPr>
          <p:cNvPr id="17" name="Image 16" descr="Une image contenant clipart, Graphique, dessin humoristique, créativité&#10;&#10;Le contenu généré par l’IA peut être incorrect.">
            <a:extLst>
              <a:ext uri="{FF2B5EF4-FFF2-40B4-BE49-F238E27FC236}">
                <a16:creationId xmlns:a16="http://schemas.microsoft.com/office/drawing/2014/main" id="{5F164AAB-04E5-3C21-FFF6-E8BB0B53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292" y="2165900"/>
            <a:ext cx="1136976" cy="815369"/>
          </a:xfrm>
          <a:prstGeom prst="rect">
            <a:avLst/>
          </a:prstGeom>
        </p:spPr>
      </p:pic>
      <p:pic>
        <p:nvPicPr>
          <p:cNvPr id="18" name="Image 17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E75D0394-1D82-0A7F-8A9A-64D8E357E6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3197" t="27080" r="-3106" b="27204"/>
          <a:stretch/>
        </p:blipFill>
        <p:spPr>
          <a:xfrm>
            <a:off x="9057223" y="819522"/>
            <a:ext cx="1170212" cy="50326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8C759D2-8A8A-4FFD-AE92-3702677C243A}"/>
              </a:ext>
            </a:extLst>
          </p:cNvPr>
          <p:cNvSpPr txBox="1"/>
          <p:nvPr/>
        </p:nvSpPr>
        <p:spPr>
          <a:xfrm>
            <a:off x="10207446" y="798154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Pull </a:t>
            </a:r>
            <a:r>
              <a:rPr lang="fr-FR" sz="2400" b="1" dirty="0" err="1"/>
              <a:t>Request</a:t>
            </a:r>
            <a:endParaRPr lang="fr-FR" sz="2400" b="1" dirty="0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B269AFA2-AA46-C65D-336E-FAFE6F1663B1}"/>
              </a:ext>
            </a:extLst>
          </p:cNvPr>
          <p:cNvSpPr/>
          <p:nvPr/>
        </p:nvSpPr>
        <p:spPr>
          <a:xfrm rot="5400000">
            <a:off x="10306964" y="4318639"/>
            <a:ext cx="339365" cy="15474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 descr="Une image contenant symbole, Police, logo, Marque&#10;&#10;Le contenu généré par l’IA peut être incorrect.">
            <a:extLst>
              <a:ext uri="{FF2B5EF4-FFF2-40B4-BE49-F238E27FC236}">
                <a16:creationId xmlns:a16="http://schemas.microsoft.com/office/drawing/2014/main" id="{2391CDE8-2B08-73D5-3B09-05AA639E7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2329" y="5284255"/>
            <a:ext cx="1750311" cy="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CI : Jenkins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808694-26D6-20EB-3D8E-F9264275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1" y="805842"/>
            <a:ext cx="11571303" cy="5998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07004" y="4720071"/>
            <a:ext cx="7946796" cy="1818841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fr-FR" sz="2400" dirty="0"/>
              <a:t>Scripts lancés sur commit/repo code source</a:t>
            </a:r>
          </a:p>
          <a:p>
            <a:pPr lvl="1"/>
            <a:r>
              <a:rPr lang="fr-FR" sz="2000" dirty="0"/>
              <a:t>Lancer les tests unitaires et vérifier si les tests sont </a:t>
            </a:r>
            <a:r>
              <a:rPr lang="fr-FR" sz="2000" dirty="0" err="1"/>
              <a:t>pass</a:t>
            </a:r>
            <a:endParaRPr lang="fr-FR" sz="2000" dirty="0"/>
          </a:p>
          <a:p>
            <a:pPr lvl="1"/>
            <a:r>
              <a:rPr lang="fr-FR" sz="2000" dirty="0" err="1"/>
              <a:t>Build</a:t>
            </a:r>
            <a:r>
              <a:rPr lang="fr-FR" sz="2000" dirty="0"/>
              <a:t> des dockers et vérifier si les tests d’intégration sont </a:t>
            </a:r>
            <a:r>
              <a:rPr lang="fr-FR" sz="2000" dirty="0" err="1"/>
              <a:t>pass</a:t>
            </a:r>
            <a:endParaRPr lang="fr-FR" sz="2000" dirty="0"/>
          </a:p>
          <a:p>
            <a:pPr lvl="1"/>
            <a:r>
              <a:rPr lang="fr-FR" sz="2000" dirty="0"/>
              <a:t>Push sur </a:t>
            </a:r>
            <a:r>
              <a:rPr lang="fr-FR" sz="2000" dirty="0" err="1"/>
              <a:t>DockerHub</a:t>
            </a:r>
            <a:endParaRPr lang="fr-FR" sz="2000" dirty="0"/>
          </a:p>
          <a:p>
            <a:pPr lvl="1"/>
            <a:r>
              <a:rPr lang="fr-FR" sz="2000" dirty="0"/>
              <a:t>Synchro Repo code source || Repo code déploiement</a:t>
            </a:r>
          </a:p>
        </p:txBody>
      </p: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47B7-8CB5-E2C7-7A55-6A2C2248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ArgoCD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D54FB-BF36-9D6E-187E-ABE0AB35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41364-7F60-86FB-72D7-F7894F75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3995E-A9C6-4369-CB12-E09EE0ED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5F4205-02DB-7D8D-C375-7D74F83BA65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rcRect r="-118" b="40064"/>
          <a:stretch/>
        </p:blipFill>
        <p:spPr>
          <a:xfrm>
            <a:off x="371548" y="924977"/>
            <a:ext cx="10725321" cy="34804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7BF5E2-673D-4D47-6819-D19CCF5E96C2}"/>
              </a:ext>
            </a:extLst>
          </p:cNvPr>
          <p:cNvSpPr txBox="1"/>
          <p:nvPr/>
        </p:nvSpPr>
        <p:spPr>
          <a:xfrm>
            <a:off x="3788169" y="102928"/>
            <a:ext cx="7450102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Déploiement</a:t>
            </a:r>
            <a:r>
              <a:rPr lang="en-US" sz="2000" dirty="0"/>
              <a:t> Continu des Dockers (</a:t>
            </a:r>
            <a:r>
              <a:rPr lang="en-US" sz="2000" dirty="0" err="1"/>
              <a:t>basé</a:t>
            </a:r>
            <a:r>
              <a:rPr lang="en-US" sz="2000" dirty="0"/>
              <a:t> sur un repo GitHub </a:t>
            </a:r>
            <a:r>
              <a:rPr lang="en-US" sz="2000" dirty="0" err="1"/>
              <a:t>dédié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Utilisation</a:t>
            </a:r>
            <a:r>
              <a:rPr lang="en-US" sz="2000" dirty="0"/>
              <a:t> de charts Helm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F96140-12A9-2774-AA75-E75682C5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00" y="2803642"/>
            <a:ext cx="10078857" cy="39915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0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13E98-8272-6586-46CC-E30E55598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symbole, Police, logo, Marque&#10;&#10;Le contenu généré par l’IA peut être incorrect.">
            <a:extLst>
              <a:ext uri="{FF2B5EF4-FFF2-40B4-BE49-F238E27FC236}">
                <a16:creationId xmlns:a16="http://schemas.microsoft.com/office/drawing/2014/main" id="{ACA0C739-4F3F-93C7-1740-EC9BB859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" y="3446247"/>
            <a:ext cx="1750311" cy="98017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0C2418-C8AF-4768-BFD6-E335AE01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Déploiement </a:t>
            </a:r>
            <a:r>
              <a:rPr lang="fr-FR" dirty="0" err="1"/>
              <a:t>Kubernetes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0BA394-5C45-FCFE-1B2F-D9854277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B56C71-8370-0F80-A1A2-2BAF4AC8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A359D6-8336-D1E6-34C9-65308EEE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881A34-8C17-B6FA-37FB-ACCE0F1EE29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47387" y="74350"/>
            <a:ext cx="4280555" cy="837562"/>
          </a:xfrm>
          <a:solidFill>
            <a:schemeClr val="accent1"/>
          </a:solidFill>
        </p:spPr>
        <p:txBody>
          <a:bodyPr/>
          <a:lstStyle/>
          <a:p>
            <a:r>
              <a:rPr lang="fr-FR" sz="2000" dirty="0"/>
              <a:t>Serveur déployé via OVH</a:t>
            </a:r>
          </a:p>
          <a:p>
            <a:r>
              <a:rPr lang="fr-FR" sz="2000" dirty="0"/>
              <a:t>3 </a:t>
            </a:r>
            <a:r>
              <a:rPr lang="fr-FR" sz="2000" dirty="0" err="1"/>
              <a:t>nodes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4AD77A-4518-8E9B-8F98-CB0AAEC0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76" b="50732"/>
          <a:stretch/>
        </p:blipFill>
        <p:spPr>
          <a:xfrm>
            <a:off x="1350149" y="1059623"/>
            <a:ext cx="10794476" cy="28531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C8ED362-CF6E-01F8-2DDA-ADDBD53A4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347" y="4166536"/>
            <a:ext cx="10231278" cy="223868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0C68C0EB-4D4B-50F9-B3CC-1AE4FCE453DC}"/>
              </a:ext>
            </a:extLst>
          </p:cNvPr>
          <p:cNvSpPr txBox="1">
            <a:spLocks/>
          </p:cNvSpPr>
          <p:nvPr/>
        </p:nvSpPr>
        <p:spPr>
          <a:xfrm>
            <a:off x="234346" y="1803678"/>
            <a:ext cx="877529" cy="46150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 err="1"/>
              <a:t>Pods</a:t>
            </a:r>
            <a:endParaRPr lang="fr-FR" sz="20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E1222887-0446-8E81-3C39-332E7DA6AECC}"/>
              </a:ext>
            </a:extLst>
          </p:cNvPr>
          <p:cNvSpPr txBox="1">
            <a:spLocks/>
          </p:cNvSpPr>
          <p:nvPr/>
        </p:nvSpPr>
        <p:spPr>
          <a:xfrm>
            <a:off x="452503" y="4845502"/>
            <a:ext cx="1136298" cy="46150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/>
              <a:t>Services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2819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41F4-3528-EE6B-C394-CCC48D24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C8080-0456-FBA8-C560-007B975B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5A0FF-46F2-382F-EC4B-31C47C40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7B279-B6CD-5F83-9107-EE4FE18A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A2B09-4131-2EAA-F474-66AF212DD0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3844" y="1199072"/>
            <a:ext cx="4439842" cy="5157278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publique</a:t>
            </a:r>
            <a:r>
              <a:rPr lang="en-US" b="1" dirty="0"/>
              <a:t> </a:t>
            </a:r>
            <a:r>
              <a:rPr lang="en-US" dirty="0"/>
              <a:t>avec les Dockers de </a:t>
            </a:r>
            <a:r>
              <a:rPr lang="en-US" dirty="0" err="1"/>
              <a:t>streamlit</a:t>
            </a:r>
            <a:r>
              <a:rPr lang="en-US" dirty="0"/>
              <a:t> traverse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b="1" dirty="0"/>
              <a:t>API Gateway</a:t>
            </a:r>
            <a:r>
              <a:rPr lang="en-US" dirty="0"/>
              <a:t> pour </a:t>
            </a:r>
            <a:r>
              <a:rPr lang="en-US" dirty="0" err="1"/>
              <a:t>accéder</a:t>
            </a:r>
            <a:r>
              <a:rPr lang="en-US" dirty="0"/>
              <a:t> aux dockers dans 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privée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Dans 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privée</a:t>
            </a:r>
            <a:r>
              <a:rPr lang="en-US" dirty="0"/>
              <a:t>, les endpoints des dockers ne </a:t>
            </a:r>
            <a:r>
              <a:rPr lang="en-US" dirty="0" err="1"/>
              <a:t>sont</a:t>
            </a:r>
            <a:r>
              <a:rPr lang="en-US" dirty="0"/>
              <a:t> pas </a:t>
            </a:r>
            <a:r>
              <a:rPr lang="en-US" dirty="0" err="1"/>
              <a:t>accessibles</a:t>
            </a:r>
            <a:r>
              <a:rPr lang="en-US" dirty="0"/>
              <a:t> </a:t>
            </a:r>
            <a:r>
              <a:rPr lang="en-US" dirty="0" err="1"/>
              <a:t>depuis</a:t>
            </a:r>
            <a:r>
              <a:rPr lang="en-US" dirty="0"/>
              <a:t> </a:t>
            </a:r>
            <a:r>
              <a:rPr lang="en-US" dirty="0" err="1"/>
              <a:t>l’extérieur</a:t>
            </a:r>
            <a:endParaRPr lang="en-US" dirty="0"/>
          </a:p>
          <a:p>
            <a:r>
              <a:rPr lang="en-US" dirty="0" err="1"/>
              <a:t>Accès</a:t>
            </a:r>
            <a:r>
              <a:rPr lang="en-US" dirty="0"/>
              <a:t> au S3 </a:t>
            </a:r>
            <a:r>
              <a:rPr lang="en-US" dirty="0" err="1"/>
              <a:t>limité</a:t>
            </a:r>
            <a:r>
              <a:rPr lang="en-US" dirty="0"/>
              <a:t> à 2 dockers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AB287-6294-CAF7-9E35-16936BA3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71" t="10767" r="10093" b="11998"/>
          <a:stretch/>
        </p:blipFill>
        <p:spPr>
          <a:xfrm>
            <a:off x="5278043" y="194650"/>
            <a:ext cx="6848866" cy="6234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5A79CF1-A22F-59F8-9030-7E955A35D1E5}"/>
              </a:ext>
            </a:extLst>
          </p:cNvPr>
          <p:cNvCxnSpPr>
            <a:cxnSpLocks/>
          </p:cNvCxnSpPr>
          <p:nvPr/>
        </p:nvCxnSpPr>
        <p:spPr>
          <a:xfrm flipV="1">
            <a:off x="4038600" y="722144"/>
            <a:ext cx="3832781" cy="58818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5E78334-6EA0-5B0C-BB8C-8AE2B457AF11}"/>
              </a:ext>
            </a:extLst>
          </p:cNvPr>
          <p:cNvCxnSpPr>
            <a:cxnSpLocks/>
          </p:cNvCxnSpPr>
          <p:nvPr/>
        </p:nvCxnSpPr>
        <p:spPr>
          <a:xfrm>
            <a:off x="4449452" y="2922309"/>
            <a:ext cx="659876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529C80C-0C2E-50F7-4C62-97274DE15868}"/>
              </a:ext>
            </a:extLst>
          </p:cNvPr>
          <p:cNvCxnSpPr>
            <a:cxnSpLocks/>
          </p:cNvCxnSpPr>
          <p:nvPr/>
        </p:nvCxnSpPr>
        <p:spPr>
          <a:xfrm flipV="1">
            <a:off x="5203596" y="2102177"/>
            <a:ext cx="2828041" cy="12002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Image 6" descr="Une image contenant logo, Graphique, Police, graphisme&#10;&#10;Le contenu généré par l’IA peut être incorrect.">
            <a:extLst>
              <a:ext uri="{FF2B5EF4-FFF2-40B4-BE49-F238E27FC236}">
                <a16:creationId xmlns:a16="http://schemas.microsoft.com/office/drawing/2014/main" id="{78C76F25-07BB-AC0E-F33B-41FE2B216C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61" t="27473" r="4988" b="25711"/>
          <a:stretch/>
        </p:blipFill>
        <p:spPr>
          <a:xfrm>
            <a:off x="7985648" y="350581"/>
            <a:ext cx="548977" cy="281015"/>
          </a:xfrm>
          <a:prstGeom prst="rect">
            <a:avLst/>
          </a:prstGeom>
        </p:spPr>
      </p:pic>
      <p:pic>
        <p:nvPicPr>
          <p:cNvPr id="11" name="Image 10" descr="Une image contenant logo, Graphique, Police, graphisme&#10;&#10;Le contenu généré par l’IA peut être incorrect.">
            <a:extLst>
              <a:ext uri="{FF2B5EF4-FFF2-40B4-BE49-F238E27FC236}">
                <a16:creationId xmlns:a16="http://schemas.microsoft.com/office/drawing/2014/main" id="{88E86994-23D5-B11A-A8FA-1718A14E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61" t="27473" r="4988" b="25711"/>
          <a:stretch/>
        </p:blipFill>
        <p:spPr>
          <a:xfrm>
            <a:off x="8986460" y="350580"/>
            <a:ext cx="548977" cy="2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5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221D6-0EFF-195C-E660-639427AB6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A84FE-E235-E002-A6B0-DB0F5F61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Sécurisation de l’architecture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D88828-1F79-F079-EB80-62942B1E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FCDEB0-9A52-F0EE-A9AC-C99050C5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0FEDDA-09E4-EC64-6178-4ED87145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5337B8-DD59-2B32-2D12-B6585EFC341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0766196" cy="4900612"/>
          </a:xfrm>
        </p:spPr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Sécurisation des données via l’a</a:t>
            </a:r>
            <a:r>
              <a:rPr lang="fr-FR" dirty="0"/>
              <a:t>uthentification</a:t>
            </a:r>
          </a:p>
          <a:p>
            <a:pPr lvl="1"/>
            <a:r>
              <a:rPr lang="fr-FR" dirty="0" err="1"/>
              <a:t>Keycloack</a:t>
            </a:r>
            <a:r>
              <a:rPr lang="fr-FR" dirty="0"/>
              <a:t> sert à authentifier les utilisateurs et à fournir un </a:t>
            </a:r>
            <a:r>
              <a:rPr lang="fr-FR" dirty="0" err="1"/>
              <a:t>token</a:t>
            </a:r>
            <a:endParaRPr lang="fr-FR" dirty="0"/>
          </a:p>
          <a:p>
            <a:pPr lvl="1"/>
            <a:r>
              <a:rPr lang="fr-FR" dirty="0"/>
              <a:t>Les services utilisent le </a:t>
            </a:r>
            <a:r>
              <a:rPr lang="fr-FR" dirty="0" err="1"/>
              <a:t>token</a:t>
            </a:r>
            <a:r>
              <a:rPr lang="fr-FR" dirty="0"/>
              <a:t> pour contrôler les accès aux données</a:t>
            </a:r>
          </a:p>
          <a:p>
            <a:r>
              <a:rPr lang="fr-FR" dirty="0"/>
              <a:t>Gestion des secrets</a:t>
            </a:r>
          </a:p>
          <a:p>
            <a:pPr lvl="1"/>
            <a:r>
              <a:rPr lang="fr-FR" dirty="0"/>
              <a:t>Utilisation des secrets au niveau de Jenkins</a:t>
            </a:r>
          </a:p>
          <a:p>
            <a:pPr lvl="1"/>
            <a:r>
              <a:rPr lang="fr-FR" dirty="0"/>
              <a:t>Utilisation des secrets au niveau de </a:t>
            </a:r>
            <a:r>
              <a:rPr lang="fr-FR" dirty="0" err="1"/>
              <a:t>Kubernetes</a:t>
            </a:r>
            <a:endParaRPr lang="fr-FR" dirty="0"/>
          </a:p>
          <a:p>
            <a:pPr lvl="1"/>
            <a:r>
              <a:rPr lang="fr-FR" dirty="0"/>
              <a:t>Utilisation des secrets via un point de montage Docker pour les </a:t>
            </a:r>
            <a:r>
              <a:rPr lang="fr-FR" dirty="0" err="1"/>
              <a:t>builds</a:t>
            </a:r>
            <a:endParaRPr lang="fr-FR" dirty="0"/>
          </a:p>
          <a:p>
            <a:pPr lvl="1"/>
            <a:r>
              <a:rPr lang="fr-FR" dirty="0"/>
              <a:t>Passer les variables d’environnement au moment du run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07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Conclusion du projet </a:t>
            </a:r>
            <a:r>
              <a:rPr lang="fr-FR" dirty="0" err="1"/>
              <a:t>MLOps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878052"/>
            <a:ext cx="11353800" cy="5757886"/>
          </a:xfrm>
        </p:spPr>
        <p:txBody>
          <a:bodyPr/>
          <a:lstStyle/>
          <a:p>
            <a:r>
              <a:rPr lang="fr-FR" dirty="0"/>
              <a:t>Les accomplissements</a:t>
            </a:r>
          </a:p>
          <a:p>
            <a:pPr lvl="1"/>
            <a:r>
              <a:rPr lang="fr-FR" dirty="0"/>
              <a:t>Une bonne collaboration d’équipe et un mode projet efficient !</a:t>
            </a:r>
          </a:p>
          <a:p>
            <a:pPr lvl="1"/>
            <a:r>
              <a:rPr lang="fr-FR" dirty="0"/>
              <a:t>Exploitation et mise en œuvre concrète de technologies </a:t>
            </a:r>
            <a:r>
              <a:rPr lang="fr-FR" dirty="0" err="1"/>
              <a:t>MLOps</a:t>
            </a:r>
            <a:endParaRPr lang="fr-FR" dirty="0"/>
          </a:p>
          <a:p>
            <a:pPr lvl="2"/>
            <a:r>
              <a:rPr lang="fr-FR" sz="2400" dirty="0"/>
              <a:t>Interfaces User/Admin : </a:t>
            </a:r>
            <a:r>
              <a:rPr lang="fr-FR" sz="2400" b="1" dirty="0" err="1"/>
              <a:t>Streamlit</a:t>
            </a:r>
            <a:endParaRPr lang="fr-FR" sz="2400" b="1" dirty="0"/>
          </a:p>
          <a:p>
            <a:pPr lvl="2"/>
            <a:r>
              <a:rPr lang="fr-FR" sz="2400" dirty="0"/>
              <a:t>Architecture en micro-services via </a:t>
            </a:r>
            <a:r>
              <a:rPr lang="fr-FR" sz="2400" b="1" dirty="0"/>
              <a:t>Docker</a:t>
            </a:r>
            <a:r>
              <a:rPr lang="fr-FR" sz="2400" dirty="0"/>
              <a:t> / </a:t>
            </a:r>
            <a:r>
              <a:rPr lang="fr-FR" sz="2400" b="1" dirty="0" err="1"/>
              <a:t>FastAPI</a:t>
            </a:r>
            <a:endParaRPr lang="fr-FR" sz="2400" b="1" dirty="0"/>
          </a:p>
          <a:p>
            <a:pPr lvl="2"/>
            <a:r>
              <a:rPr lang="fr-FR" sz="2400" dirty="0"/>
              <a:t>Versioning &amp; Reproductibilité : </a:t>
            </a:r>
            <a:r>
              <a:rPr lang="fr-FR" sz="2400" b="1" dirty="0"/>
              <a:t>DVC </a:t>
            </a:r>
            <a:r>
              <a:rPr lang="fr-FR" sz="2400" dirty="0"/>
              <a:t>/ </a:t>
            </a:r>
            <a:r>
              <a:rPr lang="fr-FR" sz="2400" b="1" dirty="0"/>
              <a:t>Git </a:t>
            </a:r>
            <a:r>
              <a:rPr lang="fr-FR" sz="2400" dirty="0"/>
              <a:t>/ </a:t>
            </a:r>
            <a:r>
              <a:rPr lang="fr-FR" sz="2400" b="1" dirty="0" err="1"/>
              <a:t>MLFlow</a:t>
            </a:r>
            <a:r>
              <a:rPr lang="fr-FR" sz="2400" b="1" dirty="0"/>
              <a:t> / Amazon S3</a:t>
            </a:r>
          </a:p>
          <a:p>
            <a:pPr lvl="2"/>
            <a:r>
              <a:rPr lang="fr-FR" sz="2400" dirty="0"/>
              <a:t>CI/CD &amp; Déploiement : </a:t>
            </a:r>
            <a:r>
              <a:rPr lang="fr-FR" sz="2400" b="1" dirty="0"/>
              <a:t>Jenkins </a:t>
            </a:r>
            <a:r>
              <a:rPr lang="fr-FR" sz="2400" dirty="0"/>
              <a:t>/ </a:t>
            </a:r>
            <a:r>
              <a:rPr lang="fr-FR" sz="2400" b="1" dirty="0" err="1"/>
              <a:t>ArgoCD</a:t>
            </a:r>
            <a:r>
              <a:rPr lang="fr-FR" sz="2400" b="1" dirty="0"/>
              <a:t> </a:t>
            </a:r>
            <a:r>
              <a:rPr lang="fr-FR" sz="2400" dirty="0"/>
              <a:t>/ </a:t>
            </a:r>
            <a:r>
              <a:rPr lang="fr-FR" sz="2400" b="1" dirty="0" err="1"/>
              <a:t>Kubernetes</a:t>
            </a:r>
            <a:endParaRPr lang="fr-FR" sz="2400" b="1" dirty="0"/>
          </a:p>
          <a:p>
            <a:pPr lvl="2"/>
            <a:r>
              <a:rPr lang="fr-FR" sz="2400" dirty="0"/>
              <a:t>Monitoring : </a:t>
            </a:r>
            <a:r>
              <a:rPr lang="fr-FR" sz="2400" b="1" dirty="0" err="1"/>
              <a:t>Prometheus</a:t>
            </a:r>
            <a:r>
              <a:rPr lang="fr-FR" sz="2400" b="1" dirty="0"/>
              <a:t> </a:t>
            </a:r>
            <a:r>
              <a:rPr lang="fr-FR" sz="2400" dirty="0"/>
              <a:t>&amp; </a:t>
            </a:r>
            <a:r>
              <a:rPr lang="fr-FR" sz="2400" b="1" dirty="0" err="1"/>
              <a:t>Grafana</a:t>
            </a:r>
            <a:endParaRPr lang="fr-FR" sz="2400" b="1" dirty="0"/>
          </a:p>
          <a:p>
            <a:pPr lvl="2"/>
            <a:r>
              <a:rPr lang="fr-FR" sz="2400" dirty="0"/>
              <a:t>Sécurisation des APIs : </a:t>
            </a:r>
            <a:r>
              <a:rPr lang="fr-FR" sz="2400" b="1" dirty="0" err="1"/>
              <a:t>KeyCloak</a:t>
            </a:r>
            <a:r>
              <a:rPr lang="fr-FR" sz="2400" dirty="0"/>
              <a:t> / Gestion des secrets</a:t>
            </a:r>
          </a:p>
          <a:p>
            <a:pPr lvl="1"/>
            <a:r>
              <a:rPr lang="fr-FR" dirty="0"/>
              <a:t>Application pratique des connaissances acquises via la formation </a:t>
            </a:r>
            <a:r>
              <a:rPr lang="fr-FR" dirty="0" err="1"/>
              <a:t>MLOps</a:t>
            </a:r>
            <a:endParaRPr lang="fr-FR" dirty="0"/>
          </a:p>
          <a:p>
            <a:r>
              <a:rPr lang="fr-FR" dirty="0"/>
              <a:t>Pour aller plus loin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…A voir ensemble selon niveau avancement…</a:t>
            </a:r>
          </a:p>
          <a:p>
            <a:pPr lvl="1"/>
            <a:r>
              <a:rPr lang="fr-FR" dirty="0"/>
              <a:t>Model drift sur feedback utilisateur avec </a:t>
            </a:r>
            <a:r>
              <a:rPr lang="fr-FR" dirty="0" err="1"/>
              <a:t>ré-entrainement</a:t>
            </a:r>
            <a:r>
              <a:rPr lang="fr-FR" dirty="0"/>
              <a:t> automatique</a:t>
            </a:r>
          </a:p>
          <a:p>
            <a:pPr lvl="1"/>
            <a:r>
              <a:rPr lang="fr-FR" dirty="0"/>
              <a:t>Utilisation de Kafka</a:t>
            </a:r>
          </a:p>
        </p:txBody>
      </p:sp>
    </p:spTree>
    <p:extLst>
      <p:ext uri="{BB962C8B-B14F-4D97-AF65-F5344CB8AC3E}">
        <p14:creationId xmlns:p14="http://schemas.microsoft.com/office/powerpoint/2010/main" val="38216939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456</Words>
  <Application>Microsoft Office PowerPoint</Application>
  <PresentationFormat>Grand écran</PresentationFormat>
  <Paragraphs>87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Tenorite</vt:lpstr>
      <vt:lpstr>Wingdings</vt:lpstr>
      <vt:lpstr>Monoline</vt:lpstr>
      <vt:lpstr>Plan de la présentation</vt:lpstr>
      <vt:lpstr>CI/CD: Le versioning des repositories de code</vt:lpstr>
      <vt:lpstr>CI : Jenkins</vt:lpstr>
      <vt:lpstr>ArgoCD</vt:lpstr>
      <vt:lpstr>Déploiement Kubernetes</vt:lpstr>
      <vt:lpstr>API Gateway</vt:lpstr>
      <vt:lpstr>Sécurisation de l’architecture</vt:lpstr>
      <vt:lpstr>Conclusion du projet MLOps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140</cp:revision>
  <dcterms:created xsi:type="dcterms:W3CDTF">2024-02-05T07:48:41Z</dcterms:created>
  <dcterms:modified xsi:type="dcterms:W3CDTF">2025-02-13T17:08:08Z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