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89" r:id="rId5"/>
    <p:sldId id="291" r:id="rId6"/>
    <p:sldId id="284" r:id="rId7"/>
    <p:sldId id="287" r:id="rId8"/>
    <p:sldId id="285" r:id="rId9"/>
    <p:sldId id="288" r:id="rId10"/>
    <p:sldId id="28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b="1" dirty="0"/>
              <a:t>Déploiement </a:t>
            </a:r>
            <a:r>
              <a:rPr lang="fr-FR" b="1" dirty="0" err="1"/>
              <a:t>MLOps</a:t>
            </a:r>
            <a:r>
              <a:rPr lang="fr-FR" b="1" dirty="0"/>
              <a:t> (CI/CD, </a:t>
            </a:r>
            <a:r>
              <a:rPr lang="fr-FR" b="1" dirty="0" err="1"/>
              <a:t>Kubernetes</a:t>
            </a:r>
            <a:r>
              <a:rPr lang="fr-FR" b="1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6C86-4ED6-B350-1580-16B647C4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7AE79-842F-2E56-9CBF-B4FCE93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CI/CD: Le versioning des repositories de code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D9B3D-049E-9753-A720-B5E03CA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38EB9-A629-4ABE-7414-34F75E3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F4468-668E-3F8D-3A35-95EC7D9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0A5826-6E5D-7026-A798-447FA4F6733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198562"/>
            <a:ext cx="11185897" cy="5315360"/>
          </a:xfrm>
        </p:spPr>
        <p:txBody>
          <a:bodyPr/>
          <a:lstStyle/>
          <a:p>
            <a:r>
              <a:rPr lang="fr-FR" dirty="0"/>
              <a:t>2 repositories pour le code</a:t>
            </a:r>
          </a:p>
          <a:p>
            <a:pPr lvl="1"/>
            <a:r>
              <a:rPr lang="fr-FR" b="1" dirty="0"/>
              <a:t>Repo code source </a:t>
            </a:r>
            <a:r>
              <a:rPr lang="fr-FR" dirty="0"/>
              <a:t>(code original des dockers)</a:t>
            </a:r>
          </a:p>
          <a:p>
            <a:pPr lvl="1"/>
            <a:r>
              <a:rPr lang="fr-FR" b="1" dirty="0"/>
              <a:t>Repo code déploiement</a:t>
            </a:r>
          </a:p>
          <a:p>
            <a:pPr lvl="2"/>
            <a:r>
              <a:rPr lang="fr-FR" dirty="0"/>
              <a:t>Référence aux versions des Dockers sous </a:t>
            </a:r>
            <a:r>
              <a:rPr lang="fr-FR" dirty="0" err="1"/>
              <a:t>DockerHub</a:t>
            </a:r>
            <a:endParaRPr lang="fr-FR" dirty="0"/>
          </a:p>
          <a:p>
            <a:pPr lvl="2"/>
            <a:r>
              <a:rPr lang="fr-FR" dirty="0"/>
              <a:t>Configuration des </a:t>
            </a:r>
            <a:r>
              <a:rPr lang="fr-FR" dirty="0" err="1"/>
              <a:t>Nodes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associés</a:t>
            </a:r>
          </a:p>
          <a:p>
            <a:r>
              <a:rPr lang="fr-FR" dirty="0"/>
              <a:t>Jenkins sur Git - </a:t>
            </a:r>
            <a:r>
              <a:rPr lang="fr-FR" sz="2800" dirty="0"/>
              <a:t>Pull </a:t>
            </a:r>
            <a:r>
              <a:rPr lang="fr-FR" sz="2800" dirty="0" err="1"/>
              <a:t>Request</a:t>
            </a:r>
            <a:r>
              <a:rPr lang="fr-FR" sz="2800" dirty="0"/>
              <a:t> dans la branche /main</a:t>
            </a:r>
          </a:p>
          <a:p>
            <a:pPr lvl="1"/>
            <a:r>
              <a:rPr lang="fr-FR" dirty="0"/>
              <a:t>Run tests unitaires puis </a:t>
            </a:r>
            <a:r>
              <a:rPr lang="fr-FR" dirty="0" err="1"/>
              <a:t>Build</a:t>
            </a:r>
            <a:r>
              <a:rPr lang="fr-FR" dirty="0"/>
              <a:t> des dockers</a:t>
            </a:r>
          </a:p>
          <a:p>
            <a:pPr lvl="1"/>
            <a:r>
              <a:rPr lang="fr-FR" dirty="0"/>
              <a:t>Run tests intégrations &amp; tests fonctionnels</a:t>
            </a:r>
          </a:p>
          <a:p>
            <a:pPr lvl="1"/>
            <a:r>
              <a:rPr lang="fr-FR" dirty="0"/>
              <a:t>Push des dockers sur </a:t>
            </a:r>
            <a:r>
              <a:rPr lang="fr-FR" dirty="0" err="1"/>
              <a:t>DockerHub</a:t>
            </a:r>
            <a:endParaRPr lang="fr-FR" dirty="0"/>
          </a:p>
          <a:p>
            <a:r>
              <a:rPr lang="fr-FR" dirty="0" err="1"/>
              <a:t>ArgoCD</a:t>
            </a:r>
            <a:endParaRPr lang="fr-FR" dirty="0"/>
          </a:p>
          <a:p>
            <a:pPr lvl="1"/>
            <a:r>
              <a:rPr lang="fr-FR" dirty="0"/>
              <a:t>Scrute </a:t>
            </a:r>
            <a:r>
              <a:rPr lang="fr-FR" b="1" dirty="0"/>
              <a:t>Repo code déploiement</a:t>
            </a:r>
            <a:r>
              <a:rPr lang="fr-FR" dirty="0"/>
              <a:t> en quête de modification</a:t>
            </a:r>
            <a:endParaRPr lang="fr-FR" b="1" dirty="0"/>
          </a:p>
          <a:p>
            <a:pPr lvl="1"/>
            <a:r>
              <a:rPr lang="fr-FR" dirty="0"/>
              <a:t>Re-Run les Dockers depuis </a:t>
            </a:r>
            <a:r>
              <a:rPr lang="fr-FR" dirty="0" err="1"/>
              <a:t>DockerHub</a:t>
            </a:r>
            <a:r>
              <a:rPr lang="fr-FR" dirty="0"/>
              <a:t> si nécessaire</a:t>
            </a:r>
          </a:p>
          <a:p>
            <a:pPr lvl="1"/>
            <a:r>
              <a:rPr lang="fr-FR" dirty="0"/>
              <a:t>Déploie les Dockers sur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8" name="Image 7" descr="Une image contenant clipart, conception, illustration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B56E88E-94CD-CF64-D62B-7FC7D5C3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" t="3238" r="1650" b="3238"/>
          <a:stretch/>
        </p:blipFill>
        <p:spPr>
          <a:xfrm>
            <a:off x="9880338" y="3575984"/>
            <a:ext cx="1917569" cy="103959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ED1A81D-8333-CCE8-03BE-BFE440EC867A}"/>
              </a:ext>
            </a:extLst>
          </p:cNvPr>
          <p:cNvSpPr/>
          <p:nvPr/>
        </p:nvSpPr>
        <p:spPr>
          <a:xfrm rot="5400000">
            <a:off x="10246372" y="2498217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F43F811A-7BA9-0307-1F36-02B6484E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039" y="2206086"/>
            <a:ext cx="1136976" cy="815369"/>
          </a:xfrm>
          <a:prstGeom prst="rect">
            <a:avLst/>
          </a:prstGeom>
        </p:spPr>
      </p:pic>
      <p:pic>
        <p:nvPicPr>
          <p:cNvPr id="16" name="Image 15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1A12BB6A-E63F-06C2-B2CE-DD39F64F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796" y="1489236"/>
            <a:ext cx="1136976" cy="815369"/>
          </a:xfrm>
          <a:prstGeom prst="rect">
            <a:avLst/>
          </a:prstGeom>
        </p:spPr>
      </p:pic>
      <p:pic>
        <p:nvPicPr>
          <p:cNvPr id="17" name="Image 16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5F164AAB-04E5-3C21-FFF6-E8BB0B53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92" y="2165900"/>
            <a:ext cx="1136976" cy="815369"/>
          </a:xfrm>
          <a:prstGeom prst="rect">
            <a:avLst/>
          </a:prstGeom>
        </p:spPr>
      </p:pic>
      <p:pic>
        <p:nvPicPr>
          <p:cNvPr id="18" name="Image 17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75D0394-1D82-0A7F-8A9A-64D8E357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197" t="27080" r="-3106" b="27204"/>
          <a:stretch/>
        </p:blipFill>
        <p:spPr>
          <a:xfrm>
            <a:off x="9057223" y="819522"/>
            <a:ext cx="1170212" cy="5032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8C759D2-8A8A-4FFD-AE92-3702677C243A}"/>
              </a:ext>
            </a:extLst>
          </p:cNvPr>
          <p:cNvSpPr txBox="1"/>
          <p:nvPr/>
        </p:nvSpPr>
        <p:spPr>
          <a:xfrm>
            <a:off x="10207446" y="79815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Pull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269AFA2-AA46-C65D-336E-FAFE6F1663B1}"/>
              </a:ext>
            </a:extLst>
          </p:cNvPr>
          <p:cNvSpPr/>
          <p:nvPr/>
        </p:nvSpPr>
        <p:spPr>
          <a:xfrm rot="5400000">
            <a:off x="10306964" y="4318639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2391CDE8-2B08-73D5-3B09-05AA639E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329" y="5284255"/>
            <a:ext cx="1750311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7004" y="4720071"/>
            <a:ext cx="7946796" cy="1818841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Ici : Montrer à la place un exemple de script Jenkins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844" y="1199072"/>
            <a:ext cx="4439842" cy="515727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limité</a:t>
            </a:r>
            <a:r>
              <a:rPr lang="en-US" dirty="0"/>
              <a:t> à 2 dockers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78C76F25-07BB-AC0E-F33B-41FE2B21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7985648" y="350581"/>
            <a:ext cx="548977" cy="281015"/>
          </a:xfrm>
          <a:prstGeom prst="rect">
            <a:avLst/>
          </a:prstGeom>
        </p:spPr>
      </p:pic>
      <p:pic>
        <p:nvPicPr>
          <p:cNvPr id="11" name="Image 10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8E86994-23D5-B11A-A8FA-1718A1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8986460" y="350580"/>
            <a:ext cx="548977" cy="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Keycloack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 du projet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878052"/>
            <a:ext cx="11353800" cy="5757886"/>
          </a:xfrm>
        </p:spPr>
        <p:txBody>
          <a:bodyPr/>
          <a:lstStyle/>
          <a:p>
            <a:r>
              <a:rPr lang="fr-FR" dirty="0"/>
              <a:t>Les accomplissements</a:t>
            </a:r>
          </a:p>
          <a:p>
            <a:pPr lvl="1"/>
            <a:r>
              <a:rPr lang="fr-FR" dirty="0"/>
              <a:t>Une bonne collaboration d’équipe et un mode projet efficient !</a:t>
            </a:r>
          </a:p>
          <a:p>
            <a:pPr lvl="1"/>
            <a:r>
              <a:rPr lang="fr-FR" dirty="0"/>
              <a:t>Exploitation et mise en œuvre concrète de technologies </a:t>
            </a:r>
            <a:r>
              <a:rPr lang="fr-FR" dirty="0" err="1"/>
              <a:t>MLOps</a:t>
            </a:r>
            <a:endParaRPr lang="fr-FR" dirty="0"/>
          </a:p>
          <a:p>
            <a:pPr lvl="2"/>
            <a:r>
              <a:rPr lang="fr-FR" sz="2400" dirty="0"/>
              <a:t>Interfaces User/Admin : </a:t>
            </a:r>
            <a:r>
              <a:rPr lang="fr-FR" sz="2400" b="1" dirty="0" err="1"/>
              <a:t>Streamlit</a:t>
            </a:r>
            <a:endParaRPr lang="fr-FR" sz="2400" b="1" dirty="0"/>
          </a:p>
          <a:p>
            <a:pPr lvl="2"/>
            <a:r>
              <a:rPr lang="fr-FR" sz="2400" dirty="0"/>
              <a:t>Architecture en micro-services via </a:t>
            </a:r>
            <a:r>
              <a:rPr lang="fr-FR" sz="2400" b="1" dirty="0"/>
              <a:t>Docker</a:t>
            </a:r>
            <a:r>
              <a:rPr lang="fr-FR" sz="2400" dirty="0"/>
              <a:t> / </a:t>
            </a:r>
            <a:r>
              <a:rPr lang="fr-FR" sz="2400" b="1" dirty="0" err="1"/>
              <a:t>FastAPI</a:t>
            </a:r>
            <a:endParaRPr lang="fr-FR" sz="2400" b="1" dirty="0"/>
          </a:p>
          <a:p>
            <a:pPr lvl="2"/>
            <a:r>
              <a:rPr lang="fr-FR" sz="2400" dirty="0"/>
              <a:t>Versioning &amp; Reproductibilité : </a:t>
            </a:r>
            <a:r>
              <a:rPr lang="fr-FR" sz="2400" b="1" dirty="0"/>
              <a:t>DVC </a:t>
            </a:r>
            <a:r>
              <a:rPr lang="fr-FR" sz="2400" dirty="0"/>
              <a:t>/ </a:t>
            </a:r>
            <a:r>
              <a:rPr lang="fr-FR" sz="2400" b="1" dirty="0"/>
              <a:t>Git </a:t>
            </a:r>
            <a:r>
              <a:rPr lang="fr-FR" sz="2400" dirty="0"/>
              <a:t>/ </a:t>
            </a:r>
            <a:r>
              <a:rPr lang="fr-FR" sz="2400" b="1" dirty="0" err="1"/>
              <a:t>MLFlow</a:t>
            </a:r>
            <a:r>
              <a:rPr lang="fr-FR" sz="2400" b="1" dirty="0"/>
              <a:t> / Amazon S3</a:t>
            </a:r>
          </a:p>
          <a:p>
            <a:pPr lvl="2"/>
            <a:r>
              <a:rPr lang="fr-FR" sz="2400" dirty="0"/>
              <a:t>CI/CD &amp; Déploiement : </a:t>
            </a:r>
            <a:r>
              <a:rPr lang="fr-FR" sz="2400" b="1" dirty="0"/>
              <a:t>Jenkins </a:t>
            </a:r>
            <a:r>
              <a:rPr lang="fr-FR" sz="2400" dirty="0"/>
              <a:t>/ </a:t>
            </a:r>
            <a:r>
              <a:rPr lang="fr-FR" sz="2400" b="1" dirty="0" err="1"/>
              <a:t>ArgoCD</a:t>
            </a:r>
            <a:r>
              <a:rPr lang="fr-FR" sz="2400" b="1" dirty="0"/>
              <a:t> </a:t>
            </a:r>
            <a:r>
              <a:rPr lang="fr-FR" sz="2400" dirty="0"/>
              <a:t>/ </a:t>
            </a:r>
            <a:r>
              <a:rPr lang="fr-FR" sz="2400" b="1" dirty="0" err="1"/>
              <a:t>Kubernetes</a:t>
            </a:r>
            <a:endParaRPr lang="fr-FR" sz="2400" b="1" dirty="0"/>
          </a:p>
          <a:p>
            <a:pPr lvl="2"/>
            <a:r>
              <a:rPr lang="fr-FR" sz="2400" dirty="0"/>
              <a:t>Monitoring : </a:t>
            </a:r>
            <a:r>
              <a:rPr lang="fr-FR" sz="2400" b="1" dirty="0" err="1"/>
              <a:t>Prometheus</a:t>
            </a:r>
            <a:r>
              <a:rPr lang="fr-FR" sz="2400" b="1" dirty="0"/>
              <a:t> </a:t>
            </a:r>
            <a:r>
              <a:rPr lang="fr-FR" sz="2400" dirty="0"/>
              <a:t>&amp; </a:t>
            </a:r>
            <a:r>
              <a:rPr lang="fr-FR" sz="2400" b="1" dirty="0" err="1"/>
              <a:t>Grafana</a:t>
            </a:r>
            <a:endParaRPr lang="fr-FR" sz="2400" b="1" dirty="0"/>
          </a:p>
          <a:p>
            <a:pPr lvl="2"/>
            <a:r>
              <a:rPr lang="fr-FR" sz="2400" dirty="0"/>
              <a:t>Sécurisation des APIs : </a:t>
            </a:r>
            <a:r>
              <a:rPr lang="fr-FR" sz="2400" b="1" dirty="0" err="1"/>
              <a:t>KeyCloak</a:t>
            </a:r>
            <a:r>
              <a:rPr lang="fr-FR" sz="2400" dirty="0"/>
              <a:t> / Gestion des secrets</a:t>
            </a:r>
          </a:p>
          <a:p>
            <a:pPr lvl="1"/>
            <a:r>
              <a:rPr lang="fr-FR" dirty="0"/>
              <a:t>Application pratique des connaissances acquises via la formation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…A voir ensemble selon niveau avancement…</a:t>
            </a:r>
          </a:p>
          <a:p>
            <a:pPr lvl="1"/>
            <a:r>
              <a:rPr lang="fr-FR" dirty="0"/>
              <a:t>Model drift sur feedback utilisateur avec </a:t>
            </a:r>
            <a:r>
              <a:rPr lang="fr-FR" dirty="0" err="1"/>
              <a:t>ré-entrainement</a:t>
            </a:r>
            <a:r>
              <a:rPr lang="fr-FR" dirty="0"/>
              <a:t> automatique</a:t>
            </a:r>
          </a:p>
          <a:p>
            <a:pPr lvl="1"/>
            <a:r>
              <a:rPr lang="fr-FR" dirty="0"/>
              <a:t>Utilisation de Kafka</a:t>
            </a:r>
          </a:p>
        </p:txBody>
      </p:sp>
    </p:spTree>
    <p:extLst>
      <p:ext uri="{BB962C8B-B14F-4D97-AF65-F5344CB8AC3E}">
        <p14:creationId xmlns:p14="http://schemas.microsoft.com/office/powerpoint/2010/main" val="3821693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430</Words>
  <Application>Microsoft Office PowerPoint</Application>
  <PresentationFormat>Grand écran</PresentationFormat>
  <Paragraphs>84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CI/CD: Le versioning des repositories de code</vt:lpstr>
      <vt:lpstr>CI : Jenkins</vt:lpstr>
      <vt:lpstr>ArgoCD</vt:lpstr>
      <vt:lpstr>Déploiement Kubernetes</vt:lpstr>
      <vt:lpstr>API Gateway</vt:lpstr>
      <vt:lpstr>Sécurisation de l’architecture</vt:lpstr>
      <vt:lpstr>Conclusion du projet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143</cp:revision>
  <dcterms:created xsi:type="dcterms:W3CDTF">2024-02-05T07:48:41Z</dcterms:created>
  <dcterms:modified xsi:type="dcterms:W3CDTF">2025-02-19T12:56:04Z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