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89" r:id="rId5"/>
    <p:sldId id="287" r:id="rId6"/>
    <p:sldId id="284" r:id="rId7"/>
    <p:sldId id="291" r:id="rId8"/>
    <p:sldId id="290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97" d="100"/>
          <a:sy n="97" d="100"/>
        </p:scale>
        <p:origin x="450" y="306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9.png"/><Relationship Id="rId7" Type="http://schemas.openxmlformats.org/officeDocument/2006/relationships/image" Target="../media/image31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6.png"/><Relationship Id="rId5" Type="http://schemas.openxmlformats.org/officeDocument/2006/relationships/image" Target="../media/image34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b="1" dirty="0"/>
              <a:t>Pipeline Training &amp; Monitoring</a:t>
            </a:r>
          </a:p>
          <a:p>
            <a:r>
              <a:rPr lang="fr-FR"/>
              <a:t>Pipeline </a:t>
            </a:r>
            <a:r>
              <a:rPr lang="fr-FR" dirty="0"/>
              <a:t>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r>
              <a:rPr lang="fr-FR" dirty="0"/>
              <a:t> (CI/CD, </a:t>
            </a:r>
            <a:r>
              <a:rPr lang="fr-FR" dirty="0" err="1"/>
              <a:t>Kubernetes</a:t>
            </a:r>
            <a:r>
              <a:rPr lang="fr-FR" dirty="0"/>
              <a:t>, Sécurisation)</a:t>
            </a:r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8EA22B7-8529-686C-0C69-A6E4C9FF4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67D15848-04FC-FE67-C1A5-D1E3705CFCFB}"/>
              </a:ext>
            </a:extLst>
          </p:cNvPr>
          <p:cNvGrpSpPr/>
          <p:nvPr/>
        </p:nvGrpSpPr>
        <p:grpSpPr>
          <a:xfrm>
            <a:off x="3491849" y="3545869"/>
            <a:ext cx="982641" cy="969486"/>
            <a:chOff x="3724650" y="3670213"/>
            <a:chExt cx="982641" cy="969486"/>
          </a:xfrm>
        </p:grpSpPr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7E527822-273A-85D6-64BE-54F1A62443CA}"/>
                </a:ext>
              </a:extLst>
            </p:cNvPr>
            <p:cNvSpPr txBox="1"/>
            <p:nvPr/>
          </p:nvSpPr>
          <p:spPr>
            <a:xfrm>
              <a:off x="3724650" y="3670213"/>
              <a:ext cx="98264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Ocerized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 txt</a:t>
              </a:r>
            </a:p>
          </p:txBody>
        </p:sp>
        <p:pic>
          <p:nvPicPr>
            <p:cNvPr id="75" name="Graphique 74" descr="Base de données avec un remplissage uni">
              <a:extLst>
                <a:ext uri="{FF2B5EF4-FFF2-40B4-BE49-F238E27FC236}">
                  <a16:creationId xmlns:a16="http://schemas.microsoft.com/office/drawing/2014/main" id="{0A3733F4-D476-2671-E15B-41D6793A0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23097" y="3917546"/>
              <a:ext cx="722153" cy="722153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CBF78090-2E5D-353A-70C2-AB0653E59605}"/>
              </a:ext>
            </a:extLst>
          </p:cNvPr>
          <p:cNvSpPr txBox="1"/>
          <p:nvPr/>
        </p:nvSpPr>
        <p:spPr>
          <a:xfrm>
            <a:off x="3510648" y="3545870"/>
            <a:ext cx="9477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Cleaned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 txt</a:t>
            </a: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44674BD6-5307-7EDF-9F7E-34223AB60E81}"/>
              </a:ext>
            </a:extLst>
          </p:cNvPr>
          <p:cNvGrpSpPr/>
          <p:nvPr/>
        </p:nvGrpSpPr>
        <p:grpSpPr>
          <a:xfrm>
            <a:off x="587544" y="1741364"/>
            <a:ext cx="11465026" cy="1276768"/>
            <a:chOff x="587544" y="1741364"/>
            <a:chExt cx="11213930" cy="1276768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79322F0C-DBE1-338D-994B-3BC0BABEAEC2}"/>
                </a:ext>
              </a:extLst>
            </p:cNvPr>
            <p:cNvSpPr txBox="1"/>
            <p:nvPr/>
          </p:nvSpPr>
          <p:spPr>
            <a:xfrm>
              <a:off x="587544" y="1741364"/>
              <a:ext cx="11213930" cy="1276768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79" name="Image 7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4902DE91-D325-8258-5C52-42A710452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7552" y="2600131"/>
              <a:ext cx="396649" cy="396649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2DFA45D-3991-FFE6-4677-A46BD7C0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Pipeline DVC Training avec micro-services </a:t>
            </a:r>
            <a:br>
              <a:rPr lang="fr-FR" dirty="0"/>
            </a:br>
            <a:r>
              <a:rPr lang="fr-FR" sz="2400" dirty="0">
                <a:solidFill>
                  <a:srgbClr val="FF0000"/>
                </a:solidFill>
              </a:rPr>
              <a:t>SLIDE MASQUEE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A8664C2-EB5B-123E-3708-7637F0664CEA}"/>
              </a:ext>
            </a:extLst>
          </p:cNvPr>
          <p:cNvGrpSpPr/>
          <p:nvPr/>
        </p:nvGrpSpPr>
        <p:grpSpPr>
          <a:xfrm>
            <a:off x="4586203" y="3577245"/>
            <a:ext cx="1943005" cy="804556"/>
            <a:chOff x="1791092" y="1630837"/>
            <a:chExt cx="1943005" cy="80455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C678286-0A87-269E-85F6-60B125CA531F}"/>
                </a:ext>
              </a:extLst>
            </p:cNvPr>
            <p:cNvSpPr txBox="1"/>
            <p:nvPr/>
          </p:nvSpPr>
          <p:spPr>
            <a:xfrm>
              <a:off x="1791092" y="1630837"/>
              <a:ext cx="1942707" cy="80455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Pre-</a:t>
              </a:r>
              <a:r>
                <a:rPr lang="fr-FR" b="1" dirty="0" err="1"/>
                <a:t>Processing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Vectorize</a:t>
              </a:r>
              <a:r>
                <a:rPr lang="fr-FR" sz="1400" dirty="0"/>
                <a:t> (TFIDF)</a:t>
              </a:r>
            </a:p>
            <a:p>
              <a:r>
                <a:rPr lang="fr-FR" sz="1400" dirty="0"/>
                <a:t>- Split train/test</a:t>
              </a:r>
            </a:p>
          </p:txBody>
        </p:sp>
        <p:pic>
          <p:nvPicPr>
            <p:cNvPr id="22" name="Image 2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3707610E-8373-656F-54B7-861527F3D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7448" y="2033204"/>
              <a:ext cx="396649" cy="396649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66B3963D-9DC2-4ADB-6AEA-97DBC1ACCC0A}"/>
              </a:ext>
            </a:extLst>
          </p:cNvPr>
          <p:cNvGrpSpPr/>
          <p:nvPr/>
        </p:nvGrpSpPr>
        <p:grpSpPr>
          <a:xfrm>
            <a:off x="1572782" y="3060629"/>
            <a:ext cx="721672" cy="558947"/>
            <a:chOff x="1422234" y="2480531"/>
            <a:chExt cx="721672" cy="1300748"/>
          </a:xfrm>
        </p:grpSpPr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9F49644E-0A86-9469-8EB7-82A39F4D1CBE}"/>
                </a:ext>
              </a:extLst>
            </p:cNvPr>
            <p:cNvCxnSpPr/>
            <p:nvPr/>
          </p:nvCxnSpPr>
          <p:spPr>
            <a:xfrm>
              <a:off x="1457325" y="2480531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C985898-DB45-E200-23BF-A31665C778BF}"/>
                </a:ext>
              </a:extLst>
            </p:cNvPr>
            <p:cNvSpPr txBox="1"/>
            <p:nvPr/>
          </p:nvSpPr>
          <p:spPr>
            <a:xfrm>
              <a:off x="1422234" y="2773928"/>
              <a:ext cx="721672" cy="53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ingest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87E60FE7-5F34-E34E-4BB1-35FC7E441631}"/>
              </a:ext>
            </a:extLst>
          </p:cNvPr>
          <p:cNvGrpSpPr/>
          <p:nvPr/>
        </p:nvGrpSpPr>
        <p:grpSpPr>
          <a:xfrm>
            <a:off x="2929272" y="3056283"/>
            <a:ext cx="657488" cy="563293"/>
            <a:chOff x="3430494" y="2486068"/>
            <a:chExt cx="657488" cy="1300748"/>
          </a:xfrm>
        </p:grpSpPr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C42191AA-3026-30DA-6FB2-D841D1CE8D12}"/>
                </a:ext>
              </a:extLst>
            </p:cNvPr>
            <p:cNvCxnSpPr/>
            <p:nvPr/>
          </p:nvCxnSpPr>
          <p:spPr>
            <a:xfrm>
              <a:off x="3463316" y="2486068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68AF81EA-9CF5-D8F7-B38E-52908152A2B0}"/>
                </a:ext>
              </a:extLst>
            </p:cNvPr>
            <p:cNvSpPr txBox="1"/>
            <p:nvPr/>
          </p:nvSpPr>
          <p:spPr>
            <a:xfrm>
              <a:off x="3430494" y="2757792"/>
              <a:ext cx="657488" cy="52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6C1864A3-5ED2-0FCA-7E27-0E23EB25323C}"/>
              </a:ext>
            </a:extLst>
          </p:cNvPr>
          <p:cNvGrpSpPr/>
          <p:nvPr/>
        </p:nvGrpSpPr>
        <p:grpSpPr>
          <a:xfrm>
            <a:off x="3843368" y="1024606"/>
            <a:ext cx="615040" cy="671329"/>
            <a:chOff x="10257940" y="1022096"/>
            <a:chExt cx="615040" cy="671329"/>
          </a:xfrm>
        </p:grpSpPr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48F0E631-41F2-CEA3-203B-FEDC3A28BD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F405218-6F17-62CC-3EBA-03D09F1054FC}"/>
                </a:ext>
              </a:extLst>
            </p:cNvPr>
            <p:cNvSpPr txBox="1"/>
            <p:nvPr/>
          </p:nvSpPr>
          <p:spPr>
            <a:xfrm>
              <a:off x="10257940" y="1156538"/>
              <a:ext cx="615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DA8DAAB2-14DA-6CED-A971-13CA787CD023}"/>
              </a:ext>
            </a:extLst>
          </p:cNvPr>
          <p:cNvSpPr txBox="1"/>
          <p:nvPr/>
        </p:nvSpPr>
        <p:spPr>
          <a:xfrm>
            <a:off x="10344585" y="2052586"/>
            <a:ext cx="1383159" cy="332276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save_to_mlflow</a:t>
            </a:r>
            <a:endParaRPr lang="fr-FR" sz="1400" dirty="0"/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B166FD6-DB25-D63A-39BA-54E1E4948264}"/>
              </a:ext>
            </a:extLst>
          </p:cNvPr>
          <p:cNvGrpSpPr/>
          <p:nvPr/>
        </p:nvGrpSpPr>
        <p:grpSpPr>
          <a:xfrm>
            <a:off x="799262" y="824507"/>
            <a:ext cx="1246694" cy="916218"/>
            <a:chOff x="10307639" y="777207"/>
            <a:chExt cx="1246694" cy="916218"/>
          </a:xfrm>
        </p:grpSpPr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25B3D2C8-6253-0D41-C7DB-7BA17E6B27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49E73C9-3F54-B895-B40A-669246E26DC8}"/>
                </a:ext>
              </a:extLst>
            </p:cNvPr>
            <p:cNvSpPr txBox="1"/>
            <p:nvPr/>
          </p:nvSpPr>
          <p:spPr>
            <a:xfrm>
              <a:off x="10357339" y="777207"/>
              <a:ext cx="119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add_images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28D70AA-25FA-F2DD-5BEC-F9908CB9FA55}"/>
              </a:ext>
            </a:extLst>
          </p:cNvPr>
          <p:cNvGrpSpPr/>
          <p:nvPr/>
        </p:nvGrpSpPr>
        <p:grpSpPr>
          <a:xfrm>
            <a:off x="7310029" y="4655600"/>
            <a:ext cx="1074645" cy="616113"/>
            <a:chOff x="8311712" y="4016423"/>
            <a:chExt cx="1074645" cy="616113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620B7F5-B969-590F-C507-E9EB775E38FB}"/>
                </a:ext>
              </a:extLst>
            </p:cNvPr>
            <p:cNvSpPr txBox="1"/>
            <p:nvPr/>
          </p:nvSpPr>
          <p:spPr>
            <a:xfrm>
              <a:off x="8311712" y="4016423"/>
              <a:ext cx="1055319" cy="58378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</a:t>
              </a:r>
            </a:p>
          </p:txBody>
        </p:sp>
        <p:pic>
          <p:nvPicPr>
            <p:cNvPr id="80" name="Image 79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CF0EC2C-3085-D705-D38F-317543CB9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9708" y="4235887"/>
              <a:ext cx="396649" cy="396649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D0169D84-BF0C-4190-B942-ED07ADDAE9DE}"/>
              </a:ext>
            </a:extLst>
          </p:cNvPr>
          <p:cNvGrpSpPr/>
          <p:nvPr/>
        </p:nvGrpSpPr>
        <p:grpSpPr>
          <a:xfrm>
            <a:off x="2916096" y="5418795"/>
            <a:ext cx="1942707" cy="1294536"/>
            <a:chOff x="3325791" y="5386008"/>
            <a:chExt cx="1942707" cy="1294536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EA97ED4-1217-8AEA-6F9F-B12A6FFF0EB3}"/>
                </a:ext>
              </a:extLst>
            </p:cNvPr>
            <p:cNvSpPr txBox="1"/>
            <p:nvPr/>
          </p:nvSpPr>
          <p:spPr>
            <a:xfrm>
              <a:off x="3325791" y="5386008"/>
              <a:ext cx="1942707" cy="124069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Clean-</a:t>
              </a:r>
              <a:r>
                <a:rPr lang="fr-FR" b="1" dirty="0" err="1"/>
                <a:t>text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Lowercase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Tokenize</a:t>
              </a:r>
              <a:r>
                <a:rPr lang="fr-FR" sz="1400" dirty="0"/>
                <a:t>/</a:t>
              </a:r>
              <a:r>
                <a:rPr lang="fr-FR" sz="1400" dirty="0" err="1"/>
                <a:t>Lemmatize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Remove</a:t>
              </a:r>
              <a:r>
                <a:rPr lang="fr-FR" sz="1400" dirty="0"/>
                <a:t> stop </a:t>
              </a:r>
              <a:r>
                <a:rPr lang="fr-FR" sz="1400" dirty="0" err="1"/>
                <a:t>words</a:t>
              </a:r>
              <a:endParaRPr lang="fr-FR" sz="1400" dirty="0"/>
            </a:p>
            <a:p>
              <a:pPr marL="285750" indent="-285750">
                <a:buFontTx/>
                <a:buChar char="-"/>
              </a:pPr>
              <a:endParaRPr lang="fr-FR" dirty="0"/>
            </a:p>
          </p:txBody>
        </p:sp>
        <p:pic>
          <p:nvPicPr>
            <p:cNvPr id="82" name="Image 8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FFE925A-6784-D1C3-576D-5C4720702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3989" y="6283895"/>
              <a:ext cx="396649" cy="396649"/>
            </a:xfrm>
            <a:prstGeom prst="rect">
              <a:avLst/>
            </a:prstGeom>
          </p:spPr>
        </p:pic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A64D16B7-6A84-1EC4-A18A-1E1D6F4BBB0F}"/>
              </a:ext>
            </a:extLst>
          </p:cNvPr>
          <p:cNvSpPr txBox="1"/>
          <p:nvPr/>
        </p:nvSpPr>
        <p:spPr>
          <a:xfrm>
            <a:off x="3303657" y="2072755"/>
            <a:ext cx="1154751" cy="332275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b="1" dirty="0" err="1"/>
              <a:t>dvc</a:t>
            </a:r>
            <a:r>
              <a:rPr lang="fr-FR" sz="1400" b="1" dirty="0"/>
              <a:t> repro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7342CDC-253C-60B0-6DFA-86B0633A1B90}"/>
              </a:ext>
            </a:extLst>
          </p:cNvPr>
          <p:cNvSpPr txBox="1"/>
          <p:nvPr/>
        </p:nvSpPr>
        <p:spPr>
          <a:xfrm>
            <a:off x="4689209" y="2068843"/>
            <a:ext cx="1429127" cy="886632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commit</a:t>
            </a:r>
          </a:p>
          <a:p>
            <a:pPr algn="ctr"/>
            <a:r>
              <a:rPr lang="fr-FR" sz="1400" dirty="0"/>
              <a:t>git commit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push</a:t>
            </a:r>
          </a:p>
          <a:p>
            <a:pPr algn="ctr"/>
            <a:r>
              <a:rPr lang="fr-FR" sz="1400" dirty="0"/>
              <a:t>git push</a:t>
            </a:r>
          </a:p>
          <a:p>
            <a:pPr algn="ctr"/>
            <a:endParaRPr lang="fr-FR" sz="1400" dirty="0"/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FF3B3593-0C0B-0E54-66C4-1A244D672046}"/>
              </a:ext>
            </a:extLst>
          </p:cNvPr>
          <p:cNvGrpSpPr/>
          <p:nvPr/>
        </p:nvGrpSpPr>
        <p:grpSpPr>
          <a:xfrm>
            <a:off x="6884655" y="1011603"/>
            <a:ext cx="1387624" cy="671329"/>
            <a:chOff x="10257940" y="1022096"/>
            <a:chExt cx="1387624" cy="671329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7612D07E-DC59-80CF-5778-C904D7FB1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BAEC83BD-3C37-C82A-047B-8CC8945A4035}"/>
                </a:ext>
              </a:extLst>
            </p:cNvPr>
            <p:cNvSpPr txBox="1"/>
            <p:nvPr/>
          </p:nvSpPr>
          <p:spPr>
            <a:xfrm>
              <a:off x="10257940" y="1156538"/>
              <a:ext cx="1387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register_model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94" name="ZoneTexte 93">
            <a:extLst>
              <a:ext uri="{FF2B5EF4-FFF2-40B4-BE49-F238E27FC236}">
                <a16:creationId xmlns:a16="http://schemas.microsoft.com/office/drawing/2014/main" id="{A2D903F0-64A3-5C78-627D-23F78CE1AC42}"/>
              </a:ext>
            </a:extLst>
          </p:cNvPr>
          <p:cNvSpPr txBox="1"/>
          <p:nvPr/>
        </p:nvSpPr>
        <p:spPr>
          <a:xfrm>
            <a:off x="1918105" y="2052586"/>
            <a:ext cx="1154751" cy="583781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/>
              <a:t>git clone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pull</a:t>
            </a:r>
          </a:p>
        </p:txBody>
      </p:sp>
      <p:sp>
        <p:nvSpPr>
          <p:cNvPr id="95" name="Flèche : bas 94">
            <a:extLst>
              <a:ext uri="{FF2B5EF4-FFF2-40B4-BE49-F238E27FC236}">
                <a16:creationId xmlns:a16="http://schemas.microsoft.com/office/drawing/2014/main" id="{316A106F-83F8-A415-8842-81CE50AB555B}"/>
              </a:ext>
            </a:extLst>
          </p:cNvPr>
          <p:cNvSpPr/>
          <p:nvPr/>
        </p:nvSpPr>
        <p:spPr>
          <a:xfrm>
            <a:off x="739023" y="3043328"/>
            <a:ext cx="140714" cy="64104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E73D94F-E5CC-60A2-84FA-FA15E9A37B46}"/>
              </a:ext>
            </a:extLst>
          </p:cNvPr>
          <p:cNvGrpSpPr/>
          <p:nvPr/>
        </p:nvGrpSpPr>
        <p:grpSpPr>
          <a:xfrm>
            <a:off x="5323387" y="3046253"/>
            <a:ext cx="833754" cy="474043"/>
            <a:chOff x="10257940" y="1022096"/>
            <a:chExt cx="833754" cy="671329"/>
          </a:xfrm>
        </p:grpSpPr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903206C5-3633-FA2A-33E1-95F8D5ADA09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8F5C14FD-72F5-7147-9C45-4505EA5F3E87}"/>
                </a:ext>
              </a:extLst>
            </p:cNvPr>
            <p:cNvSpPr txBox="1"/>
            <p:nvPr/>
          </p:nvSpPr>
          <p:spPr>
            <a:xfrm>
              <a:off x="10257940" y="1156538"/>
              <a:ext cx="833754" cy="330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/process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27C53BB8-A0B1-6F38-50D7-EB648B0C5543}"/>
              </a:ext>
            </a:extLst>
          </p:cNvPr>
          <p:cNvSpPr txBox="1"/>
          <p:nvPr/>
        </p:nvSpPr>
        <p:spPr>
          <a:xfrm>
            <a:off x="7814361" y="115622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chemeClr val="accent5"/>
              </a:solidFill>
            </a:endParaRP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6570E07-8558-7967-0293-C5F89B227EC4}"/>
              </a:ext>
            </a:extLst>
          </p:cNvPr>
          <p:cNvSpPr txBox="1"/>
          <p:nvPr/>
        </p:nvSpPr>
        <p:spPr>
          <a:xfrm>
            <a:off x="10467133" y="1285996"/>
            <a:ext cx="1608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revert_to_commit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114" name="Flèche : bas 113">
            <a:extLst>
              <a:ext uri="{FF2B5EF4-FFF2-40B4-BE49-F238E27FC236}">
                <a16:creationId xmlns:a16="http://schemas.microsoft.com/office/drawing/2014/main" id="{386E5199-2C61-40AF-A721-E6604F60B1E1}"/>
              </a:ext>
            </a:extLst>
          </p:cNvPr>
          <p:cNvSpPr/>
          <p:nvPr/>
        </p:nvSpPr>
        <p:spPr>
          <a:xfrm rot="16200000">
            <a:off x="4278515" y="3897334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06565773-2E2C-F1FD-AE08-539458617342}"/>
              </a:ext>
            </a:extLst>
          </p:cNvPr>
          <p:cNvGrpSpPr/>
          <p:nvPr/>
        </p:nvGrpSpPr>
        <p:grpSpPr>
          <a:xfrm>
            <a:off x="395818" y="5386008"/>
            <a:ext cx="1519088" cy="723200"/>
            <a:chOff x="395818" y="5386008"/>
            <a:chExt cx="1519088" cy="723200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05C8059-6FDA-301C-8092-BCFEC33912D8}"/>
                </a:ext>
              </a:extLst>
            </p:cNvPr>
            <p:cNvSpPr txBox="1"/>
            <p:nvPr/>
          </p:nvSpPr>
          <p:spPr>
            <a:xfrm>
              <a:off x="395818" y="5386008"/>
              <a:ext cx="1519088" cy="72320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OCR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Ocerize</a:t>
              </a:r>
              <a:endParaRPr lang="fr-FR" sz="1400" dirty="0"/>
            </a:p>
          </p:txBody>
        </p:sp>
        <p:pic>
          <p:nvPicPr>
            <p:cNvPr id="115" name="Image 114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2528151-F400-78D5-9A6F-EE07D5286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8108" y="5689044"/>
              <a:ext cx="396649" cy="396649"/>
            </a:xfrm>
            <a:prstGeom prst="rect">
              <a:avLst/>
            </a:prstGeom>
          </p:spPr>
        </p:pic>
      </p:grp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813939F-09DF-39E4-5DDE-09920382DEF2}"/>
              </a:ext>
            </a:extLst>
          </p:cNvPr>
          <p:cNvSpPr txBox="1"/>
          <p:nvPr/>
        </p:nvSpPr>
        <p:spPr>
          <a:xfrm>
            <a:off x="6815579" y="2062137"/>
            <a:ext cx="3311241" cy="367233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/>
              <a:t>register_model_to_s3</a:t>
            </a:r>
          </a:p>
        </p:txBody>
      </p:sp>
      <p:sp>
        <p:nvSpPr>
          <p:cNvPr id="118" name="Flèche : bas 117">
            <a:extLst>
              <a:ext uri="{FF2B5EF4-FFF2-40B4-BE49-F238E27FC236}">
                <a16:creationId xmlns:a16="http://schemas.microsoft.com/office/drawing/2014/main" id="{8D4B118D-6671-BF64-9658-37877B64730B}"/>
              </a:ext>
            </a:extLst>
          </p:cNvPr>
          <p:cNvSpPr/>
          <p:nvPr/>
        </p:nvSpPr>
        <p:spPr>
          <a:xfrm rot="16200000">
            <a:off x="6727821" y="4634089"/>
            <a:ext cx="162004" cy="78880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9" name="Flèche : bas 118">
            <a:extLst>
              <a:ext uri="{FF2B5EF4-FFF2-40B4-BE49-F238E27FC236}">
                <a16:creationId xmlns:a16="http://schemas.microsoft.com/office/drawing/2014/main" id="{E70E25D6-5A56-D01A-8395-06A0AAB6BCEC}"/>
              </a:ext>
            </a:extLst>
          </p:cNvPr>
          <p:cNvSpPr/>
          <p:nvPr/>
        </p:nvSpPr>
        <p:spPr>
          <a:xfrm>
            <a:off x="6048322" y="4432899"/>
            <a:ext cx="140027" cy="19460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9475248-219D-1BF0-6D3D-93ABDD63CE0D}"/>
              </a:ext>
            </a:extLst>
          </p:cNvPr>
          <p:cNvSpPr txBox="1"/>
          <p:nvPr/>
        </p:nvSpPr>
        <p:spPr>
          <a:xfrm>
            <a:off x="847815" y="1082577"/>
            <a:ext cx="1143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get_images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3741C4B3-FBFA-DF7B-B455-0AC4CE8B5848}"/>
              </a:ext>
            </a:extLst>
          </p:cNvPr>
          <p:cNvSpPr txBox="1"/>
          <p:nvPr/>
        </p:nvSpPr>
        <p:spPr>
          <a:xfrm>
            <a:off x="827051" y="1347268"/>
            <a:ext cx="137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delete_images</a:t>
            </a:r>
            <a:endParaRPr lang="fr-FR" sz="1400" dirty="0">
              <a:solidFill>
                <a:schemeClr val="accent5"/>
              </a:solidFill>
            </a:endParaRPr>
          </a:p>
        </p:txBody>
      </p:sp>
      <p:pic>
        <p:nvPicPr>
          <p:cNvPr id="127" name="Image 126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0D45289A-6F2F-1979-BEFC-9571CBC4873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3197" t="27080" r="-3106" b="27204"/>
          <a:stretch/>
        </p:blipFill>
        <p:spPr>
          <a:xfrm>
            <a:off x="628976" y="1924523"/>
            <a:ext cx="1170212" cy="503265"/>
          </a:xfrm>
          <a:prstGeom prst="rect">
            <a:avLst/>
          </a:prstGeom>
        </p:spPr>
      </p:pic>
      <p:pic>
        <p:nvPicPr>
          <p:cNvPr id="129" name="Image 128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B4644391-5A40-D444-7C2E-E62953330B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0906" t="24775" r="30861" b="29405"/>
          <a:stretch/>
        </p:blipFill>
        <p:spPr>
          <a:xfrm>
            <a:off x="739023" y="2405030"/>
            <a:ext cx="761300" cy="528870"/>
          </a:xfrm>
          <a:prstGeom prst="rect">
            <a:avLst/>
          </a:prstGeom>
        </p:spPr>
      </p:pic>
      <p:sp>
        <p:nvSpPr>
          <p:cNvPr id="131" name="Flèche : bas 130">
            <a:extLst>
              <a:ext uri="{FF2B5EF4-FFF2-40B4-BE49-F238E27FC236}">
                <a16:creationId xmlns:a16="http://schemas.microsoft.com/office/drawing/2014/main" id="{150FC1CE-5110-233D-AC0B-E5359AD68A0D}"/>
              </a:ext>
            </a:extLst>
          </p:cNvPr>
          <p:cNvSpPr/>
          <p:nvPr/>
        </p:nvSpPr>
        <p:spPr>
          <a:xfrm rot="10800000">
            <a:off x="8882191" y="2484086"/>
            <a:ext cx="135340" cy="183634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2" name="Flèche : bas 131">
            <a:extLst>
              <a:ext uri="{FF2B5EF4-FFF2-40B4-BE49-F238E27FC236}">
                <a16:creationId xmlns:a16="http://schemas.microsoft.com/office/drawing/2014/main" id="{296C9031-2DE8-F00A-4FFF-FABDE1983DE5}"/>
              </a:ext>
            </a:extLst>
          </p:cNvPr>
          <p:cNvSpPr/>
          <p:nvPr/>
        </p:nvSpPr>
        <p:spPr>
          <a:xfrm rot="16200000">
            <a:off x="8485920" y="4706826"/>
            <a:ext cx="172896" cy="33647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Flèche : bas 132">
            <a:extLst>
              <a:ext uri="{FF2B5EF4-FFF2-40B4-BE49-F238E27FC236}">
                <a16:creationId xmlns:a16="http://schemas.microsoft.com/office/drawing/2014/main" id="{E6F5D458-CEDC-E6A9-9D41-3FE1E3B29AEA}"/>
              </a:ext>
            </a:extLst>
          </p:cNvPr>
          <p:cNvSpPr/>
          <p:nvPr/>
        </p:nvSpPr>
        <p:spPr>
          <a:xfrm rot="10800000">
            <a:off x="9692975" y="1549788"/>
            <a:ext cx="168084" cy="51905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207FC617-F5FB-1D09-1B20-A2CE669911D9}"/>
              </a:ext>
            </a:extLst>
          </p:cNvPr>
          <p:cNvGrpSpPr/>
          <p:nvPr/>
        </p:nvGrpSpPr>
        <p:grpSpPr>
          <a:xfrm>
            <a:off x="7886443" y="3061672"/>
            <a:ext cx="615040" cy="1564797"/>
            <a:chOff x="10249395" y="1022096"/>
            <a:chExt cx="615040" cy="671329"/>
          </a:xfrm>
        </p:grpSpPr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FB31D25D-BDC9-76CB-B580-517B636E3F3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9025AD81-7937-07E3-46EB-E0F9B10CD0C1}"/>
                </a:ext>
              </a:extLst>
            </p:cNvPr>
            <p:cNvSpPr txBox="1"/>
            <p:nvPr/>
          </p:nvSpPr>
          <p:spPr>
            <a:xfrm>
              <a:off x="10249395" y="1325685"/>
              <a:ext cx="615040" cy="97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6FD210F-5A01-08D9-3851-A9CD6DA954F2}"/>
              </a:ext>
            </a:extLst>
          </p:cNvPr>
          <p:cNvGrpSpPr/>
          <p:nvPr/>
        </p:nvGrpSpPr>
        <p:grpSpPr>
          <a:xfrm>
            <a:off x="430656" y="3617964"/>
            <a:ext cx="736757" cy="896929"/>
            <a:chOff x="418605" y="3671742"/>
            <a:chExt cx="736757" cy="896929"/>
          </a:xfrm>
        </p:grpSpPr>
        <p:pic>
          <p:nvPicPr>
            <p:cNvPr id="63" name="Graphique 62" descr="Base de données avec un remplissage uni">
              <a:extLst>
                <a:ext uri="{FF2B5EF4-FFF2-40B4-BE49-F238E27FC236}">
                  <a16:creationId xmlns:a16="http://schemas.microsoft.com/office/drawing/2014/main" id="{FD25B523-B60D-FBDE-F29E-E350EDA4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3209" y="3846518"/>
              <a:ext cx="722153" cy="722153"/>
            </a:xfrm>
            <a:prstGeom prst="rect">
              <a:avLst/>
            </a:prstGeom>
          </p:spPr>
        </p:pic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65D3DCD-A192-69C8-1407-747F9304DD2E}"/>
                </a:ext>
              </a:extLst>
            </p:cNvPr>
            <p:cNvSpPr txBox="1"/>
            <p:nvPr/>
          </p:nvSpPr>
          <p:spPr>
            <a:xfrm>
              <a:off x="418605" y="3671742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3072C473-A646-0AA6-C321-5EC7D49E7790}"/>
              </a:ext>
            </a:extLst>
          </p:cNvPr>
          <p:cNvGrpSpPr/>
          <p:nvPr/>
        </p:nvGrpSpPr>
        <p:grpSpPr>
          <a:xfrm>
            <a:off x="5685748" y="4650116"/>
            <a:ext cx="865173" cy="884775"/>
            <a:chOff x="5074635" y="5243008"/>
            <a:chExt cx="865173" cy="884775"/>
          </a:xfrm>
        </p:grpSpPr>
        <p:pic>
          <p:nvPicPr>
            <p:cNvPr id="76" name="Graphique 75" descr="Base de données avec un remplissage uni">
              <a:extLst>
                <a:ext uri="{FF2B5EF4-FFF2-40B4-BE49-F238E27FC236}">
                  <a16:creationId xmlns:a16="http://schemas.microsoft.com/office/drawing/2014/main" id="{05089574-92D0-5D03-5DE1-A4F7804B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1CE0A1EA-8382-6A9D-6D57-0C720D491DA2}"/>
                </a:ext>
              </a:extLst>
            </p:cNvPr>
            <p:cNvSpPr txBox="1"/>
            <p:nvPr/>
          </p:nvSpPr>
          <p:spPr>
            <a:xfrm>
              <a:off x="5074635" y="5243008"/>
              <a:ext cx="865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Train data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FB813C8F-7EAC-7719-6637-21461A5BF9F2}"/>
              </a:ext>
            </a:extLst>
          </p:cNvPr>
          <p:cNvGrpSpPr/>
          <p:nvPr/>
        </p:nvGrpSpPr>
        <p:grpSpPr>
          <a:xfrm>
            <a:off x="8598339" y="4304282"/>
            <a:ext cx="722153" cy="943256"/>
            <a:chOff x="7742702" y="3541388"/>
            <a:chExt cx="722153" cy="943256"/>
          </a:xfrm>
        </p:grpSpPr>
        <p:pic>
          <p:nvPicPr>
            <p:cNvPr id="77" name="Graphique 76" descr="Base de données avec un remplissage uni">
              <a:extLst>
                <a:ext uri="{FF2B5EF4-FFF2-40B4-BE49-F238E27FC236}">
                  <a16:creationId xmlns:a16="http://schemas.microsoft.com/office/drawing/2014/main" id="{65D85D70-CFEB-DB28-7785-BF8A031DB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2702" y="3762491"/>
              <a:ext cx="722153" cy="722153"/>
            </a:xfrm>
            <a:prstGeom prst="rect">
              <a:avLst/>
            </a:prstGeom>
          </p:spPr>
        </p:pic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6C49C4E6-3A70-A633-FEBE-2341658B4255}"/>
                </a:ext>
              </a:extLst>
            </p:cNvPr>
            <p:cNvSpPr txBox="1"/>
            <p:nvPr/>
          </p:nvSpPr>
          <p:spPr>
            <a:xfrm>
              <a:off x="7763512" y="3541388"/>
              <a:ext cx="596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Model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468C92A0-E4D0-A5AD-A713-821D4E85FC54}"/>
              </a:ext>
            </a:extLst>
          </p:cNvPr>
          <p:cNvGrpSpPr/>
          <p:nvPr/>
        </p:nvGrpSpPr>
        <p:grpSpPr>
          <a:xfrm>
            <a:off x="10194354" y="5288889"/>
            <a:ext cx="722153" cy="979233"/>
            <a:chOff x="9474411" y="3573862"/>
            <a:chExt cx="722153" cy="979233"/>
          </a:xfrm>
        </p:grpSpPr>
        <p:pic>
          <p:nvPicPr>
            <p:cNvPr id="107" name="Graphique 106" descr="Base de données avec un remplissage uni">
              <a:extLst>
                <a:ext uri="{FF2B5EF4-FFF2-40B4-BE49-F238E27FC236}">
                  <a16:creationId xmlns:a16="http://schemas.microsoft.com/office/drawing/2014/main" id="{C5481E78-8CFC-D59A-E9D8-4FF75C357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74411" y="3830942"/>
              <a:ext cx="722153" cy="722153"/>
            </a:xfrm>
            <a:prstGeom prst="rect">
              <a:avLst/>
            </a:prstGeom>
          </p:spPr>
        </p:pic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F30F82BD-5BC2-B683-AD24-A130C108E569}"/>
                </a:ext>
              </a:extLst>
            </p:cNvPr>
            <p:cNvSpPr txBox="1"/>
            <p:nvPr/>
          </p:nvSpPr>
          <p:spPr>
            <a:xfrm>
              <a:off x="9502126" y="3573862"/>
              <a:ext cx="672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Metrics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2B421C33-3F11-FC94-24CF-CAD8A8AFD35F}"/>
              </a:ext>
            </a:extLst>
          </p:cNvPr>
          <p:cNvGrpSpPr/>
          <p:nvPr/>
        </p:nvGrpSpPr>
        <p:grpSpPr>
          <a:xfrm>
            <a:off x="5089164" y="5435568"/>
            <a:ext cx="804195" cy="936230"/>
            <a:chOff x="5075960" y="5451419"/>
            <a:chExt cx="804195" cy="936230"/>
          </a:xfrm>
        </p:grpSpPr>
        <p:pic>
          <p:nvPicPr>
            <p:cNvPr id="144" name="Graphique 143" descr="Base de données avec un remplissage uni">
              <a:extLst>
                <a:ext uri="{FF2B5EF4-FFF2-40B4-BE49-F238E27FC236}">
                  <a16:creationId xmlns:a16="http://schemas.microsoft.com/office/drawing/2014/main" id="{1B0BDDDE-650A-6E06-999C-6CE194CEE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1298" y="5665496"/>
              <a:ext cx="722153" cy="722153"/>
            </a:xfrm>
            <a:prstGeom prst="rect">
              <a:avLst/>
            </a:prstGeom>
          </p:spPr>
        </p:pic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E28927ED-E0BE-69C7-7957-8A549B76DA1B}"/>
                </a:ext>
              </a:extLst>
            </p:cNvPr>
            <p:cNvSpPr txBox="1"/>
            <p:nvPr/>
          </p:nvSpPr>
          <p:spPr>
            <a:xfrm>
              <a:off x="5075960" y="5451419"/>
              <a:ext cx="8041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Test data</a:t>
              </a:r>
            </a:p>
          </p:txBody>
        </p: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ADD43627-8062-9A37-BD2D-C8B7DE7B9E02}"/>
              </a:ext>
            </a:extLst>
          </p:cNvPr>
          <p:cNvGrpSpPr/>
          <p:nvPr/>
        </p:nvGrpSpPr>
        <p:grpSpPr>
          <a:xfrm>
            <a:off x="9344835" y="3031332"/>
            <a:ext cx="563296" cy="2678617"/>
            <a:chOff x="10284757" y="1022096"/>
            <a:chExt cx="563296" cy="671329"/>
          </a:xfrm>
        </p:grpSpPr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2D832C0C-EAD0-2802-7CCB-B5823F78FA4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F4D91706-4489-8596-6DBD-37BAD2E1B0F0}"/>
                </a:ext>
              </a:extLst>
            </p:cNvPr>
            <p:cNvSpPr txBox="1"/>
            <p:nvPr/>
          </p:nvSpPr>
          <p:spPr>
            <a:xfrm>
              <a:off x="10284757" y="1477804"/>
              <a:ext cx="563296" cy="70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eval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36232533-AF22-23B7-9C6A-F1A5BD2C574A}"/>
              </a:ext>
            </a:extLst>
          </p:cNvPr>
          <p:cNvGrpSpPr/>
          <p:nvPr/>
        </p:nvGrpSpPr>
        <p:grpSpPr>
          <a:xfrm>
            <a:off x="9381274" y="553499"/>
            <a:ext cx="762420" cy="960763"/>
            <a:chOff x="8474329" y="3786059"/>
            <a:chExt cx="957921" cy="1167191"/>
          </a:xfrm>
        </p:grpSpPr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4B15EF6A-ED23-29B0-26B7-4F4A264A787F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57" name="Image 156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30CF80A8-E1BA-E9C9-7C8C-BBB0E0434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60" name="Flèche : bas 159">
            <a:extLst>
              <a:ext uri="{FF2B5EF4-FFF2-40B4-BE49-F238E27FC236}">
                <a16:creationId xmlns:a16="http://schemas.microsoft.com/office/drawing/2014/main" id="{9F473731-3384-8E2D-07C4-176FCE823234}"/>
              </a:ext>
            </a:extLst>
          </p:cNvPr>
          <p:cNvSpPr/>
          <p:nvPr/>
        </p:nvSpPr>
        <p:spPr>
          <a:xfrm>
            <a:off x="5436956" y="4435499"/>
            <a:ext cx="140027" cy="103204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3" name="Flèche : bas 162">
            <a:extLst>
              <a:ext uri="{FF2B5EF4-FFF2-40B4-BE49-F238E27FC236}">
                <a16:creationId xmlns:a16="http://schemas.microsoft.com/office/drawing/2014/main" id="{BCAC6B9E-76BF-964A-8A4E-B129C232DD6D}"/>
              </a:ext>
            </a:extLst>
          </p:cNvPr>
          <p:cNvSpPr/>
          <p:nvPr/>
        </p:nvSpPr>
        <p:spPr>
          <a:xfrm rot="16200000">
            <a:off x="9999501" y="5779224"/>
            <a:ext cx="162003" cy="3867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4" name="Flèche : bas 163">
            <a:extLst>
              <a:ext uri="{FF2B5EF4-FFF2-40B4-BE49-F238E27FC236}">
                <a16:creationId xmlns:a16="http://schemas.microsoft.com/office/drawing/2014/main" id="{AE8CBF11-6C42-E23A-41D0-5C09063A8E82}"/>
              </a:ext>
            </a:extLst>
          </p:cNvPr>
          <p:cNvSpPr/>
          <p:nvPr/>
        </p:nvSpPr>
        <p:spPr>
          <a:xfrm rot="16200000">
            <a:off x="7104870" y="4555169"/>
            <a:ext cx="162003" cy="283489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2DE0691C-2BE8-CBE2-CD9E-FA375CA42EE7}"/>
              </a:ext>
            </a:extLst>
          </p:cNvPr>
          <p:cNvGrpSpPr/>
          <p:nvPr/>
        </p:nvGrpSpPr>
        <p:grpSpPr>
          <a:xfrm>
            <a:off x="10421716" y="1008319"/>
            <a:ext cx="1567184" cy="671329"/>
            <a:chOff x="10197912" y="1027965"/>
            <a:chExt cx="1567184" cy="671329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22DCE39D-1A23-B1C8-AD0F-8A1A901DC5B4}"/>
                </a:ext>
              </a:extLst>
            </p:cNvPr>
            <p:cNvGrpSpPr/>
            <p:nvPr/>
          </p:nvGrpSpPr>
          <p:grpSpPr>
            <a:xfrm>
              <a:off x="10197912" y="1027965"/>
              <a:ext cx="184731" cy="671329"/>
              <a:chOff x="1267689" y="1070658"/>
              <a:chExt cx="184731" cy="671329"/>
            </a:xfrm>
          </p:grpSpPr>
          <p:cxnSp>
            <p:nvCxnSpPr>
              <p:cNvPr id="104" name="Connecteur droit avec flèche 103">
                <a:extLst>
                  <a:ext uri="{FF2B5EF4-FFF2-40B4-BE49-F238E27FC236}">
                    <a16:creationId xmlns:a16="http://schemas.microsoft.com/office/drawing/2014/main" id="{748283F9-1DDF-DEE7-22AB-579696FBC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7940" y="1070658"/>
                <a:ext cx="0" cy="671329"/>
              </a:xfrm>
              <a:prstGeom prst="straightConnector1">
                <a:avLst/>
              </a:prstGeom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4AB9690E-3467-DB58-E266-47C59C95137B}"/>
                  </a:ext>
                </a:extLst>
              </p:cNvPr>
              <p:cNvSpPr txBox="1"/>
              <p:nvPr/>
            </p:nvSpPr>
            <p:spPr>
              <a:xfrm>
                <a:off x="1267689" y="118497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14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C572D68E-BAEC-B56A-9910-A9207CC46FE4}"/>
                </a:ext>
              </a:extLst>
            </p:cNvPr>
            <p:cNvSpPr txBox="1"/>
            <p:nvPr/>
          </p:nvSpPr>
          <p:spPr>
            <a:xfrm>
              <a:off x="10241858" y="1030797"/>
              <a:ext cx="1523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get_mlflow_runs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167" name="Flèche : bas 166">
            <a:extLst>
              <a:ext uri="{FF2B5EF4-FFF2-40B4-BE49-F238E27FC236}">
                <a16:creationId xmlns:a16="http://schemas.microsoft.com/office/drawing/2014/main" id="{7020F34A-7475-388E-FDC3-9CB6949AD9FF}"/>
              </a:ext>
            </a:extLst>
          </p:cNvPr>
          <p:cNvSpPr/>
          <p:nvPr/>
        </p:nvSpPr>
        <p:spPr>
          <a:xfrm>
            <a:off x="8881505" y="5189681"/>
            <a:ext cx="140026" cy="48759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6" name="Groupe 185">
            <a:extLst>
              <a:ext uri="{FF2B5EF4-FFF2-40B4-BE49-F238E27FC236}">
                <a16:creationId xmlns:a16="http://schemas.microsoft.com/office/drawing/2014/main" id="{CB268F83-D982-6C6C-381B-99FECC65981A}"/>
              </a:ext>
            </a:extLst>
          </p:cNvPr>
          <p:cNvGrpSpPr/>
          <p:nvPr/>
        </p:nvGrpSpPr>
        <p:grpSpPr>
          <a:xfrm>
            <a:off x="10430230" y="3528632"/>
            <a:ext cx="1636568" cy="1354217"/>
            <a:chOff x="10430230" y="3528632"/>
            <a:chExt cx="1636568" cy="1354217"/>
          </a:xfrm>
        </p:grpSpPr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C1AC6360-EA5B-3C3D-7DA3-3518E6DDFB56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162" name="Image 161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24496D61-6473-FB85-D813-DBB8DFA9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169" name="Image 168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3E66F8E5-66ED-990B-CB6D-10850CFA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171" name="Flèche : bas 170">
            <a:extLst>
              <a:ext uri="{FF2B5EF4-FFF2-40B4-BE49-F238E27FC236}">
                <a16:creationId xmlns:a16="http://schemas.microsoft.com/office/drawing/2014/main" id="{70A6CC02-9125-734B-8EC5-DC4BC48E5D3C}"/>
              </a:ext>
            </a:extLst>
          </p:cNvPr>
          <p:cNvSpPr/>
          <p:nvPr/>
        </p:nvSpPr>
        <p:spPr>
          <a:xfrm>
            <a:off x="10758860" y="2398800"/>
            <a:ext cx="228996" cy="109250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F9064F70-F842-C3C7-F2E9-DB2DD95190E9}"/>
              </a:ext>
            </a:extLst>
          </p:cNvPr>
          <p:cNvGrpSpPr/>
          <p:nvPr/>
        </p:nvGrpSpPr>
        <p:grpSpPr>
          <a:xfrm>
            <a:off x="1432394" y="3619576"/>
            <a:ext cx="1752404" cy="738041"/>
            <a:chOff x="1432394" y="3619576"/>
            <a:chExt cx="1752404" cy="73804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DF2E277-9C05-098D-29A1-D8E86AAE4997}"/>
                </a:ext>
              </a:extLst>
            </p:cNvPr>
            <p:cNvSpPr txBox="1"/>
            <p:nvPr/>
          </p:nvSpPr>
          <p:spPr>
            <a:xfrm>
              <a:off x="1432394" y="3619576"/>
              <a:ext cx="1752404" cy="7380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ETL</a:t>
              </a:r>
            </a:p>
            <a:p>
              <a:r>
                <a:rPr lang="fr-FR" sz="1400" dirty="0"/>
                <a:t>For </a:t>
              </a:r>
              <a:r>
                <a:rPr lang="fr-FR" sz="1400" dirty="0" err="1"/>
                <a:t>each</a:t>
              </a:r>
              <a:r>
                <a:rPr lang="fr-FR" sz="1400" dirty="0"/>
                <a:t> image</a:t>
              </a:r>
            </a:p>
          </p:txBody>
        </p:sp>
        <p:pic>
          <p:nvPicPr>
            <p:cNvPr id="173" name="Image 17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99B92DD1-E861-522E-6D5F-7B587348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2816" y="3923608"/>
              <a:ext cx="396649" cy="396649"/>
            </a:xfrm>
            <a:prstGeom prst="rect">
              <a:avLst/>
            </a:prstGeom>
          </p:spPr>
        </p:pic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32ABFC51-0907-5680-A8FE-2A6EAD241E12}"/>
              </a:ext>
            </a:extLst>
          </p:cNvPr>
          <p:cNvGrpSpPr/>
          <p:nvPr/>
        </p:nvGrpSpPr>
        <p:grpSpPr>
          <a:xfrm>
            <a:off x="6870595" y="3516553"/>
            <a:ext cx="837602" cy="919381"/>
            <a:chOff x="5074636" y="5208402"/>
            <a:chExt cx="837602" cy="919381"/>
          </a:xfrm>
        </p:grpSpPr>
        <p:pic>
          <p:nvPicPr>
            <p:cNvPr id="177" name="Graphique 176" descr="Base de données avec un remplissage uni">
              <a:extLst>
                <a:ext uri="{FF2B5EF4-FFF2-40B4-BE49-F238E27FC236}">
                  <a16:creationId xmlns:a16="http://schemas.microsoft.com/office/drawing/2014/main" id="{73F97C04-C14E-0E6F-820F-8FDA61691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178" name="ZoneTexte 177">
              <a:extLst>
                <a:ext uri="{FF2B5EF4-FFF2-40B4-BE49-F238E27FC236}">
                  <a16:creationId xmlns:a16="http://schemas.microsoft.com/office/drawing/2014/main" id="{29672D02-832C-683D-F90F-F263D2D58F84}"/>
                </a:ext>
              </a:extLst>
            </p:cNvPr>
            <p:cNvSpPr txBox="1"/>
            <p:nvPr/>
          </p:nvSpPr>
          <p:spPr>
            <a:xfrm>
              <a:off x="5074636" y="5208402"/>
              <a:ext cx="837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Vectorizer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82" name="Flèche : bas 181">
            <a:extLst>
              <a:ext uri="{FF2B5EF4-FFF2-40B4-BE49-F238E27FC236}">
                <a16:creationId xmlns:a16="http://schemas.microsoft.com/office/drawing/2014/main" id="{8E267F3D-8C2D-14F8-7C5C-185057B8E8F8}"/>
              </a:ext>
            </a:extLst>
          </p:cNvPr>
          <p:cNvSpPr/>
          <p:nvPr/>
        </p:nvSpPr>
        <p:spPr>
          <a:xfrm rot="16200000">
            <a:off x="6741446" y="3830424"/>
            <a:ext cx="171875" cy="52315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FE36D1E6-71AB-B2EB-025F-C50FBFE4D5A2}"/>
              </a:ext>
            </a:extLst>
          </p:cNvPr>
          <p:cNvGrpSpPr/>
          <p:nvPr/>
        </p:nvGrpSpPr>
        <p:grpSpPr>
          <a:xfrm>
            <a:off x="8603320" y="5717489"/>
            <a:ext cx="1201548" cy="520332"/>
            <a:chOff x="8603320" y="5717489"/>
            <a:chExt cx="1201548" cy="520332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C1D4688-0327-FEF7-4391-67E0A7946EDA}"/>
                </a:ext>
              </a:extLst>
            </p:cNvPr>
            <p:cNvSpPr txBox="1"/>
            <p:nvPr/>
          </p:nvSpPr>
          <p:spPr>
            <a:xfrm>
              <a:off x="8603320" y="5717489"/>
              <a:ext cx="1193200" cy="48759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Eval</a:t>
              </a:r>
            </a:p>
          </p:txBody>
        </p:sp>
        <p:pic>
          <p:nvPicPr>
            <p:cNvPr id="183" name="Image 18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AEC2A631-8404-D5B9-9CD4-0A4CBCBAE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8219" y="5841172"/>
              <a:ext cx="396649" cy="396649"/>
            </a:xfrm>
            <a:prstGeom prst="rect">
              <a:avLst/>
            </a:prstGeom>
          </p:spPr>
        </p:pic>
      </p:grpSp>
      <p:sp>
        <p:nvSpPr>
          <p:cNvPr id="185" name="Flèche : bas 184">
            <a:extLst>
              <a:ext uri="{FF2B5EF4-FFF2-40B4-BE49-F238E27FC236}">
                <a16:creationId xmlns:a16="http://schemas.microsoft.com/office/drawing/2014/main" id="{48340CD9-B1E1-BDEA-C03D-0EA465090364}"/>
              </a:ext>
            </a:extLst>
          </p:cNvPr>
          <p:cNvSpPr/>
          <p:nvPr/>
        </p:nvSpPr>
        <p:spPr>
          <a:xfrm rot="10800000">
            <a:off x="7253775" y="2427788"/>
            <a:ext cx="135340" cy="109250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D4EAE19-0359-D1A6-80EF-0EA42BC17B1D}"/>
              </a:ext>
            </a:extLst>
          </p:cNvPr>
          <p:cNvGrpSpPr/>
          <p:nvPr/>
        </p:nvGrpSpPr>
        <p:grpSpPr>
          <a:xfrm>
            <a:off x="434503" y="4359040"/>
            <a:ext cx="1483602" cy="1032047"/>
            <a:chOff x="-219735" y="3983852"/>
            <a:chExt cx="1290674" cy="924849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42D34570-2835-B8FC-C86F-DD62A5EF84F3}"/>
                </a:ext>
              </a:extLst>
            </p:cNvPr>
            <p:cNvCxnSpPr>
              <a:cxnSpLocks/>
            </p:cNvCxnSpPr>
            <p:nvPr/>
          </p:nvCxnSpPr>
          <p:spPr>
            <a:xfrm>
              <a:off x="875758" y="3983852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0EDFA65-09BE-5D41-E478-0938C913851C}"/>
                </a:ext>
              </a:extLst>
            </p:cNvPr>
            <p:cNvSpPr txBox="1"/>
            <p:nvPr/>
          </p:nvSpPr>
          <p:spPr>
            <a:xfrm>
              <a:off x="-219735" y="4289382"/>
              <a:ext cx="1290674" cy="40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/blocks-</a:t>
              </a:r>
              <a:r>
                <a:rPr lang="fr-FR" sz="1400" dirty="0" err="1">
                  <a:solidFill>
                    <a:schemeClr val="accent5"/>
                  </a:solidFill>
                </a:rPr>
                <a:t>words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4C3803DA-FA1F-F077-E7EF-56A52865D13E}"/>
              </a:ext>
            </a:extLst>
          </p:cNvPr>
          <p:cNvGrpSpPr/>
          <p:nvPr/>
        </p:nvGrpSpPr>
        <p:grpSpPr>
          <a:xfrm>
            <a:off x="2387743" y="4354044"/>
            <a:ext cx="657488" cy="1032046"/>
            <a:chOff x="2605572" y="4216208"/>
            <a:chExt cx="657488" cy="924849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E17D49D8-0091-875F-CEFD-F3F8D474AEA0}"/>
                </a:ext>
              </a:extLst>
            </p:cNvPr>
            <p:cNvCxnSpPr>
              <a:cxnSpLocks/>
            </p:cNvCxnSpPr>
            <p:nvPr/>
          </p:nvCxnSpPr>
          <p:spPr>
            <a:xfrm>
              <a:off x="3218648" y="4216208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095A51B-D9B7-ABCD-DD59-97F74CC826FA}"/>
                </a:ext>
              </a:extLst>
            </p:cNvPr>
            <p:cNvSpPr txBox="1"/>
            <p:nvPr/>
          </p:nvSpPr>
          <p:spPr>
            <a:xfrm>
              <a:off x="2605572" y="4461266"/>
              <a:ext cx="657488" cy="393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E5B9C20-A621-D3A0-9DBF-929776649BFA}"/>
              </a:ext>
            </a:extLst>
          </p:cNvPr>
          <p:cNvGrpSpPr/>
          <p:nvPr/>
        </p:nvGrpSpPr>
        <p:grpSpPr>
          <a:xfrm>
            <a:off x="1739423" y="4348707"/>
            <a:ext cx="728982" cy="950926"/>
            <a:chOff x="501025" y="3752279"/>
            <a:chExt cx="728982" cy="865002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791D6C8-C34E-C783-C243-1ACFF8E49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190" y="3752279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64A7A55-7F3A-706E-1B31-CAD4086B2A2A}"/>
                </a:ext>
              </a:extLst>
            </p:cNvPr>
            <p:cNvSpPr txBox="1"/>
            <p:nvPr/>
          </p:nvSpPr>
          <p:spPr>
            <a:xfrm>
              <a:off x="501025" y="4024257"/>
              <a:ext cx="728982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océrisé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6E59039-A57F-6DF9-2044-0292F9819207}"/>
              </a:ext>
            </a:extLst>
          </p:cNvPr>
          <p:cNvGrpSpPr/>
          <p:nvPr/>
        </p:nvGrpSpPr>
        <p:grpSpPr>
          <a:xfrm>
            <a:off x="3031191" y="4320424"/>
            <a:ext cx="760273" cy="1032047"/>
            <a:chOff x="449916" y="3615842"/>
            <a:chExt cx="760273" cy="1169735"/>
          </a:xfrm>
        </p:grpSpPr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904B140D-FF29-A806-87B1-8C83BC583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581" y="3615842"/>
              <a:ext cx="0" cy="116973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C7F1CA0-066D-94AF-D7AD-7CDFBE4D7314}"/>
                </a:ext>
              </a:extLst>
            </p:cNvPr>
            <p:cNvSpPr txBox="1"/>
            <p:nvPr/>
          </p:nvSpPr>
          <p:spPr>
            <a:xfrm>
              <a:off x="449916" y="3963893"/>
              <a:ext cx="760273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nettoyé</a:t>
              </a:r>
            </a:p>
          </p:txBody>
        </p:sp>
      </p:grp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087D71F8-7081-7047-B49D-07DD7F621B60}"/>
              </a:ext>
            </a:extLst>
          </p:cNvPr>
          <p:cNvSpPr/>
          <p:nvPr/>
        </p:nvSpPr>
        <p:spPr>
          <a:xfrm rot="16200000">
            <a:off x="1128146" y="3923494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D4D5236-4F78-A98A-DFDC-10296271B77E}"/>
              </a:ext>
            </a:extLst>
          </p:cNvPr>
          <p:cNvSpPr/>
          <p:nvPr/>
        </p:nvSpPr>
        <p:spPr>
          <a:xfrm rot="16200000">
            <a:off x="3343283" y="3892600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99FA572-186B-FA77-F2ED-018AC433C235}"/>
              </a:ext>
            </a:extLst>
          </p:cNvPr>
          <p:cNvSpPr/>
          <p:nvPr/>
        </p:nvSpPr>
        <p:spPr>
          <a:xfrm>
            <a:off x="3293555" y="2364648"/>
            <a:ext cx="341836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1A6E193-C5B5-C06E-2824-14FFC6D43E27}"/>
              </a:ext>
            </a:extLst>
          </p:cNvPr>
          <p:cNvSpPr/>
          <p:nvPr/>
        </p:nvSpPr>
        <p:spPr>
          <a:xfrm>
            <a:off x="4543584" y="2313399"/>
            <a:ext cx="341836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84B7D66-BD57-F3C9-812C-607947AEA05D}"/>
              </a:ext>
            </a:extLst>
          </p:cNvPr>
          <p:cNvSpPr/>
          <p:nvPr/>
        </p:nvSpPr>
        <p:spPr>
          <a:xfrm>
            <a:off x="10271922" y="2344476"/>
            <a:ext cx="341836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2200009-3815-FA76-8E57-A37DE6A6FA9C}"/>
              </a:ext>
            </a:extLst>
          </p:cNvPr>
          <p:cNvSpPr/>
          <p:nvPr/>
        </p:nvSpPr>
        <p:spPr>
          <a:xfrm>
            <a:off x="4458407" y="1151010"/>
            <a:ext cx="1518187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étapes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87C1595-6D32-92FD-DC15-EC88AC127210}"/>
              </a:ext>
            </a:extLst>
          </p:cNvPr>
          <p:cNvSpPr/>
          <p:nvPr/>
        </p:nvSpPr>
        <p:spPr>
          <a:xfrm>
            <a:off x="1691116" y="3043328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84C4BD4-207F-39E4-823F-373FD53AEFD7}"/>
              </a:ext>
            </a:extLst>
          </p:cNvPr>
          <p:cNvSpPr/>
          <p:nvPr/>
        </p:nvSpPr>
        <p:spPr>
          <a:xfrm>
            <a:off x="2955930" y="3053432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A16DBE0-B603-F81E-2381-33FF39D44B03}"/>
              </a:ext>
            </a:extLst>
          </p:cNvPr>
          <p:cNvSpPr/>
          <p:nvPr/>
        </p:nvSpPr>
        <p:spPr>
          <a:xfrm>
            <a:off x="5424828" y="3043328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1.3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B2AE4AE-5C22-98F7-96C4-5C075517CCD5}"/>
              </a:ext>
            </a:extLst>
          </p:cNvPr>
          <p:cNvSpPr/>
          <p:nvPr/>
        </p:nvSpPr>
        <p:spPr>
          <a:xfrm>
            <a:off x="7972190" y="3632895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1.4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43DBB18-9F21-4168-F021-EE2E7431C48D}"/>
              </a:ext>
            </a:extLst>
          </p:cNvPr>
          <p:cNvSpPr/>
          <p:nvPr/>
        </p:nvSpPr>
        <p:spPr>
          <a:xfrm>
            <a:off x="9405833" y="4731817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248597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9" grpId="0" animBg="1"/>
      <p:bldP spid="84" grpId="0" animBg="1"/>
      <p:bldP spid="85" grpId="0" animBg="1"/>
      <p:bldP spid="95" grpId="0" animBg="1"/>
      <p:bldP spid="103" grpId="0"/>
      <p:bldP spid="114" grpId="0" animBg="1"/>
      <p:bldP spid="117" grpId="0" animBg="1"/>
      <p:bldP spid="118" grpId="0" animBg="1"/>
      <p:bldP spid="119" grpId="0" animBg="1"/>
      <p:bldP spid="120" grpId="0"/>
      <p:bldP spid="121" grpId="0"/>
      <p:bldP spid="131" grpId="0" animBg="1"/>
      <p:bldP spid="132" grpId="0" animBg="1"/>
      <p:bldP spid="133" grpId="0" animBg="1"/>
      <p:bldP spid="160" grpId="0" animBg="1"/>
      <p:bldP spid="163" grpId="0" animBg="1"/>
      <p:bldP spid="164" grpId="0" animBg="1"/>
      <p:bldP spid="167" grpId="0" animBg="1"/>
      <p:bldP spid="171" grpId="0" animBg="1"/>
      <p:bldP spid="182" grpId="0" animBg="1"/>
      <p:bldP spid="185" grpId="0" animBg="1"/>
      <p:bldP spid="18" grpId="0" animBg="1"/>
      <p:bldP spid="19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0406DD96-0D47-0CBB-77CA-0194E6C4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04" r="6415"/>
          <a:stretch/>
        </p:blipFill>
        <p:spPr>
          <a:xfrm>
            <a:off x="8670599" y="0"/>
            <a:ext cx="2554664" cy="682454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Versioning des données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8773" y="1198563"/>
            <a:ext cx="8048053" cy="5155078"/>
          </a:xfrm>
        </p:spPr>
        <p:txBody>
          <a:bodyPr/>
          <a:lstStyle/>
          <a:p>
            <a:r>
              <a:rPr lang="fr-FR" b="1" u="sng" dirty="0"/>
              <a:t>Docker TRAINING-Admin-Backend</a:t>
            </a:r>
          </a:p>
          <a:p>
            <a:pPr lvl="1"/>
            <a:r>
              <a:rPr lang="fr-FR" dirty="0"/>
              <a:t>Au lancement du docker : Les données sont initialisées</a:t>
            </a:r>
          </a:p>
          <a:p>
            <a:pPr lvl="2"/>
            <a:r>
              <a:rPr lang="fr-FR" b="1" dirty="0"/>
              <a:t>git clone</a:t>
            </a:r>
          </a:p>
          <a:p>
            <a:pPr lvl="2"/>
            <a:r>
              <a:rPr lang="fr-FR" b="1" dirty="0" err="1"/>
              <a:t>dvc</a:t>
            </a:r>
            <a:r>
              <a:rPr lang="fr-FR" b="1" dirty="0"/>
              <a:t> pull</a:t>
            </a:r>
          </a:p>
          <a:p>
            <a:pPr lvl="1"/>
            <a:r>
              <a:rPr lang="fr-FR" dirty="0"/>
              <a:t>Ce docker tourne en continu et n’est jamais arrêté</a:t>
            </a:r>
          </a:p>
          <a:p>
            <a:pPr lvl="1"/>
            <a:r>
              <a:rPr lang="fr-FR" dirty="0"/>
              <a:t>Gestion des données dans une </a:t>
            </a:r>
            <a:r>
              <a:rPr lang="fr-FR" b="1" dirty="0"/>
              <a:t>branche /Prod </a:t>
            </a:r>
            <a:r>
              <a:rPr lang="fr-FR" dirty="0"/>
              <a:t>sous Git</a:t>
            </a:r>
          </a:p>
          <a:p>
            <a:pPr lvl="1"/>
            <a:r>
              <a:rPr lang="fr-FR" sz="2400" dirty="0"/>
              <a:t> </a:t>
            </a:r>
            <a:r>
              <a:rPr lang="fr-FR" sz="2400" dirty="0">
                <a:solidFill>
                  <a:schemeClr val="accent5"/>
                </a:solidFill>
              </a:rPr>
              <a:t>/train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/>
              <a:t>Pipeline DVC exécutée avec </a:t>
            </a:r>
            <a:r>
              <a:rPr lang="fr-FR" b="1" dirty="0" err="1"/>
              <a:t>dvc</a:t>
            </a:r>
            <a:r>
              <a:rPr lang="fr-FR" b="1" dirty="0"/>
              <a:t> repro</a:t>
            </a:r>
          </a:p>
          <a:p>
            <a:pPr lvl="3"/>
            <a:r>
              <a:rPr lang="fr-FR" dirty="0"/>
              <a:t>Architecture en micro-services </a:t>
            </a:r>
            <a:r>
              <a:rPr lang="fr-FR" b="1" dirty="0"/>
              <a:t>Dockers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dvc</a:t>
            </a:r>
            <a:r>
              <a:rPr lang="en-US" dirty="0"/>
              <a:t> </a:t>
            </a:r>
            <a:r>
              <a:rPr lang="en-US" b="1" dirty="0"/>
              <a:t>commit</a:t>
            </a:r>
            <a:r>
              <a:rPr lang="en-US" dirty="0"/>
              <a:t> / git </a:t>
            </a:r>
            <a:r>
              <a:rPr lang="en-US" b="1" dirty="0"/>
              <a:t>commit </a:t>
            </a:r>
            <a:r>
              <a:rPr lang="en-US" dirty="0"/>
              <a:t>/ </a:t>
            </a:r>
            <a:r>
              <a:rPr lang="en-US" dirty="0" err="1"/>
              <a:t>dvc</a:t>
            </a:r>
            <a:r>
              <a:rPr lang="en-US" dirty="0"/>
              <a:t> </a:t>
            </a:r>
            <a:r>
              <a:rPr lang="en-US" b="1" dirty="0"/>
              <a:t>push </a:t>
            </a:r>
            <a:r>
              <a:rPr lang="en-US" dirty="0"/>
              <a:t>/ git </a:t>
            </a:r>
            <a:r>
              <a:rPr lang="en-US" b="1" dirty="0"/>
              <a:t>push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Récupération</a:t>
            </a:r>
            <a:r>
              <a:rPr lang="en-US" dirty="0"/>
              <a:t> du </a:t>
            </a:r>
            <a:r>
              <a:rPr lang="en-US" b="1" dirty="0"/>
              <a:t>Git Hash </a:t>
            </a:r>
            <a:r>
              <a:rPr lang="en-US" dirty="0">
                <a:sym typeface="Wingdings" panose="05000000000000000000" pitchFamily="2" charset="2"/>
              </a:rPr>
              <a:t> Stockage sur</a:t>
            </a:r>
            <a:endParaRPr lang="en-US" dirty="0"/>
          </a:p>
        </p:txBody>
      </p:sp>
      <p:pic>
        <p:nvPicPr>
          <p:cNvPr id="15" name="Image 14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0030924-02DA-B594-C11C-D6AC724A83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197" t="27080" r="-3106" b="27204"/>
          <a:stretch/>
        </p:blipFill>
        <p:spPr>
          <a:xfrm>
            <a:off x="4209946" y="2060949"/>
            <a:ext cx="1170212" cy="503265"/>
          </a:xfrm>
          <a:prstGeom prst="rect">
            <a:avLst/>
          </a:prstGeom>
        </p:spPr>
      </p:pic>
      <p:pic>
        <p:nvPicPr>
          <p:cNvPr id="16" name="Image 15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5223911B-3BA6-D000-192D-9E012F5D72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906" t="24775" r="30861" b="29405"/>
          <a:stretch/>
        </p:blipFill>
        <p:spPr>
          <a:xfrm>
            <a:off x="5777552" y="2046028"/>
            <a:ext cx="761300" cy="528870"/>
          </a:xfrm>
          <a:prstGeom prst="rect">
            <a:avLst/>
          </a:prstGeom>
        </p:spPr>
      </p:pic>
      <p:pic>
        <p:nvPicPr>
          <p:cNvPr id="20" name="Image 19" descr="Une image contenant Police, Graphique, graphisme, logo&#10;&#10;Le contenu généré par l’IA peut être incorrect.">
            <a:extLst>
              <a:ext uri="{FF2B5EF4-FFF2-40B4-BE49-F238E27FC236}">
                <a16:creationId xmlns:a16="http://schemas.microsoft.com/office/drawing/2014/main" id="{EEC13E4E-E6F5-4528-F434-190F4B708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8466" y="4857890"/>
            <a:ext cx="999108" cy="366339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8D4B6A6D-0EA9-2601-EC78-EEA8FC513159}"/>
              </a:ext>
            </a:extLst>
          </p:cNvPr>
          <p:cNvGrpSpPr/>
          <p:nvPr/>
        </p:nvGrpSpPr>
        <p:grpSpPr>
          <a:xfrm>
            <a:off x="8037652" y="313788"/>
            <a:ext cx="3375785" cy="6574679"/>
            <a:chOff x="8381777" y="313788"/>
            <a:chExt cx="3375785" cy="6574679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1473BFCA-3339-4B0B-4BB5-BC82A073E424}"/>
                </a:ext>
              </a:extLst>
            </p:cNvPr>
            <p:cNvGrpSpPr/>
            <p:nvPr/>
          </p:nvGrpSpPr>
          <p:grpSpPr>
            <a:xfrm>
              <a:off x="9257233" y="313788"/>
              <a:ext cx="722153" cy="879271"/>
              <a:chOff x="433209" y="3689400"/>
              <a:chExt cx="722153" cy="879271"/>
            </a:xfrm>
          </p:grpSpPr>
          <p:pic>
            <p:nvPicPr>
              <p:cNvPr id="26" name="Graphique 25" descr="Base de données avec un remplissage uni">
                <a:extLst>
                  <a:ext uri="{FF2B5EF4-FFF2-40B4-BE49-F238E27FC236}">
                    <a16:creationId xmlns:a16="http://schemas.microsoft.com/office/drawing/2014/main" id="{ECAC4365-8445-6A22-6882-CD8B9D821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33209" y="3846518"/>
                <a:ext cx="722153" cy="722153"/>
              </a:xfrm>
              <a:prstGeom prst="rect">
                <a:avLst/>
              </a:prstGeom>
            </p:spPr>
          </p:pic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FED59BB-3FFB-75BB-AFD2-1A1631C76E54}"/>
                  </a:ext>
                </a:extLst>
              </p:cNvPr>
              <p:cNvSpPr txBox="1"/>
              <p:nvPr/>
            </p:nvSpPr>
            <p:spPr>
              <a:xfrm>
                <a:off x="462755" y="3689400"/>
                <a:ext cx="6671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images</a:t>
                </a:r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96043283-506B-E612-EC0E-FFFFD84A3A5C}"/>
                </a:ext>
              </a:extLst>
            </p:cNvPr>
            <p:cNvGrpSpPr/>
            <p:nvPr/>
          </p:nvGrpSpPr>
          <p:grpSpPr>
            <a:xfrm>
              <a:off x="9188332" y="1329723"/>
              <a:ext cx="982641" cy="969486"/>
              <a:chOff x="3724650" y="3670213"/>
              <a:chExt cx="982641" cy="969486"/>
            </a:xfrm>
          </p:grpSpPr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C4A2E10-5A11-935B-D37D-90D5248488AF}"/>
                  </a:ext>
                </a:extLst>
              </p:cNvPr>
              <p:cNvSpPr txBox="1"/>
              <p:nvPr/>
            </p:nvSpPr>
            <p:spPr>
              <a:xfrm>
                <a:off x="3724650" y="3670213"/>
                <a:ext cx="98264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>
                    <a:solidFill>
                      <a:schemeClr val="accent6">
                        <a:lumMod val="75000"/>
                      </a:schemeClr>
                    </a:solidFill>
                  </a:rPr>
                  <a:t>Ocerized</a:t>
                </a:r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 txt</a:t>
                </a:r>
              </a:p>
            </p:txBody>
          </p:sp>
          <p:pic>
            <p:nvPicPr>
              <p:cNvPr id="24" name="Graphique 23" descr="Base de données avec un remplissage uni">
                <a:extLst>
                  <a:ext uri="{FF2B5EF4-FFF2-40B4-BE49-F238E27FC236}">
                    <a16:creationId xmlns:a16="http://schemas.microsoft.com/office/drawing/2014/main" id="{A0771888-FA3D-2ED4-137E-544CAB3F3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23097" y="3917546"/>
                <a:ext cx="722153" cy="722153"/>
              </a:xfrm>
              <a:prstGeom prst="rect">
                <a:avLst/>
              </a:prstGeom>
            </p:spPr>
          </p:pic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D150C14D-5B90-4DCE-9F5F-157E8517797E}"/>
                </a:ext>
              </a:extLst>
            </p:cNvPr>
            <p:cNvGrpSpPr/>
            <p:nvPr/>
          </p:nvGrpSpPr>
          <p:grpSpPr>
            <a:xfrm>
              <a:off x="9708841" y="4176129"/>
              <a:ext cx="865173" cy="884775"/>
              <a:chOff x="5074635" y="5243008"/>
              <a:chExt cx="865173" cy="884775"/>
            </a:xfrm>
          </p:grpSpPr>
          <p:pic>
            <p:nvPicPr>
              <p:cNvPr id="29" name="Graphique 28" descr="Base de données avec un remplissage uni">
                <a:extLst>
                  <a:ext uri="{FF2B5EF4-FFF2-40B4-BE49-F238E27FC236}">
                    <a16:creationId xmlns:a16="http://schemas.microsoft.com/office/drawing/2014/main" id="{78DB0856-3288-477F-ABB0-C3EBD0184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75691" y="5405630"/>
                <a:ext cx="722153" cy="722153"/>
              </a:xfrm>
              <a:prstGeom prst="rect">
                <a:avLst/>
              </a:prstGeom>
            </p:spPr>
          </p:pic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C689107-55B2-6542-EFA9-4F03011A0D32}"/>
                  </a:ext>
                </a:extLst>
              </p:cNvPr>
              <p:cNvSpPr txBox="1"/>
              <p:nvPr/>
            </p:nvSpPr>
            <p:spPr>
              <a:xfrm>
                <a:off x="5074635" y="5243008"/>
                <a:ext cx="8651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Train data</a:t>
                </a:r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5698F6D0-4A71-CD9D-6F3D-064C40CF9500}"/>
                </a:ext>
              </a:extLst>
            </p:cNvPr>
            <p:cNvGrpSpPr/>
            <p:nvPr/>
          </p:nvGrpSpPr>
          <p:grpSpPr>
            <a:xfrm>
              <a:off x="10985133" y="5287006"/>
              <a:ext cx="722153" cy="888933"/>
              <a:chOff x="7761750" y="3698069"/>
              <a:chExt cx="722153" cy="888933"/>
            </a:xfrm>
          </p:grpSpPr>
          <p:pic>
            <p:nvPicPr>
              <p:cNvPr id="32" name="Graphique 31" descr="Base de données avec un remplissage uni">
                <a:extLst>
                  <a:ext uri="{FF2B5EF4-FFF2-40B4-BE49-F238E27FC236}">
                    <a16:creationId xmlns:a16="http://schemas.microsoft.com/office/drawing/2014/main" id="{1AA52FED-334F-517C-4D73-A2B65CC46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761750" y="3864849"/>
                <a:ext cx="722153" cy="722153"/>
              </a:xfrm>
              <a:prstGeom prst="rect">
                <a:avLst/>
              </a:prstGeom>
            </p:spPr>
          </p:pic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72786D1A-DD60-D1D1-58CA-F98BF4E7C730}"/>
                  </a:ext>
                </a:extLst>
              </p:cNvPr>
              <p:cNvSpPr txBox="1"/>
              <p:nvPr/>
            </p:nvSpPr>
            <p:spPr>
              <a:xfrm>
                <a:off x="7824699" y="3698069"/>
                <a:ext cx="596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Model</a:t>
                </a:r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83C62F6B-04BA-8E02-89E0-A1C3B9B4CF20}"/>
                </a:ext>
              </a:extLst>
            </p:cNvPr>
            <p:cNvGrpSpPr/>
            <p:nvPr/>
          </p:nvGrpSpPr>
          <p:grpSpPr>
            <a:xfrm>
              <a:off x="8381777" y="5909234"/>
              <a:ext cx="722153" cy="979233"/>
              <a:chOff x="9474411" y="3573862"/>
              <a:chExt cx="722153" cy="979233"/>
            </a:xfrm>
          </p:grpSpPr>
          <p:pic>
            <p:nvPicPr>
              <p:cNvPr id="35" name="Graphique 34" descr="Base de données avec un remplissage uni">
                <a:extLst>
                  <a:ext uri="{FF2B5EF4-FFF2-40B4-BE49-F238E27FC236}">
                    <a16:creationId xmlns:a16="http://schemas.microsoft.com/office/drawing/2014/main" id="{19897385-430E-7803-E51D-DB9D7A7E6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474411" y="3830942"/>
                <a:ext cx="722153" cy="722153"/>
              </a:xfrm>
              <a:prstGeom prst="rect">
                <a:avLst/>
              </a:prstGeom>
            </p:spPr>
          </p:pic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ACCEF71-4188-E1F9-BF4A-47AA93144002}"/>
                  </a:ext>
                </a:extLst>
              </p:cNvPr>
              <p:cNvSpPr txBox="1"/>
              <p:nvPr/>
            </p:nvSpPr>
            <p:spPr>
              <a:xfrm>
                <a:off x="9502126" y="3573862"/>
                <a:ext cx="6724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>
                    <a:solidFill>
                      <a:schemeClr val="accent6">
                        <a:lumMod val="75000"/>
                      </a:schemeClr>
                    </a:solidFill>
                  </a:rPr>
                  <a:t>Metrics</a:t>
                </a:r>
                <a:endParaRPr lang="fr-FR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DCAD0582-F1A1-9BF5-2162-5F8968EA75AB}"/>
                </a:ext>
              </a:extLst>
            </p:cNvPr>
            <p:cNvGrpSpPr/>
            <p:nvPr/>
          </p:nvGrpSpPr>
          <p:grpSpPr>
            <a:xfrm>
              <a:off x="8529315" y="4580891"/>
              <a:ext cx="804195" cy="936230"/>
              <a:chOff x="5075960" y="5451419"/>
              <a:chExt cx="804195" cy="936230"/>
            </a:xfrm>
          </p:grpSpPr>
          <p:pic>
            <p:nvPicPr>
              <p:cNvPr id="38" name="Graphique 37" descr="Base de données avec un remplissage uni">
                <a:extLst>
                  <a:ext uri="{FF2B5EF4-FFF2-40B4-BE49-F238E27FC236}">
                    <a16:creationId xmlns:a16="http://schemas.microsoft.com/office/drawing/2014/main" id="{0CE6DA26-C592-43C9-4E6E-40DE036FA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51298" y="5665496"/>
                <a:ext cx="722153" cy="722153"/>
              </a:xfrm>
              <a:prstGeom prst="rect">
                <a:avLst/>
              </a:prstGeom>
            </p:spPr>
          </p:pic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30A5AE36-18F6-04FF-E42A-934F34DB6D48}"/>
                  </a:ext>
                </a:extLst>
              </p:cNvPr>
              <p:cNvSpPr txBox="1"/>
              <p:nvPr/>
            </p:nvSpPr>
            <p:spPr>
              <a:xfrm>
                <a:off x="5075960" y="5451419"/>
                <a:ext cx="8041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Test data</a:t>
                </a:r>
              </a:p>
            </p:txBody>
          </p: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4BD7082C-56E7-BBB4-847B-EBD2A36BCBB6}"/>
                </a:ext>
              </a:extLst>
            </p:cNvPr>
            <p:cNvGrpSpPr/>
            <p:nvPr/>
          </p:nvGrpSpPr>
          <p:grpSpPr>
            <a:xfrm>
              <a:off x="10919960" y="4058738"/>
              <a:ext cx="837602" cy="920856"/>
              <a:chOff x="5117966" y="5206927"/>
              <a:chExt cx="837602" cy="920856"/>
            </a:xfrm>
          </p:grpSpPr>
          <p:pic>
            <p:nvPicPr>
              <p:cNvPr id="41" name="Graphique 40" descr="Base de données avec un remplissage uni">
                <a:extLst>
                  <a:ext uri="{FF2B5EF4-FFF2-40B4-BE49-F238E27FC236}">
                    <a16:creationId xmlns:a16="http://schemas.microsoft.com/office/drawing/2014/main" id="{FA0CDBCA-EC47-830B-5192-CD37FA086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75691" y="5405630"/>
                <a:ext cx="722153" cy="722153"/>
              </a:xfrm>
              <a:prstGeom prst="rect">
                <a:avLst/>
              </a:prstGeom>
            </p:spPr>
          </p:pic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EF40398-B86A-0A45-2C15-758AE4400023}"/>
                  </a:ext>
                </a:extLst>
              </p:cNvPr>
              <p:cNvSpPr txBox="1"/>
              <p:nvPr/>
            </p:nvSpPr>
            <p:spPr>
              <a:xfrm>
                <a:off x="5117966" y="5206927"/>
                <a:ext cx="8376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>
                    <a:solidFill>
                      <a:schemeClr val="accent6">
                        <a:lumMod val="75000"/>
                      </a:schemeClr>
                    </a:solidFill>
                  </a:rPr>
                  <a:t>Vectorizer</a:t>
                </a:r>
                <a:endParaRPr lang="fr-FR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25E5F32D-3132-E937-BD07-34B479C84C66}"/>
                </a:ext>
              </a:extLst>
            </p:cNvPr>
            <p:cNvGrpSpPr/>
            <p:nvPr/>
          </p:nvGrpSpPr>
          <p:grpSpPr>
            <a:xfrm>
              <a:off x="9205772" y="2564214"/>
              <a:ext cx="947760" cy="912376"/>
              <a:chOff x="3619236" y="3678454"/>
              <a:chExt cx="947760" cy="912376"/>
            </a:xfrm>
          </p:grpSpPr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0770276-AE71-1A54-ABD4-968AF8DA73B6}"/>
                  </a:ext>
                </a:extLst>
              </p:cNvPr>
              <p:cNvSpPr txBox="1"/>
              <p:nvPr/>
            </p:nvSpPr>
            <p:spPr>
              <a:xfrm>
                <a:off x="3619236" y="3678454"/>
                <a:ext cx="94776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>
                    <a:solidFill>
                      <a:schemeClr val="accent6">
                        <a:lumMod val="75000"/>
                      </a:schemeClr>
                    </a:solidFill>
                  </a:rPr>
                  <a:t>Cleaned</a:t>
                </a:r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 txt</a:t>
                </a:r>
              </a:p>
            </p:txBody>
          </p:sp>
          <p:pic>
            <p:nvPicPr>
              <p:cNvPr id="45" name="Graphique 44" descr="Base de données avec un remplissage uni">
                <a:extLst>
                  <a:ext uri="{FF2B5EF4-FFF2-40B4-BE49-F238E27FC236}">
                    <a16:creationId xmlns:a16="http://schemas.microsoft.com/office/drawing/2014/main" id="{F17238C7-9B9F-CAC0-89A1-EB76A44CB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32039" y="3868677"/>
                <a:ext cx="722153" cy="722153"/>
              </a:xfrm>
              <a:prstGeom prst="rect">
                <a:avLst/>
              </a:prstGeom>
            </p:spPr>
          </p:pic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AB3B2B0-B8AE-2231-48E0-014F9A1C2E62}"/>
              </a:ext>
            </a:extLst>
          </p:cNvPr>
          <p:cNvGrpSpPr/>
          <p:nvPr/>
        </p:nvGrpSpPr>
        <p:grpSpPr>
          <a:xfrm>
            <a:off x="10790426" y="2299209"/>
            <a:ext cx="960071" cy="342782"/>
            <a:chOff x="2224726" y="3609661"/>
            <a:chExt cx="960071" cy="342782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FB96E1B-3B3A-9FE9-FA1D-F1655B301A2F}"/>
                </a:ext>
              </a:extLst>
            </p:cNvPr>
            <p:cNvSpPr txBox="1"/>
            <p:nvPr/>
          </p:nvSpPr>
          <p:spPr>
            <a:xfrm>
              <a:off x="2224726" y="3619576"/>
              <a:ext cx="960071" cy="31690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/>
                <a:t>ETL</a:t>
              </a:r>
            </a:p>
          </p:txBody>
        </p:sp>
        <p:pic>
          <p:nvPicPr>
            <p:cNvPr id="13" name="Image 1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16F45C12-D698-30BA-9EDF-917D2173A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85129" y="3609661"/>
              <a:ext cx="342782" cy="342782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90A34393-EFD4-4259-7DF5-E56591D827BE}"/>
              </a:ext>
            </a:extLst>
          </p:cNvPr>
          <p:cNvGrpSpPr/>
          <p:nvPr/>
        </p:nvGrpSpPr>
        <p:grpSpPr>
          <a:xfrm>
            <a:off x="10782391" y="1262066"/>
            <a:ext cx="960071" cy="342782"/>
            <a:chOff x="2224726" y="3604093"/>
            <a:chExt cx="960071" cy="342782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154D4C89-A5A7-19BD-91B4-63396E58FF39}"/>
                </a:ext>
              </a:extLst>
            </p:cNvPr>
            <p:cNvSpPr txBox="1"/>
            <p:nvPr/>
          </p:nvSpPr>
          <p:spPr>
            <a:xfrm>
              <a:off x="2224726" y="3619576"/>
              <a:ext cx="960071" cy="31690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/>
                <a:t>ETL</a:t>
              </a:r>
            </a:p>
          </p:txBody>
        </p:sp>
        <p:pic>
          <p:nvPicPr>
            <p:cNvPr id="53" name="Image 5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3C974A91-1365-CC0F-41F6-CEAF9E8D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01404" y="3604093"/>
              <a:ext cx="342782" cy="342782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225ADEB2-B41B-EFD5-E403-4CA832454C92}"/>
              </a:ext>
            </a:extLst>
          </p:cNvPr>
          <p:cNvGrpSpPr/>
          <p:nvPr/>
        </p:nvGrpSpPr>
        <p:grpSpPr>
          <a:xfrm>
            <a:off x="10727724" y="4936012"/>
            <a:ext cx="960071" cy="345491"/>
            <a:chOff x="2224726" y="3590994"/>
            <a:chExt cx="960071" cy="345491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9958389-EF4F-2672-8F79-5ABB9496107E}"/>
                </a:ext>
              </a:extLst>
            </p:cNvPr>
            <p:cNvSpPr txBox="1"/>
            <p:nvPr/>
          </p:nvSpPr>
          <p:spPr>
            <a:xfrm>
              <a:off x="2224726" y="3619576"/>
              <a:ext cx="960071" cy="31690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/>
                <a:t>train</a:t>
              </a:r>
            </a:p>
          </p:txBody>
        </p:sp>
        <p:pic>
          <p:nvPicPr>
            <p:cNvPr id="56" name="Image 55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D64803E-29E0-9383-A273-13AEC679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12662" y="3590994"/>
              <a:ext cx="342782" cy="342782"/>
            </a:xfrm>
            <a:prstGeom prst="rect">
              <a:avLst/>
            </a:prstGeom>
          </p:spPr>
        </p:pic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F19C8BA-1D83-72BF-38D7-2A375610250C}"/>
              </a:ext>
            </a:extLst>
          </p:cNvPr>
          <p:cNvGrpSpPr/>
          <p:nvPr/>
        </p:nvGrpSpPr>
        <p:grpSpPr>
          <a:xfrm>
            <a:off x="10532050" y="3289402"/>
            <a:ext cx="1569015" cy="367254"/>
            <a:chOff x="10532050" y="3220578"/>
            <a:chExt cx="1569015" cy="367254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C736BD58-E5C1-A30D-5715-6E6383692EEE}"/>
                </a:ext>
              </a:extLst>
            </p:cNvPr>
            <p:cNvSpPr txBox="1"/>
            <p:nvPr/>
          </p:nvSpPr>
          <p:spPr>
            <a:xfrm>
              <a:off x="10532050" y="3226220"/>
              <a:ext cx="1569015" cy="361612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 err="1"/>
                <a:t>preprocessing</a:t>
              </a:r>
              <a:endParaRPr lang="fr-FR" sz="1400" b="1" dirty="0"/>
            </a:p>
          </p:txBody>
        </p:sp>
        <p:pic>
          <p:nvPicPr>
            <p:cNvPr id="57" name="Image 56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91E629DB-F088-EC3C-3E87-2DDC290A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48805" y="3220578"/>
              <a:ext cx="342782" cy="342782"/>
            </a:xfrm>
            <a:prstGeom prst="rect">
              <a:avLst/>
            </a:prstGeom>
          </p:spPr>
        </p:pic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0C05EA0E-62FD-47A4-793F-0930BA8C37AE}"/>
              </a:ext>
            </a:extLst>
          </p:cNvPr>
          <p:cNvGrpSpPr/>
          <p:nvPr/>
        </p:nvGrpSpPr>
        <p:grpSpPr>
          <a:xfrm>
            <a:off x="10364165" y="6134484"/>
            <a:ext cx="960071" cy="345491"/>
            <a:chOff x="2224726" y="3590994"/>
            <a:chExt cx="960071" cy="345491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046AB7A7-B6F7-B4B7-4B71-EFB0FA80896E}"/>
                </a:ext>
              </a:extLst>
            </p:cNvPr>
            <p:cNvSpPr txBox="1"/>
            <p:nvPr/>
          </p:nvSpPr>
          <p:spPr>
            <a:xfrm>
              <a:off x="2224726" y="3619576"/>
              <a:ext cx="960071" cy="31690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 err="1"/>
                <a:t>eval</a:t>
              </a:r>
              <a:endParaRPr lang="fr-FR" sz="1400" b="1" dirty="0"/>
            </a:p>
          </p:txBody>
        </p:sp>
        <p:pic>
          <p:nvPicPr>
            <p:cNvPr id="60" name="Image 59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51BB0A2B-A562-5276-59E6-B9E659BBA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12662" y="3590994"/>
              <a:ext cx="342782" cy="342782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6D778974-DE47-E4E9-5049-9A885DAAF333}"/>
              </a:ext>
            </a:extLst>
          </p:cNvPr>
          <p:cNvGrpSpPr/>
          <p:nvPr/>
        </p:nvGrpSpPr>
        <p:grpSpPr>
          <a:xfrm>
            <a:off x="3158484" y="5281721"/>
            <a:ext cx="1636568" cy="1354217"/>
            <a:chOff x="10430230" y="3528632"/>
            <a:chExt cx="1636568" cy="1354217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6BA0E01-2C11-3310-DBBE-576AD6377968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9" name="Image 8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71462FF5-635A-5F29-6CAC-E5196EF0D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10" name="Image 9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CD9E584E-1D98-B740-C18E-D21EEAF3C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A0678-82AE-1ECA-1DE7-4D984FCB6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BA52E-51A0-DDE4-3CD2-824C40CD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Cycle de vie du Modèle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ABD475-80FE-0784-3B8C-28518319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03E550-85EA-91CF-F085-F2867D73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7877B6-DAE3-2CAA-0F3E-F48640A3E17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8773" y="1198563"/>
            <a:ext cx="10963275" cy="5155078"/>
          </a:xfrm>
        </p:spPr>
        <p:txBody>
          <a:bodyPr/>
          <a:lstStyle/>
          <a:p>
            <a:r>
              <a:rPr lang="fr-FR" b="1" u="sng" dirty="0"/>
              <a:t>Docker TRAINING-Admin-Backend</a:t>
            </a:r>
          </a:p>
          <a:p>
            <a:pPr lvl="1"/>
            <a:r>
              <a:rPr lang="en-US" dirty="0" err="1"/>
              <a:t>Analyse</a:t>
            </a:r>
            <a:r>
              <a:rPr lang="en-US" dirty="0"/>
              <a:t> des performances des </a:t>
            </a:r>
            <a:r>
              <a:rPr lang="en-US" dirty="0" err="1"/>
              <a:t>modèles</a:t>
            </a:r>
            <a:endParaRPr lang="en-US" dirty="0"/>
          </a:p>
          <a:p>
            <a:pPr lvl="2"/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5B9BD5"/>
                </a:solidFill>
              </a:rPr>
              <a:t>/</a:t>
            </a:r>
            <a:r>
              <a:rPr lang="fr-FR" dirty="0" err="1">
                <a:solidFill>
                  <a:srgbClr val="5B9BD5"/>
                </a:solidFill>
              </a:rPr>
              <a:t>get_mlflow_runs</a:t>
            </a:r>
            <a:r>
              <a:rPr lang="fr-FR" dirty="0">
                <a:solidFill>
                  <a:srgbClr val="5B9BD5"/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récupère les expériences </a:t>
            </a:r>
          </a:p>
          <a:p>
            <a:pPr lvl="1"/>
            <a:r>
              <a:rPr lang="en-US" dirty="0" err="1"/>
              <a:t>Reproductibilité</a:t>
            </a:r>
            <a:r>
              <a:rPr lang="en-US" dirty="0"/>
              <a:t> et retour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arrière</a:t>
            </a:r>
            <a:endParaRPr lang="en-US" dirty="0"/>
          </a:p>
          <a:p>
            <a:pPr lvl="2"/>
            <a:r>
              <a:rPr lang="fr-FR" dirty="0"/>
              <a:t> </a:t>
            </a:r>
            <a:r>
              <a:rPr lang="fr-FR" dirty="0">
                <a:solidFill>
                  <a:schemeClr val="accent5"/>
                </a:solidFill>
              </a:rPr>
              <a:t>/</a:t>
            </a:r>
            <a:r>
              <a:rPr lang="fr-FR" dirty="0" err="1">
                <a:solidFill>
                  <a:schemeClr val="accent5"/>
                </a:solidFill>
              </a:rPr>
              <a:t>revert_to_commit</a:t>
            </a:r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/>
              <a:t>à partir du git-hash, restaure toute l’</a:t>
            </a:r>
            <a:r>
              <a:rPr lang="fr-FR" dirty="0" err="1"/>
              <a:t>experience</a:t>
            </a:r>
            <a:r>
              <a:rPr lang="fr-FR" dirty="0"/>
              <a:t> avec </a:t>
            </a:r>
          </a:p>
          <a:p>
            <a:pPr lvl="3"/>
            <a:r>
              <a:rPr lang="fr-FR" dirty="0"/>
              <a:t>Images d’entrainement</a:t>
            </a:r>
          </a:p>
          <a:p>
            <a:pPr lvl="3"/>
            <a:r>
              <a:rPr lang="fr-FR" dirty="0"/>
              <a:t>Données intermédiaires après </a:t>
            </a:r>
            <a:r>
              <a:rPr lang="fr-FR" dirty="0" err="1"/>
              <a:t>feature</a:t>
            </a:r>
            <a:r>
              <a:rPr lang="fr-FR" dirty="0"/>
              <a:t> engineering et train/test split</a:t>
            </a:r>
          </a:p>
          <a:p>
            <a:pPr lvl="3"/>
            <a:r>
              <a:rPr lang="fr-FR" dirty="0"/>
              <a:t>Modèle de vectorisation</a:t>
            </a:r>
          </a:p>
          <a:p>
            <a:pPr lvl="3"/>
            <a:r>
              <a:rPr lang="fr-FR" dirty="0"/>
              <a:t>Modèle de prédiction</a:t>
            </a:r>
          </a:p>
          <a:p>
            <a:pPr lvl="3"/>
            <a:r>
              <a:rPr lang="fr-FR" dirty="0" err="1"/>
              <a:t>Métrics</a:t>
            </a:r>
            <a:endParaRPr lang="fr-FR" dirty="0"/>
          </a:p>
          <a:p>
            <a:pPr marL="914400" lvl="2" indent="0">
              <a:buNone/>
            </a:pPr>
            <a:r>
              <a:rPr lang="fr-FR" dirty="0">
                <a:sym typeface="Wingdings" panose="05000000000000000000" pitchFamily="2" charset="2"/>
              </a:rPr>
              <a:t> L’expérience est complètement reproductible</a:t>
            </a:r>
            <a:endParaRPr lang="fr-FR" dirty="0"/>
          </a:p>
          <a:p>
            <a:pPr lvl="1"/>
            <a:r>
              <a:rPr lang="fr-FR" dirty="0"/>
              <a:t>Sélection et choix du modèle à déployer par l’Admin</a:t>
            </a:r>
          </a:p>
          <a:p>
            <a:pPr lvl="2"/>
            <a:r>
              <a:rPr lang="fr-FR" dirty="0"/>
              <a:t> </a:t>
            </a:r>
            <a:r>
              <a:rPr lang="fr-FR" dirty="0">
                <a:solidFill>
                  <a:schemeClr val="accent5"/>
                </a:solidFill>
              </a:rPr>
              <a:t>/</a:t>
            </a:r>
            <a:r>
              <a:rPr lang="fr-FR" dirty="0" err="1">
                <a:solidFill>
                  <a:schemeClr val="accent5"/>
                </a:solidFill>
              </a:rPr>
              <a:t>register_model</a:t>
            </a:r>
            <a:r>
              <a:rPr lang="fr-FR" dirty="0"/>
              <a:t> Publication du modèle choisi sur Amazon S3 :</a:t>
            </a:r>
            <a:endParaRPr lang="fr-FR" dirty="0">
              <a:solidFill>
                <a:schemeClr val="accent5"/>
              </a:solidFill>
            </a:endParaRPr>
          </a:p>
          <a:p>
            <a:pPr lvl="1"/>
            <a:endParaRPr lang="fr-FR" dirty="0"/>
          </a:p>
        </p:txBody>
      </p:sp>
      <p:pic>
        <p:nvPicPr>
          <p:cNvPr id="15" name="Image 14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DCA3F96-FAC7-FA06-3FBA-3D708FB7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197" t="27080" r="-3106" b="27204"/>
          <a:stretch/>
        </p:blipFill>
        <p:spPr>
          <a:xfrm>
            <a:off x="9982555" y="2723680"/>
            <a:ext cx="1170212" cy="503265"/>
          </a:xfrm>
          <a:prstGeom prst="rect">
            <a:avLst/>
          </a:prstGeom>
        </p:spPr>
      </p:pic>
      <p:pic>
        <p:nvPicPr>
          <p:cNvPr id="16" name="Image 15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5466067C-F3D9-0243-9F02-509AB01453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06" t="24775" r="30861" b="29405"/>
          <a:stretch/>
        </p:blipFill>
        <p:spPr>
          <a:xfrm>
            <a:off x="11172096" y="2698075"/>
            <a:ext cx="761300" cy="528870"/>
          </a:xfrm>
          <a:prstGeom prst="rect">
            <a:avLst/>
          </a:prstGeom>
        </p:spPr>
      </p:pic>
      <p:pic>
        <p:nvPicPr>
          <p:cNvPr id="20" name="Image 19" descr="Une image contenant Police, Graphique, graphisme, logo&#10;&#10;Le contenu généré par l’IA peut être incorrect.">
            <a:extLst>
              <a:ext uri="{FF2B5EF4-FFF2-40B4-BE49-F238E27FC236}">
                <a16:creationId xmlns:a16="http://schemas.microsoft.com/office/drawing/2014/main" id="{77752A14-CC56-4761-4D4E-4BFD2DD89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23" y="2000844"/>
            <a:ext cx="999108" cy="366339"/>
          </a:xfrm>
          <a:prstGeom prst="rect">
            <a:avLst/>
          </a:prstGeom>
        </p:spPr>
      </p:pic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A21E4108-FB04-FF3B-2F94-0E675C9E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8E8BC23-4121-8168-1A35-223D2827C367}"/>
              </a:ext>
            </a:extLst>
          </p:cNvPr>
          <p:cNvGrpSpPr/>
          <p:nvPr/>
        </p:nvGrpSpPr>
        <p:grpSpPr>
          <a:xfrm>
            <a:off x="8727633" y="976743"/>
            <a:ext cx="1636568" cy="1354217"/>
            <a:chOff x="10430230" y="3528632"/>
            <a:chExt cx="1636568" cy="1354217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DD434DC-6C02-21D8-56C6-A5FDDFBD54CD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10" name="Image 9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16F2B37C-BDC0-2132-48F6-9F7AAC0B7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14" name="Image 13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7BE771B6-85D5-73BB-BDB5-493C1762A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794EBF2-FA70-E9FE-149E-BF68BA52EF32}"/>
              </a:ext>
            </a:extLst>
          </p:cNvPr>
          <p:cNvGrpSpPr/>
          <p:nvPr/>
        </p:nvGrpSpPr>
        <p:grpSpPr>
          <a:xfrm>
            <a:off x="9468947" y="5096191"/>
            <a:ext cx="762420" cy="960763"/>
            <a:chOff x="8474329" y="3786059"/>
            <a:chExt cx="957921" cy="1167191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6E3D774-DC05-701A-AA96-1ED7063A29A0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46" name="Image 45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3F87C83C-E3C3-DD28-DB6C-535D5E237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6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0554B-A196-B3B8-8382-3C0E61A3D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55B42-37C6-FA97-4781-C95431FD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Pipeline Training &amp; Monitoring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F3F443-7225-3D08-4477-AFFBE200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4E9724-58A4-DB4B-39D0-618F88CB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42D78A-32A8-2DF8-2218-415C7602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1AFB43-9FB6-DF5E-C281-E1D16B6C49F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Monitoring : Dockers </a:t>
            </a:r>
            <a:r>
              <a:rPr lang="fr-FR" dirty="0" err="1"/>
              <a:t>Prometheus</a:t>
            </a:r>
            <a:r>
              <a:rPr lang="fr-FR" dirty="0"/>
              <a:t> &amp; </a:t>
            </a:r>
            <a:r>
              <a:rPr lang="fr-FR" dirty="0" err="1"/>
              <a:t>Grafana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86D711-96DD-57C4-9451-0B0FB451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6" y="1911119"/>
            <a:ext cx="6740158" cy="374831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7A1EF8-A394-F7D6-F0B2-2A09CE6C1673}"/>
              </a:ext>
            </a:extLst>
          </p:cNvPr>
          <p:cNvSpPr txBox="1"/>
          <p:nvPr/>
        </p:nvSpPr>
        <p:spPr>
          <a:xfrm>
            <a:off x="8077200" y="2182075"/>
            <a:ext cx="4114800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métriques surveillées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lang="fr-FR" sz="2400" dirty="0">
                <a:solidFill>
                  <a:prstClr val="black"/>
                </a:solidFill>
                <a:latin typeface="Tenorite"/>
              </a:rPr>
              <a:t>état des services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nombre de requêtes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seuils de détection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1m down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alertes (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metric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drift)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down </a:t>
            </a:r>
            <a:r>
              <a:rPr lang="fr-FR" sz="2400" dirty="0">
                <a:solidFill>
                  <a:prstClr val="black"/>
                </a:solidFill>
                <a:latin typeface="Tenorite"/>
              </a:rPr>
              <a:t>&gt; 1m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64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458BA-EC82-59F5-C414-41C2ED177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56B98-8BCD-9451-A38D-847EE770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/>
              <a:t>Monitoring Métrique Système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D22ECC-69D8-9EBF-070F-6F85C767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78DF56-A6C4-9E97-FFB7-10DC0319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782AD5-EA07-5EC2-2240-73EE9108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0DA12-A88C-CA0D-19CD-21934D4A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599"/>
            <a:ext cx="12192000" cy="54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4999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426</Words>
  <Application>Microsoft Office PowerPoint</Application>
  <PresentationFormat>Grand écran</PresentationFormat>
  <Paragraphs>146</Paragraphs>
  <Slides>6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Tenorite</vt:lpstr>
      <vt:lpstr>Wingdings</vt:lpstr>
      <vt:lpstr>Monoline</vt:lpstr>
      <vt:lpstr>Plan de la présentation</vt:lpstr>
      <vt:lpstr>Pipeline DVC Training avec micro-services  SLIDE MASQUEE</vt:lpstr>
      <vt:lpstr>Versioning des données</vt:lpstr>
      <vt:lpstr>Cycle de vie du Modèle</vt:lpstr>
      <vt:lpstr>Pipeline Training &amp; Monitoring</vt:lpstr>
      <vt:lpstr>Monitoring Métrique Système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143</cp:revision>
  <dcterms:created xsi:type="dcterms:W3CDTF">2024-02-05T07:48:41Z</dcterms:created>
  <dcterms:modified xsi:type="dcterms:W3CDTF">2025-02-16T19:55:26Z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