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290" r:id="rId5"/>
    <p:sldId id="287" r:id="rId6"/>
    <p:sldId id="289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88" y="318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7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dirty="0"/>
              <a:t>Modèle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b="1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r>
              <a:rPr lang="fr-FR" dirty="0"/>
              <a:t> (CI/CD, </a:t>
            </a:r>
            <a:r>
              <a:rPr lang="fr-FR" dirty="0" err="1"/>
              <a:t>Kubernetes</a:t>
            </a:r>
            <a:r>
              <a:rPr lang="fr-FR" dirty="0"/>
              <a:t>, Sécurisation)</a:t>
            </a:r>
          </a:p>
        </p:txBody>
      </p:sp>
    </p:spTree>
    <p:extLst>
      <p:ext uri="{BB962C8B-B14F-4D97-AF65-F5344CB8AC3E}">
        <p14:creationId xmlns:p14="http://schemas.microsoft.com/office/powerpoint/2010/main" val="50287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4D8BD-A765-7C37-7717-C74BB921D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e 64">
            <a:extLst>
              <a:ext uri="{FF2B5EF4-FFF2-40B4-BE49-F238E27FC236}">
                <a16:creationId xmlns:a16="http://schemas.microsoft.com/office/drawing/2014/main" id="{A8E01025-BA14-94CA-244B-3A713FC15802}"/>
              </a:ext>
            </a:extLst>
          </p:cNvPr>
          <p:cNvGrpSpPr/>
          <p:nvPr/>
        </p:nvGrpSpPr>
        <p:grpSpPr>
          <a:xfrm>
            <a:off x="1007946" y="3117422"/>
            <a:ext cx="10744671" cy="776849"/>
            <a:chOff x="609127" y="1551899"/>
            <a:chExt cx="10744671" cy="776849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9D05600-C134-D0CD-2225-20EBE5D22EB4}"/>
                </a:ext>
              </a:extLst>
            </p:cNvPr>
            <p:cNvSpPr txBox="1"/>
            <p:nvPr/>
          </p:nvSpPr>
          <p:spPr>
            <a:xfrm>
              <a:off x="609127" y="1551899"/>
              <a:ext cx="10744671" cy="776849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43" name="Image 4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FAE504F4-F4C9-44AC-6D42-CCEB9A5B6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92939" y="1931783"/>
              <a:ext cx="396649" cy="396649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9364FEFB-90FF-A34C-FCE4-103E1BCD2DEF}"/>
              </a:ext>
            </a:extLst>
          </p:cNvPr>
          <p:cNvGrpSpPr/>
          <p:nvPr/>
        </p:nvGrpSpPr>
        <p:grpSpPr>
          <a:xfrm>
            <a:off x="5153793" y="4325408"/>
            <a:ext cx="1118576" cy="979829"/>
            <a:chOff x="8251526" y="3762897"/>
            <a:chExt cx="1405403" cy="1190353"/>
          </a:xfrm>
        </p:grpSpPr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D37E2433-3F09-6489-39FB-48FE7587BCED}"/>
                </a:ext>
              </a:extLst>
            </p:cNvPr>
            <p:cNvSpPr txBox="1"/>
            <p:nvPr/>
          </p:nvSpPr>
          <p:spPr>
            <a:xfrm>
              <a:off x="8251526" y="3762897"/>
              <a:ext cx="1405403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Ocerized</a:t>
              </a:r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 txt</a:t>
              </a:r>
            </a:p>
          </p:txBody>
        </p:sp>
        <p:pic>
          <p:nvPicPr>
            <p:cNvPr id="135" name="Image 13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8F2A1E2D-C32D-90CE-F043-D81BC7BE2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C8ACD7EC-E907-A9E0-964A-9F6227628AF3}"/>
              </a:ext>
            </a:extLst>
          </p:cNvPr>
          <p:cNvGrpSpPr/>
          <p:nvPr/>
        </p:nvGrpSpPr>
        <p:grpSpPr>
          <a:xfrm>
            <a:off x="7456295" y="5656022"/>
            <a:ext cx="762420" cy="960763"/>
            <a:chOff x="8474329" y="3786059"/>
            <a:chExt cx="957921" cy="1167191"/>
          </a:xfrm>
        </p:grpSpPr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E7062F24-B076-C173-B33B-010CE192695A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9" name="Image 98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EA9B5F32-D876-5A33-8DA7-303ED6A3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EB511BB2-9E10-B0DB-0553-875A6F4A42C0}"/>
              </a:ext>
            </a:extLst>
          </p:cNvPr>
          <p:cNvGrpSpPr/>
          <p:nvPr/>
        </p:nvGrpSpPr>
        <p:grpSpPr>
          <a:xfrm>
            <a:off x="1231336" y="4295274"/>
            <a:ext cx="762868" cy="960763"/>
            <a:chOff x="8474329" y="3786059"/>
            <a:chExt cx="958484" cy="1167191"/>
          </a:xfrm>
        </p:grpSpPr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C3ABD5C-F958-6DA0-3784-D48555AE7503}"/>
                </a:ext>
              </a:extLst>
            </p:cNvPr>
            <p:cNvSpPr txBox="1"/>
            <p:nvPr/>
          </p:nvSpPr>
          <p:spPr>
            <a:xfrm>
              <a:off x="8495878" y="3786059"/>
              <a:ext cx="936935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images</a:t>
              </a:r>
            </a:p>
          </p:txBody>
        </p:sp>
        <p:pic>
          <p:nvPicPr>
            <p:cNvPr id="128" name="Image 12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08BBE67A-7814-6AC9-0165-2ADA8BF15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581D98E-021F-D9C8-195D-656C5CDB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062"/>
            <a:ext cx="11305774" cy="583781"/>
          </a:xfrm>
        </p:spPr>
        <p:txBody>
          <a:bodyPr/>
          <a:lstStyle/>
          <a:p>
            <a:r>
              <a:rPr lang="fr-FR" dirty="0"/>
              <a:t>Pipeline </a:t>
            </a:r>
            <a:r>
              <a:rPr lang="fr-FR" dirty="0" err="1"/>
              <a:t>Predict</a:t>
            </a:r>
            <a:r>
              <a:rPr lang="fr-FR" dirty="0"/>
              <a:t> avec </a:t>
            </a:r>
            <a:r>
              <a:rPr lang="fr-FR" dirty="0" err="1"/>
              <a:t>Orchestrator</a:t>
            </a:r>
            <a:r>
              <a:rPr lang="fr-FR" dirty="0"/>
              <a:t> &amp; micro-services</a:t>
            </a:r>
            <a:endParaRPr lang="en-US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006EFFC-9306-1525-CEF3-62A4EDBD3D96}"/>
              </a:ext>
            </a:extLst>
          </p:cNvPr>
          <p:cNvGrpSpPr/>
          <p:nvPr/>
        </p:nvGrpSpPr>
        <p:grpSpPr>
          <a:xfrm>
            <a:off x="6851109" y="4506221"/>
            <a:ext cx="1943005" cy="804556"/>
            <a:chOff x="1791092" y="1630837"/>
            <a:chExt cx="1943005" cy="804556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1E8975E-DCD5-5EF7-BE6D-8D4DC3277FDB}"/>
                </a:ext>
              </a:extLst>
            </p:cNvPr>
            <p:cNvSpPr txBox="1"/>
            <p:nvPr/>
          </p:nvSpPr>
          <p:spPr>
            <a:xfrm>
              <a:off x="1791092" y="1630837"/>
              <a:ext cx="1942707" cy="80455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Vectorize</a:t>
              </a:r>
              <a:r>
                <a:rPr lang="fr-FR" sz="1400" dirty="0"/>
                <a:t> (TFIDF)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Predict</a:t>
              </a:r>
              <a:endParaRPr lang="fr-FR" sz="1400" dirty="0"/>
            </a:p>
          </p:txBody>
        </p:sp>
        <p:pic>
          <p:nvPicPr>
            <p:cNvPr id="14" name="Image 13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E96A89C1-FE5A-8310-C307-1DE1E01CF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7448" y="2033204"/>
              <a:ext cx="396649" cy="396649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AA1DCFD-F50A-A492-1588-059F4507C19A}"/>
              </a:ext>
            </a:extLst>
          </p:cNvPr>
          <p:cNvGrpSpPr/>
          <p:nvPr/>
        </p:nvGrpSpPr>
        <p:grpSpPr>
          <a:xfrm>
            <a:off x="3006013" y="3946668"/>
            <a:ext cx="721672" cy="533653"/>
            <a:chOff x="1427279" y="2480531"/>
            <a:chExt cx="721672" cy="1300748"/>
          </a:xfrm>
        </p:grpSpPr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072E63F6-1069-CCE5-954B-6ECCAD90A9E0}"/>
                </a:ext>
              </a:extLst>
            </p:cNvPr>
            <p:cNvCxnSpPr/>
            <p:nvPr/>
          </p:nvCxnSpPr>
          <p:spPr>
            <a:xfrm>
              <a:off x="1457325" y="2480531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838A553-C6FD-D4CA-C08E-AFF2AACA11F1}"/>
                </a:ext>
              </a:extLst>
            </p:cNvPr>
            <p:cNvSpPr txBox="1"/>
            <p:nvPr/>
          </p:nvSpPr>
          <p:spPr>
            <a:xfrm>
              <a:off x="1427279" y="2702319"/>
              <a:ext cx="721672" cy="537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ingest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A509F85-9BC4-AF6D-8A35-AAD727F6DEF5}"/>
              </a:ext>
            </a:extLst>
          </p:cNvPr>
          <p:cNvGrpSpPr/>
          <p:nvPr/>
        </p:nvGrpSpPr>
        <p:grpSpPr>
          <a:xfrm>
            <a:off x="4128946" y="3929226"/>
            <a:ext cx="657488" cy="519075"/>
            <a:chOff x="3449049" y="2486068"/>
            <a:chExt cx="657488" cy="1300748"/>
          </a:xfrm>
        </p:grpSpPr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C95E8AC6-FFDE-2AC2-A78A-5D20C15CBCFB}"/>
                </a:ext>
              </a:extLst>
            </p:cNvPr>
            <p:cNvCxnSpPr/>
            <p:nvPr/>
          </p:nvCxnSpPr>
          <p:spPr>
            <a:xfrm>
              <a:off x="3463316" y="2486068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320D25C-DF09-15A0-29B0-13BE76BD797B}"/>
                </a:ext>
              </a:extLst>
            </p:cNvPr>
            <p:cNvSpPr txBox="1"/>
            <p:nvPr/>
          </p:nvSpPr>
          <p:spPr>
            <a:xfrm>
              <a:off x="3449049" y="2739888"/>
              <a:ext cx="657488" cy="529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F39AEB83-7961-A8E6-D2B8-D732A56FA655}"/>
              </a:ext>
            </a:extLst>
          </p:cNvPr>
          <p:cNvGrpSpPr/>
          <p:nvPr/>
        </p:nvGrpSpPr>
        <p:grpSpPr>
          <a:xfrm>
            <a:off x="7594961" y="3925057"/>
            <a:ext cx="789447" cy="555264"/>
            <a:chOff x="10307639" y="1022096"/>
            <a:chExt cx="789447" cy="671329"/>
          </a:xfrm>
        </p:grpSpPr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BAE12107-9141-7789-CCE1-D0F7C6DB8AF1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687845C5-4247-CABE-8438-AB4959C747B6}"/>
                </a:ext>
              </a:extLst>
            </p:cNvPr>
            <p:cNvSpPr txBox="1"/>
            <p:nvPr/>
          </p:nvSpPr>
          <p:spPr>
            <a:xfrm>
              <a:off x="10307639" y="1120806"/>
              <a:ext cx="789447" cy="435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54" name="Flèche : bas 53">
            <a:extLst>
              <a:ext uri="{FF2B5EF4-FFF2-40B4-BE49-F238E27FC236}">
                <a16:creationId xmlns:a16="http://schemas.microsoft.com/office/drawing/2014/main" id="{E0BFCC14-3E9F-0D97-3DFD-2726376E310C}"/>
              </a:ext>
            </a:extLst>
          </p:cNvPr>
          <p:cNvSpPr/>
          <p:nvPr/>
        </p:nvSpPr>
        <p:spPr>
          <a:xfrm rot="16200000">
            <a:off x="4859268" y="4534270"/>
            <a:ext cx="211400" cy="72428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Flèche : bas 55">
            <a:extLst>
              <a:ext uri="{FF2B5EF4-FFF2-40B4-BE49-F238E27FC236}">
                <a16:creationId xmlns:a16="http://schemas.microsoft.com/office/drawing/2014/main" id="{FF9F107A-411D-B87A-6B8C-E73EA5895054}"/>
              </a:ext>
            </a:extLst>
          </p:cNvPr>
          <p:cNvSpPr/>
          <p:nvPr/>
        </p:nvSpPr>
        <p:spPr>
          <a:xfrm rot="16200000">
            <a:off x="6327772" y="4527912"/>
            <a:ext cx="190060" cy="7583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Flèche : bas 68">
            <a:extLst>
              <a:ext uri="{FF2B5EF4-FFF2-40B4-BE49-F238E27FC236}">
                <a16:creationId xmlns:a16="http://schemas.microsoft.com/office/drawing/2014/main" id="{447CEFB1-9F08-E3DE-D344-CC21CCD5FE98}"/>
              </a:ext>
            </a:extLst>
          </p:cNvPr>
          <p:cNvSpPr/>
          <p:nvPr/>
        </p:nvSpPr>
        <p:spPr>
          <a:xfrm rot="10800000">
            <a:off x="7715587" y="5369501"/>
            <a:ext cx="199031" cy="30777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0351EF1-93B4-8792-28BB-D6C69CE263EF}"/>
              </a:ext>
            </a:extLst>
          </p:cNvPr>
          <p:cNvGrpSpPr/>
          <p:nvPr/>
        </p:nvGrpSpPr>
        <p:grpSpPr>
          <a:xfrm>
            <a:off x="2810201" y="4494302"/>
            <a:ext cx="1752404" cy="738041"/>
            <a:chOff x="1432394" y="3619576"/>
            <a:chExt cx="1752404" cy="738041"/>
          </a:xfrm>
        </p:grpSpPr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069E5211-36BD-26F2-7097-6450E300C50D}"/>
                </a:ext>
              </a:extLst>
            </p:cNvPr>
            <p:cNvSpPr txBox="1"/>
            <p:nvPr/>
          </p:nvSpPr>
          <p:spPr>
            <a:xfrm>
              <a:off x="1432394" y="3619576"/>
              <a:ext cx="1752404" cy="7380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ETL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For 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each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norite"/>
                  <a:ea typeface="+mn-ea"/>
                  <a:cs typeface="+mn-cs"/>
                </a:rPr>
                <a:t> image</a:t>
              </a:r>
            </a:p>
            <a:p>
              <a:pPr algn="ctr"/>
              <a:endParaRPr lang="fr-FR" b="1" dirty="0"/>
            </a:p>
          </p:txBody>
        </p:sp>
        <p:pic>
          <p:nvPicPr>
            <p:cNvPr id="116" name="Image 115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6876F1B-BCCB-2422-35AC-ECF41CED3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816" y="3923608"/>
              <a:ext cx="396649" cy="396649"/>
            </a:xfrm>
            <a:prstGeom prst="rect">
              <a:avLst/>
            </a:prstGeom>
          </p:spPr>
        </p:pic>
      </p:grpSp>
      <p:sp>
        <p:nvSpPr>
          <p:cNvPr id="125" name="Flèche : bas 124">
            <a:extLst>
              <a:ext uri="{FF2B5EF4-FFF2-40B4-BE49-F238E27FC236}">
                <a16:creationId xmlns:a16="http://schemas.microsoft.com/office/drawing/2014/main" id="{CC7C7CF3-4FB3-6CFE-7004-E025D7DADA86}"/>
              </a:ext>
            </a:extLst>
          </p:cNvPr>
          <p:cNvSpPr/>
          <p:nvPr/>
        </p:nvSpPr>
        <p:spPr>
          <a:xfrm>
            <a:off x="1529947" y="3925057"/>
            <a:ext cx="163227" cy="40925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Flèche : bas 128">
            <a:extLst>
              <a:ext uri="{FF2B5EF4-FFF2-40B4-BE49-F238E27FC236}">
                <a16:creationId xmlns:a16="http://schemas.microsoft.com/office/drawing/2014/main" id="{F8A706FB-7D91-993C-CF2A-337E74A69AD1}"/>
              </a:ext>
            </a:extLst>
          </p:cNvPr>
          <p:cNvSpPr/>
          <p:nvPr/>
        </p:nvSpPr>
        <p:spPr>
          <a:xfrm rot="16200000">
            <a:off x="2210217" y="4432158"/>
            <a:ext cx="188027" cy="89419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8CF42E9F-C88A-55BB-42D9-BC7121C24D3F}"/>
              </a:ext>
            </a:extLst>
          </p:cNvPr>
          <p:cNvGrpSpPr/>
          <p:nvPr/>
        </p:nvGrpSpPr>
        <p:grpSpPr>
          <a:xfrm>
            <a:off x="9364550" y="4295274"/>
            <a:ext cx="1038939" cy="968237"/>
            <a:chOff x="8324998" y="3776980"/>
            <a:chExt cx="1305346" cy="1176270"/>
          </a:xfrm>
        </p:grpSpPr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452DAF06-CB41-38B0-6538-BF310B96D841}"/>
                </a:ext>
              </a:extLst>
            </p:cNvPr>
            <p:cNvSpPr txBox="1"/>
            <p:nvPr/>
          </p:nvSpPr>
          <p:spPr>
            <a:xfrm>
              <a:off x="8324998" y="3776980"/>
              <a:ext cx="1305346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Predictions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41" name="Image 140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AFF35485-E651-508E-1123-F5FFA80EC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44" name="Flèche : bas 143">
            <a:extLst>
              <a:ext uri="{FF2B5EF4-FFF2-40B4-BE49-F238E27FC236}">
                <a16:creationId xmlns:a16="http://schemas.microsoft.com/office/drawing/2014/main" id="{58B5EF62-8117-78AF-79D6-00E0670B626A}"/>
              </a:ext>
            </a:extLst>
          </p:cNvPr>
          <p:cNvSpPr/>
          <p:nvPr/>
        </p:nvSpPr>
        <p:spPr>
          <a:xfrm rot="16200000">
            <a:off x="9090299" y="4609306"/>
            <a:ext cx="215181" cy="57043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Espace réservé du contenu 5">
            <a:extLst>
              <a:ext uri="{FF2B5EF4-FFF2-40B4-BE49-F238E27FC236}">
                <a16:creationId xmlns:a16="http://schemas.microsoft.com/office/drawing/2014/main" id="{FA4DBBB9-95CE-C4A4-6207-9A94B2F0FB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5430" y="1113170"/>
            <a:ext cx="10998295" cy="1733141"/>
          </a:xfrm>
        </p:spPr>
        <p:txBody>
          <a:bodyPr/>
          <a:lstStyle/>
          <a:p>
            <a:r>
              <a:rPr lang="fr-FR" sz="2400" dirty="0"/>
              <a:t>Réalise association des images </a:t>
            </a:r>
            <a:r>
              <a:rPr lang="fr-FR" sz="2400" dirty="0">
                <a:sym typeface="Wingdings" panose="05000000000000000000" pitchFamily="2" charset="2"/>
              </a:rPr>
              <a:t> </a:t>
            </a:r>
            <a:r>
              <a:rPr lang="fr-FR" sz="2400" dirty="0" err="1"/>
              <a:t>Ref_user</a:t>
            </a:r>
            <a:r>
              <a:rPr lang="fr-FR" sz="2400" dirty="0"/>
              <a:t> </a:t>
            </a:r>
            <a:r>
              <a:rPr lang="fr-FR" sz="2400" dirty="0">
                <a:sym typeface="Wingdings" panose="05000000000000000000" pitchFamily="2" charset="2"/>
              </a:rPr>
              <a:t></a:t>
            </a:r>
            <a:r>
              <a:rPr lang="fr-FR" sz="2400" dirty="0"/>
              <a:t>UUID</a:t>
            </a:r>
          </a:p>
          <a:p>
            <a:r>
              <a:rPr lang="fr-FR" sz="2400" dirty="0"/>
              <a:t>Gestion des prédictions en asynchrone</a:t>
            </a:r>
          </a:p>
          <a:p>
            <a:pPr lvl="1"/>
            <a:r>
              <a:rPr lang="fr-FR" sz="2000" dirty="0"/>
              <a:t>Renvoi d’un UUID associé à </a:t>
            </a:r>
            <a:r>
              <a:rPr lang="fr-FR" sz="2000" dirty="0" err="1"/>
              <a:t>Ref_user</a:t>
            </a:r>
            <a:endParaRPr lang="fr-FR" sz="2000" dirty="0"/>
          </a:p>
          <a:p>
            <a:pPr lvl="1"/>
            <a:r>
              <a:rPr lang="fr-FR" sz="2000" dirty="0"/>
              <a:t>Récupération des prédictions selon UUID ou </a:t>
            </a:r>
            <a:r>
              <a:rPr lang="fr-FR" sz="2000" dirty="0" err="1"/>
              <a:t>Ref_user</a:t>
            </a:r>
            <a:endParaRPr lang="fr-FR" sz="20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E74EB14-8AC5-973B-23B7-8E163AE6DBF7}"/>
              </a:ext>
            </a:extLst>
          </p:cNvPr>
          <p:cNvGrpSpPr/>
          <p:nvPr/>
        </p:nvGrpSpPr>
        <p:grpSpPr>
          <a:xfrm>
            <a:off x="1007946" y="3134975"/>
            <a:ext cx="2060116" cy="758199"/>
            <a:chOff x="4738318" y="5212587"/>
            <a:chExt cx="2060116" cy="758199"/>
          </a:xfrm>
        </p:grpSpPr>
        <p:pic>
          <p:nvPicPr>
            <p:cNvPr id="7" name="Graphique 6" descr="Base de données avec un remplissage uni">
              <a:extLst>
                <a:ext uri="{FF2B5EF4-FFF2-40B4-BE49-F238E27FC236}">
                  <a16:creationId xmlns:a16="http://schemas.microsoft.com/office/drawing/2014/main" id="{2C3670CD-FF5E-376B-0A85-504A80656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03785" y="5398128"/>
              <a:ext cx="572658" cy="572658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564D247-104E-EF72-55F8-E969CB5EEBF8}"/>
                </a:ext>
              </a:extLst>
            </p:cNvPr>
            <p:cNvSpPr txBox="1"/>
            <p:nvPr/>
          </p:nvSpPr>
          <p:spPr>
            <a:xfrm>
              <a:off x="4738318" y="5212587"/>
              <a:ext cx="2060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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UUID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 </a:t>
              </a:r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Ref_user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7879717A-493A-4069-DEFF-CCAE4A08E78C}"/>
              </a:ext>
            </a:extLst>
          </p:cNvPr>
          <p:cNvGrpSpPr/>
          <p:nvPr/>
        </p:nvGrpSpPr>
        <p:grpSpPr>
          <a:xfrm>
            <a:off x="1384406" y="2664624"/>
            <a:ext cx="2257798" cy="451720"/>
            <a:chOff x="10280667" y="1022096"/>
            <a:chExt cx="2257798" cy="671329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709342AF-14B2-9859-4141-8A3A82F01F9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432538F-4AF1-9B0E-2FCA-41A4617BD4C2}"/>
                </a:ext>
              </a:extLst>
            </p:cNvPr>
            <p:cNvSpPr txBox="1"/>
            <p:nvPr/>
          </p:nvSpPr>
          <p:spPr>
            <a:xfrm>
              <a:off x="10280667" y="1063172"/>
              <a:ext cx="2257798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 (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, images)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2D52C848-DC16-71F3-CE4D-EBA34A3749F8}"/>
              </a:ext>
            </a:extLst>
          </p:cNvPr>
          <p:cNvGrpSpPr/>
          <p:nvPr/>
        </p:nvGrpSpPr>
        <p:grpSpPr>
          <a:xfrm>
            <a:off x="3620572" y="2664624"/>
            <a:ext cx="580608" cy="475790"/>
            <a:chOff x="9666744" y="1064105"/>
            <a:chExt cx="1630655" cy="626215"/>
          </a:xfrm>
        </p:grpSpPr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F38C687D-D054-EE22-196C-6F68D8854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56821A7-16AF-54B9-8DEC-49311CC9354D}"/>
                </a:ext>
              </a:extLst>
            </p:cNvPr>
            <p:cNvSpPr txBox="1"/>
            <p:nvPr/>
          </p:nvSpPr>
          <p:spPr>
            <a:xfrm>
              <a:off x="9666744" y="1182380"/>
              <a:ext cx="1630655" cy="493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UUID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25122AA-AB28-8199-4C81-B064142BBEAE}"/>
              </a:ext>
            </a:extLst>
          </p:cNvPr>
          <p:cNvGrpSpPr/>
          <p:nvPr/>
        </p:nvGrpSpPr>
        <p:grpSpPr>
          <a:xfrm>
            <a:off x="8918015" y="2501064"/>
            <a:ext cx="1570815" cy="885245"/>
            <a:chOff x="10296082" y="1022096"/>
            <a:chExt cx="1570815" cy="1023615"/>
          </a:xfrm>
        </p:grpSpPr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D262A9C8-D58E-B96E-C851-A26D0D3D4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10236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D43305A-FCD6-15D6-78C1-B8E6D1F2766D}"/>
                </a:ext>
              </a:extLst>
            </p:cNvPr>
            <p:cNvSpPr txBox="1"/>
            <p:nvPr/>
          </p:nvSpPr>
          <p:spPr>
            <a:xfrm>
              <a:off x="10296082" y="1065144"/>
              <a:ext cx="1570815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/UUID/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E4BD8E6-E081-A5CE-8843-35CEB194A9C8}"/>
              </a:ext>
            </a:extLst>
          </p:cNvPr>
          <p:cNvGrpSpPr/>
          <p:nvPr/>
        </p:nvGrpSpPr>
        <p:grpSpPr>
          <a:xfrm>
            <a:off x="10460564" y="2536549"/>
            <a:ext cx="1731436" cy="804447"/>
            <a:chOff x="9704996" y="1064105"/>
            <a:chExt cx="4862791" cy="626215"/>
          </a:xfrm>
        </p:grpSpPr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0C6BB36C-F0AB-442C-05A2-030970A77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89D2D149-BB13-BB38-F7CC-7B4F8307256F}"/>
                </a:ext>
              </a:extLst>
            </p:cNvPr>
            <p:cNvSpPr txBox="1"/>
            <p:nvPr/>
          </p:nvSpPr>
          <p:spPr>
            <a:xfrm>
              <a:off x="9704996" y="1134860"/>
              <a:ext cx="4862791" cy="239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JSON de Prédictions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DA7A8EAB-C0EF-3840-9A91-EB5128B6B4A2}"/>
              </a:ext>
            </a:extLst>
          </p:cNvPr>
          <p:cNvSpPr txBox="1"/>
          <p:nvPr/>
        </p:nvSpPr>
        <p:spPr>
          <a:xfrm>
            <a:off x="8534661" y="3386309"/>
            <a:ext cx="2730706" cy="367233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Get_predictions</a:t>
            </a:r>
            <a:endParaRPr lang="fr-FR" sz="1400" dirty="0"/>
          </a:p>
        </p:txBody>
      </p:sp>
      <p:sp>
        <p:nvSpPr>
          <p:cNvPr id="63" name="Flèche : bas 62">
            <a:extLst>
              <a:ext uri="{FF2B5EF4-FFF2-40B4-BE49-F238E27FC236}">
                <a16:creationId xmlns:a16="http://schemas.microsoft.com/office/drawing/2014/main" id="{506D77B5-5594-FE6C-125A-2C5088037545}"/>
              </a:ext>
            </a:extLst>
          </p:cNvPr>
          <p:cNvSpPr/>
          <p:nvPr/>
        </p:nvSpPr>
        <p:spPr>
          <a:xfrm rot="10800000">
            <a:off x="9703422" y="3769202"/>
            <a:ext cx="206085" cy="519076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7129919-7FD2-B867-8584-1B60C061AD3A}"/>
              </a:ext>
            </a:extLst>
          </p:cNvPr>
          <p:cNvGrpSpPr/>
          <p:nvPr/>
        </p:nvGrpSpPr>
        <p:grpSpPr>
          <a:xfrm>
            <a:off x="4157292" y="5814370"/>
            <a:ext cx="2295524" cy="1021710"/>
            <a:chOff x="3325791" y="5386008"/>
            <a:chExt cx="2295524" cy="1021710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7EC1CE28-DFE4-6D04-8BE4-5AB8D1268AC4}"/>
                </a:ext>
              </a:extLst>
            </p:cNvPr>
            <p:cNvSpPr txBox="1"/>
            <p:nvPr/>
          </p:nvSpPr>
          <p:spPr>
            <a:xfrm>
              <a:off x="3325791" y="5386008"/>
              <a:ext cx="2295524" cy="1012338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Clean-</a:t>
              </a:r>
              <a:r>
                <a:rPr lang="fr-FR" b="1" dirty="0" err="1"/>
                <a:t>text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Lowercase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Tokenize</a:t>
              </a:r>
              <a:r>
                <a:rPr lang="fr-FR" sz="1400" dirty="0"/>
                <a:t>/</a:t>
              </a:r>
              <a:r>
                <a:rPr lang="fr-FR" sz="1400" dirty="0" err="1"/>
                <a:t>Lemmatize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Remove</a:t>
              </a:r>
              <a:r>
                <a:rPr lang="fr-FR" sz="1400" dirty="0"/>
                <a:t> stop </a:t>
              </a:r>
              <a:r>
                <a:rPr lang="fr-FR" sz="1400" dirty="0" err="1"/>
                <a:t>words</a:t>
              </a:r>
              <a:endParaRPr lang="fr-FR" sz="1400" dirty="0"/>
            </a:p>
          </p:txBody>
        </p:sp>
        <p:pic>
          <p:nvPicPr>
            <p:cNvPr id="5" name="Image 4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84206EE3-E903-D7F0-DD2D-B3482C891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086" y="6011069"/>
              <a:ext cx="396649" cy="396649"/>
            </a:xfrm>
            <a:prstGeom prst="rect">
              <a:avLst/>
            </a:prstGeom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EA7B6EF-89B7-68A2-2349-2DD1988FF4D7}"/>
              </a:ext>
            </a:extLst>
          </p:cNvPr>
          <p:cNvGrpSpPr/>
          <p:nvPr/>
        </p:nvGrpSpPr>
        <p:grpSpPr>
          <a:xfrm>
            <a:off x="1634725" y="5893585"/>
            <a:ext cx="1519088" cy="723200"/>
            <a:chOff x="395818" y="5386008"/>
            <a:chExt cx="1519088" cy="723200"/>
          </a:xfrm>
        </p:grpSpPr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970C9C12-2409-0753-A60E-F291DF269750}"/>
                </a:ext>
              </a:extLst>
            </p:cNvPr>
            <p:cNvSpPr txBox="1"/>
            <p:nvPr/>
          </p:nvSpPr>
          <p:spPr>
            <a:xfrm>
              <a:off x="395818" y="5386008"/>
              <a:ext cx="1519088" cy="72320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OCR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Ocerize</a:t>
              </a:r>
              <a:endParaRPr lang="fr-FR" sz="1400" dirty="0"/>
            </a:p>
          </p:txBody>
        </p:sp>
        <p:pic>
          <p:nvPicPr>
            <p:cNvPr id="23" name="Image 2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CB2DA589-4546-EF33-CA40-AF4F6BE6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8108" y="5689044"/>
              <a:ext cx="396649" cy="396649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C90216B-AF82-C12B-D8E8-E6DEACEFA01C}"/>
              </a:ext>
            </a:extLst>
          </p:cNvPr>
          <p:cNvGrpSpPr/>
          <p:nvPr/>
        </p:nvGrpSpPr>
        <p:grpSpPr>
          <a:xfrm>
            <a:off x="1686561" y="5221684"/>
            <a:ext cx="1483602" cy="676980"/>
            <a:chOff x="-208294" y="3983852"/>
            <a:chExt cx="1290674" cy="924849"/>
          </a:xfrm>
        </p:grpSpPr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BE4F7860-5293-95C5-B278-FE3EA64E582B}"/>
                </a:ext>
              </a:extLst>
            </p:cNvPr>
            <p:cNvCxnSpPr>
              <a:cxnSpLocks/>
            </p:cNvCxnSpPr>
            <p:nvPr/>
          </p:nvCxnSpPr>
          <p:spPr>
            <a:xfrm>
              <a:off x="875758" y="3983852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D727FD91-EB13-E1E1-3316-D0FAE522F4A8}"/>
                </a:ext>
              </a:extLst>
            </p:cNvPr>
            <p:cNvSpPr txBox="1"/>
            <p:nvPr/>
          </p:nvSpPr>
          <p:spPr>
            <a:xfrm>
              <a:off x="-208294" y="4277814"/>
              <a:ext cx="1290674" cy="401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/blocks-</a:t>
              </a:r>
              <a:r>
                <a:rPr lang="fr-FR" sz="1400" dirty="0" err="1">
                  <a:solidFill>
                    <a:schemeClr val="accent5"/>
                  </a:solidFill>
                </a:rPr>
                <a:t>words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5A9242CB-6261-A459-0E62-B2459ECB6BB7}"/>
              </a:ext>
            </a:extLst>
          </p:cNvPr>
          <p:cNvGrpSpPr/>
          <p:nvPr/>
        </p:nvGrpSpPr>
        <p:grpSpPr>
          <a:xfrm>
            <a:off x="3628939" y="5258443"/>
            <a:ext cx="716182" cy="523221"/>
            <a:chOff x="2605572" y="4216208"/>
            <a:chExt cx="657488" cy="924849"/>
          </a:xfrm>
        </p:grpSpPr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EA0349CF-0FD8-3B44-3980-367F052E8153}"/>
                </a:ext>
              </a:extLst>
            </p:cNvPr>
            <p:cNvCxnSpPr>
              <a:cxnSpLocks/>
            </p:cNvCxnSpPr>
            <p:nvPr/>
          </p:nvCxnSpPr>
          <p:spPr>
            <a:xfrm>
              <a:off x="3218648" y="4216208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2FD26840-939E-70F5-E5E1-19041AA5A17D}"/>
                </a:ext>
              </a:extLst>
            </p:cNvPr>
            <p:cNvSpPr txBox="1"/>
            <p:nvPr/>
          </p:nvSpPr>
          <p:spPr>
            <a:xfrm>
              <a:off x="2605572" y="4461266"/>
              <a:ext cx="657488" cy="393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A352678-83D9-F0E3-0743-EE8884F87CF5}"/>
              </a:ext>
            </a:extLst>
          </p:cNvPr>
          <p:cNvGrpSpPr/>
          <p:nvPr/>
        </p:nvGrpSpPr>
        <p:grpSpPr>
          <a:xfrm>
            <a:off x="2985432" y="5221682"/>
            <a:ext cx="728982" cy="580685"/>
            <a:chOff x="508127" y="3752279"/>
            <a:chExt cx="728982" cy="857851"/>
          </a:xfrm>
        </p:grpSpPr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3F6C10B2-36A3-1603-E248-C0E110B66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190" y="3752279"/>
              <a:ext cx="1600" cy="8578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D219965B-7152-1CA7-143E-6DD48677F322}"/>
                </a:ext>
              </a:extLst>
            </p:cNvPr>
            <p:cNvSpPr txBox="1"/>
            <p:nvPr/>
          </p:nvSpPr>
          <p:spPr>
            <a:xfrm>
              <a:off x="508127" y="3925932"/>
              <a:ext cx="728982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océrisé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D46FF729-3768-AC61-D31E-743EB20F1702}"/>
              </a:ext>
            </a:extLst>
          </p:cNvPr>
          <p:cNvGrpSpPr/>
          <p:nvPr/>
        </p:nvGrpSpPr>
        <p:grpSpPr>
          <a:xfrm>
            <a:off x="4345130" y="5258443"/>
            <a:ext cx="760273" cy="502087"/>
            <a:chOff x="441136" y="3615842"/>
            <a:chExt cx="760273" cy="1169735"/>
          </a:xfrm>
        </p:grpSpPr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86C21192-FAE2-41F0-0D8C-A2CDD8315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581" y="3615842"/>
              <a:ext cx="0" cy="116973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83EF903F-91BF-CF14-293A-60EFE7DAAC53}"/>
                </a:ext>
              </a:extLst>
            </p:cNvPr>
            <p:cNvSpPr txBox="1"/>
            <p:nvPr/>
          </p:nvSpPr>
          <p:spPr>
            <a:xfrm>
              <a:off x="441136" y="3705810"/>
              <a:ext cx="760273" cy="593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nettoyé</a:t>
              </a:r>
            </a:p>
          </p:txBody>
        </p:sp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A4C704F2-4738-CD0D-5813-23EE55BD4DBE}"/>
              </a:ext>
            </a:extLst>
          </p:cNvPr>
          <p:cNvSpPr txBox="1"/>
          <p:nvPr/>
        </p:nvSpPr>
        <p:spPr>
          <a:xfrm>
            <a:off x="5158823" y="4314862"/>
            <a:ext cx="10789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2">
                    <a:lumMod val="75000"/>
                  </a:schemeClr>
                </a:solidFill>
              </a:rPr>
              <a:t>Cleaned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</a:rPr>
              <a:t> txt</a:t>
            </a:r>
          </a:p>
        </p:txBody>
      </p:sp>
    </p:spTree>
    <p:extLst>
      <p:ext uri="{BB962C8B-B14F-4D97-AF65-F5344CB8AC3E}">
        <p14:creationId xmlns:p14="http://schemas.microsoft.com/office/powerpoint/2010/main" val="401608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69" grpId="0" animBg="1"/>
      <p:bldP spid="125" grpId="0" animBg="1"/>
      <p:bldP spid="129" grpId="0" animBg="1"/>
      <p:bldP spid="144" grpId="0" animBg="1"/>
      <p:bldP spid="62" grpId="0" animBg="1"/>
      <p:bldP spid="63" grpId="0" animBg="1"/>
      <p:bldP spid="5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14ECF-AD44-7067-2D6F-853307EA2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962D8C15-634E-EFBD-97E9-E9F95DDA25A9}"/>
              </a:ext>
            </a:extLst>
          </p:cNvPr>
          <p:cNvGrpSpPr/>
          <p:nvPr/>
        </p:nvGrpSpPr>
        <p:grpSpPr>
          <a:xfrm>
            <a:off x="2360448" y="1163549"/>
            <a:ext cx="6262124" cy="1674246"/>
            <a:chOff x="2360448" y="1163549"/>
            <a:chExt cx="6262124" cy="1674246"/>
          </a:xfrm>
        </p:grpSpPr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3C64E623-0710-02AD-4178-2B03F0624959}"/>
                </a:ext>
              </a:extLst>
            </p:cNvPr>
            <p:cNvGrpSpPr/>
            <p:nvPr/>
          </p:nvGrpSpPr>
          <p:grpSpPr>
            <a:xfrm>
              <a:off x="2360448" y="1163549"/>
              <a:ext cx="6262124" cy="1674246"/>
              <a:chOff x="1764194" y="3048000"/>
              <a:chExt cx="6262124" cy="1674246"/>
            </a:xfrm>
          </p:grpSpPr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7A3737C3-213A-3A90-59F5-A3549FAA4801}"/>
                  </a:ext>
                </a:extLst>
              </p:cNvPr>
              <p:cNvSpPr txBox="1"/>
              <p:nvPr/>
            </p:nvSpPr>
            <p:spPr>
              <a:xfrm>
                <a:off x="1764194" y="3048000"/>
                <a:ext cx="6250152" cy="1674246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USER-frontend</a:t>
                </a:r>
              </a:p>
            </p:txBody>
          </p:sp>
          <p:pic>
            <p:nvPicPr>
              <p:cNvPr id="41" name="Image 40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46AEB8CB-B901-92B5-EC8A-F6B7BEA967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9669" y="4309059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16" name="Image 15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850FA15F-4B23-56EF-8FF4-5F7B9A000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61" t="27473" r="4988" b="25711"/>
            <a:stretch/>
          </p:blipFill>
          <p:spPr>
            <a:xfrm>
              <a:off x="2714385" y="1561693"/>
              <a:ext cx="1487354" cy="761360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CEE2EEE-D24C-8C17-2FEB-6320BFC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Interface utilisateur pour les prédictions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9C637B-98FC-3680-CE13-088FD0AC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12C39F-FA4C-1A82-8449-ED58FAA1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1A1AB6-7BC5-2DC9-1D78-C9755039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97068AC-920B-ABCF-0C84-DFA8F85FE64B}"/>
              </a:ext>
            </a:extLst>
          </p:cNvPr>
          <p:cNvGrpSpPr/>
          <p:nvPr/>
        </p:nvGrpSpPr>
        <p:grpSpPr>
          <a:xfrm>
            <a:off x="2472852" y="2852197"/>
            <a:ext cx="1613134" cy="681771"/>
            <a:chOff x="10283338" y="1022096"/>
            <a:chExt cx="1613134" cy="671329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324D1BB7-49F8-1461-2CAE-0AC8C9308D3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C79B8DF-46D9-66FC-1F09-C4A5D546543D}"/>
                </a:ext>
              </a:extLst>
            </p:cNvPr>
            <p:cNvSpPr txBox="1"/>
            <p:nvPr/>
          </p:nvSpPr>
          <p:spPr>
            <a:xfrm>
              <a:off x="10283338" y="1160098"/>
              <a:ext cx="1613134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 (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)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88DDC96-4D85-1BC0-0E8D-47A21CFE1222}"/>
              </a:ext>
            </a:extLst>
          </p:cNvPr>
          <p:cNvGrpSpPr/>
          <p:nvPr/>
        </p:nvGrpSpPr>
        <p:grpSpPr>
          <a:xfrm>
            <a:off x="2360448" y="3545752"/>
            <a:ext cx="6250152" cy="542613"/>
            <a:chOff x="539213" y="1428401"/>
            <a:chExt cx="6250152" cy="542613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29F1AD2-F168-ECE0-1199-BDA2F7026257}"/>
                </a:ext>
              </a:extLst>
            </p:cNvPr>
            <p:cNvSpPr txBox="1"/>
            <p:nvPr/>
          </p:nvSpPr>
          <p:spPr>
            <a:xfrm>
              <a:off x="539213" y="1428401"/>
              <a:ext cx="6250152" cy="514884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12" name="Image 1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CCA8D0D9-3968-644B-C78D-E284978C2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3459" y="1574365"/>
              <a:ext cx="396649" cy="396649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60872C0-5A23-35CE-E6DB-F4CC5417227A}"/>
              </a:ext>
            </a:extLst>
          </p:cNvPr>
          <p:cNvGrpSpPr/>
          <p:nvPr/>
        </p:nvGrpSpPr>
        <p:grpSpPr>
          <a:xfrm>
            <a:off x="4067173" y="2849579"/>
            <a:ext cx="596630" cy="637169"/>
            <a:chOff x="9704996" y="1064105"/>
            <a:chExt cx="1675653" cy="626215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F2BF7E90-FC2A-FDD7-089C-046AA96E6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F6631E2-C452-6846-31EE-0D66D425AF29}"/>
                </a:ext>
              </a:extLst>
            </p:cNvPr>
            <p:cNvSpPr txBox="1"/>
            <p:nvPr/>
          </p:nvSpPr>
          <p:spPr>
            <a:xfrm>
              <a:off x="9749997" y="1245390"/>
              <a:ext cx="1630652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UUID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E2E7517-1830-EC65-7C29-6C36D45AE6E7}"/>
              </a:ext>
            </a:extLst>
          </p:cNvPr>
          <p:cNvGrpSpPr/>
          <p:nvPr/>
        </p:nvGrpSpPr>
        <p:grpSpPr>
          <a:xfrm>
            <a:off x="5668024" y="2862284"/>
            <a:ext cx="1511311" cy="681771"/>
            <a:chOff x="10307639" y="1022096"/>
            <a:chExt cx="1511311" cy="671329"/>
          </a:xfrm>
        </p:grpSpPr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6DA11F5-35ED-8F77-E07A-F639EFAFF0E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F027E9E0-8E12-C063-D168-EC5868B0F7A5}"/>
                </a:ext>
              </a:extLst>
            </p:cNvPr>
            <p:cNvSpPr txBox="1"/>
            <p:nvPr/>
          </p:nvSpPr>
          <p:spPr>
            <a:xfrm>
              <a:off x="10307639" y="1036197"/>
              <a:ext cx="1511311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/UUID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2BEF7C8-B78E-1BCA-D2E0-7162D8F34935}"/>
              </a:ext>
            </a:extLst>
          </p:cNvPr>
          <p:cNvGrpSpPr/>
          <p:nvPr/>
        </p:nvGrpSpPr>
        <p:grpSpPr>
          <a:xfrm>
            <a:off x="7179335" y="2851423"/>
            <a:ext cx="1747459" cy="637169"/>
            <a:chOff x="9704996" y="1064105"/>
            <a:chExt cx="4907792" cy="626215"/>
          </a:xfrm>
        </p:grpSpPr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8A2B3D1E-086F-A5E5-A730-60D365099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C9F34EC-9CF0-63C7-F079-B6B59EB71D63}"/>
                </a:ext>
              </a:extLst>
            </p:cNvPr>
            <p:cNvSpPr txBox="1"/>
            <p:nvPr/>
          </p:nvSpPr>
          <p:spPr>
            <a:xfrm>
              <a:off x="9749997" y="1245390"/>
              <a:ext cx="4862791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JSON de 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Predictions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86E9228-BD1F-8C4D-70C7-1087F6C8E44F}"/>
              </a:ext>
            </a:extLst>
          </p:cNvPr>
          <p:cNvGrpSpPr/>
          <p:nvPr/>
        </p:nvGrpSpPr>
        <p:grpSpPr>
          <a:xfrm>
            <a:off x="5380173" y="1580635"/>
            <a:ext cx="2272738" cy="1061202"/>
            <a:chOff x="4447760" y="5066581"/>
            <a:chExt cx="2272738" cy="1061202"/>
          </a:xfrm>
        </p:grpSpPr>
        <p:pic>
          <p:nvPicPr>
            <p:cNvPr id="33" name="Graphique 32" descr="Base de données avec un remplissage uni">
              <a:extLst>
                <a:ext uri="{FF2B5EF4-FFF2-40B4-BE49-F238E27FC236}">
                  <a16:creationId xmlns:a16="http://schemas.microsoft.com/office/drawing/2014/main" id="{E75BB7B8-5A00-B10A-6043-AB61F14F9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13104689-2032-58D5-5E11-5268BFB023F3}"/>
                </a:ext>
              </a:extLst>
            </p:cNvPr>
            <p:cNvSpPr txBox="1"/>
            <p:nvPr/>
          </p:nvSpPr>
          <p:spPr>
            <a:xfrm>
              <a:off x="4447760" y="5066581"/>
              <a:ext cx="2272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solidFill>
                    <a:schemeClr val="accent6">
                      <a:lumMod val="75000"/>
                    </a:schemeClr>
                  </a:solidFill>
                </a:rPr>
                <a:t>Feedback User</a:t>
              </a:r>
            </a:p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 =&gt; prédiction + Attendu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A268938-366D-60B3-6CD4-8319571B39CB}"/>
              </a:ext>
            </a:extLst>
          </p:cNvPr>
          <p:cNvGrpSpPr/>
          <p:nvPr/>
        </p:nvGrpSpPr>
        <p:grpSpPr>
          <a:xfrm>
            <a:off x="9094294" y="1692896"/>
            <a:ext cx="1422671" cy="960591"/>
            <a:chOff x="8106313" y="3786269"/>
            <a:chExt cx="1787475" cy="1166981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9897E9F-9D72-9A7D-C6A3-4887C574F10D}"/>
                </a:ext>
              </a:extLst>
            </p:cNvPr>
            <p:cNvSpPr txBox="1"/>
            <p:nvPr/>
          </p:nvSpPr>
          <p:spPr>
            <a:xfrm>
              <a:off x="8106313" y="3786269"/>
              <a:ext cx="1787475" cy="373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 User Feedback</a:t>
              </a:r>
            </a:p>
          </p:txBody>
        </p:sp>
        <p:pic>
          <p:nvPicPr>
            <p:cNvPr id="38" name="Image 3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2699257E-E73C-A05C-3DDF-ECA3F82D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1486061F-9F9F-768B-E135-3717582366D9}"/>
              </a:ext>
            </a:extLst>
          </p:cNvPr>
          <p:cNvSpPr/>
          <p:nvPr/>
        </p:nvSpPr>
        <p:spPr>
          <a:xfrm rot="16200000">
            <a:off x="8061982" y="954100"/>
            <a:ext cx="156115" cy="247038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DD765F01-4C32-D125-32AC-470D7FA5077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2937" y="4446072"/>
            <a:ext cx="11353800" cy="1725970"/>
          </a:xfrm>
        </p:spPr>
        <p:txBody>
          <a:bodyPr/>
          <a:lstStyle/>
          <a:p>
            <a:r>
              <a:rPr lang="fr-FR" dirty="0" err="1"/>
              <a:t>Streamlit</a:t>
            </a:r>
            <a:r>
              <a:rPr lang="fr-FR" dirty="0"/>
              <a:t> User </a:t>
            </a:r>
            <a:r>
              <a:rPr lang="fr-FR" dirty="0" err="1"/>
              <a:t>FrontEnd</a:t>
            </a:r>
            <a:endParaRPr lang="fr-FR" dirty="0"/>
          </a:p>
          <a:p>
            <a:pPr lvl="1"/>
            <a:r>
              <a:rPr lang="fr-FR" dirty="0"/>
              <a:t>Afficher les images avec les prédictions du modèle</a:t>
            </a:r>
          </a:p>
          <a:p>
            <a:pPr lvl="1"/>
            <a:r>
              <a:rPr lang="fr-FR" dirty="0"/>
              <a:t>Proposer à l’utilisateur de pouvoir </a:t>
            </a:r>
            <a:r>
              <a:rPr lang="fr-FR" b="1" dirty="0"/>
              <a:t>valider ou corriger les prédictions</a:t>
            </a:r>
          </a:p>
          <a:p>
            <a:pPr lvl="1"/>
            <a:r>
              <a:rPr lang="fr-FR" dirty="0"/>
              <a:t>Publier </a:t>
            </a:r>
            <a:r>
              <a:rPr lang="fr-FR" b="1" dirty="0"/>
              <a:t>Feedback User </a:t>
            </a:r>
            <a:r>
              <a:rPr lang="fr-FR" dirty="0"/>
              <a:t>vers Amazon S3</a:t>
            </a:r>
          </a:p>
        </p:txBody>
      </p:sp>
    </p:spTree>
    <p:extLst>
      <p:ext uri="{BB962C8B-B14F-4D97-AF65-F5344CB8AC3E}">
        <p14:creationId xmlns:p14="http://schemas.microsoft.com/office/powerpoint/2010/main" val="321602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CFFAB-1E5A-22DD-5719-20205758C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6F755-9F7B-19EB-C0B0-84944378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Gestion du Feedback User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C7BFB4-139F-100E-CE74-73E29B1D2FD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Feedback User avec les corrections permet de ré-entrainer le modèle</a:t>
            </a:r>
          </a:p>
          <a:p>
            <a:pPr lvl="1"/>
            <a:r>
              <a:rPr lang="fr-FR" sz="2000" dirty="0"/>
              <a:t>Réutilisation de la pipeline Training avec déclenchement manuel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1D2CE24D-61BC-FFAC-CE38-7403528F352A}"/>
              </a:ext>
            </a:extLst>
          </p:cNvPr>
          <p:cNvGrpSpPr/>
          <p:nvPr/>
        </p:nvGrpSpPr>
        <p:grpSpPr>
          <a:xfrm>
            <a:off x="3341512" y="2935012"/>
            <a:ext cx="1979453" cy="443880"/>
            <a:chOff x="10300062" y="777207"/>
            <a:chExt cx="1979453" cy="916218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54C9711A-95D9-84E8-1B61-B0CAFC80AAF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DD2D088-BEC1-D9F3-BD9F-7AC027487F7E}"/>
                </a:ext>
              </a:extLst>
            </p:cNvPr>
            <p:cNvSpPr txBox="1"/>
            <p:nvPr/>
          </p:nvSpPr>
          <p:spPr>
            <a:xfrm>
              <a:off x="10300062" y="852588"/>
              <a:ext cx="197945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add_feedback_images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242786B-5D42-9F4F-C44B-9DEF83BD7B6D}"/>
              </a:ext>
            </a:extLst>
          </p:cNvPr>
          <p:cNvGrpSpPr/>
          <p:nvPr/>
        </p:nvGrpSpPr>
        <p:grpSpPr>
          <a:xfrm>
            <a:off x="5803342" y="2953639"/>
            <a:ext cx="615040" cy="443880"/>
            <a:chOff x="10270557" y="777207"/>
            <a:chExt cx="615040" cy="916218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EA4999A-3B8B-9300-3865-56BBD4620CA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39959C2-10BD-B959-739B-AACFA729C3E3}"/>
                </a:ext>
              </a:extLst>
            </p:cNvPr>
            <p:cNvSpPr txBox="1"/>
            <p:nvPr/>
          </p:nvSpPr>
          <p:spPr>
            <a:xfrm>
              <a:off x="10270557" y="814138"/>
              <a:ext cx="61504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02103C2-C8F3-287C-C953-46A7133434FD}"/>
              </a:ext>
            </a:extLst>
          </p:cNvPr>
          <p:cNvGrpSpPr/>
          <p:nvPr/>
        </p:nvGrpSpPr>
        <p:grpSpPr>
          <a:xfrm>
            <a:off x="945597" y="2014554"/>
            <a:ext cx="1358192" cy="960591"/>
            <a:chOff x="8106314" y="3786269"/>
            <a:chExt cx="1706462" cy="116698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A9739A6-10F0-3212-8E1B-BC62CF45340A}"/>
                </a:ext>
              </a:extLst>
            </p:cNvPr>
            <p:cNvSpPr txBox="1"/>
            <p:nvPr/>
          </p:nvSpPr>
          <p:spPr>
            <a:xfrm>
              <a:off x="8106314" y="3786269"/>
              <a:ext cx="170646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User Feedback </a:t>
              </a:r>
            </a:p>
          </p:txBody>
        </p:sp>
        <p:pic>
          <p:nvPicPr>
            <p:cNvPr id="18" name="Image 1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52F71AA4-635F-40E1-BFFE-D2BB207C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26D243A2-3D4B-041B-73D2-77D8B0B246A0}"/>
              </a:ext>
            </a:extLst>
          </p:cNvPr>
          <p:cNvSpPr/>
          <p:nvPr/>
        </p:nvSpPr>
        <p:spPr>
          <a:xfrm rot="16200000">
            <a:off x="2239837" y="2194408"/>
            <a:ext cx="213605" cy="8276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673E9C7-651E-22DF-4CEA-EED5990E0CFD}"/>
              </a:ext>
            </a:extLst>
          </p:cNvPr>
          <p:cNvGrpSpPr/>
          <p:nvPr/>
        </p:nvGrpSpPr>
        <p:grpSpPr>
          <a:xfrm>
            <a:off x="2892932" y="3415411"/>
            <a:ext cx="5181879" cy="1371696"/>
            <a:chOff x="3284658" y="1893047"/>
            <a:chExt cx="5068391" cy="1371696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0F380F3-F270-7F5B-F9F2-27BE3094BF8C}"/>
                </a:ext>
              </a:extLst>
            </p:cNvPr>
            <p:cNvSpPr txBox="1"/>
            <p:nvPr/>
          </p:nvSpPr>
          <p:spPr>
            <a:xfrm>
              <a:off x="3284658" y="1893047"/>
              <a:ext cx="5068391" cy="1354217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22" name="Image 2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841B02E2-3053-A8B7-59FC-5E62A8AD1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5114" y="2868094"/>
              <a:ext cx="396649" cy="396649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AD1CD38-814F-61C5-4F33-353878129B64}"/>
              </a:ext>
            </a:extLst>
          </p:cNvPr>
          <p:cNvGrpSpPr/>
          <p:nvPr/>
        </p:nvGrpSpPr>
        <p:grpSpPr>
          <a:xfrm>
            <a:off x="10602796" y="3864404"/>
            <a:ext cx="762420" cy="960763"/>
            <a:chOff x="8474329" y="3786059"/>
            <a:chExt cx="957921" cy="1167191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9497DC-5D5E-1D30-E833-AE7ECAB99E48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26" name="Image 25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D68A77AF-611A-BA4A-6463-0CAC70F85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76A48CFC-98C7-7CB5-9E16-26FB3AA9E124}"/>
              </a:ext>
            </a:extLst>
          </p:cNvPr>
          <p:cNvSpPr/>
          <p:nvPr/>
        </p:nvSpPr>
        <p:spPr>
          <a:xfrm rot="16200000">
            <a:off x="9242857" y="3273708"/>
            <a:ext cx="243500" cy="240011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D5659EE-4097-6E3A-4288-F640CF249B06}"/>
              </a:ext>
            </a:extLst>
          </p:cNvPr>
          <p:cNvGrpSpPr/>
          <p:nvPr/>
        </p:nvGrpSpPr>
        <p:grpSpPr>
          <a:xfrm>
            <a:off x="10306320" y="2408915"/>
            <a:ext cx="1636568" cy="1354217"/>
            <a:chOff x="10430230" y="3528632"/>
            <a:chExt cx="1636568" cy="1354217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71DD69E-42F8-EEBF-4FBE-A4DBDFEDE775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30" name="Image 29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624E8990-DD58-D8B7-C93F-E8E2C2ECC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31" name="Image 30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862DE58A-4321-E56A-476B-F63048B59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C0287442-520E-5685-95FE-B198D8F4C909}"/>
              </a:ext>
            </a:extLst>
          </p:cNvPr>
          <p:cNvSpPr/>
          <p:nvPr/>
        </p:nvSpPr>
        <p:spPr>
          <a:xfrm rot="16200000">
            <a:off x="9082032" y="2573478"/>
            <a:ext cx="228996" cy="20728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957F06A-23F3-CAF6-2A10-7B003C5E9387}"/>
              </a:ext>
            </a:extLst>
          </p:cNvPr>
          <p:cNvSpPr txBox="1"/>
          <p:nvPr/>
        </p:nvSpPr>
        <p:spPr>
          <a:xfrm>
            <a:off x="6386924" y="3982924"/>
            <a:ext cx="1383159" cy="332276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save_to_mlflow</a:t>
            </a:r>
            <a:endParaRPr lang="fr-FR" sz="14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57DE124-5667-D01E-8FA9-000A49A849BB}"/>
              </a:ext>
            </a:extLst>
          </p:cNvPr>
          <p:cNvSpPr txBox="1"/>
          <p:nvPr/>
        </p:nvSpPr>
        <p:spPr>
          <a:xfrm>
            <a:off x="3341512" y="4008219"/>
            <a:ext cx="1154751" cy="332275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repro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84302B7-B0D4-5198-FC72-1D4591B8945E}"/>
              </a:ext>
            </a:extLst>
          </p:cNvPr>
          <p:cNvSpPr txBox="1"/>
          <p:nvPr/>
        </p:nvSpPr>
        <p:spPr>
          <a:xfrm>
            <a:off x="4730081" y="3767175"/>
            <a:ext cx="1429127" cy="886632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commit</a:t>
            </a:r>
          </a:p>
          <a:p>
            <a:pPr algn="ctr"/>
            <a:r>
              <a:rPr lang="fr-FR" sz="1400" dirty="0"/>
              <a:t>git commit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push</a:t>
            </a:r>
          </a:p>
          <a:p>
            <a:pPr algn="ctr"/>
            <a:r>
              <a:rPr lang="fr-FR" sz="1400" dirty="0"/>
              <a:t>git push</a:t>
            </a:r>
          </a:p>
          <a:p>
            <a:pPr algn="ctr"/>
            <a:endParaRPr lang="fr-FR" sz="1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B26C1B5-7658-9890-0D91-CA216D2B3A5C}"/>
              </a:ext>
            </a:extLst>
          </p:cNvPr>
          <p:cNvSpPr txBox="1"/>
          <p:nvPr/>
        </p:nvSpPr>
        <p:spPr>
          <a:xfrm>
            <a:off x="1008164" y="4908008"/>
            <a:ext cx="1111470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Détecter le Model Drift en utilisant Feedback utilisateur </a:t>
            </a:r>
            <a:r>
              <a:rPr lang="fr-FR" sz="2000" dirty="0"/>
              <a:t>(non implémenté)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400" dirty="0">
                <a:sym typeface="Wingdings" panose="05000000000000000000" pitchFamily="2" charset="2"/>
              </a:rPr>
              <a:t> Calculer métrique de performance du Modèle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400" dirty="0">
                <a:sym typeface="Wingdings" panose="05000000000000000000" pitchFamily="2" charset="2"/>
              </a:rPr>
              <a:t> Déclencher alerte si perte de performance</a:t>
            </a:r>
          </a:p>
        </p:txBody>
      </p:sp>
      <p:sp>
        <p:nvSpPr>
          <p:cNvPr id="34" name="Espace réservé de la date 2">
            <a:extLst>
              <a:ext uri="{FF2B5EF4-FFF2-40B4-BE49-F238E27FC236}">
                <a16:creationId xmlns:a16="http://schemas.microsoft.com/office/drawing/2014/main" id="{256CB483-ECE6-D724-8C12-5286937F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35" name="Espace réservé du pied de page 3">
            <a:extLst>
              <a:ext uri="{FF2B5EF4-FFF2-40B4-BE49-F238E27FC236}">
                <a16:creationId xmlns:a16="http://schemas.microsoft.com/office/drawing/2014/main" id="{DFE0CC29-0663-7CDD-FCF2-EE405CF0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39" name="Espace réservé du numéro de diapositive 4">
            <a:extLst>
              <a:ext uri="{FF2B5EF4-FFF2-40B4-BE49-F238E27FC236}">
                <a16:creationId xmlns:a16="http://schemas.microsoft.com/office/drawing/2014/main" id="{B0133693-0C64-F484-D0CE-DD14CD8F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24A6865-3350-95CC-1B01-EC7AF619E795}"/>
              </a:ext>
            </a:extLst>
          </p:cNvPr>
          <p:cNvGrpSpPr/>
          <p:nvPr/>
        </p:nvGrpSpPr>
        <p:grpSpPr>
          <a:xfrm>
            <a:off x="2871575" y="2135928"/>
            <a:ext cx="5181879" cy="799084"/>
            <a:chOff x="2871575" y="2135928"/>
            <a:chExt cx="5181879" cy="799084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2DA948C-154F-A2DF-7418-112BB23A3B00}"/>
                </a:ext>
              </a:extLst>
            </p:cNvPr>
            <p:cNvGrpSpPr/>
            <p:nvPr/>
          </p:nvGrpSpPr>
          <p:grpSpPr>
            <a:xfrm>
              <a:off x="2871575" y="2135928"/>
              <a:ext cx="5181879" cy="799084"/>
              <a:chOff x="3254674" y="1697484"/>
              <a:chExt cx="5068391" cy="799084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AF66701C-CD3A-443A-2E5F-3EF72A83526E}"/>
                  </a:ext>
                </a:extLst>
              </p:cNvPr>
              <p:cNvSpPr txBox="1"/>
              <p:nvPr/>
            </p:nvSpPr>
            <p:spPr>
              <a:xfrm>
                <a:off x="3254674" y="1697484"/>
                <a:ext cx="5068391" cy="799084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ADMIN-Frontend</a:t>
                </a:r>
              </a:p>
            </p:txBody>
          </p:sp>
          <p:pic>
            <p:nvPicPr>
              <p:cNvPr id="9" name="Image 8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8C60AF33-B30C-8D9A-797D-FE91CD33B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36020" y="2030182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3" name="Image 2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A6F81CA3-08ED-6083-3BAF-62A3B5290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961" t="27473" r="4988" b="25711"/>
            <a:stretch/>
          </p:blipFill>
          <p:spPr>
            <a:xfrm>
              <a:off x="3055521" y="2228231"/>
              <a:ext cx="1227480" cy="628333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4A35B5A-86B6-ECCA-C578-8CB8B0B0995F}"/>
              </a:ext>
            </a:extLst>
          </p:cNvPr>
          <p:cNvGrpSpPr/>
          <p:nvPr/>
        </p:nvGrpSpPr>
        <p:grpSpPr>
          <a:xfrm>
            <a:off x="6776923" y="2935012"/>
            <a:ext cx="1387624" cy="468948"/>
            <a:chOff x="10257940" y="1022096"/>
            <a:chExt cx="1387624" cy="671329"/>
          </a:xfrm>
        </p:grpSpPr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58FCABB3-D5C9-FA63-9CB7-2978174F38CC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340798A2-3AA8-DBD0-0A2A-BEBF28DBEC56}"/>
                </a:ext>
              </a:extLst>
            </p:cNvPr>
            <p:cNvSpPr txBox="1"/>
            <p:nvPr/>
          </p:nvSpPr>
          <p:spPr>
            <a:xfrm>
              <a:off x="10257940" y="1156538"/>
              <a:ext cx="1387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register_model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88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6" grpId="0" animBg="1"/>
      <p:bldP spid="37" grpId="0" animBg="1"/>
      <p:bldP spid="38" grpId="0" animBg="1"/>
      <p:bldP spid="33" grpId="0"/>
    </p:bld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321</Words>
  <Application>Microsoft Office PowerPoint</Application>
  <PresentationFormat>Grand écran</PresentationFormat>
  <Paragraphs>92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Tenorite</vt:lpstr>
      <vt:lpstr>Wingdings</vt:lpstr>
      <vt:lpstr>Monoline</vt:lpstr>
      <vt:lpstr>Plan de la présentation</vt:lpstr>
      <vt:lpstr>Pipeline Predict avec Orchestrator &amp; micro-services</vt:lpstr>
      <vt:lpstr>Interface utilisateur pour les prédictions</vt:lpstr>
      <vt:lpstr>Gestion du Feedback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129</cp:revision>
  <dcterms:created xsi:type="dcterms:W3CDTF">2024-02-05T07:48:41Z</dcterms:created>
  <dcterms:modified xsi:type="dcterms:W3CDTF">2025-02-16T19:55:15Z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