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2"/>
  </p:notesMasterIdLst>
  <p:handoutMasterIdLst>
    <p:handoutMasterId r:id="rId13"/>
  </p:handoutMasterIdLst>
  <p:sldIdLst>
    <p:sldId id="256" r:id="rId5"/>
    <p:sldId id="289" r:id="rId6"/>
    <p:sldId id="284" r:id="rId7"/>
    <p:sldId id="286" r:id="rId8"/>
    <p:sldId id="291" r:id="rId9"/>
    <p:sldId id="290" r:id="rId10"/>
    <p:sldId id="28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08" y="438"/>
      </p:cViewPr>
      <p:guideLst>
        <p:guide orient="horz" pos="33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2/21/2025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2/21/2025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mart Ar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2062"/>
            <a:ext cx="10963274" cy="583781"/>
          </a:xfrm>
        </p:spPr>
        <p:txBody>
          <a:bodyPr>
            <a:noAutofit/>
          </a:bodyPr>
          <a:lstStyle>
            <a:lvl1pPr algn="l">
              <a:defRPr lang="en-US" sz="3600" kern="1200" cap="none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5240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E0E97-85AE-BE9D-BB93-C4A7A78A64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1476375"/>
            <a:ext cx="10963275" cy="4622500"/>
          </a:xfrm>
        </p:spPr>
        <p:txBody>
          <a:bodyPr>
            <a:noAutofit/>
          </a:bodyPr>
          <a:lstStyle>
            <a:lvl1pPr>
              <a:defRPr sz="2800"/>
            </a:lvl1pPr>
            <a:lvl2pPr marL="685800" indent="-228600">
              <a:buFont typeface="Courier New" panose="02070309020205020404" pitchFamily="49" charset="0"/>
              <a:buChar char="o"/>
              <a:defRPr sz="2400"/>
            </a:lvl2pPr>
            <a:lvl3pPr marL="1143000" indent="-228600">
              <a:buFont typeface="Wingdings" panose="05000000000000000000" pitchFamily="2" charset="2"/>
              <a:buChar char="Ø"/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249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eux conten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  <a:endParaRPr lang="en-US" noProof="0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‹N°›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199" y="1302590"/>
            <a:ext cx="6319337" cy="4525556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fr-FR" dirty="0"/>
              <a:t>Cliquez sur l'icône pour ajouter un graphique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366958" y="1302589"/>
            <a:ext cx="4339087" cy="4572749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CA947E9-7A68-8EF1-1CCD-111CF040B4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22062"/>
            <a:ext cx="10867845" cy="583781"/>
          </a:xfrm>
        </p:spPr>
        <p:txBody>
          <a:bodyPr>
            <a:noAutofit/>
          </a:bodyPr>
          <a:lstStyle>
            <a:lvl1pPr algn="l">
              <a:defRPr lang="en-US" sz="3600" kern="1200" cap="none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Espace réservé du texte 8">
            <a:extLst>
              <a:ext uri="{FF2B5EF4-FFF2-40B4-BE49-F238E27FC236}">
                <a16:creationId xmlns:a16="http://schemas.microsoft.com/office/drawing/2014/main" id="{67767471-91E6-C8A6-9AF9-E988DB6D1AE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199" y="806450"/>
            <a:ext cx="10867845" cy="498475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fr-FR" dirty="0"/>
              <a:t>Cliquez pour modifier les styles du sous-titre</a:t>
            </a:r>
            <a:endParaRPr lang="en-US" dirty="0"/>
          </a:p>
        </p:txBody>
      </p:sp>
      <p:cxnSp>
        <p:nvCxnSpPr>
          <p:cNvPr id="9" name="Straight Connector 9">
            <a:extLst>
              <a:ext uri="{FF2B5EF4-FFF2-40B4-BE49-F238E27FC236}">
                <a16:creationId xmlns:a16="http://schemas.microsoft.com/office/drawing/2014/main" id="{7B48A305-E024-3011-4A39-0D2E56C43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15240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1">
            <a:extLst>
              <a:ext uri="{FF2B5EF4-FFF2-40B4-BE49-F238E27FC236}">
                <a16:creationId xmlns:a16="http://schemas.microsoft.com/office/drawing/2014/main" id="{A607E578-D840-E358-903B-6907C1825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0030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20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2062"/>
            <a:ext cx="10963274" cy="583781"/>
          </a:xfrm>
        </p:spPr>
        <p:txBody>
          <a:bodyPr>
            <a:noAutofit/>
          </a:bodyPr>
          <a:lstStyle>
            <a:lvl1pPr algn="l">
              <a:defRPr lang="en-US" sz="3600" kern="1200" cap="none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5240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E0E97-85AE-BE9D-BB93-C4A7A78A64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199072"/>
            <a:ext cx="10963274" cy="4899803"/>
          </a:xfrm>
        </p:spPr>
        <p:txBody>
          <a:bodyPr>
            <a:noAutofit/>
          </a:bodyPr>
          <a:lstStyle>
            <a:lvl1pPr>
              <a:defRPr sz="2800"/>
            </a:lvl1pPr>
            <a:lvl2pPr marL="685800" indent="-228600">
              <a:buFont typeface="Courier New" panose="02070309020205020404" pitchFamily="49" charset="0"/>
              <a:buChar char="o"/>
              <a:defRPr sz="2400"/>
            </a:lvl2pPr>
            <a:lvl3pPr marL="1143000" indent="-228600">
              <a:buFont typeface="Wingdings" panose="05000000000000000000" pitchFamily="2" charset="2"/>
              <a:buChar char="Ø"/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741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2062"/>
            <a:ext cx="10963274" cy="583781"/>
          </a:xfrm>
        </p:spPr>
        <p:txBody>
          <a:bodyPr>
            <a:noAutofit/>
          </a:bodyPr>
          <a:lstStyle>
            <a:lvl1pPr algn="l">
              <a:defRPr lang="en-US" sz="3600" kern="1200" cap="none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5240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E0E97-85AE-BE9D-BB93-C4A7A78A64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1476375"/>
            <a:ext cx="10963275" cy="4622500"/>
          </a:xfrm>
        </p:spPr>
        <p:txBody>
          <a:bodyPr>
            <a:noAutofit/>
          </a:bodyPr>
          <a:lstStyle>
            <a:lvl1pPr>
              <a:defRPr sz="2400"/>
            </a:lvl1pPr>
            <a:lvl2pPr marL="685800" indent="-228600">
              <a:buFont typeface="Courier New" panose="02070309020205020404" pitchFamily="49" charset="0"/>
              <a:buChar char="o"/>
              <a:defRPr sz="2000"/>
            </a:lvl2pPr>
            <a:lvl3pPr marL="1143000" indent="-228600">
              <a:buFont typeface="Wingdings" panose="05000000000000000000" pitchFamily="2" charset="2"/>
              <a:buChar char="Ø"/>
              <a:defRPr sz="1800"/>
            </a:lvl3pPr>
            <a:lvl4pPr marL="1600200" indent="-228600">
              <a:buFont typeface="Wingdings" panose="05000000000000000000" pitchFamily="2" charset="2"/>
              <a:buChar char="§"/>
              <a:defRPr sz="1600"/>
            </a:lvl4pPr>
            <a:lvl5pPr>
              <a:defRPr sz="16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6410B5CD-8690-0E00-47A4-E0EFB0E60C4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199" y="806450"/>
            <a:ext cx="10963273" cy="498475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fr-FR" dirty="0"/>
              <a:t>Cliquez pour modifier les styles du sous-titre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1"/>
            <a:ext cx="7806906" cy="415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34974" y="6356350"/>
            <a:ext cx="204901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34309" y="6356350"/>
            <a:ext cx="2033229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2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81819"/>
            <a:ext cx="10515600" cy="4995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79" r:id="rId2"/>
    <p:sldLayoutId id="2147483681" r:id="rId3"/>
    <p:sldLayoutId id="2147483667" r:id="rId4"/>
    <p:sldLayoutId id="2147483668" r:id="rId5"/>
    <p:sldLayoutId id="2147483670" r:id="rId6"/>
    <p:sldLayoutId id="2147483688" r:id="rId7"/>
    <p:sldLayoutId id="2147483694" r:id="rId8"/>
    <p:sldLayoutId id="2147483697" r:id="rId9"/>
    <p:sldLayoutId id="2147483673" r:id="rId10"/>
    <p:sldLayoutId id="2147483676" r:id="rId11"/>
    <p:sldLayoutId id="2147483672" r:id="rId12"/>
    <p:sldLayoutId id="2147483699" r:id="rId13"/>
    <p:sldLayoutId id="2147483671" r:id="rId14"/>
    <p:sldLayoutId id="2147483700" r:id="rId15"/>
    <p:sldLayoutId id="2147483692" r:id="rId16"/>
    <p:sldLayoutId id="2147483674" r:id="rId17"/>
    <p:sldLayoutId id="2147483675" r:id="rId18"/>
    <p:sldLayoutId id="2147483696" r:id="rId19"/>
    <p:sldLayoutId id="2147483677" r:id="rId20"/>
    <p:sldLayoutId id="2147483678" r:id="rId21"/>
    <p:sldLayoutId id="2147483702" r:id="rId2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13" Type="http://schemas.openxmlformats.org/officeDocument/2006/relationships/image" Target="../media/image37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03986" y="2692423"/>
            <a:ext cx="6080922" cy="2776724"/>
          </a:xfrm>
        </p:spPr>
        <p:txBody>
          <a:bodyPr/>
          <a:lstStyle/>
          <a:p>
            <a:r>
              <a:rPr lang="en-US" sz="3200" dirty="0" err="1"/>
              <a:t>Projet</a:t>
            </a:r>
            <a:r>
              <a:rPr lang="en-US" sz="3200" dirty="0"/>
              <a:t> Classification de documents</a:t>
            </a:r>
            <a:br>
              <a:rPr lang="en-US" sz="3200" dirty="0"/>
            </a:br>
            <a:br>
              <a:rPr lang="en-US" sz="3200" dirty="0"/>
            </a:br>
            <a:r>
              <a:rPr lang="en-US" sz="3200" cap="none" dirty="0" err="1"/>
              <a:t>Présentation</a:t>
            </a:r>
            <a:r>
              <a:rPr lang="en-US" sz="3200" cap="none" dirty="0"/>
              <a:t> du </a:t>
            </a:r>
            <a:r>
              <a:rPr lang="en-US" sz="3200" cap="none" dirty="0" err="1"/>
              <a:t>projet</a:t>
            </a:r>
            <a:r>
              <a:rPr lang="en-US" sz="3200" cap="none" dirty="0"/>
              <a:t> </a:t>
            </a:r>
            <a:r>
              <a:rPr lang="en-US" sz="3200" cap="none" dirty="0" err="1"/>
              <a:t>MLOps</a:t>
            </a:r>
            <a:br>
              <a:rPr lang="en-US" sz="3200" cap="none" dirty="0"/>
            </a:br>
            <a:br>
              <a:rPr lang="en-US" sz="3200" cap="none" dirty="0"/>
            </a:br>
            <a:r>
              <a:rPr lang="en-US" sz="3200" cap="none" dirty="0"/>
              <a:t>25 Février 2025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3246" y="4000140"/>
            <a:ext cx="5082668" cy="2615435"/>
          </a:xfrm>
        </p:spPr>
        <p:txBody>
          <a:bodyPr>
            <a:normAutofit/>
          </a:bodyPr>
          <a:lstStyle/>
          <a:p>
            <a:r>
              <a:rPr lang="en-US" sz="2000" dirty="0" err="1"/>
              <a:t>Apprenants</a:t>
            </a:r>
            <a:r>
              <a:rPr lang="en-US" sz="2000" dirty="0"/>
              <a:t> de la </a:t>
            </a:r>
            <a:r>
              <a:rPr lang="en-US" sz="2000" dirty="0" err="1"/>
              <a:t>cohorte</a:t>
            </a:r>
            <a:r>
              <a:rPr lang="en-US" sz="2000" dirty="0"/>
              <a:t> </a:t>
            </a:r>
            <a:r>
              <a:rPr lang="en-US" sz="2000" dirty="0" err="1"/>
              <a:t>Septembre</a:t>
            </a:r>
            <a:r>
              <a:rPr lang="en-US" sz="2000" dirty="0"/>
              <a:t> 2024:</a:t>
            </a:r>
          </a:p>
          <a:p>
            <a:r>
              <a:rPr lang="en-US" sz="2000" dirty="0"/>
              <a:t>	Sarah HIMEUR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Aymen</a:t>
            </a:r>
            <a:r>
              <a:rPr lang="en-US" sz="2000" dirty="0"/>
              <a:t> BEN AYOUB</a:t>
            </a:r>
          </a:p>
          <a:p>
            <a:r>
              <a:rPr lang="en-US" sz="2000" dirty="0"/>
              <a:t>	Killian KOPP</a:t>
            </a:r>
          </a:p>
          <a:p>
            <a:r>
              <a:rPr lang="en-US" sz="2000" dirty="0"/>
              <a:t>	Eddie JAFFUEL</a:t>
            </a:r>
          </a:p>
          <a:p>
            <a:r>
              <a:rPr lang="en-US" sz="2000" dirty="0"/>
              <a:t>Mentor: Sébastien SIME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6C99E7-28D1-1863-B843-BDB1BA72B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18273-212A-F2AE-D06C-5D55F27B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Plan de la présentation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9D7426C-AC89-D4F1-1CAC-0DFCA9D672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2024</a:t>
            </a:r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746791-CA99-DF79-0910-02C52AF77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3D6B29D-9783-626C-C979-1CB7066AD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FA3E202-4659-00EF-1638-0CEE05105C9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199072"/>
            <a:ext cx="10963274" cy="4899803"/>
          </a:xfrm>
        </p:spPr>
        <p:txBody>
          <a:bodyPr/>
          <a:lstStyle/>
          <a:p>
            <a:r>
              <a:rPr lang="fr-FR" b="1" dirty="0"/>
              <a:t>Introduction &amp; Démo</a:t>
            </a:r>
          </a:p>
          <a:p>
            <a:r>
              <a:rPr lang="fr-FR" dirty="0"/>
              <a:t>Modèles et jeu de données</a:t>
            </a:r>
          </a:p>
          <a:p>
            <a:r>
              <a:rPr lang="fr-FR" dirty="0"/>
              <a:t>Pipeline Training &amp; Monitoring</a:t>
            </a:r>
          </a:p>
          <a:p>
            <a:r>
              <a:rPr lang="fr-FR" dirty="0"/>
              <a:t>Pipeline Prédiction &amp; Feedback User</a:t>
            </a:r>
          </a:p>
          <a:p>
            <a:r>
              <a:rPr lang="fr-FR" dirty="0"/>
              <a:t>Déploiement </a:t>
            </a:r>
            <a:r>
              <a:rPr lang="fr-FR" dirty="0" err="1"/>
              <a:t>MLOps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02873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C83456-AC12-C271-75BB-B241BEBD5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278465-5620-2E5C-D409-78E70781E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Introduction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402D5D9-9C62-CF19-7F76-AE3D11A17A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2024</a:t>
            </a:r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582985A-7C6C-7037-F5CE-A4A3B5498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4635DE6-DADE-AD50-A2B1-CC780B8A6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1601D69-96B6-161F-980F-BD5E211B4DB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198562"/>
            <a:ext cx="11114988" cy="5079689"/>
          </a:xfrm>
        </p:spPr>
        <p:txBody>
          <a:bodyPr/>
          <a:lstStyle/>
          <a:p>
            <a:r>
              <a:rPr lang="fr-FR" dirty="0"/>
              <a:t>Projet existant Data-</a:t>
            </a:r>
            <a:r>
              <a:rPr lang="fr-FR" dirty="0" err="1"/>
              <a:t>Scientist</a:t>
            </a:r>
            <a:r>
              <a:rPr lang="fr-FR" dirty="0"/>
              <a:t> </a:t>
            </a:r>
            <a:r>
              <a:rPr lang="fr-FR" dirty="0">
                <a:sym typeface="Wingdings" panose="05000000000000000000" pitchFamily="2" charset="2"/>
              </a:rPr>
              <a:t>transformé en p</a:t>
            </a:r>
            <a:r>
              <a:rPr lang="fr-FR" dirty="0"/>
              <a:t>rojet </a:t>
            </a:r>
            <a:r>
              <a:rPr lang="fr-FR" dirty="0" err="1"/>
              <a:t>MLOps</a:t>
            </a:r>
            <a:endParaRPr lang="fr-FR" dirty="0"/>
          </a:p>
          <a:p>
            <a:r>
              <a:rPr lang="fr-FR" dirty="0"/>
              <a:t>Les objectifs du projet </a:t>
            </a:r>
            <a:r>
              <a:rPr lang="fr-FR" dirty="0" err="1"/>
              <a:t>MLOps</a:t>
            </a:r>
            <a:endParaRPr lang="fr-FR" dirty="0"/>
          </a:p>
          <a:p>
            <a:pPr lvl="1"/>
            <a:r>
              <a:rPr lang="fr-FR" dirty="0"/>
              <a:t>Classer la nature des images sous forme de documents</a:t>
            </a:r>
          </a:p>
          <a:p>
            <a:pPr lvl="2"/>
            <a:r>
              <a:rPr lang="fr-FR" dirty="0"/>
              <a:t> Problème de Classification (multi-classes)</a:t>
            </a:r>
          </a:p>
          <a:p>
            <a:pPr lvl="2"/>
            <a:r>
              <a:rPr lang="fr-FR"/>
              <a:t> NLP </a:t>
            </a:r>
            <a:r>
              <a:rPr lang="fr-FR" dirty="0"/>
              <a:t>: Natural </a:t>
            </a:r>
            <a:r>
              <a:rPr lang="fr-FR" dirty="0" err="1"/>
              <a:t>Language</a:t>
            </a:r>
            <a:r>
              <a:rPr lang="fr-FR" dirty="0"/>
              <a:t> </a:t>
            </a:r>
            <a:r>
              <a:rPr lang="fr-FR" dirty="0" err="1"/>
              <a:t>Processing</a:t>
            </a:r>
            <a:endParaRPr lang="fr-FR" dirty="0"/>
          </a:p>
          <a:p>
            <a:pPr lvl="1"/>
            <a:r>
              <a:rPr lang="fr-FR" dirty="0"/>
              <a:t>Proposer plusieurs interfaces pour une agence d’</a:t>
            </a:r>
            <a:r>
              <a:rPr lang="fr-FR" dirty="0" err="1"/>
              <a:t>interim</a:t>
            </a:r>
            <a:endParaRPr lang="fr-FR" dirty="0"/>
          </a:p>
          <a:p>
            <a:pPr lvl="2"/>
            <a:r>
              <a:rPr lang="fr-FR" dirty="0"/>
              <a:t> Interface Utilisateur</a:t>
            </a:r>
          </a:p>
          <a:p>
            <a:pPr marL="1828800" lvl="3" indent="-457200">
              <a:buFont typeface="+mj-lt"/>
              <a:buAutoNum type="arabicPeriod"/>
            </a:pPr>
            <a:r>
              <a:rPr lang="fr-FR" sz="2000" dirty="0"/>
              <a:t>Classer un groupe d’images</a:t>
            </a:r>
          </a:p>
          <a:p>
            <a:pPr lvl="2"/>
            <a:r>
              <a:rPr lang="fr-FR" dirty="0"/>
              <a:t> Interface Admin</a:t>
            </a:r>
          </a:p>
          <a:p>
            <a:pPr marL="1828800" lvl="3" indent="-457200">
              <a:buFont typeface="+mj-lt"/>
              <a:buAutoNum type="arabicPeriod" startAt="2"/>
            </a:pPr>
            <a:r>
              <a:rPr lang="fr-FR" sz="2000" dirty="0"/>
              <a:t>Lancer des entrainements de modèle sur des images classées</a:t>
            </a:r>
          </a:p>
          <a:p>
            <a:pPr marL="1828800" lvl="3" indent="-457200">
              <a:buFont typeface="+mj-lt"/>
              <a:buAutoNum type="arabicPeriod" startAt="2"/>
            </a:pPr>
            <a:r>
              <a:rPr lang="fr-FR" sz="2000" dirty="0"/>
              <a:t>Monitorer le système d’entrainement et de prédiction</a:t>
            </a:r>
          </a:p>
        </p:txBody>
      </p:sp>
    </p:spTree>
    <p:extLst>
      <p:ext uri="{BB962C8B-B14F-4D97-AF65-F5344CB8AC3E}">
        <p14:creationId xmlns:p14="http://schemas.microsoft.com/office/powerpoint/2010/main" val="3653425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F829F3-B6C5-9DFE-53BB-39AD4BED3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e 17">
            <a:extLst>
              <a:ext uri="{FF2B5EF4-FFF2-40B4-BE49-F238E27FC236}">
                <a16:creationId xmlns:a16="http://schemas.microsoft.com/office/drawing/2014/main" id="{E50DFD68-59D0-31A2-E5E9-E857317F06F7}"/>
              </a:ext>
            </a:extLst>
          </p:cNvPr>
          <p:cNvGrpSpPr/>
          <p:nvPr/>
        </p:nvGrpSpPr>
        <p:grpSpPr>
          <a:xfrm>
            <a:off x="284806" y="2312453"/>
            <a:ext cx="2540637" cy="1005387"/>
            <a:chOff x="2408561" y="1070940"/>
            <a:chExt cx="2540637" cy="1005387"/>
          </a:xfrm>
        </p:grpSpPr>
        <p:grpSp>
          <p:nvGrpSpPr>
            <p:cNvPr id="7" name="Groupe 6">
              <a:extLst>
                <a:ext uri="{FF2B5EF4-FFF2-40B4-BE49-F238E27FC236}">
                  <a16:creationId xmlns:a16="http://schemas.microsoft.com/office/drawing/2014/main" id="{96C13041-AA0E-9139-65C2-2F20376C49C3}"/>
                </a:ext>
              </a:extLst>
            </p:cNvPr>
            <p:cNvGrpSpPr/>
            <p:nvPr/>
          </p:nvGrpSpPr>
          <p:grpSpPr>
            <a:xfrm>
              <a:off x="2408561" y="1070940"/>
              <a:ext cx="2540637" cy="1005387"/>
              <a:chOff x="1812307" y="2955391"/>
              <a:chExt cx="2540637" cy="1005387"/>
            </a:xfrm>
          </p:grpSpPr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B98243F3-6C91-ECDD-E52E-BAA762DB288B}"/>
                  </a:ext>
                </a:extLst>
              </p:cNvPr>
              <p:cNvSpPr txBox="1"/>
              <p:nvPr/>
            </p:nvSpPr>
            <p:spPr>
              <a:xfrm>
                <a:off x="1812307" y="2955391"/>
                <a:ext cx="2540637" cy="1005387"/>
              </a:xfrm>
              <a:prstGeom prst="rect">
                <a:avLst/>
              </a:prstGeom>
              <a:ln w="41275" cap="rnd">
                <a:round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noAutofit/>
              </a:bodyPr>
              <a:lstStyle/>
              <a:p>
                <a:pPr algn="ctr"/>
                <a:r>
                  <a:rPr lang="fr-FR" b="1" dirty="0"/>
                  <a:t>USER-Frontend</a:t>
                </a:r>
              </a:p>
            </p:txBody>
          </p:sp>
          <p:pic>
            <p:nvPicPr>
              <p:cNvPr id="9" name="Image 8" descr="Une image contenant symbole, Graphique, clipart, conception&#10;&#10;Le contenu généré par l’IA peut être incorrect.">
                <a:extLst>
                  <a:ext uri="{FF2B5EF4-FFF2-40B4-BE49-F238E27FC236}">
                    <a16:creationId xmlns:a16="http://schemas.microsoft.com/office/drawing/2014/main" id="{192F4A25-0535-7D82-F538-4AAA81234E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903948" y="3557950"/>
                <a:ext cx="396649" cy="396649"/>
              </a:xfrm>
              <a:prstGeom prst="rect">
                <a:avLst/>
              </a:prstGeom>
            </p:spPr>
          </p:pic>
        </p:grpSp>
        <p:pic>
          <p:nvPicPr>
            <p:cNvPr id="17" name="Image 16" descr="Une image contenant logo, Graphique, Police, graphisme&#10;&#10;Le contenu généré par l’IA peut être incorrect.">
              <a:extLst>
                <a:ext uri="{FF2B5EF4-FFF2-40B4-BE49-F238E27FC236}">
                  <a16:creationId xmlns:a16="http://schemas.microsoft.com/office/drawing/2014/main" id="{88EFC1C3-B91F-46A3-3D58-227CE2CD0B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3961" t="27473" r="4988" b="25711"/>
            <a:stretch/>
          </p:blipFill>
          <p:spPr>
            <a:xfrm>
              <a:off x="3075978" y="1446423"/>
              <a:ext cx="1059269" cy="542227"/>
            </a:xfrm>
            <a:prstGeom prst="rect">
              <a:avLst/>
            </a:prstGeom>
          </p:spPr>
        </p:pic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0E83583A-DC23-D09D-A2D1-38ADAD1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Vue d’ensemble du projet Classification </a:t>
            </a:r>
            <a:r>
              <a:rPr lang="fr-FR" dirty="0" err="1"/>
              <a:t>MLOps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A3FDF07-89BB-B5F2-789D-155303C7EA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2024</a:t>
            </a:r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8A13379-2586-57B0-8399-CD90631C1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78E5512-AE7C-5723-792D-5C62B3385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FD59CA47-306D-34B0-F35C-13A8D0DF5030}"/>
              </a:ext>
            </a:extLst>
          </p:cNvPr>
          <p:cNvGrpSpPr/>
          <p:nvPr/>
        </p:nvGrpSpPr>
        <p:grpSpPr>
          <a:xfrm>
            <a:off x="4097721" y="5452021"/>
            <a:ext cx="1310102" cy="960591"/>
            <a:chOff x="8106314" y="3786269"/>
            <a:chExt cx="1646040" cy="1166981"/>
          </a:xfrm>
        </p:grpSpPr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1B01489A-1BC7-4EAF-91D6-DAA5B028E077}"/>
                </a:ext>
              </a:extLst>
            </p:cNvPr>
            <p:cNvSpPr txBox="1"/>
            <p:nvPr/>
          </p:nvSpPr>
          <p:spPr>
            <a:xfrm>
              <a:off x="8106314" y="3786269"/>
              <a:ext cx="1646040" cy="373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2">
                      <a:lumMod val="75000"/>
                    </a:schemeClr>
                  </a:solidFill>
                </a:rPr>
                <a:t>User Feedback</a:t>
              </a:r>
            </a:p>
          </p:txBody>
        </p:sp>
        <p:pic>
          <p:nvPicPr>
            <p:cNvPr id="15" name="Image 14" descr="Une image contenant Graphique, conception&#10;&#10;Le contenu généré par l’IA peut être incorrect.">
              <a:extLst>
                <a:ext uri="{FF2B5EF4-FFF2-40B4-BE49-F238E27FC236}">
                  <a16:creationId xmlns:a16="http://schemas.microsoft.com/office/drawing/2014/main" id="{045C7726-A3F8-1A3D-5836-485FA3544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11406" t="1461" r="10410" b="5393"/>
            <a:stretch/>
          </p:blipFill>
          <p:spPr>
            <a:xfrm>
              <a:off x="8474329" y="4140127"/>
              <a:ext cx="910012" cy="813123"/>
            </a:xfrm>
            <a:prstGeom prst="rect">
              <a:avLst/>
            </a:prstGeom>
          </p:spPr>
        </p:pic>
      </p:grpSp>
      <p:sp>
        <p:nvSpPr>
          <p:cNvPr id="16" name="Flèche : bas 15">
            <a:extLst>
              <a:ext uri="{FF2B5EF4-FFF2-40B4-BE49-F238E27FC236}">
                <a16:creationId xmlns:a16="http://schemas.microsoft.com/office/drawing/2014/main" id="{EBDF1E89-88FB-D142-4161-FE1968C50C94}"/>
              </a:ext>
            </a:extLst>
          </p:cNvPr>
          <p:cNvSpPr/>
          <p:nvPr/>
        </p:nvSpPr>
        <p:spPr>
          <a:xfrm rot="16200000">
            <a:off x="3523773" y="5279825"/>
            <a:ext cx="246544" cy="1487170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57B3AD34-1824-54ED-6ABD-C63C478D9E1A}"/>
              </a:ext>
            </a:extLst>
          </p:cNvPr>
          <p:cNvGrpSpPr/>
          <p:nvPr/>
        </p:nvGrpSpPr>
        <p:grpSpPr>
          <a:xfrm>
            <a:off x="7737253" y="3913130"/>
            <a:ext cx="4158094" cy="2555121"/>
            <a:chOff x="3105455" y="447175"/>
            <a:chExt cx="4067028" cy="2555121"/>
          </a:xfrm>
        </p:grpSpPr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CD49B0C8-B65A-0A9D-290B-B6F799103131}"/>
                </a:ext>
              </a:extLst>
            </p:cNvPr>
            <p:cNvSpPr txBox="1"/>
            <p:nvPr/>
          </p:nvSpPr>
          <p:spPr>
            <a:xfrm>
              <a:off x="3105455" y="447175"/>
              <a:ext cx="4067028" cy="2555121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fr-FR" b="1" dirty="0"/>
                <a:t>TRAINING-Admin-Backend</a:t>
              </a:r>
            </a:p>
          </p:txBody>
        </p:sp>
        <p:pic>
          <p:nvPicPr>
            <p:cNvPr id="27" name="Image 26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D0820919-0F2A-07FB-BFE8-8ECC4D31D4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40974" y="2536471"/>
              <a:ext cx="396649" cy="396649"/>
            </a:xfrm>
            <a:prstGeom prst="rect">
              <a:avLst/>
            </a:prstGeom>
          </p:spPr>
        </p:pic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613960A7-9EBE-F5AE-CC74-2DF8579A0560}"/>
              </a:ext>
            </a:extLst>
          </p:cNvPr>
          <p:cNvGrpSpPr/>
          <p:nvPr/>
        </p:nvGrpSpPr>
        <p:grpSpPr>
          <a:xfrm>
            <a:off x="7780546" y="2380193"/>
            <a:ext cx="4114800" cy="1014514"/>
            <a:chOff x="2731654" y="2135928"/>
            <a:chExt cx="4114800" cy="1014514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76D3596F-A65B-BF35-0237-F20D7D85754B}"/>
                </a:ext>
              </a:extLst>
            </p:cNvPr>
            <p:cNvGrpSpPr/>
            <p:nvPr/>
          </p:nvGrpSpPr>
          <p:grpSpPr>
            <a:xfrm>
              <a:off x="2731654" y="2135928"/>
              <a:ext cx="4114800" cy="1014514"/>
              <a:chOff x="3117818" y="1697484"/>
              <a:chExt cx="4024682" cy="1014514"/>
            </a:xfrm>
          </p:grpSpPr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C1E4258D-508B-B087-C98B-9B231D393B05}"/>
                  </a:ext>
                </a:extLst>
              </p:cNvPr>
              <p:cNvSpPr txBox="1"/>
              <p:nvPr/>
            </p:nvSpPr>
            <p:spPr>
              <a:xfrm>
                <a:off x="3117818" y="1697484"/>
                <a:ext cx="4024682" cy="1013870"/>
              </a:xfrm>
              <a:prstGeom prst="rect">
                <a:avLst/>
              </a:prstGeom>
              <a:ln w="41275" cap="rnd">
                <a:round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noAutofit/>
              </a:bodyPr>
              <a:lstStyle/>
              <a:p>
                <a:pPr algn="ctr"/>
                <a:r>
                  <a:rPr lang="fr-FR" b="1" dirty="0"/>
                  <a:t>ADMIN-Frontend</a:t>
                </a:r>
              </a:p>
            </p:txBody>
          </p:sp>
          <p:pic>
            <p:nvPicPr>
              <p:cNvPr id="32" name="Image 31" descr="Une image contenant symbole, Graphique, clipart, conception&#10;&#10;Le contenu généré par l’IA peut être incorrect.">
                <a:extLst>
                  <a:ext uri="{FF2B5EF4-FFF2-40B4-BE49-F238E27FC236}">
                    <a16:creationId xmlns:a16="http://schemas.microsoft.com/office/drawing/2014/main" id="{40595A3F-BC5D-7961-B8A4-008DB9C3DA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719514" y="2315349"/>
                <a:ext cx="396649" cy="396649"/>
              </a:xfrm>
              <a:prstGeom prst="rect">
                <a:avLst/>
              </a:prstGeom>
            </p:spPr>
          </p:pic>
        </p:grpSp>
        <p:pic>
          <p:nvPicPr>
            <p:cNvPr id="30" name="Image 29" descr="Une image contenant logo, Graphique, Police, graphisme&#10;&#10;Le contenu généré par l’IA peut être incorrect.">
              <a:extLst>
                <a:ext uri="{FF2B5EF4-FFF2-40B4-BE49-F238E27FC236}">
                  <a16:creationId xmlns:a16="http://schemas.microsoft.com/office/drawing/2014/main" id="{920DD9B6-E3A7-0E7F-F61F-2396786F6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3961" t="27473" r="4988" b="25711"/>
            <a:stretch/>
          </p:blipFill>
          <p:spPr>
            <a:xfrm>
              <a:off x="4222518" y="2442914"/>
              <a:ext cx="1064653" cy="544984"/>
            </a:xfrm>
            <a:prstGeom prst="rect">
              <a:avLst/>
            </a:prstGeom>
          </p:spPr>
        </p:pic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2C0392BD-D85C-AA8A-05C3-6458416B6460}"/>
              </a:ext>
            </a:extLst>
          </p:cNvPr>
          <p:cNvGrpSpPr/>
          <p:nvPr/>
        </p:nvGrpSpPr>
        <p:grpSpPr>
          <a:xfrm>
            <a:off x="5815346" y="4508481"/>
            <a:ext cx="762420" cy="960763"/>
            <a:chOff x="8474329" y="3786059"/>
            <a:chExt cx="957921" cy="1167191"/>
          </a:xfrm>
        </p:grpSpPr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43BC6261-04BB-5612-3E5E-A1B37EB03842}"/>
                </a:ext>
              </a:extLst>
            </p:cNvPr>
            <p:cNvSpPr txBox="1"/>
            <p:nvPr/>
          </p:nvSpPr>
          <p:spPr>
            <a:xfrm>
              <a:off x="8495878" y="3786059"/>
              <a:ext cx="936372" cy="373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>
                  <a:solidFill>
                    <a:schemeClr val="accent2">
                      <a:lumMod val="75000"/>
                    </a:schemeClr>
                  </a:solidFill>
                </a:rPr>
                <a:t>Models</a:t>
              </a:r>
              <a:endParaRPr lang="fr-FR" sz="1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pic>
          <p:nvPicPr>
            <p:cNvPr id="35" name="Image 34" descr="Une image contenant Graphique, conception&#10;&#10;Le contenu généré par l’IA peut être incorrect.">
              <a:extLst>
                <a:ext uri="{FF2B5EF4-FFF2-40B4-BE49-F238E27FC236}">
                  <a16:creationId xmlns:a16="http://schemas.microsoft.com/office/drawing/2014/main" id="{8257424F-A2B3-6160-5D20-69C694052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11406" t="1461" r="10410" b="5393"/>
            <a:stretch/>
          </p:blipFill>
          <p:spPr>
            <a:xfrm>
              <a:off x="8474329" y="4140127"/>
              <a:ext cx="910012" cy="813123"/>
            </a:xfrm>
            <a:prstGeom prst="rect">
              <a:avLst/>
            </a:prstGeom>
          </p:spPr>
        </p:pic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82B789B5-CFE3-4958-9BFC-5229975E44F3}"/>
              </a:ext>
            </a:extLst>
          </p:cNvPr>
          <p:cNvGrpSpPr/>
          <p:nvPr/>
        </p:nvGrpSpPr>
        <p:grpSpPr>
          <a:xfrm>
            <a:off x="5898582" y="2285565"/>
            <a:ext cx="1636568" cy="1354217"/>
            <a:chOff x="10430230" y="3528632"/>
            <a:chExt cx="1636568" cy="1354217"/>
          </a:xfrm>
        </p:grpSpPr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55644D68-0F67-CFF5-A0CA-D23BA98AF015}"/>
                </a:ext>
              </a:extLst>
            </p:cNvPr>
            <p:cNvSpPr txBox="1"/>
            <p:nvPr/>
          </p:nvSpPr>
          <p:spPr>
            <a:xfrm>
              <a:off x="10430230" y="3528632"/>
              <a:ext cx="1636568" cy="13542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r>
                <a:rPr lang="fr-FR" sz="1400" dirty="0"/>
                <a:t>- </a:t>
              </a:r>
              <a:r>
                <a:rPr lang="fr-FR" sz="1400" dirty="0" err="1"/>
                <a:t>Experiment</a:t>
              </a:r>
              <a:endParaRPr lang="fr-FR" sz="1400" dirty="0"/>
            </a:p>
            <a:p>
              <a:r>
                <a:rPr lang="fr-FR" sz="1400" dirty="0"/>
                <a:t>- Git Hash</a:t>
              </a:r>
            </a:p>
          </p:txBody>
        </p:sp>
        <p:pic>
          <p:nvPicPr>
            <p:cNvPr id="38" name="Image 37" descr="Une image contenant dessin humoristique, clipart, Police, lapin&#10;&#10;Le contenu généré par l’IA peut être incorrect.">
              <a:extLst>
                <a:ext uri="{FF2B5EF4-FFF2-40B4-BE49-F238E27FC236}">
                  <a16:creationId xmlns:a16="http://schemas.microsoft.com/office/drawing/2014/main" id="{E56D770E-CAA2-7777-65F3-32C47C07A7F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607420" y="3558191"/>
              <a:ext cx="1282188" cy="366339"/>
            </a:xfrm>
            <a:prstGeom prst="rect">
              <a:avLst/>
            </a:prstGeom>
          </p:spPr>
        </p:pic>
        <p:pic>
          <p:nvPicPr>
            <p:cNvPr id="39" name="Image 38" descr="Une image contenant Police, Graphique, graphisme, logo&#10;&#10;Le contenu généré par l’IA peut être incorrect.">
              <a:extLst>
                <a:ext uri="{FF2B5EF4-FFF2-40B4-BE49-F238E27FC236}">
                  <a16:creationId xmlns:a16="http://schemas.microsoft.com/office/drawing/2014/main" id="{8FE6B2C7-8C4A-AD40-B42A-BD9FD11198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657946" y="3953288"/>
              <a:ext cx="999108" cy="366339"/>
            </a:xfrm>
            <a:prstGeom prst="rect">
              <a:avLst/>
            </a:prstGeom>
          </p:spPr>
        </p:pic>
      </p:grpSp>
      <p:sp>
        <p:nvSpPr>
          <p:cNvPr id="40" name="Flèche : bas 39">
            <a:extLst>
              <a:ext uri="{FF2B5EF4-FFF2-40B4-BE49-F238E27FC236}">
                <a16:creationId xmlns:a16="http://schemas.microsoft.com/office/drawing/2014/main" id="{BFBFDDC4-5AAE-EE7D-43CF-FE0E97762CA8}"/>
              </a:ext>
            </a:extLst>
          </p:cNvPr>
          <p:cNvSpPr/>
          <p:nvPr/>
        </p:nvSpPr>
        <p:spPr>
          <a:xfrm rot="8913620">
            <a:off x="7220012" y="3603374"/>
            <a:ext cx="242151" cy="1265918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1" name="Flèche : bas 40">
            <a:extLst>
              <a:ext uri="{FF2B5EF4-FFF2-40B4-BE49-F238E27FC236}">
                <a16:creationId xmlns:a16="http://schemas.microsoft.com/office/drawing/2014/main" id="{65F61427-94BD-DB5A-9486-34202872C24C}"/>
              </a:ext>
            </a:extLst>
          </p:cNvPr>
          <p:cNvSpPr/>
          <p:nvPr/>
        </p:nvSpPr>
        <p:spPr>
          <a:xfrm rot="5400000">
            <a:off x="6958174" y="4549288"/>
            <a:ext cx="287154" cy="1124232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sp>
        <p:nvSpPr>
          <p:cNvPr id="42" name="Flèche : bas 41">
            <a:extLst>
              <a:ext uri="{FF2B5EF4-FFF2-40B4-BE49-F238E27FC236}">
                <a16:creationId xmlns:a16="http://schemas.microsoft.com/office/drawing/2014/main" id="{FD06F962-8010-2D5B-8B8D-9EB3B84D2E20}"/>
              </a:ext>
            </a:extLst>
          </p:cNvPr>
          <p:cNvSpPr/>
          <p:nvPr/>
        </p:nvSpPr>
        <p:spPr>
          <a:xfrm rot="5400000">
            <a:off x="4224690" y="3681743"/>
            <a:ext cx="253813" cy="2896279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1EB1DE35-0938-E54B-BA15-C8108E4EA663}"/>
              </a:ext>
            </a:extLst>
          </p:cNvPr>
          <p:cNvGrpSpPr/>
          <p:nvPr/>
        </p:nvGrpSpPr>
        <p:grpSpPr>
          <a:xfrm>
            <a:off x="7833462" y="1718184"/>
            <a:ext cx="547714" cy="671329"/>
            <a:chOff x="10257940" y="1022096"/>
            <a:chExt cx="547714" cy="671329"/>
          </a:xfrm>
        </p:grpSpPr>
        <p:cxnSp>
          <p:nvCxnSpPr>
            <p:cNvPr id="44" name="Connecteur droit avec flèche 43">
              <a:extLst>
                <a:ext uri="{FF2B5EF4-FFF2-40B4-BE49-F238E27FC236}">
                  <a16:creationId xmlns:a16="http://schemas.microsoft.com/office/drawing/2014/main" id="{3C7E99FA-3772-FA6F-94B5-D40AB52C369B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1022096"/>
              <a:ext cx="0" cy="67132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6C760790-71D3-6A29-9300-649FBD70138D}"/>
                </a:ext>
              </a:extLst>
            </p:cNvPr>
            <p:cNvSpPr txBox="1"/>
            <p:nvPr/>
          </p:nvSpPr>
          <p:spPr>
            <a:xfrm>
              <a:off x="10257940" y="1156538"/>
              <a:ext cx="5477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train</a:t>
              </a:r>
            </a:p>
          </p:txBody>
        </p:sp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0566FF5F-E70A-750F-41B1-01996201FA3F}"/>
              </a:ext>
            </a:extLst>
          </p:cNvPr>
          <p:cNvGrpSpPr/>
          <p:nvPr/>
        </p:nvGrpSpPr>
        <p:grpSpPr>
          <a:xfrm>
            <a:off x="10744604" y="1718184"/>
            <a:ext cx="1324530" cy="671329"/>
            <a:chOff x="10257940" y="1022096"/>
            <a:chExt cx="1324530" cy="671329"/>
          </a:xfrm>
        </p:grpSpPr>
        <p:cxnSp>
          <p:nvCxnSpPr>
            <p:cNvPr id="50" name="Connecteur droit avec flèche 49">
              <a:extLst>
                <a:ext uri="{FF2B5EF4-FFF2-40B4-BE49-F238E27FC236}">
                  <a16:creationId xmlns:a16="http://schemas.microsoft.com/office/drawing/2014/main" id="{0E26283C-5005-AF66-AF49-CAD57C27CC9E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1022096"/>
              <a:ext cx="0" cy="67132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F6BBFB93-DD92-4384-884F-750C69E842C3}"/>
                </a:ext>
              </a:extLst>
            </p:cNvPr>
            <p:cNvSpPr txBox="1"/>
            <p:nvPr/>
          </p:nvSpPr>
          <p:spPr>
            <a:xfrm>
              <a:off x="10257940" y="1156538"/>
              <a:ext cx="13245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/>
                <a:t>register_model</a:t>
              </a:r>
              <a:endParaRPr lang="fr-FR" sz="1400" dirty="0"/>
            </a:p>
          </p:txBody>
        </p:sp>
      </p:grpSp>
      <p:grpSp>
        <p:nvGrpSpPr>
          <p:cNvPr id="1068" name="Groupe 1067">
            <a:extLst>
              <a:ext uri="{FF2B5EF4-FFF2-40B4-BE49-F238E27FC236}">
                <a16:creationId xmlns:a16="http://schemas.microsoft.com/office/drawing/2014/main" id="{E0D60370-B6C9-753D-025D-CE7D5F6BC875}"/>
              </a:ext>
            </a:extLst>
          </p:cNvPr>
          <p:cNvGrpSpPr/>
          <p:nvPr/>
        </p:nvGrpSpPr>
        <p:grpSpPr>
          <a:xfrm>
            <a:off x="9193151" y="1708785"/>
            <a:ext cx="1581205" cy="671329"/>
            <a:chOff x="10421641" y="1716891"/>
            <a:chExt cx="1581205" cy="671329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87FCDEFA-296B-9C1D-3A42-2CE9685F7C2E}"/>
                </a:ext>
              </a:extLst>
            </p:cNvPr>
            <p:cNvGrpSpPr/>
            <p:nvPr/>
          </p:nvGrpSpPr>
          <p:grpSpPr>
            <a:xfrm>
              <a:off x="10421641" y="1716891"/>
              <a:ext cx="1507022" cy="671329"/>
              <a:chOff x="10197912" y="1027965"/>
              <a:chExt cx="1507022" cy="671329"/>
            </a:xfrm>
          </p:grpSpPr>
          <p:grpSp>
            <p:nvGrpSpPr>
              <p:cNvPr id="53" name="Groupe 52">
                <a:extLst>
                  <a:ext uri="{FF2B5EF4-FFF2-40B4-BE49-F238E27FC236}">
                    <a16:creationId xmlns:a16="http://schemas.microsoft.com/office/drawing/2014/main" id="{91AB9CAF-12B2-E031-4235-27E4D662BBC8}"/>
                  </a:ext>
                </a:extLst>
              </p:cNvPr>
              <p:cNvGrpSpPr/>
              <p:nvPr/>
            </p:nvGrpSpPr>
            <p:grpSpPr>
              <a:xfrm>
                <a:off x="10197912" y="1027965"/>
                <a:ext cx="184731" cy="671329"/>
                <a:chOff x="1267689" y="1070658"/>
                <a:chExt cx="184731" cy="671329"/>
              </a:xfrm>
            </p:grpSpPr>
            <p:cxnSp>
              <p:nvCxnSpPr>
                <p:cNvPr id="55" name="Connecteur droit avec flèche 54">
                  <a:extLst>
                    <a:ext uri="{FF2B5EF4-FFF2-40B4-BE49-F238E27FC236}">
                      <a16:creationId xmlns:a16="http://schemas.microsoft.com/office/drawing/2014/main" id="{F1677DE7-8038-6E8A-439F-BFE71F4840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27940" y="1070658"/>
                  <a:ext cx="0" cy="671329"/>
                </a:xfrm>
                <a:prstGeom prst="straightConnector1">
                  <a:avLst/>
                </a:prstGeom>
                <a:ln w="19050" cap="flat" cmpd="sng" algn="ctr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4E7F5A2A-9CBD-4262-966B-2101CC374510}"/>
                    </a:ext>
                  </a:extLst>
                </p:cNvPr>
                <p:cNvSpPr txBox="1"/>
                <p:nvPr/>
              </p:nvSpPr>
              <p:spPr>
                <a:xfrm>
                  <a:off x="1267689" y="1184970"/>
                  <a:ext cx="18473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fr-FR" sz="1400" dirty="0">
                    <a:solidFill>
                      <a:schemeClr val="accent5"/>
                    </a:solidFill>
                  </a:endParaRPr>
                </a:p>
              </p:txBody>
            </p:sp>
          </p:grpSp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F9D58B32-A780-63A4-EFB5-FF8FA0EA1193}"/>
                  </a:ext>
                </a:extLst>
              </p:cNvPr>
              <p:cNvSpPr txBox="1"/>
              <p:nvPr/>
            </p:nvSpPr>
            <p:spPr>
              <a:xfrm>
                <a:off x="10241841" y="1073898"/>
                <a:ext cx="14630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400" dirty="0" err="1"/>
                  <a:t>get_mlflow_runs</a:t>
                </a:r>
                <a:endParaRPr lang="fr-FR" sz="1400" dirty="0"/>
              </a:p>
            </p:txBody>
          </p:sp>
        </p:grpSp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613D108B-4144-6045-DAB6-807939AA4AF9}"/>
                </a:ext>
              </a:extLst>
            </p:cNvPr>
            <p:cNvSpPr txBox="1"/>
            <p:nvPr/>
          </p:nvSpPr>
          <p:spPr>
            <a:xfrm>
              <a:off x="10457551" y="2002222"/>
              <a:ext cx="154529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/>
                <a:t>revert_to_commit</a:t>
              </a:r>
              <a:endParaRPr lang="fr-FR" sz="1400" dirty="0"/>
            </a:p>
          </p:txBody>
        </p:sp>
      </p:grp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3BB2ED40-CBEC-CCF0-57C8-C565FDCD4E46}"/>
              </a:ext>
            </a:extLst>
          </p:cNvPr>
          <p:cNvGrpSpPr/>
          <p:nvPr/>
        </p:nvGrpSpPr>
        <p:grpSpPr>
          <a:xfrm>
            <a:off x="8500575" y="4767770"/>
            <a:ext cx="1476815" cy="943966"/>
            <a:chOff x="181503" y="3624705"/>
            <a:chExt cx="1476815" cy="943966"/>
          </a:xfrm>
        </p:grpSpPr>
        <p:pic>
          <p:nvPicPr>
            <p:cNvPr id="59" name="Graphique 58" descr="Base de données avec un remplissage uni">
              <a:extLst>
                <a:ext uri="{FF2B5EF4-FFF2-40B4-BE49-F238E27FC236}">
                  <a16:creationId xmlns:a16="http://schemas.microsoft.com/office/drawing/2014/main" id="{7F07757C-D520-992F-C78C-3A2320A8D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33209" y="3846518"/>
              <a:ext cx="722153" cy="722153"/>
            </a:xfrm>
            <a:prstGeom prst="rect">
              <a:avLst/>
            </a:prstGeom>
          </p:spPr>
        </p:pic>
        <p:sp>
          <p:nvSpPr>
            <p:cNvPr id="60" name="ZoneTexte 59">
              <a:extLst>
                <a:ext uri="{FF2B5EF4-FFF2-40B4-BE49-F238E27FC236}">
                  <a16:creationId xmlns:a16="http://schemas.microsoft.com/office/drawing/2014/main" id="{221ADED0-DDC4-B8CA-9C1E-DAC1844E6447}"/>
                </a:ext>
              </a:extLst>
            </p:cNvPr>
            <p:cNvSpPr txBox="1"/>
            <p:nvPr/>
          </p:nvSpPr>
          <p:spPr>
            <a:xfrm>
              <a:off x="181503" y="3624705"/>
              <a:ext cx="14768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>
                  <a:solidFill>
                    <a:schemeClr val="accent6">
                      <a:lumMod val="75000"/>
                    </a:schemeClr>
                  </a:solidFill>
                </a:rPr>
                <a:t>Data + </a:t>
              </a:r>
              <a:r>
                <a:rPr lang="fr-FR" sz="1600" dirty="0" err="1">
                  <a:solidFill>
                    <a:schemeClr val="accent6">
                      <a:lumMod val="75000"/>
                    </a:schemeClr>
                  </a:solidFill>
                </a:rPr>
                <a:t>Models</a:t>
              </a:r>
              <a:endParaRPr lang="fr-FR" sz="16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pic>
        <p:nvPicPr>
          <p:cNvPr id="61" name="Image 60" descr="Une image contenant Police, logo, symbole, Graphique&#10;&#10;Le contenu généré par l’IA peut être incorrect.">
            <a:extLst>
              <a:ext uri="{FF2B5EF4-FFF2-40B4-BE49-F238E27FC236}">
                <a16:creationId xmlns:a16="http://schemas.microsoft.com/office/drawing/2014/main" id="{6A7AF0B8-0ED1-EA80-E021-27AA378F9240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-3197" t="27080" r="-3106" b="27204"/>
          <a:stretch/>
        </p:blipFill>
        <p:spPr>
          <a:xfrm>
            <a:off x="10283963" y="4657028"/>
            <a:ext cx="1170212" cy="503265"/>
          </a:xfrm>
          <a:prstGeom prst="rect">
            <a:avLst/>
          </a:prstGeom>
        </p:spPr>
      </p:pic>
      <p:pic>
        <p:nvPicPr>
          <p:cNvPr id="62" name="Image 61" descr="Une image contenant Graphique, logo, graphisme, Police&#10;&#10;Le contenu généré par l’IA peut être incorrect.">
            <a:extLst>
              <a:ext uri="{FF2B5EF4-FFF2-40B4-BE49-F238E27FC236}">
                <a16:creationId xmlns:a16="http://schemas.microsoft.com/office/drawing/2014/main" id="{0B918F86-6419-987D-2DC1-AC272943EA74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30906" t="24775" r="30861" b="29405"/>
          <a:stretch/>
        </p:blipFill>
        <p:spPr>
          <a:xfrm>
            <a:off x="10479938" y="5315364"/>
            <a:ext cx="761300" cy="528870"/>
          </a:xfrm>
          <a:prstGeom prst="rect">
            <a:avLst/>
          </a:prstGeom>
        </p:spPr>
      </p:pic>
      <p:grpSp>
        <p:nvGrpSpPr>
          <p:cNvPr id="1031" name="Groupe 1030">
            <a:extLst>
              <a:ext uri="{FF2B5EF4-FFF2-40B4-BE49-F238E27FC236}">
                <a16:creationId xmlns:a16="http://schemas.microsoft.com/office/drawing/2014/main" id="{F1ACA7CD-9F13-C5D5-6EEE-3B2AC43F7D1E}"/>
              </a:ext>
            </a:extLst>
          </p:cNvPr>
          <p:cNvGrpSpPr/>
          <p:nvPr/>
        </p:nvGrpSpPr>
        <p:grpSpPr>
          <a:xfrm>
            <a:off x="260257" y="3852334"/>
            <a:ext cx="2540637" cy="2555122"/>
            <a:chOff x="254840" y="3817614"/>
            <a:chExt cx="2540637" cy="2221360"/>
          </a:xfrm>
        </p:grpSpPr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D28FD3AB-B4F6-6899-709E-ABB8BD0594DC}"/>
                </a:ext>
              </a:extLst>
            </p:cNvPr>
            <p:cNvSpPr txBox="1"/>
            <p:nvPr/>
          </p:nvSpPr>
          <p:spPr>
            <a:xfrm>
              <a:off x="254840" y="3817614"/>
              <a:ext cx="2540637" cy="2221360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fr-FR" b="1" dirty="0" err="1"/>
                <a:t>Predict-Orchestrator</a:t>
              </a:r>
              <a:endParaRPr lang="fr-FR" b="1" dirty="0"/>
            </a:p>
          </p:txBody>
        </p:sp>
        <p:pic>
          <p:nvPicPr>
            <p:cNvPr id="63" name="Image 62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DADD4B36-B48F-A0F5-6639-9FB7B49ED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30186" y="5597924"/>
              <a:ext cx="396649" cy="396649"/>
            </a:xfrm>
            <a:prstGeom prst="rect">
              <a:avLst/>
            </a:prstGeom>
          </p:spPr>
        </p:pic>
      </p:grpSp>
      <p:grpSp>
        <p:nvGrpSpPr>
          <p:cNvPr id="1024" name="Groupe 1023">
            <a:extLst>
              <a:ext uri="{FF2B5EF4-FFF2-40B4-BE49-F238E27FC236}">
                <a16:creationId xmlns:a16="http://schemas.microsoft.com/office/drawing/2014/main" id="{774A0262-B086-9508-37E3-58C65BF5F52F}"/>
              </a:ext>
            </a:extLst>
          </p:cNvPr>
          <p:cNvGrpSpPr/>
          <p:nvPr/>
        </p:nvGrpSpPr>
        <p:grpSpPr>
          <a:xfrm>
            <a:off x="0" y="1641336"/>
            <a:ext cx="724750" cy="681771"/>
            <a:chOff x="10255257" y="1070863"/>
            <a:chExt cx="724750" cy="671329"/>
          </a:xfrm>
        </p:grpSpPr>
        <p:cxnSp>
          <p:nvCxnSpPr>
            <p:cNvPr id="1025" name="Connecteur droit avec flèche 1024">
              <a:extLst>
                <a:ext uri="{FF2B5EF4-FFF2-40B4-BE49-F238E27FC236}">
                  <a16:creationId xmlns:a16="http://schemas.microsoft.com/office/drawing/2014/main" id="{1379B3A3-9F69-C143-B8C2-7AB359A88BA4}"/>
                </a:ext>
              </a:extLst>
            </p:cNvPr>
            <p:cNvCxnSpPr>
              <a:cxnSpLocks/>
            </p:cNvCxnSpPr>
            <p:nvPr/>
          </p:nvCxnSpPr>
          <p:spPr>
            <a:xfrm>
              <a:off x="10970698" y="1070863"/>
              <a:ext cx="0" cy="67132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27" name="ZoneTexte 1026">
              <a:extLst>
                <a:ext uri="{FF2B5EF4-FFF2-40B4-BE49-F238E27FC236}">
                  <a16:creationId xmlns:a16="http://schemas.microsoft.com/office/drawing/2014/main" id="{D5B2D1BB-96A2-75F1-CC6E-80C1466A356A}"/>
                </a:ext>
              </a:extLst>
            </p:cNvPr>
            <p:cNvSpPr txBox="1"/>
            <p:nvPr/>
          </p:nvSpPr>
          <p:spPr>
            <a:xfrm>
              <a:off x="10255257" y="1153833"/>
              <a:ext cx="724750" cy="3030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/>
                <a:t>Predict</a:t>
              </a:r>
              <a:endParaRPr lang="fr-FR" sz="1400" dirty="0"/>
            </a:p>
          </p:txBody>
        </p:sp>
      </p:grpSp>
      <p:grpSp>
        <p:nvGrpSpPr>
          <p:cNvPr id="1028" name="Groupe 1027">
            <a:extLst>
              <a:ext uri="{FF2B5EF4-FFF2-40B4-BE49-F238E27FC236}">
                <a16:creationId xmlns:a16="http://schemas.microsoft.com/office/drawing/2014/main" id="{891E9047-C0F4-7C69-A9FC-848491828881}"/>
              </a:ext>
            </a:extLst>
          </p:cNvPr>
          <p:cNvGrpSpPr/>
          <p:nvPr/>
        </p:nvGrpSpPr>
        <p:grpSpPr>
          <a:xfrm>
            <a:off x="2572389" y="1603220"/>
            <a:ext cx="1358192" cy="681771"/>
            <a:chOff x="10283338" y="1022096"/>
            <a:chExt cx="1358192" cy="671329"/>
          </a:xfrm>
        </p:grpSpPr>
        <p:cxnSp>
          <p:nvCxnSpPr>
            <p:cNvPr id="1029" name="Connecteur droit avec flèche 1028">
              <a:extLst>
                <a:ext uri="{FF2B5EF4-FFF2-40B4-BE49-F238E27FC236}">
                  <a16:creationId xmlns:a16="http://schemas.microsoft.com/office/drawing/2014/main" id="{EA5DE9C4-48A1-9879-7DCE-ADFB9651F58B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1022096"/>
              <a:ext cx="0" cy="67132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30" name="ZoneTexte 1029">
              <a:extLst>
                <a:ext uri="{FF2B5EF4-FFF2-40B4-BE49-F238E27FC236}">
                  <a16:creationId xmlns:a16="http://schemas.microsoft.com/office/drawing/2014/main" id="{C7371DA0-7E80-0DD8-CBF5-D7A4941FC171}"/>
                </a:ext>
              </a:extLst>
            </p:cNvPr>
            <p:cNvSpPr txBox="1"/>
            <p:nvPr/>
          </p:nvSpPr>
          <p:spPr>
            <a:xfrm>
              <a:off x="10283338" y="1160098"/>
              <a:ext cx="1358192" cy="5152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User Feedback </a:t>
              </a:r>
            </a:p>
            <a:p>
              <a:r>
                <a:rPr lang="fr-FR" sz="1400" dirty="0"/>
                <a:t>on </a:t>
              </a:r>
              <a:r>
                <a:rPr lang="fr-FR" sz="1400" dirty="0" err="1"/>
                <a:t>predictions</a:t>
              </a:r>
              <a:endParaRPr lang="fr-FR" sz="1400" dirty="0"/>
            </a:p>
          </p:txBody>
        </p:sp>
      </p:grpSp>
      <p:sp>
        <p:nvSpPr>
          <p:cNvPr id="1032" name="Flèche : bas 1031">
            <a:extLst>
              <a:ext uri="{FF2B5EF4-FFF2-40B4-BE49-F238E27FC236}">
                <a16:creationId xmlns:a16="http://schemas.microsoft.com/office/drawing/2014/main" id="{05D8F4CE-62A9-9553-96D5-2EA39DD8511B}"/>
              </a:ext>
            </a:extLst>
          </p:cNvPr>
          <p:cNvSpPr/>
          <p:nvPr/>
        </p:nvSpPr>
        <p:spPr>
          <a:xfrm rot="16200000">
            <a:off x="6219352" y="4734866"/>
            <a:ext cx="271417" cy="2617614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fr-FR" dirty="0"/>
          </a:p>
        </p:txBody>
      </p:sp>
      <p:cxnSp>
        <p:nvCxnSpPr>
          <p:cNvPr id="1033" name="Connecteur droit avec flèche 1032">
            <a:extLst>
              <a:ext uri="{FF2B5EF4-FFF2-40B4-BE49-F238E27FC236}">
                <a16:creationId xmlns:a16="http://schemas.microsoft.com/office/drawing/2014/main" id="{30EB4D49-5553-B307-52FC-7FFED133F56F}"/>
              </a:ext>
            </a:extLst>
          </p:cNvPr>
          <p:cNvCxnSpPr>
            <a:cxnSpLocks/>
          </p:cNvCxnSpPr>
          <p:nvPr/>
        </p:nvCxnSpPr>
        <p:spPr>
          <a:xfrm>
            <a:off x="1565311" y="3374532"/>
            <a:ext cx="0" cy="457242"/>
          </a:xfrm>
          <a:prstGeom prst="straightConnector1">
            <a:avLst/>
          </a:prstGeom>
          <a:ln w="4127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41" name="Groupe 1040">
            <a:extLst>
              <a:ext uri="{FF2B5EF4-FFF2-40B4-BE49-F238E27FC236}">
                <a16:creationId xmlns:a16="http://schemas.microsoft.com/office/drawing/2014/main" id="{69B6AE4B-9B5B-166A-16DE-5D6934ECC870}"/>
              </a:ext>
            </a:extLst>
          </p:cNvPr>
          <p:cNvGrpSpPr/>
          <p:nvPr/>
        </p:nvGrpSpPr>
        <p:grpSpPr>
          <a:xfrm>
            <a:off x="1343228" y="678618"/>
            <a:ext cx="1560229" cy="924560"/>
            <a:chOff x="1229245" y="830438"/>
            <a:chExt cx="1560229" cy="924560"/>
          </a:xfrm>
        </p:grpSpPr>
        <p:pic>
          <p:nvPicPr>
            <p:cNvPr id="1036" name="Graphique 1035" descr="Homme avec un remplissage uni">
              <a:extLst>
                <a:ext uri="{FF2B5EF4-FFF2-40B4-BE49-F238E27FC236}">
                  <a16:creationId xmlns:a16="http://schemas.microsoft.com/office/drawing/2014/main" id="{9E31BB70-D89F-59DF-5DCE-ADCF2F6C29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1229245" y="830438"/>
              <a:ext cx="914400" cy="914400"/>
            </a:xfrm>
            <a:prstGeom prst="rect">
              <a:avLst/>
            </a:prstGeom>
          </p:spPr>
        </p:pic>
        <p:sp>
          <p:nvSpPr>
            <p:cNvPr id="1038" name="ZoneTexte 1037">
              <a:extLst>
                <a:ext uri="{FF2B5EF4-FFF2-40B4-BE49-F238E27FC236}">
                  <a16:creationId xmlns:a16="http://schemas.microsoft.com/office/drawing/2014/main" id="{6B11DF8A-1170-DEEB-BA3B-9B17BB7F10C0}"/>
                </a:ext>
              </a:extLst>
            </p:cNvPr>
            <p:cNvSpPr txBox="1"/>
            <p:nvPr/>
          </p:nvSpPr>
          <p:spPr>
            <a:xfrm>
              <a:off x="1941749" y="1385666"/>
              <a:ext cx="847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USER</a:t>
              </a:r>
            </a:p>
          </p:txBody>
        </p:sp>
      </p:grpSp>
      <p:grpSp>
        <p:nvGrpSpPr>
          <p:cNvPr id="1040" name="Groupe 1039">
            <a:extLst>
              <a:ext uri="{FF2B5EF4-FFF2-40B4-BE49-F238E27FC236}">
                <a16:creationId xmlns:a16="http://schemas.microsoft.com/office/drawing/2014/main" id="{18BD7121-265D-C343-6C5D-8734BAB244F6}"/>
              </a:ext>
            </a:extLst>
          </p:cNvPr>
          <p:cNvGrpSpPr/>
          <p:nvPr/>
        </p:nvGrpSpPr>
        <p:grpSpPr>
          <a:xfrm>
            <a:off x="4142054" y="686811"/>
            <a:ext cx="1914898" cy="914400"/>
            <a:chOff x="8631844" y="767946"/>
            <a:chExt cx="1914898" cy="914400"/>
          </a:xfrm>
        </p:grpSpPr>
        <p:pic>
          <p:nvPicPr>
            <p:cNvPr id="1037" name="Graphique 1036" descr="Homme avec un remplissage uni">
              <a:extLst>
                <a:ext uri="{FF2B5EF4-FFF2-40B4-BE49-F238E27FC236}">
                  <a16:creationId xmlns:a16="http://schemas.microsoft.com/office/drawing/2014/main" id="{B7F8C394-8C9D-4C77-7EB2-3F8E1C4855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631844" y="767946"/>
              <a:ext cx="914400" cy="914400"/>
            </a:xfrm>
            <a:prstGeom prst="rect">
              <a:avLst/>
            </a:prstGeom>
          </p:spPr>
        </p:pic>
        <p:sp>
          <p:nvSpPr>
            <p:cNvPr id="1039" name="ZoneTexte 1038">
              <a:extLst>
                <a:ext uri="{FF2B5EF4-FFF2-40B4-BE49-F238E27FC236}">
                  <a16:creationId xmlns:a16="http://schemas.microsoft.com/office/drawing/2014/main" id="{4562AE50-ADEF-47FB-6EBC-A89A67964736}"/>
                </a:ext>
              </a:extLst>
            </p:cNvPr>
            <p:cNvSpPr txBox="1"/>
            <p:nvPr/>
          </p:nvSpPr>
          <p:spPr>
            <a:xfrm>
              <a:off x="9301276" y="1304309"/>
              <a:ext cx="1245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/>
                <a:t>ADMIN</a:t>
              </a:r>
            </a:p>
          </p:txBody>
        </p:sp>
      </p:grpSp>
      <p:cxnSp>
        <p:nvCxnSpPr>
          <p:cNvPr id="1042" name="Connecteur droit avec flèche 1041">
            <a:extLst>
              <a:ext uri="{FF2B5EF4-FFF2-40B4-BE49-F238E27FC236}">
                <a16:creationId xmlns:a16="http://schemas.microsoft.com/office/drawing/2014/main" id="{CE627F2C-501C-4B97-2566-B7523E694D3A}"/>
              </a:ext>
            </a:extLst>
          </p:cNvPr>
          <p:cNvCxnSpPr>
            <a:cxnSpLocks/>
          </p:cNvCxnSpPr>
          <p:nvPr/>
        </p:nvCxnSpPr>
        <p:spPr>
          <a:xfrm>
            <a:off x="9907906" y="3384368"/>
            <a:ext cx="0" cy="457242"/>
          </a:xfrm>
          <a:prstGeom prst="straightConnector1">
            <a:avLst/>
          </a:prstGeom>
          <a:ln w="41275" cap="flat" cmpd="sng" algn="ctr">
            <a:solidFill>
              <a:schemeClr val="accent5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050" name="Groupe 1049">
            <a:extLst>
              <a:ext uri="{FF2B5EF4-FFF2-40B4-BE49-F238E27FC236}">
                <a16:creationId xmlns:a16="http://schemas.microsoft.com/office/drawing/2014/main" id="{08A892BF-C9B0-83BC-C160-6F15DFA945A9}"/>
              </a:ext>
            </a:extLst>
          </p:cNvPr>
          <p:cNvGrpSpPr/>
          <p:nvPr/>
        </p:nvGrpSpPr>
        <p:grpSpPr>
          <a:xfrm>
            <a:off x="3659805" y="2351164"/>
            <a:ext cx="1939528" cy="999802"/>
            <a:chOff x="5051560" y="1657093"/>
            <a:chExt cx="1939528" cy="999802"/>
          </a:xfrm>
        </p:grpSpPr>
        <p:grpSp>
          <p:nvGrpSpPr>
            <p:cNvPr id="1044" name="Groupe 1043">
              <a:extLst>
                <a:ext uri="{FF2B5EF4-FFF2-40B4-BE49-F238E27FC236}">
                  <a16:creationId xmlns:a16="http://schemas.microsoft.com/office/drawing/2014/main" id="{D8BA9A28-6571-0195-9D48-AA8CEF758A8C}"/>
                </a:ext>
              </a:extLst>
            </p:cNvPr>
            <p:cNvGrpSpPr/>
            <p:nvPr/>
          </p:nvGrpSpPr>
          <p:grpSpPr>
            <a:xfrm>
              <a:off x="5051560" y="1657093"/>
              <a:ext cx="1939528" cy="999802"/>
              <a:chOff x="3263531" y="1280755"/>
              <a:chExt cx="1897051" cy="999802"/>
            </a:xfrm>
          </p:grpSpPr>
          <p:sp>
            <p:nvSpPr>
              <p:cNvPr id="1046" name="ZoneTexte 1045">
                <a:extLst>
                  <a:ext uri="{FF2B5EF4-FFF2-40B4-BE49-F238E27FC236}">
                    <a16:creationId xmlns:a16="http://schemas.microsoft.com/office/drawing/2014/main" id="{B05E03BE-5E41-0D93-632F-5A86B6CC2E51}"/>
                  </a:ext>
                </a:extLst>
              </p:cNvPr>
              <p:cNvSpPr txBox="1"/>
              <p:nvPr/>
            </p:nvSpPr>
            <p:spPr>
              <a:xfrm>
                <a:off x="3263531" y="1280755"/>
                <a:ext cx="1897051" cy="999802"/>
              </a:xfrm>
              <a:prstGeom prst="rect">
                <a:avLst/>
              </a:prstGeom>
              <a:ln w="41275" cap="rnd">
                <a:round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wrap="square" rtlCol="0">
                <a:noAutofit/>
              </a:bodyPr>
              <a:lstStyle/>
              <a:p>
                <a:pPr algn="ctr"/>
                <a:r>
                  <a:rPr lang="fr-FR" b="1" dirty="0"/>
                  <a:t>ADMIN-</a:t>
                </a:r>
                <a:r>
                  <a:rPr lang="fr-FR" b="1" dirty="0" err="1"/>
                  <a:t>Grafana</a:t>
                </a:r>
                <a:endParaRPr lang="fr-FR" b="1" dirty="0"/>
              </a:p>
            </p:txBody>
          </p:sp>
          <p:pic>
            <p:nvPicPr>
              <p:cNvPr id="1047" name="Image 1046" descr="Une image contenant symbole, Graphique, clipart, conception&#10;&#10;Le contenu généré par l’IA peut être incorrect.">
                <a:extLst>
                  <a:ext uri="{FF2B5EF4-FFF2-40B4-BE49-F238E27FC236}">
                    <a16:creationId xmlns:a16="http://schemas.microsoft.com/office/drawing/2014/main" id="{7D087127-EEA5-06D3-35E1-79B70C918A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719304" y="1877634"/>
                <a:ext cx="396649" cy="396649"/>
              </a:xfrm>
              <a:prstGeom prst="rect">
                <a:avLst/>
              </a:prstGeom>
            </p:spPr>
          </p:pic>
        </p:grpSp>
        <p:pic>
          <p:nvPicPr>
            <p:cNvPr id="1049" name="Image 1048" descr="Une image contenant Graphique, graphisme, Police, clipart&#10;&#10;Le contenu généré par l’IA peut être incorrect.">
              <a:extLst>
                <a:ext uri="{FF2B5EF4-FFF2-40B4-BE49-F238E27FC236}">
                  <a16:creationId xmlns:a16="http://schemas.microsoft.com/office/drawing/2014/main" id="{C40D1A2E-1A0B-472C-C3E9-3C5162569B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737676" y="2049211"/>
              <a:ext cx="512613" cy="524147"/>
            </a:xfrm>
            <a:prstGeom prst="rect">
              <a:avLst/>
            </a:prstGeom>
          </p:spPr>
        </p:pic>
      </p:grpSp>
      <p:grpSp>
        <p:nvGrpSpPr>
          <p:cNvPr id="1053" name="Groupe 1052">
            <a:extLst>
              <a:ext uri="{FF2B5EF4-FFF2-40B4-BE49-F238E27FC236}">
                <a16:creationId xmlns:a16="http://schemas.microsoft.com/office/drawing/2014/main" id="{F3FD2707-D669-5F18-3460-88FC81F0CE9C}"/>
              </a:ext>
            </a:extLst>
          </p:cNvPr>
          <p:cNvGrpSpPr/>
          <p:nvPr/>
        </p:nvGrpSpPr>
        <p:grpSpPr>
          <a:xfrm>
            <a:off x="4507455" y="1645865"/>
            <a:ext cx="788549" cy="705823"/>
            <a:chOff x="10257940" y="1022096"/>
            <a:chExt cx="788549" cy="671329"/>
          </a:xfrm>
        </p:grpSpPr>
        <p:cxnSp>
          <p:nvCxnSpPr>
            <p:cNvPr id="1054" name="Connecteur droit avec flèche 1053">
              <a:extLst>
                <a:ext uri="{FF2B5EF4-FFF2-40B4-BE49-F238E27FC236}">
                  <a16:creationId xmlns:a16="http://schemas.microsoft.com/office/drawing/2014/main" id="{87CA9558-C1F3-2DA1-78AB-45E50ABBC30F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1022096"/>
              <a:ext cx="0" cy="67132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55" name="ZoneTexte 1054">
              <a:extLst>
                <a:ext uri="{FF2B5EF4-FFF2-40B4-BE49-F238E27FC236}">
                  <a16:creationId xmlns:a16="http://schemas.microsoft.com/office/drawing/2014/main" id="{437513F7-B020-EE0D-FC62-325F62114269}"/>
                </a:ext>
              </a:extLst>
            </p:cNvPr>
            <p:cNvSpPr txBox="1"/>
            <p:nvPr/>
          </p:nvSpPr>
          <p:spPr>
            <a:xfrm>
              <a:off x="10257940" y="1156538"/>
              <a:ext cx="7885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Monitor</a:t>
              </a:r>
            </a:p>
          </p:txBody>
        </p:sp>
      </p:grpSp>
      <p:grpSp>
        <p:nvGrpSpPr>
          <p:cNvPr id="1056" name="Groupe 1055">
            <a:extLst>
              <a:ext uri="{FF2B5EF4-FFF2-40B4-BE49-F238E27FC236}">
                <a16:creationId xmlns:a16="http://schemas.microsoft.com/office/drawing/2014/main" id="{DD082217-C311-0AD0-6BA3-21B33E4D28B3}"/>
              </a:ext>
            </a:extLst>
          </p:cNvPr>
          <p:cNvGrpSpPr/>
          <p:nvPr/>
        </p:nvGrpSpPr>
        <p:grpSpPr>
          <a:xfrm>
            <a:off x="279144" y="735044"/>
            <a:ext cx="836191" cy="943922"/>
            <a:chOff x="370749" y="3635157"/>
            <a:chExt cx="836191" cy="943922"/>
          </a:xfrm>
        </p:grpSpPr>
        <p:pic>
          <p:nvPicPr>
            <p:cNvPr id="1057" name="Graphique 1056" descr="Base de données avec un remplissage uni">
              <a:extLst>
                <a:ext uri="{FF2B5EF4-FFF2-40B4-BE49-F238E27FC236}">
                  <a16:creationId xmlns:a16="http://schemas.microsoft.com/office/drawing/2014/main" id="{F546EFFA-FA39-650B-A66A-852A46E9F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95662" y="3856926"/>
              <a:ext cx="722153" cy="722153"/>
            </a:xfrm>
            <a:prstGeom prst="rect">
              <a:avLst/>
            </a:prstGeom>
          </p:spPr>
        </p:pic>
        <p:sp>
          <p:nvSpPr>
            <p:cNvPr id="1058" name="ZoneTexte 1057">
              <a:extLst>
                <a:ext uri="{FF2B5EF4-FFF2-40B4-BE49-F238E27FC236}">
                  <a16:creationId xmlns:a16="http://schemas.microsoft.com/office/drawing/2014/main" id="{ACFB823E-9F7B-C7FB-F084-8563D3481E14}"/>
                </a:ext>
              </a:extLst>
            </p:cNvPr>
            <p:cNvSpPr txBox="1"/>
            <p:nvPr/>
          </p:nvSpPr>
          <p:spPr>
            <a:xfrm>
              <a:off x="370749" y="3635157"/>
              <a:ext cx="8361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600" dirty="0">
                  <a:solidFill>
                    <a:schemeClr val="accent6">
                      <a:lumMod val="75000"/>
                    </a:schemeClr>
                  </a:solidFill>
                </a:rPr>
                <a:t>Images</a:t>
              </a:r>
            </a:p>
          </p:txBody>
        </p:sp>
      </p:grpSp>
      <p:grpSp>
        <p:nvGrpSpPr>
          <p:cNvPr id="1059" name="Groupe 1058">
            <a:extLst>
              <a:ext uri="{FF2B5EF4-FFF2-40B4-BE49-F238E27FC236}">
                <a16:creationId xmlns:a16="http://schemas.microsoft.com/office/drawing/2014/main" id="{A6B0F6F7-D56D-CF9F-47AD-E284F3CED3BF}"/>
              </a:ext>
            </a:extLst>
          </p:cNvPr>
          <p:cNvGrpSpPr/>
          <p:nvPr/>
        </p:nvGrpSpPr>
        <p:grpSpPr>
          <a:xfrm>
            <a:off x="8475181" y="726936"/>
            <a:ext cx="1914898" cy="914400"/>
            <a:chOff x="8631844" y="767946"/>
            <a:chExt cx="1914898" cy="914400"/>
          </a:xfrm>
        </p:grpSpPr>
        <p:pic>
          <p:nvPicPr>
            <p:cNvPr id="1060" name="Graphique 1059" descr="Homme avec un remplissage uni">
              <a:extLst>
                <a:ext uri="{FF2B5EF4-FFF2-40B4-BE49-F238E27FC236}">
                  <a16:creationId xmlns:a16="http://schemas.microsoft.com/office/drawing/2014/main" id="{ECDD4F71-D824-D7DF-E6F1-235A531D26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8631844" y="767946"/>
              <a:ext cx="914400" cy="914400"/>
            </a:xfrm>
            <a:prstGeom prst="rect">
              <a:avLst/>
            </a:prstGeom>
          </p:spPr>
        </p:pic>
        <p:sp>
          <p:nvSpPr>
            <p:cNvPr id="1061" name="ZoneTexte 1060">
              <a:extLst>
                <a:ext uri="{FF2B5EF4-FFF2-40B4-BE49-F238E27FC236}">
                  <a16:creationId xmlns:a16="http://schemas.microsoft.com/office/drawing/2014/main" id="{9D219B32-3DD1-000F-E0A1-AF77DCC55AE2}"/>
                </a:ext>
              </a:extLst>
            </p:cNvPr>
            <p:cNvSpPr txBox="1"/>
            <p:nvPr/>
          </p:nvSpPr>
          <p:spPr>
            <a:xfrm>
              <a:off x="9301276" y="1304309"/>
              <a:ext cx="12454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b="1" dirty="0"/>
                <a:t>ADMIN</a:t>
              </a:r>
            </a:p>
          </p:txBody>
        </p:sp>
      </p:grpSp>
      <p:grpSp>
        <p:nvGrpSpPr>
          <p:cNvPr id="1067" name="Groupe 1066">
            <a:extLst>
              <a:ext uri="{FF2B5EF4-FFF2-40B4-BE49-F238E27FC236}">
                <a16:creationId xmlns:a16="http://schemas.microsoft.com/office/drawing/2014/main" id="{6E42FDA4-E0CB-18CB-8C90-D0F8E0D9FE13}"/>
              </a:ext>
            </a:extLst>
          </p:cNvPr>
          <p:cNvGrpSpPr/>
          <p:nvPr/>
        </p:nvGrpSpPr>
        <p:grpSpPr>
          <a:xfrm>
            <a:off x="1468026" y="1620480"/>
            <a:ext cx="1038939" cy="705823"/>
            <a:chOff x="1448884" y="1583698"/>
            <a:chExt cx="1038939" cy="705823"/>
          </a:xfrm>
        </p:grpSpPr>
        <p:cxnSp>
          <p:nvCxnSpPr>
            <p:cNvPr id="1062" name="Connecteur droit avec flèche 1061">
              <a:extLst>
                <a:ext uri="{FF2B5EF4-FFF2-40B4-BE49-F238E27FC236}">
                  <a16:creationId xmlns:a16="http://schemas.microsoft.com/office/drawing/2014/main" id="{BF121829-43E0-7C2E-82A8-1AEF4881154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64186" y="1583698"/>
              <a:ext cx="4555" cy="705823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66" name="ZoneTexte 1065">
              <a:extLst>
                <a:ext uri="{FF2B5EF4-FFF2-40B4-BE49-F238E27FC236}">
                  <a16:creationId xmlns:a16="http://schemas.microsoft.com/office/drawing/2014/main" id="{56BF8512-142C-511A-3F2A-42F3438D4CAC}"/>
                </a:ext>
              </a:extLst>
            </p:cNvPr>
            <p:cNvSpPr txBox="1"/>
            <p:nvPr/>
          </p:nvSpPr>
          <p:spPr>
            <a:xfrm>
              <a:off x="1448884" y="1740319"/>
              <a:ext cx="10389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/>
                <a:t>Predictions</a:t>
              </a:r>
              <a:endParaRPr lang="fr-FR" sz="1400" dirty="0"/>
            </a:p>
          </p:txBody>
        </p:sp>
      </p:grpSp>
      <p:grpSp>
        <p:nvGrpSpPr>
          <p:cNvPr id="1069" name="Groupe 1068">
            <a:extLst>
              <a:ext uri="{FF2B5EF4-FFF2-40B4-BE49-F238E27FC236}">
                <a16:creationId xmlns:a16="http://schemas.microsoft.com/office/drawing/2014/main" id="{E376833F-C7F5-EB4A-BC2B-1424C520CD86}"/>
              </a:ext>
            </a:extLst>
          </p:cNvPr>
          <p:cNvGrpSpPr/>
          <p:nvPr/>
        </p:nvGrpSpPr>
        <p:grpSpPr>
          <a:xfrm>
            <a:off x="876278" y="1649697"/>
            <a:ext cx="489972" cy="681771"/>
            <a:chOff x="10480726" y="1070863"/>
            <a:chExt cx="489972" cy="671329"/>
          </a:xfrm>
        </p:grpSpPr>
        <p:cxnSp>
          <p:nvCxnSpPr>
            <p:cNvPr id="1070" name="Connecteur droit avec flèche 1069">
              <a:extLst>
                <a:ext uri="{FF2B5EF4-FFF2-40B4-BE49-F238E27FC236}">
                  <a16:creationId xmlns:a16="http://schemas.microsoft.com/office/drawing/2014/main" id="{64E4C1F9-5F6E-4B21-BD53-5810D85820AB}"/>
                </a:ext>
              </a:extLst>
            </p:cNvPr>
            <p:cNvCxnSpPr>
              <a:cxnSpLocks/>
            </p:cNvCxnSpPr>
            <p:nvPr/>
          </p:nvCxnSpPr>
          <p:spPr>
            <a:xfrm>
              <a:off x="10970698" y="1070863"/>
              <a:ext cx="0" cy="67132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71" name="ZoneTexte 1070">
              <a:extLst>
                <a:ext uri="{FF2B5EF4-FFF2-40B4-BE49-F238E27FC236}">
                  <a16:creationId xmlns:a16="http://schemas.microsoft.com/office/drawing/2014/main" id="{BC510DFC-CF17-9886-17E4-EEB4AB3AD0A8}"/>
                </a:ext>
              </a:extLst>
            </p:cNvPr>
            <p:cNvSpPr txBox="1"/>
            <p:nvPr/>
          </p:nvSpPr>
          <p:spPr>
            <a:xfrm>
              <a:off x="10480726" y="1191651"/>
              <a:ext cx="452368" cy="3030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/>
                <a:t>Get</a:t>
              </a:r>
              <a:endParaRPr lang="fr-FR" sz="1400" dirty="0"/>
            </a:p>
          </p:txBody>
        </p:sp>
      </p:grpSp>
      <p:grpSp>
        <p:nvGrpSpPr>
          <p:cNvPr id="1072" name="Groupe 1071">
            <a:extLst>
              <a:ext uri="{FF2B5EF4-FFF2-40B4-BE49-F238E27FC236}">
                <a16:creationId xmlns:a16="http://schemas.microsoft.com/office/drawing/2014/main" id="{F170B750-87B5-EC8D-8405-64F693DFAFAE}"/>
              </a:ext>
            </a:extLst>
          </p:cNvPr>
          <p:cNvGrpSpPr/>
          <p:nvPr/>
        </p:nvGrpSpPr>
        <p:grpSpPr>
          <a:xfrm>
            <a:off x="8392059" y="1701912"/>
            <a:ext cx="818109" cy="671329"/>
            <a:chOff x="10248995" y="1022096"/>
            <a:chExt cx="818109" cy="671329"/>
          </a:xfrm>
        </p:grpSpPr>
        <p:cxnSp>
          <p:nvCxnSpPr>
            <p:cNvPr id="1073" name="Connecteur droit avec flèche 1072">
              <a:extLst>
                <a:ext uri="{FF2B5EF4-FFF2-40B4-BE49-F238E27FC236}">
                  <a16:creationId xmlns:a16="http://schemas.microsoft.com/office/drawing/2014/main" id="{E1CAC9B5-0FEC-8D9A-7068-ABE60DB5F504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1022096"/>
              <a:ext cx="0" cy="67132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074" name="ZoneTexte 1073">
              <a:extLst>
                <a:ext uri="{FF2B5EF4-FFF2-40B4-BE49-F238E27FC236}">
                  <a16:creationId xmlns:a16="http://schemas.microsoft.com/office/drawing/2014/main" id="{C446AE97-CD23-69A4-7270-4117B739FE95}"/>
                </a:ext>
              </a:extLst>
            </p:cNvPr>
            <p:cNvSpPr txBox="1"/>
            <p:nvPr/>
          </p:nvSpPr>
          <p:spPr>
            <a:xfrm>
              <a:off x="10248995" y="1074209"/>
              <a:ext cx="8181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/>
                <a:t>Manage</a:t>
              </a:r>
            </a:p>
            <a:p>
              <a:r>
                <a:rPr lang="fr-FR" sz="1400" dirty="0"/>
                <a:t>images</a:t>
              </a:r>
            </a:p>
          </p:txBody>
        </p:sp>
      </p:grp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CF047A2B-EE31-13F0-7067-4FF4A00E7F2A}"/>
              </a:ext>
            </a:extLst>
          </p:cNvPr>
          <p:cNvCxnSpPr>
            <a:cxnSpLocks/>
          </p:cNvCxnSpPr>
          <p:nvPr/>
        </p:nvCxnSpPr>
        <p:spPr>
          <a:xfrm flipV="1">
            <a:off x="6907635" y="1685190"/>
            <a:ext cx="790180" cy="540967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999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40" grpId="0" animBg="1"/>
      <p:bldP spid="41" grpId="0" animBg="1"/>
      <p:bldP spid="103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EA5D44-5DD5-7D5E-6E74-8580E5087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5DFD04-3CD8-8A91-4EC0-CC12740D3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Scénario de démo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CDBC0DD-81BE-C619-6D94-294A94A11A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2024</a:t>
            </a:r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A54689C-93DA-4F92-4919-13D5E1A12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55ABB50-16DF-C8FD-3181-C44ABE001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E79C5BA-6054-1CFF-E12B-B1A0C802D7BB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198562"/>
            <a:ext cx="10634221" cy="5315360"/>
          </a:xfrm>
        </p:spPr>
        <p:txBody>
          <a:bodyPr/>
          <a:lstStyle/>
          <a:p>
            <a:r>
              <a:rPr lang="fr-FR" dirty="0"/>
              <a:t>Démo de cas d’usage User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User lance une prédiction sur quelques images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User récupère les prédictions en asynchrone sur ces images</a:t>
            </a:r>
          </a:p>
          <a:p>
            <a:pPr lvl="2"/>
            <a:r>
              <a:rPr lang="fr-FR" dirty="0"/>
              <a:t>User vérifie les prédictions et fait quelques corrections de prédiction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fr-FR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Démo de cas d’usage Admin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Admin a été informé que des prédictions ont </a:t>
            </a:r>
            <a:r>
              <a:rPr lang="fr-FR"/>
              <a:t>été corrigées</a:t>
            </a:r>
            <a:endParaRPr lang="fr-FR" dirty="0"/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Admin ajoute ces images de prédiction corrigées au jeu d’entrainement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Admin lance un entrainement avec ces nouvelles images et patiente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Admin surveille les dockers de la pipeline Training avec </a:t>
            </a:r>
            <a:r>
              <a:rPr lang="fr-FR" dirty="0" err="1"/>
              <a:t>Grafana</a:t>
            </a:r>
            <a:endParaRPr lang="fr-FR" dirty="0"/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Admin regarde les performances du dernier entrainement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Admin compare les performances des différents modèles historiques, et il choisit le meilleur environnement (</a:t>
            </a:r>
            <a:r>
              <a:rPr lang="fr-FR" dirty="0" err="1"/>
              <a:t>données+modèles</a:t>
            </a:r>
            <a:r>
              <a:rPr lang="fr-FR" dirty="0"/>
              <a:t>) et le restaure </a:t>
            </a:r>
          </a:p>
          <a:p>
            <a:pPr marL="971550" lvl="1" indent="-514350">
              <a:buFont typeface="+mj-lt"/>
              <a:buAutoNum type="arabicPeriod"/>
            </a:pPr>
            <a:r>
              <a:rPr lang="fr-FR" dirty="0"/>
              <a:t>Admin enregistre le modèle qui sera utilisé pour les futures prédictions</a:t>
            </a:r>
          </a:p>
          <a:p>
            <a:pPr marL="971550" lvl="1" indent="-514350">
              <a:buFont typeface="+mj-lt"/>
              <a:buAutoNum type="arabicPeriod"/>
            </a:pPr>
            <a:endParaRPr lang="fr-FR" dirty="0"/>
          </a:p>
          <a:p>
            <a:pPr marL="971550" lvl="1" indent="-514350">
              <a:buFont typeface="+mj-lt"/>
              <a:buAutoNum type="arabicPeriod"/>
            </a:pPr>
            <a:endParaRPr lang="fr-FR" dirty="0"/>
          </a:p>
          <a:p>
            <a:pPr lvl="1"/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653420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497FF6-186B-0CFC-1F4B-026E35693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2769F6-8F44-1842-7F48-EE5E0481F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Plan de la présentation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26044A3-DF31-CA40-8A7B-E500D7DD35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2024</a:t>
            </a:r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E144701-9AAB-ED59-3B7F-1B2F39066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AD0AF2A-9772-26A4-1814-3E57BEFF8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7371F1E-F6BA-307D-9707-FEB85C7383DD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199072"/>
            <a:ext cx="10963274" cy="4899803"/>
          </a:xfrm>
        </p:spPr>
        <p:txBody>
          <a:bodyPr/>
          <a:lstStyle/>
          <a:p>
            <a:r>
              <a:rPr lang="fr-FR" dirty="0"/>
              <a:t>Introduction &amp; Démo</a:t>
            </a:r>
          </a:p>
          <a:p>
            <a:r>
              <a:rPr lang="fr-FR" b="1" dirty="0"/>
              <a:t>Modèles et jeu de données</a:t>
            </a:r>
          </a:p>
          <a:p>
            <a:r>
              <a:rPr lang="fr-FR" dirty="0"/>
              <a:t>Pipeline Training &amp; Monitoring</a:t>
            </a:r>
          </a:p>
          <a:p>
            <a:r>
              <a:rPr lang="fr-FR" dirty="0"/>
              <a:t>Pipeline Prédiction &amp; Feedback User</a:t>
            </a:r>
          </a:p>
          <a:p>
            <a:r>
              <a:rPr lang="fr-FR" dirty="0"/>
              <a:t>Déploiement </a:t>
            </a:r>
            <a:r>
              <a:rPr lang="fr-FR" dirty="0" err="1"/>
              <a:t>MLOps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3415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93705F-D2C3-7F8D-CD2F-CEA3E0ADB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644550-ADFB-5FFA-7056-80F7EA053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Modèles et Nettoyage jeu de données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AEC22A6-AAC5-7614-9024-B6F95846BD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2024</a:t>
            </a:r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8268EF5-3FEF-2525-6A8D-5B3C0342E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FAE9B69-7062-0F7C-E5E2-F3A90CDC6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FB3C0B4-7A22-6693-0B35-901B65C4D40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198562"/>
            <a:ext cx="11353800" cy="5437375"/>
          </a:xfrm>
        </p:spPr>
        <p:txBody>
          <a:bodyPr/>
          <a:lstStyle/>
          <a:p>
            <a:r>
              <a:rPr lang="fr-FR" dirty="0"/>
              <a:t>Jeu de données initial d’entrainement</a:t>
            </a:r>
          </a:p>
          <a:p>
            <a:pPr lvl="1"/>
            <a:r>
              <a:rPr lang="fr-FR" dirty="0"/>
              <a:t>~200 images « propre » pour 3 catégories (Facture, ID, CV)</a:t>
            </a:r>
          </a:p>
          <a:p>
            <a:r>
              <a:rPr lang="fr-FR" dirty="0"/>
              <a:t>Modèles utilisés</a:t>
            </a:r>
          </a:p>
          <a:p>
            <a:pPr lvl="1"/>
            <a:r>
              <a:rPr lang="fr-FR" dirty="0"/>
              <a:t>Modèle </a:t>
            </a:r>
            <a:r>
              <a:rPr lang="fr-FR" b="1" dirty="0"/>
              <a:t>OCR</a:t>
            </a:r>
            <a:r>
              <a:rPr lang="fr-FR" dirty="0"/>
              <a:t> : image </a:t>
            </a:r>
            <a:r>
              <a:rPr lang="fr-FR" dirty="0">
                <a:sym typeface="Wingdings" panose="05000000000000000000" pitchFamily="2" charset="2"/>
              </a:rPr>
              <a:t> texte océrisé</a:t>
            </a:r>
            <a:endParaRPr lang="fr-FR" dirty="0"/>
          </a:p>
          <a:p>
            <a:pPr lvl="1"/>
            <a:r>
              <a:rPr lang="fr-FR" dirty="0"/>
              <a:t>Modèle </a:t>
            </a:r>
            <a:r>
              <a:rPr lang="fr-FR" b="1" dirty="0" err="1"/>
              <a:t>LogisticRegression</a:t>
            </a:r>
            <a:r>
              <a:rPr lang="fr-FR" dirty="0"/>
              <a:t> basé sur le texte océrisé</a:t>
            </a:r>
          </a:p>
          <a:p>
            <a:r>
              <a:rPr lang="fr-FR" dirty="0" err="1"/>
              <a:t>Feature</a:t>
            </a:r>
            <a:r>
              <a:rPr lang="fr-FR" dirty="0"/>
              <a:t> engineering des données</a:t>
            </a:r>
          </a:p>
          <a:p>
            <a:pPr lvl="1"/>
            <a:r>
              <a:rPr lang="fr-FR" dirty="0"/>
              <a:t>Fonctions de Nettoyage du texte océrisé</a:t>
            </a:r>
          </a:p>
          <a:p>
            <a:pPr lvl="1"/>
            <a:r>
              <a:rPr lang="fr-FR" dirty="0"/>
              <a:t>Fonctions de Lemmatisation / </a:t>
            </a:r>
            <a:r>
              <a:rPr lang="fr-FR" dirty="0" err="1"/>
              <a:t>Remove</a:t>
            </a:r>
            <a:r>
              <a:rPr lang="fr-FR" dirty="0"/>
              <a:t> stop </a:t>
            </a:r>
            <a:r>
              <a:rPr lang="fr-FR" dirty="0" err="1"/>
              <a:t>words</a:t>
            </a:r>
            <a:endParaRPr lang="fr-FR" dirty="0"/>
          </a:p>
          <a:p>
            <a:pPr lvl="1"/>
            <a:r>
              <a:rPr lang="fr-FR" dirty="0"/>
              <a:t>Récupération des fonctions de vectorisation du texte océrisé (TF-IDF)</a:t>
            </a:r>
          </a:p>
        </p:txBody>
      </p:sp>
    </p:spTree>
    <p:extLst>
      <p:ext uri="{BB962C8B-B14F-4D97-AF65-F5344CB8AC3E}">
        <p14:creationId xmlns:p14="http://schemas.microsoft.com/office/powerpoint/2010/main" val="1525133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 Minimalist sales pitch_Win32_v3" id="{94A97C69-66A9-4087-9F82-0ACADC7B1165}" vid="{910C8C3F-0EFE-4D8C-9BA0-48E193664E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A97235-BEC4-4F82-87A8-2F5DAD53B5F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C1F447F-FAA8-4106-988B-648F3C8EDB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9BF405E-7930-4D5C-ABB3-493E9D6D6CEA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{95EE0E26-B0C2-4FB2-96AD-8A084D9513DF}tf22318419_win32</Template>
  <TotalTime>0</TotalTime>
  <Words>430</Words>
  <Application>Microsoft Office PowerPoint</Application>
  <PresentationFormat>Grand écran</PresentationFormat>
  <Paragraphs>103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</vt:lpstr>
      <vt:lpstr>Calibri</vt:lpstr>
      <vt:lpstr>Courier New</vt:lpstr>
      <vt:lpstr>Tenorite</vt:lpstr>
      <vt:lpstr>Wingdings</vt:lpstr>
      <vt:lpstr>Monoline</vt:lpstr>
      <vt:lpstr>Projet Classification de documents  Présentation du projet MLOps  25 Février 2025</vt:lpstr>
      <vt:lpstr>Plan de la présentation</vt:lpstr>
      <vt:lpstr>Introduction</vt:lpstr>
      <vt:lpstr>Vue d’ensemble du projet Classification MLOps</vt:lpstr>
      <vt:lpstr>Scénario de démo</vt:lpstr>
      <vt:lpstr>Plan de la présentation</vt:lpstr>
      <vt:lpstr>Modèles et Nettoyage jeu de données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Classification de documents</dc:title>
  <dc:creator>Eddie Jaffuel</dc:creator>
  <cp:lastModifiedBy>Eddie Jaffuel</cp:lastModifiedBy>
  <cp:revision>138</cp:revision>
  <dcterms:created xsi:type="dcterms:W3CDTF">2024-02-05T07:48:41Z</dcterms:created>
  <dcterms:modified xsi:type="dcterms:W3CDTF">2025-02-21T14:57:35Z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