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84" r:id="rId5"/>
    <p:sldId id="287" r:id="rId6"/>
    <p:sldId id="285" r:id="rId7"/>
    <p:sldId id="288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7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8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CI : Jenkins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808694-26D6-20EB-3D8E-F9264275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71" y="805842"/>
            <a:ext cx="11571303" cy="59987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26144" y="3931154"/>
            <a:ext cx="6381948" cy="2425195"/>
          </a:xfrm>
          <a:solidFill>
            <a:schemeClr val="accent1"/>
          </a:solidFill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Sur modification dans la branche /main (Pull </a:t>
            </a:r>
            <a:r>
              <a:rPr lang="fr-FR" sz="2000" dirty="0" err="1"/>
              <a:t>Request</a:t>
            </a:r>
            <a:r>
              <a:rPr lang="fr-FR" sz="2000" dirty="0"/>
              <a:t>)</a:t>
            </a:r>
          </a:p>
          <a:p>
            <a:r>
              <a:rPr lang="fr-FR" sz="2000" dirty="0"/>
              <a:t>Run tests unitaires</a:t>
            </a:r>
          </a:p>
          <a:p>
            <a:r>
              <a:rPr lang="fr-FR" sz="2000" dirty="0" err="1"/>
              <a:t>Build</a:t>
            </a:r>
            <a:r>
              <a:rPr lang="fr-FR" sz="2000" dirty="0"/>
              <a:t> des dockers</a:t>
            </a:r>
          </a:p>
          <a:p>
            <a:r>
              <a:rPr lang="fr-FR" sz="2000" dirty="0"/>
              <a:t>Run tests intégrations &amp; fonctionnels</a:t>
            </a:r>
          </a:p>
          <a:p>
            <a:r>
              <a:rPr lang="fr-FR" sz="2000" dirty="0"/>
              <a:t>Push sur Docker Hub</a:t>
            </a:r>
          </a:p>
          <a:p>
            <a:r>
              <a:rPr lang="fr-FR" sz="2000" dirty="0"/>
              <a:t>Modification du repo de déploiement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247B7-8CB5-E2C7-7A55-6A2C2248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 : </a:t>
            </a:r>
            <a:r>
              <a:rPr lang="en-US" dirty="0" err="1"/>
              <a:t>ArgoCD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54FB-BF36-9D6E-187E-ABE0AB35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41364-7F60-86FB-72D7-F7894F7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3995E-A9C6-4369-CB12-E09EE0ED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5F4205-02DB-7D8D-C375-7D74F83BA65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rcRect r="-118" b="40064"/>
          <a:stretch/>
        </p:blipFill>
        <p:spPr>
          <a:xfrm>
            <a:off x="371548" y="924977"/>
            <a:ext cx="10725321" cy="34804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7BF5E2-673D-4D47-6819-D19CCF5E96C2}"/>
              </a:ext>
            </a:extLst>
          </p:cNvPr>
          <p:cNvSpPr txBox="1"/>
          <p:nvPr/>
        </p:nvSpPr>
        <p:spPr>
          <a:xfrm>
            <a:off x="3788169" y="102928"/>
            <a:ext cx="7450102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Déploiement</a:t>
            </a:r>
            <a:r>
              <a:rPr lang="en-US" sz="2000" dirty="0"/>
              <a:t> Continu des Dockers (</a:t>
            </a:r>
            <a:r>
              <a:rPr lang="en-US" sz="2000" dirty="0" err="1"/>
              <a:t>basé</a:t>
            </a:r>
            <a:r>
              <a:rPr lang="en-US" sz="2000" dirty="0"/>
              <a:t> sur un repo GitHub </a:t>
            </a:r>
            <a:r>
              <a:rPr lang="en-US" sz="2000" dirty="0" err="1"/>
              <a:t>dédié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Utilisation</a:t>
            </a:r>
            <a:r>
              <a:rPr lang="en-US" sz="2000" dirty="0"/>
              <a:t> de charts Helm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8F96140-12A9-2774-AA75-E75682C5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400" y="2803642"/>
            <a:ext cx="10078857" cy="399153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3E98-8272-6586-46CC-E30E55598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symbole, Police, logo, Marque&#10;&#10;Le contenu généré par l’IA peut être incorrect.">
            <a:extLst>
              <a:ext uri="{FF2B5EF4-FFF2-40B4-BE49-F238E27FC236}">
                <a16:creationId xmlns:a16="http://schemas.microsoft.com/office/drawing/2014/main" id="{ACA0C739-4F3F-93C7-1740-EC9BB859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" y="3446247"/>
            <a:ext cx="1750311" cy="98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490C2418-C8AF-4768-BFD6-E335AE01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Déploiement </a:t>
            </a:r>
            <a:r>
              <a:rPr lang="fr-FR" dirty="0" err="1"/>
              <a:t>Kubernetes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0BA394-5C45-FCFE-1B2F-D98542775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B56C71-8370-0F80-A1A2-2BAF4AC88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A359D6-8336-D1E6-34C9-65308EEE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6881A34-8C17-B6FA-37FB-ACCE0F1EE29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47387" y="74350"/>
            <a:ext cx="4280555" cy="837562"/>
          </a:xfrm>
          <a:solidFill>
            <a:schemeClr val="accent1"/>
          </a:solidFill>
        </p:spPr>
        <p:txBody>
          <a:bodyPr/>
          <a:lstStyle/>
          <a:p>
            <a:r>
              <a:rPr lang="fr-FR" sz="2000" dirty="0"/>
              <a:t>Serveur déployé via OVH</a:t>
            </a:r>
          </a:p>
          <a:p>
            <a:r>
              <a:rPr lang="fr-FR" sz="2000" dirty="0"/>
              <a:t>3 </a:t>
            </a:r>
            <a:r>
              <a:rPr lang="fr-FR" sz="2000" dirty="0" err="1"/>
              <a:t>nodes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4AD77A-4518-8E9B-8F98-CB0AAEC09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6" b="50732"/>
          <a:stretch/>
        </p:blipFill>
        <p:spPr>
          <a:xfrm>
            <a:off x="1350149" y="1059623"/>
            <a:ext cx="10794476" cy="285313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C8ED362-CF6E-01F8-2DDA-ADDBD53A4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347" y="4166536"/>
            <a:ext cx="10231278" cy="22386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0C68C0EB-4D4B-50F9-B3CC-1AE4FCE453DC}"/>
              </a:ext>
            </a:extLst>
          </p:cNvPr>
          <p:cNvSpPr txBox="1">
            <a:spLocks/>
          </p:cNvSpPr>
          <p:nvPr/>
        </p:nvSpPr>
        <p:spPr>
          <a:xfrm>
            <a:off x="234346" y="1803678"/>
            <a:ext cx="877529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 err="1"/>
              <a:t>Pods</a:t>
            </a:r>
            <a:endParaRPr lang="fr-FR" sz="200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E1222887-0446-8E81-3C39-332E7DA6AECC}"/>
              </a:ext>
            </a:extLst>
          </p:cNvPr>
          <p:cNvSpPr txBox="1">
            <a:spLocks/>
          </p:cNvSpPr>
          <p:nvPr/>
        </p:nvSpPr>
        <p:spPr>
          <a:xfrm>
            <a:off x="452503" y="4845502"/>
            <a:ext cx="1136298" cy="461508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dirty="0"/>
              <a:t>Services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62819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41F4-3528-EE6B-C394-CCC48D24E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C8080-0456-FBA8-C560-007B975BA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A5A0FF-46F2-382F-EC4B-31C47C40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7B279-B6CD-5F83-9107-EE4FE18A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A2B09-4131-2EAA-F474-66AF212DD0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1" y="1199072"/>
            <a:ext cx="4478517" cy="4899803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publique</a:t>
            </a:r>
            <a:r>
              <a:rPr lang="en-US" b="1" dirty="0"/>
              <a:t> </a:t>
            </a:r>
            <a:r>
              <a:rPr lang="en-US" dirty="0"/>
              <a:t>avec les Dockers de </a:t>
            </a:r>
            <a:r>
              <a:rPr lang="en-US" dirty="0" err="1"/>
              <a:t>streamlit</a:t>
            </a:r>
            <a:r>
              <a:rPr lang="en-US" dirty="0"/>
              <a:t> traverse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b="1" dirty="0"/>
              <a:t>API Gateway</a:t>
            </a:r>
            <a:r>
              <a:rPr lang="en-US" dirty="0"/>
              <a:t> pour </a:t>
            </a:r>
            <a:r>
              <a:rPr lang="en-US" dirty="0" err="1"/>
              <a:t>accéder</a:t>
            </a:r>
            <a:r>
              <a:rPr lang="en-US" dirty="0"/>
              <a:t> aux dockers 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endParaRPr lang="en-US" b="1" dirty="0"/>
          </a:p>
          <a:p>
            <a:r>
              <a:rPr lang="en-US" dirty="0"/>
              <a:t>Dans la </a:t>
            </a:r>
            <a:r>
              <a:rPr lang="en-US" b="1" dirty="0" err="1"/>
              <a:t>partie</a:t>
            </a:r>
            <a:r>
              <a:rPr lang="en-US" b="1" dirty="0"/>
              <a:t> </a:t>
            </a:r>
            <a:r>
              <a:rPr lang="en-US" b="1" dirty="0" err="1"/>
              <a:t>privée</a:t>
            </a:r>
            <a:r>
              <a:rPr lang="en-US" dirty="0"/>
              <a:t>, les endpoints des dockers ne </a:t>
            </a:r>
            <a:r>
              <a:rPr lang="en-US" dirty="0" err="1"/>
              <a:t>sont</a:t>
            </a:r>
            <a:r>
              <a:rPr lang="en-US" dirty="0"/>
              <a:t> pas </a:t>
            </a:r>
            <a:r>
              <a:rPr lang="en-US" dirty="0" err="1"/>
              <a:t>accessibles</a:t>
            </a:r>
            <a:r>
              <a:rPr lang="en-US" dirty="0"/>
              <a:t>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l’extérieur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A diagram of a ship&#10;&#10;AI-generated content may be incorrect.">
            <a:extLst>
              <a:ext uri="{FF2B5EF4-FFF2-40B4-BE49-F238E27FC236}">
                <a16:creationId xmlns:a16="http://schemas.microsoft.com/office/drawing/2014/main" id="{CEFAB287-6294-CAF7-9E35-16936BA37B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8" t="11434" r="10577" b="12756"/>
          <a:stretch/>
        </p:blipFill>
        <p:spPr>
          <a:xfrm>
            <a:off x="5731497" y="122815"/>
            <a:ext cx="6287678" cy="63439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5A79CF1-A22F-59F8-9030-7E955A35D1E5}"/>
              </a:ext>
            </a:extLst>
          </p:cNvPr>
          <p:cNvCxnSpPr>
            <a:cxnSpLocks/>
          </p:cNvCxnSpPr>
          <p:nvPr/>
        </p:nvCxnSpPr>
        <p:spPr>
          <a:xfrm flipV="1">
            <a:off x="4038600" y="722144"/>
            <a:ext cx="3832781" cy="588182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E78334-6EA0-5B0C-BB8C-8AE2B457AF11}"/>
              </a:ext>
            </a:extLst>
          </p:cNvPr>
          <p:cNvCxnSpPr>
            <a:cxnSpLocks/>
          </p:cNvCxnSpPr>
          <p:nvPr/>
        </p:nvCxnSpPr>
        <p:spPr>
          <a:xfrm>
            <a:off x="4449452" y="2922309"/>
            <a:ext cx="1206630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529C80C-0C2E-50F7-4C62-97274DE15868}"/>
              </a:ext>
            </a:extLst>
          </p:cNvPr>
          <p:cNvCxnSpPr>
            <a:cxnSpLocks/>
          </p:cNvCxnSpPr>
          <p:nvPr/>
        </p:nvCxnSpPr>
        <p:spPr>
          <a:xfrm flipV="1">
            <a:off x="5203596" y="2102177"/>
            <a:ext cx="2828041" cy="120028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35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221D6-0EFF-195C-E660-639427AB6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A84FE-E235-E002-A6B0-DB0F5F61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Sécurisation de l’architecture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D88828-1F79-F079-EB80-62942B1E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3FCDEB0-9A52-F0EE-A9AC-C99050C5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0FEDDA-09E4-EC64-6178-4ED87145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5337B8-DD59-2B32-2D12-B6585EFC341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0766196" cy="4900612"/>
          </a:xfrm>
        </p:spPr>
        <p:txBody>
          <a:bodyPr/>
          <a:lstStyle/>
          <a:p>
            <a:r>
              <a:rPr lang="fr-FR" dirty="0">
                <a:sym typeface="Wingdings" panose="05000000000000000000" pitchFamily="2" charset="2"/>
              </a:rPr>
              <a:t>Sécurisation des données via l’a</a:t>
            </a:r>
            <a:r>
              <a:rPr lang="fr-FR" dirty="0"/>
              <a:t>uthentification</a:t>
            </a:r>
          </a:p>
          <a:p>
            <a:pPr lvl="1"/>
            <a:r>
              <a:rPr lang="fr-FR" dirty="0" err="1"/>
              <a:t>Keycloack</a:t>
            </a:r>
            <a:r>
              <a:rPr lang="fr-FR" dirty="0"/>
              <a:t> sert à authentifier les utilisateurs et à fournir un </a:t>
            </a:r>
            <a:r>
              <a:rPr lang="fr-FR" dirty="0" err="1"/>
              <a:t>token</a:t>
            </a:r>
            <a:endParaRPr lang="fr-FR" dirty="0"/>
          </a:p>
          <a:p>
            <a:pPr lvl="1"/>
            <a:r>
              <a:rPr lang="fr-FR" dirty="0"/>
              <a:t>Les services utilisent le </a:t>
            </a:r>
            <a:r>
              <a:rPr lang="fr-FR" dirty="0" err="1"/>
              <a:t>token</a:t>
            </a:r>
            <a:r>
              <a:rPr lang="fr-FR" dirty="0"/>
              <a:t> pour contrôler les accès aux données</a:t>
            </a:r>
          </a:p>
          <a:p>
            <a:r>
              <a:rPr lang="fr-FR" dirty="0"/>
              <a:t>Gestion des secrets</a:t>
            </a:r>
          </a:p>
          <a:p>
            <a:pPr lvl="1"/>
            <a:r>
              <a:rPr lang="fr-FR" dirty="0"/>
              <a:t>Utilisation des secrets au niveau de Jenkins</a:t>
            </a:r>
          </a:p>
          <a:p>
            <a:pPr lvl="1"/>
            <a:r>
              <a:rPr lang="fr-FR" dirty="0"/>
              <a:t>Utilisation des secrets au niveau de </a:t>
            </a:r>
            <a:r>
              <a:rPr lang="fr-FR" dirty="0" err="1"/>
              <a:t>Kubernetes</a:t>
            </a:r>
            <a:endParaRPr lang="fr-FR" dirty="0"/>
          </a:p>
          <a:p>
            <a:pPr lvl="1"/>
            <a:r>
              <a:rPr lang="fr-FR" dirty="0"/>
              <a:t>Utilisation des secrets via un point de montage Docker pour les </a:t>
            </a:r>
            <a:r>
              <a:rPr lang="fr-FR" dirty="0" err="1"/>
              <a:t>builds</a:t>
            </a:r>
            <a:endParaRPr lang="fr-FR" dirty="0"/>
          </a:p>
          <a:p>
            <a:pPr lvl="1"/>
            <a:r>
              <a:rPr lang="fr-FR" dirty="0"/>
              <a:t>Passer les variables d’environnement au moment du run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07653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197</Words>
  <Application>Microsoft Office PowerPoint</Application>
  <PresentationFormat>Grand écran</PresentationFormat>
  <Paragraphs>42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CI : Jenkins</vt:lpstr>
      <vt:lpstr>CD : ArgoCD</vt:lpstr>
      <vt:lpstr>Déploiement Kubernetes</vt:lpstr>
      <vt:lpstr>API Gateway</vt:lpstr>
      <vt:lpstr>Sécurisation de l’architecture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102</cp:revision>
  <dcterms:created xsi:type="dcterms:W3CDTF">2024-02-05T07:48:41Z</dcterms:created>
  <dcterms:modified xsi:type="dcterms:W3CDTF">2025-02-12T20:06:01Z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