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89" r:id="rId5"/>
    <p:sldId id="291" r:id="rId6"/>
    <p:sldId id="284" r:id="rId7"/>
    <p:sldId id="287" r:id="rId8"/>
    <p:sldId id="285" r:id="rId9"/>
    <p:sldId id="288" r:id="rId10"/>
    <p:sldId id="286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0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b="1" dirty="0"/>
              <a:t>Déploiement </a:t>
            </a:r>
            <a:r>
              <a:rPr lang="fr-FR" b="1" dirty="0" err="1"/>
              <a:t>MLOps</a:t>
            </a:r>
            <a:r>
              <a:rPr lang="fr-FR" b="1" dirty="0"/>
              <a:t> (CI/CD, </a:t>
            </a:r>
            <a:r>
              <a:rPr lang="fr-FR" b="1" dirty="0" err="1"/>
              <a:t>Kubernetes</a:t>
            </a:r>
            <a:r>
              <a:rPr lang="fr-FR" b="1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6C86-4ED6-B350-1580-16B647C4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7AE79-842F-2E56-9CBF-B4FCE93D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CI/CD: Le versioning des repositories de code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0D9B3D-049E-9753-A720-B5E03CAA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F38EB9-A629-4ABE-7414-34F75E3A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BF4468-668E-3F8D-3A35-95EC7D98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0A5826-6E5D-7026-A798-447FA4F6733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/>
              <a:t>2 repositories pour le code</a:t>
            </a:r>
          </a:p>
          <a:p>
            <a:pPr lvl="1"/>
            <a:r>
              <a:rPr lang="fr-FR" dirty="0"/>
              <a:t>Repo code source original des dockers </a:t>
            </a:r>
          </a:p>
          <a:p>
            <a:pPr lvl="1"/>
            <a:r>
              <a:rPr lang="fr-FR" dirty="0"/>
              <a:t>Repo code déploiement</a:t>
            </a:r>
          </a:p>
          <a:p>
            <a:r>
              <a:rPr lang="fr-FR" dirty="0"/>
              <a:t>Jenkins sur </a:t>
            </a:r>
            <a:r>
              <a:rPr lang="fr-FR" sz="2800" dirty="0"/>
              <a:t>commit dans la branche /main (Pull </a:t>
            </a:r>
            <a:r>
              <a:rPr lang="fr-FR" sz="2800" dirty="0" err="1"/>
              <a:t>Request</a:t>
            </a:r>
            <a:r>
              <a:rPr lang="fr-FR" sz="2800" dirty="0"/>
              <a:t>)</a:t>
            </a:r>
          </a:p>
          <a:p>
            <a:pPr lvl="1"/>
            <a:r>
              <a:rPr lang="fr-FR" dirty="0"/>
              <a:t>Run tests unitaires</a:t>
            </a:r>
          </a:p>
          <a:p>
            <a:pPr lvl="1"/>
            <a:r>
              <a:rPr lang="fr-FR" dirty="0" err="1"/>
              <a:t>Build</a:t>
            </a:r>
            <a:r>
              <a:rPr lang="fr-FR" dirty="0"/>
              <a:t> des dockers</a:t>
            </a:r>
          </a:p>
          <a:p>
            <a:pPr lvl="1"/>
            <a:r>
              <a:rPr lang="fr-FR" dirty="0"/>
              <a:t>Run tests intégrations &amp; fonctionnels</a:t>
            </a:r>
          </a:p>
          <a:p>
            <a:pPr lvl="1"/>
            <a:r>
              <a:rPr lang="fr-FR" dirty="0"/>
              <a:t>Push sur Docker Hub</a:t>
            </a:r>
          </a:p>
          <a:p>
            <a:pPr lvl="1"/>
            <a:r>
              <a:rPr lang="fr-FR" dirty="0"/>
              <a:t>Copie Repo code source </a:t>
            </a:r>
            <a:r>
              <a:rPr lang="fr-FR" dirty="0">
                <a:sym typeface="Wingdings" panose="05000000000000000000" pitchFamily="2" charset="2"/>
              </a:rPr>
              <a:t> Repo code </a:t>
            </a:r>
            <a:r>
              <a:rPr lang="fr-FR" dirty="0" err="1">
                <a:sym typeface="Wingdings" panose="05000000000000000000" pitchFamily="2" charset="2"/>
              </a:rPr>
              <a:t>deploiement</a:t>
            </a:r>
            <a:endParaRPr lang="fr-FR" dirty="0"/>
          </a:p>
          <a:p>
            <a:r>
              <a:rPr lang="fr-FR" dirty="0"/>
              <a:t>CD: </a:t>
            </a:r>
            <a:r>
              <a:rPr lang="fr-FR" dirty="0" err="1"/>
              <a:t>Argo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6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26144" y="4817097"/>
            <a:ext cx="6381948" cy="1539252"/>
          </a:xfrm>
          <a:solidFill>
            <a:schemeClr val="accent1"/>
          </a:solidFill>
        </p:spPr>
        <p:txBody>
          <a:bodyPr/>
          <a:lstStyle/>
          <a:p>
            <a:r>
              <a:rPr lang="fr-FR" sz="2400" dirty="0"/>
              <a:t>Scripts pour scruter le repo code source</a:t>
            </a:r>
          </a:p>
          <a:p>
            <a:pPr lvl="1"/>
            <a:r>
              <a:rPr lang="fr-FR" sz="2000" dirty="0"/>
              <a:t>Lancer les tests</a:t>
            </a:r>
          </a:p>
          <a:p>
            <a:pPr lvl="1"/>
            <a:r>
              <a:rPr lang="fr-FR" sz="2000" dirty="0"/>
              <a:t>Exécuter 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: </a:t>
            </a:r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3844" y="1199072"/>
            <a:ext cx="4439842" cy="5436866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pPr lvl="1"/>
            <a:r>
              <a:rPr lang="en-US" dirty="0" err="1"/>
              <a:t>Accès</a:t>
            </a:r>
            <a:r>
              <a:rPr lang="en-US" dirty="0"/>
              <a:t> externe aux volumes </a:t>
            </a:r>
            <a:r>
              <a:rPr lang="en-US" dirty="0" err="1"/>
              <a:t>partagés</a:t>
            </a:r>
            <a:r>
              <a:rPr lang="en-US" dirty="0"/>
              <a:t> entre dockers </a:t>
            </a:r>
            <a:r>
              <a:rPr lang="en-US" dirty="0" err="1"/>
              <a:t>est</a:t>
            </a:r>
            <a:r>
              <a:rPr lang="en-US" dirty="0"/>
              <a:t> impossible</a:t>
            </a:r>
          </a:p>
          <a:p>
            <a:r>
              <a:rPr lang="en-US" dirty="0" err="1"/>
              <a:t>Accès</a:t>
            </a:r>
            <a:r>
              <a:rPr lang="en-US" dirty="0"/>
              <a:t> au S3 </a:t>
            </a:r>
            <a:r>
              <a:rPr lang="en-US" dirty="0" err="1"/>
              <a:t>limité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71" t="10767" r="10093" b="11998"/>
          <a:stretch/>
        </p:blipFill>
        <p:spPr>
          <a:xfrm>
            <a:off x="5278043" y="194650"/>
            <a:ext cx="6848866" cy="62344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659876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Image 6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78C76F25-07BB-AC0E-F33B-41FE2B216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7985648" y="350581"/>
            <a:ext cx="548977" cy="281015"/>
          </a:xfrm>
          <a:prstGeom prst="rect">
            <a:avLst/>
          </a:prstGeom>
        </p:spPr>
      </p:pic>
      <p:pic>
        <p:nvPicPr>
          <p:cNvPr id="11" name="Image 10" descr="Une image contenant logo, Graphique, Police, graphisme&#10;&#10;Le contenu généré par l’IA peut être incorrect.">
            <a:extLst>
              <a:ext uri="{FF2B5EF4-FFF2-40B4-BE49-F238E27FC236}">
                <a16:creationId xmlns:a16="http://schemas.microsoft.com/office/drawing/2014/main" id="{88E86994-23D5-B11A-A8FA-1718A14E1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61" t="27473" r="4988" b="25711"/>
          <a:stretch/>
        </p:blipFill>
        <p:spPr>
          <a:xfrm>
            <a:off x="8986460" y="350580"/>
            <a:ext cx="548977" cy="2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Keycloack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Nos accomplissements</a:t>
            </a:r>
          </a:p>
          <a:p>
            <a:pPr lvl="1"/>
            <a:r>
              <a:rPr lang="fr-FR" dirty="0"/>
              <a:t>Une bonne collaboration d’équipe et un mode projet efficient !</a:t>
            </a:r>
          </a:p>
          <a:p>
            <a:pPr lvl="1"/>
            <a:r>
              <a:rPr lang="fr-FR" dirty="0"/>
              <a:t>Réalisation des interfaces User et Admin prévues au début du projet : </a:t>
            </a:r>
            <a:r>
              <a:rPr lang="fr-FR" dirty="0" err="1"/>
              <a:t>Streamlit</a:t>
            </a:r>
            <a:endParaRPr lang="fr-FR" dirty="0"/>
          </a:p>
          <a:p>
            <a:pPr lvl="1"/>
            <a:r>
              <a:rPr lang="fr-FR" dirty="0"/>
              <a:t>Mise en œuvre d’une architecture en micro-services via Docker / </a:t>
            </a:r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Exploitation de technologies </a:t>
            </a:r>
            <a:r>
              <a:rPr lang="fr-FR" dirty="0" err="1"/>
              <a:t>MLOps</a:t>
            </a:r>
            <a:endParaRPr lang="fr-FR" dirty="0"/>
          </a:p>
          <a:p>
            <a:pPr lvl="2"/>
            <a:r>
              <a:rPr lang="fr-FR" dirty="0"/>
              <a:t>Versioning : DVC / Git / </a:t>
            </a:r>
            <a:r>
              <a:rPr lang="fr-FR" dirty="0" err="1"/>
              <a:t>MLFlow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Application pratique des connaissances acquises via la formation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Ce qui nous pourrions faire pour aller plus loin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216939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369</Words>
  <Application>Microsoft Office PowerPoint</Application>
  <PresentationFormat>Grand écran</PresentationFormat>
  <Paragraphs>78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CI/CD: Le versioning des repositories de code</vt:lpstr>
      <vt:lpstr>CI : Jenkins</vt:lpstr>
      <vt:lpstr>CD : ArgoCD</vt:lpstr>
      <vt:lpstr>Déploiement Kubernetes</vt:lpstr>
      <vt:lpstr>API Gateway</vt:lpstr>
      <vt:lpstr>Sécurisation de l’architecture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113</cp:revision>
  <dcterms:created xsi:type="dcterms:W3CDTF">2024-02-05T07:48:41Z</dcterms:created>
  <dcterms:modified xsi:type="dcterms:W3CDTF">2025-02-13T15:28:34Z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