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4" r:id="rId6"/>
    <p:sldId id="285" r:id="rId7"/>
    <p:sldId id="286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3986" y="2692423"/>
            <a:ext cx="6080922" cy="2776724"/>
          </a:xfrm>
        </p:spPr>
        <p:txBody>
          <a:bodyPr/>
          <a:lstStyle/>
          <a:p>
            <a:r>
              <a:rPr lang="en-US" sz="3200" dirty="0" err="1"/>
              <a:t>Projet</a:t>
            </a:r>
            <a:r>
              <a:rPr lang="en-US" sz="3200" dirty="0"/>
              <a:t> Classification de documents</a:t>
            </a:r>
            <a:br>
              <a:rPr lang="en-US" sz="3200" dirty="0"/>
            </a:br>
            <a:br>
              <a:rPr lang="en-US" sz="3200" dirty="0"/>
            </a:br>
            <a:r>
              <a:rPr lang="en-US" sz="3200" cap="none" dirty="0" err="1"/>
              <a:t>Présentation</a:t>
            </a:r>
            <a:r>
              <a:rPr lang="en-US" sz="3200" cap="none" dirty="0"/>
              <a:t> du </a:t>
            </a:r>
            <a:r>
              <a:rPr lang="en-US" sz="3200" cap="none" dirty="0" err="1"/>
              <a:t>projet</a:t>
            </a:r>
            <a:r>
              <a:rPr lang="en-US" sz="3200" cap="none" dirty="0"/>
              <a:t> </a:t>
            </a:r>
            <a:r>
              <a:rPr lang="en-US" sz="3200" cap="none" dirty="0" err="1"/>
              <a:t>MLOps</a:t>
            </a:r>
            <a:br>
              <a:rPr lang="en-US" sz="3200" cap="none" dirty="0"/>
            </a:br>
            <a:br>
              <a:rPr lang="en-US" sz="3200" cap="none" dirty="0"/>
            </a:br>
            <a:r>
              <a:rPr lang="en-US" sz="3200" cap="none" dirty="0"/>
              <a:t>25 Février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246" y="4000140"/>
            <a:ext cx="5082668" cy="2615435"/>
          </a:xfrm>
        </p:spPr>
        <p:txBody>
          <a:bodyPr>
            <a:normAutofit/>
          </a:bodyPr>
          <a:lstStyle/>
          <a:p>
            <a:r>
              <a:rPr lang="en-US" sz="2000" dirty="0" err="1"/>
              <a:t>Apprenants</a:t>
            </a:r>
            <a:r>
              <a:rPr lang="en-US" sz="2000" dirty="0"/>
              <a:t> de la </a:t>
            </a:r>
            <a:r>
              <a:rPr lang="en-US" sz="2000" dirty="0" err="1"/>
              <a:t>cohorte</a:t>
            </a:r>
            <a:r>
              <a:rPr lang="en-US" sz="2000" dirty="0"/>
              <a:t> </a:t>
            </a:r>
            <a:r>
              <a:rPr lang="en-US" sz="2000" dirty="0" err="1"/>
              <a:t>Septembre</a:t>
            </a:r>
            <a:r>
              <a:rPr lang="en-US" sz="2000" dirty="0"/>
              <a:t> 2024:</a:t>
            </a:r>
          </a:p>
          <a:p>
            <a:r>
              <a:rPr lang="en-US" sz="2000" dirty="0"/>
              <a:t>	Sarah HIMEUR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Aymen</a:t>
            </a:r>
            <a:r>
              <a:rPr lang="en-US" sz="2000" dirty="0"/>
              <a:t> BEN AYOUB</a:t>
            </a:r>
          </a:p>
          <a:p>
            <a:r>
              <a:rPr lang="en-US" sz="2000" dirty="0"/>
              <a:t>	Killian KOPP</a:t>
            </a:r>
          </a:p>
          <a:p>
            <a:r>
              <a:rPr lang="en-US" sz="2000" dirty="0"/>
              <a:t>	Eddie JAFFUEL</a:t>
            </a:r>
          </a:p>
          <a:p>
            <a:r>
              <a:rPr lang="en-US" sz="2000" dirty="0"/>
              <a:t>Mentor: Sébastien SIME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Introduction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353800" cy="5437375"/>
          </a:xfrm>
        </p:spPr>
        <p:txBody>
          <a:bodyPr/>
          <a:lstStyle/>
          <a:p>
            <a:r>
              <a:rPr lang="fr-FR" dirty="0"/>
              <a:t>Contexte Projet existant Data </a:t>
            </a:r>
            <a:r>
              <a:rPr lang="fr-FR" dirty="0" err="1"/>
              <a:t>Scientist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</a:t>
            </a:r>
            <a:r>
              <a:rPr lang="fr-FR" dirty="0"/>
              <a:t> Projet </a:t>
            </a:r>
            <a:r>
              <a:rPr lang="fr-FR" dirty="0" err="1"/>
              <a:t>MLOps</a:t>
            </a:r>
            <a:endParaRPr lang="fr-FR" dirty="0"/>
          </a:p>
          <a:p>
            <a:r>
              <a:rPr lang="fr-FR" dirty="0"/>
              <a:t>Les objectifs du projet </a:t>
            </a:r>
            <a:r>
              <a:rPr lang="fr-FR" dirty="0" err="1"/>
              <a:t>MLOps</a:t>
            </a:r>
            <a:endParaRPr lang="fr-FR" dirty="0"/>
          </a:p>
          <a:p>
            <a:pPr lvl="1"/>
            <a:r>
              <a:rPr lang="fr-FR" dirty="0"/>
              <a:t>Classer la nature des images sous forme de documents</a:t>
            </a:r>
          </a:p>
          <a:p>
            <a:pPr lvl="2"/>
            <a:r>
              <a:rPr lang="fr-FR" dirty="0"/>
              <a:t> Problème de Classification (multi-classes)</a:t>
            </a:r>
          </a:p>
          <a:p>
            <a:pPr lvl="2"/>
            <a:r>
              <a:rPr lang="fr-FR" dirty="0"/>
              <a:t> CV : Computer Vision</a:t>
            </a:r>
          </a:p>
          <a:p>
            <a:pPr lvl="2"/>
            <a:r>
              <a:rPr lang="fr-FR" dirty="0"/>
              <a:t> NLP :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  <a:p>
            <a:pPr lvl="1"/>
            <a:r>
              <a:rPr lang="fr-FR" dirty="0"/>
              <a:t>Proposer plusieurs interfaces pour une agence d’</a:t>
            </a:r>
            <a:r>
              <a:rPr lang="fr-FR" dirty="0" err="1"/>
              <a:t>interim</a:t>
            </a:r>
            <a:endParaRPr lang="fr-FR" dirty="0"/>
          </a:p>
          <a:p>
            <a:pPr lvl="2"/>
            <a:r>
              <a:rPr lang="fr-FR" dirty="0"/>
              <a:t> Interface Utilisateur pour Classer un groupe d’images</a:t>
            </a:r>
          </a:p>
          <a:p>
            <a:pPr lvl="2"/>
            <a:r>
              <a:rPr lang="fr-FR" dirty="0"/>
              <a:t> Interface Admin pour Lancer des entrainements de modèle sur des images classées</a:t>
            </a:r>
          </a:p>
          <a:p>
            <a:pPr lvl="2"/>
            <a:r>
              <a:rPr lang="fr-FR" dirty="0"/>
              <a:t> Interface Admin pour Monitorer le système d’entrainement et de prédiction</a:t>
            </a:r>
          </a:p>
          <a:p>
            <a:r>
              <a:rPr lang="fr-FR" dirty="0"/>
              <a:t>Jeu de données</a:t>
            </a:r>
          </a:p>
          <a:p>
            <a:pPr lvl="1"/>
            <a:r>
              <a:rPr lang="fr-FR" dirty="0"/>
              <a:t>Initialement - Data </a:t>
            </a:r>
            <a:r>
              <a:rPr lang="fr-FR" dirty="0" err="1"/>
              <a:t>Scientist</a:t>
            </a:r>
            <a:r>
              <a:rPr lang="fr-FR" dirty="0"/>
              <a:t>: 1608 images couvrant 23 types de documents</a:t>
            </a:r>
          </a:p>
          <a:p>
            <a:pPr lvl="1"/>
            <a:r>
              <a:rPr lang="fr-FR" dirty="0"/>
              <a:t>Réduction </a:t>
            </a:r>
            <a:r>
              <a:rPr lang="fr-FR" dirty="0" err="1"/>
              <a:t>MLOps</a:t>
            </a:r>
            <a:r>
              <a:rPr lang="fr-FR" dirty="0"/>
              <a:t>: ~200 images « propre » pour 3 catégories (Facture, ID, CV)</a:t>
            </a:r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705F-D2C3-7F8D-CD2F-CEA3E0AD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44550-ADFB-5FFA-7056-80F7EA0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Modèles et Nettoyage jeu de données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EC22A6-AAC5-7614-9024-B6F95846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268EF5-3FEF-2525-6A8D-5B3C0342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AE9B69-7062-0F7C-E5E2-F3A90CDC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B3C0B4-7A22-6693-0B35-901B65C4D40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353800" cy="5437375"/>
          </a:xfrm>
        </p:spPr>
        <p:txBody>
          <a:bodyPr/>
          <a:lstStyle/>
          <a:p>
            <a:r>
              <a:rPr lang="fr-FR" dirty="0"/>
              <a:t>Pour le projet Data </a:t>
            </a:r>
            <a:r>
              <a:rPr lang="fr-FR" dirty="0" err="1"/>
              <a:t>Scientist</a:t>
            </a:r>
            <a:r>
              <a:rPr lang="fr-FR" dirty="0"/>
              <a:t>, nous avions terminé avec 3 modèles</a:t>
            </a:r>
          </a:p>
          <a:p>
            <a:pPr lvl="1"/>
            <a:r>
              <a:rPr lang="fr-FR" dirty="0"/>
              <a:t> Modèle OCR (modèle </a:t>
            </a:r>
            <a:r>
              <a:rPr lang="fr-FR" dirty="0" err="1"/>
              <a:t>deep-learning</a:t>
            </a:r>
            <a:r>
              <a:rPr lang="fr-FR" dirty="0"/>
              <a:t> Doc-TR optimisé) </a:t>
            </a:r>
            <a:r>
              <a:rPr lang="fr-FR" dirty="0">
                <a:sym typeface="Wingdings" panose="05000000000000000000" pitchFamily="2" charset="2"/>
              </a:rPr>
              <a:t> Texte océrisé</a:t>
            </a:r>
            <a:endParaRPr lang="fr-FR" dirty="0"/>
          </a:p>
          <a:p>
            <a:pPr lvl="1"/>
            <a:r>
              <a:rPr lang="fr-FR" dirty="0"/>
              <a:t> Modèle visuel (uniquement </a:t>
            </a:r>
            <a:r>
              <a:rPr lang="fr-FR" dirty="0" err="1"/>
              <a:t>deep-learning</a:t>
            </a:r>
            <a:r>
              <a:rPr lang="fr-FR" dirty="0"/>
              <a:t> sur analyse des aspects graphiques)</a:t>
            </a:r>
          </a:p>
          <a:p>
            <a:pPr lvl="1"/>
            <a:r>
              <a:rPr lang="fr-FR" dirty="0"/>
              <a:t> Modèle hybride (architecture neuronale) à 2 entrées : textes océrisés + images</a:t>
            </a:r>
          </a:p>
          <a:p>
            <a:r>
              <a:rPr lang="fr-FR" dirty="0"/>
              <a:t>Pour le projet </a:t>
            </a:r>
            <a:r>
              <a:rPr lang="fr-FR" dirty="0" err="1"/>
              <a:t>MLOps</a:t>
            </a:r>
            <a:endParaRPr lang="fr-FR" dirty="0"/>
          </a:p>
          <a:p>
            <a:pPr lvl="1"/>
            <a:r>
              <a:rPr lang="fr-FR" dirty="0"/>
              <a:t> Modèle OCR réutilisé en l’état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Docker indépendant déployé sur </a:t>
            </a:r>
            <a:r>
              <a:rPr lang="fr-FR" dirty="0" err="1"/>
              <a:t>DockerHub</a:t>
            </a:r>
            <a:endParaRPr lang="fr-FR" dirty="0"/>
          </a:p>
          <a:p>
            <a:pPr lvl="1"/>
            <a:r>
              <a:rPr lang="fr-FR" dirty="0"/>
              <a:t> Modèle simple </a:t>
            </a:r>
            <a:r>
              <a:rPr lang="fr-FR" dirty="0" err="1"/>
              <a:t>LogisticRegression</a:t>
            </a:r>
            <a:r>
              <a:rPr lang="fr-FR" dirty="0"/>
              <a:t> basé sur le texte océrisé</a:t>
            </a:r>
          </a:p>
          <a:p>
            <a:r>
              <a:rPr lang="fr-FR" dirty="0"/>
              <a:t>Récupération du nettoyage des données déjà effectuées</a:t>
            </a:r>
          </a:p>
          <a:p>
            <a:pPr lvl="1"/>
            <a:r>
              <a:rPr lang="fr-FR" dirty="0"/>
              <a:t> Suppression des images non pertinentes ou de mauvaise qualité</a:t>
            </a:r>
          </a:p>
          <a:p>
            <a:pPr lvl="1"/>
            <a:r>
              <a:rPr lang="fr-FR" dirty="0"/>
              <a:t> Fonctions de Nettoyage du texte océrisé</a:t>
            </a:r>
          </a:p>
          <a:p>
            <a:pPr lvl="1"/>
            <a:r>
              <a:rPr lang="fr-FR" dirty="0"/>
              <a:t> Fonctions de Lemmatisation / </a:t>
            </a:r>
            <a:r>
              <a:rPr lang="fr-FR" dirty="0" err="1"/>
              <a:t>Remove</a:t>
            </a:r>
            <a:r>
              <a:rPr lang="fr-FR" dirty="0"/>
              <a:t> stop </a:t>
            </a:r>
            <a:r>
              <a:rPr lang="fr-FR" dirty="0" err="1"/>
              <a:t>words</a:t>
            </a:r>
            <a:endParaRPr lang="fr-FR" dirty="0"/>
          </a:p>
          <a:p>
            <a:r>
              <a:rPr lang="fr-FR" dirty="0"/>
              <a:t>Récupération des fonctions de vectorisation du texte océrisé (TF-IDF)</a:t>
            </a:r>
          </a:p>
        </p:txBody>
      </p:sp>
    </p:spTree>
    <p:extLst>
      <p:ext uri="{BB962C8B-B14F-4D97-AF65-F5344CB8AC3E}">
        <p14:creationId xmlns:p14="http://schemas.microsoft.com/office/powerpoint/2010/main" val="152513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829F3-B6C5-9DFE-53BB-39AD4BED3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3583A-DC23-D09D-A2D1-38ADAD1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Vue d’ensemble du projet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3FDF07-89BB-B5F2-789D-155303C7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A13379-2586-57B0-8399-CD90631C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8E5512-AE7C-5723-792D-5C62B33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54342D-2402-D435-6C9A-7899B21DF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42" y="739854"/>
            <a:ext cx="5716289" cy="593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99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E269-3CB1-F0DB-E007-3A7E1F60E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A54A9-10D1-7874-F1BB-F009FF6E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F8A72F-FC5B-385E-0CF0-ACF10C40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B66F39-801D-885B-5D57-17B05E86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95292C-5DFC-50B2-C2B5-413FC09D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63056B-A839-1CF6-2D0A-C4EA9B518EA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5315360"/>
          </a:xfrm>
        </p:spPr>
        <p:txBody>
          <a:bodyPr/>
          <a:lstStyle/>
          <a:p>
            <a:r>
              <a:rPr lang="fr-FR" sz="2400" dirty="0"/>
              <a:t>Training</a:t>
            </a:r>
          </a:p>
          <a:p>
            <a:pPr lvl="1"/>
            <a:r>
              <a:rPr lang="fr-FR" dirty="0"/>
              <a:t>Pipeline Training</a:t>
            </a:r>
          </a:p>
          <a:p>
            <a:pPr lvl="1"/>
            <a:r>
              <a:rPr lang="fr-FR" dirty="0"/>
              <a:t>Monitoring</a:t>
            </a:r>
          </a:p>
          <a:p>
            <a:r>
              <a:rPr lang="fr-FR" sz="2400" dirty="0"/>
              <a:t>Prédiction</a:t>
            </a:r>
          </a:p>
          <a:p>
            <a:pPr lvl="1"/>
            <a:r>
              <a:rPr lang="fr-FR" dirty="0"/>
              <a:t>Pipeline </a:t>
            </a:r>
            <a:r>
              <a:rPr lang="fr-FR" dirty="0" err="1"/>
              <a:t>Predict</a:t>
            </a:r>
            <a:endParaRPr lang="fr-FR" dirty="0"/>
          </a:p>
          <a:p>
            <a:pPr lvl="1"/>
            <a:r>
              <a:rPr lang="fr-FR" dirty="0"/>
              <a:t>Interface User pour les prédictions</a:t>
            </a:r>
          </a:p>
          <a:p>
            <a:pPr lvl="1"/>
            <a:r>
              <a:rPr lang="fr-FR" dirty="0"/>
              <a:t>Gestion du feedback utilisateur</a:t>
            </a:r>
          </a:p>
          <a:p>
            <a:r>
              <a:rPr lang="fr-FR" sz="2400" dirty="0"/>
              <a:t>Déploiement </a:t>
            </a:r>
            <a:r>
              <a:rPr lang="fr-FR" sz="2400" dirty="0" err="1"/>
              <a:t>MLOps</a:t>
            </a:r>
            <a:endParaRPr lang="fr-FR" sz="2400" dirty="0"/>
          </a:p>
          <a:p>
            <a:pPr lvl="1"/>
            <a:r>
              <a:rPr lang="fr-FR" dirty="0"/>
              <a:t>CI : Jenkins</a:t>
            </a:r>
          </a:p>
          <a:p>
            <a:pPr lvl="1"/>
            <a:r>
              <a:rPr lang="fr-FR" dirty="0"/>
              <a:t>CD : </a:t>
            </a:r>
            <a:r>
              <a:rPr lang="fr-FR" dirty="0" err="1"/>
              <a:t>Argo</a:t>
            </a:r>
            <a:endParaRPr lang="fr-FR" dirty="0"/>
          </a:p>
          <a:p>
            <a:pPr lvl="1"/>
            <a:r>
              <a:rPr lang="fr-FR" dirty="0"/>
              <a:t>Déploiement des dockers sur </a:t>
            </a:r>
            <a:r>
              <a:rPr lang="fr-FR" dirty="0" err="1"/>
              <a:t>Kubernetes</a:t>
            </a:r>
            <a:endParaRPr lang="fr-FR" dirty="0"/>
          </a:p>
          <a:p>
            <a:pPr lvl="1"/>
            <a:r>
              <a:rPr lang="fr-FR" dirty="0"/>
              <a:t>API Gateway</a:t>
            </a:r>
          </a:p>
          <a:p>
            <a:pPr lvl="1"/>
            <a:r>
              <a:rPr lang="fr-FR" dirty="0"/>
              <a:t>Sécurisation de l’architecture</a:t>
            </a:r>
          </a:p>
        </p:txBody>
      </p:sp>
    </p:spTree>
    <p:extLst>
      <p:ext uri="{BB962C8B-B14F-4D97-AF65-F5344CB8AC3E}">
        <p14:creationId xmlns:p14="http://schemas.microsoft.com/office/powerpoint/2010/main" val="4229699463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344</Words>
  <Application>Microsoft Office PowerPoint</Application>
  <PresentationFormat>Grand écran</PresentationFormat>
  <Paragraphs>61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Tenorite</vt:lpstr>
      <vt:lpstr>Wingdings</vt:lpstr>
      <vt:lpstr>Monoline</vt:lpstr>
      <vt:lpstr>Projet Classification de documents  Présentation du projet MLOps  25 Février 2025</vt:lpstr>
      <vt:lpstr>Introduction</vt:lpstr>
      <vt:lpstr>Modèles et Nettoyage jeu de données</vt:lpstr>
      <vt:lpstr>Vue d’ensemble du projet</vt:lpstr>
      <vt:lpstr>Plan de la présentation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105</cp:revision>
  <dcterms:created xsi:type="dcterms:W3CDTF">2024-02-05T07:48:41Z</dcterms:created>
  <dcterms:modified xsi:type="dcterms:W3CDTF">2025-02-13T10:01:21Z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