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9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7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4D8BD-A765-7C37-7717-C74BB921D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e 64">
            <a:extLst>
              <a:ext uri="{FF2B5EF4-FFF2-40B4-BE49-F238E27FC236}">
                <a16:creationId xmlns:a16="http://schemas.microsoft.com/office/drawing/2014/main" id="{A8E01025-BA14-94CA-244B-3A713FC15802}"/>
              </a:ext>
            </a:extLst>
          </p:cNvPr>
          <p:cNvGrpSpPr/>
          <p:nvPr/>
        </p:nvGrpSpPr>
        <p:grpSpPr>
          <a:xfrm>
            <a:off x="609127" y="1551899"/>
            <a:ext cx="10744671" cy="1006741"/>
            <a:chOff x="609127" y="1551899"/>
            <a:chExt cx="10744671" cy="1006741"/>
          </a:xfrm>
        </p:grpSpPr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9D05600-C134-D0CD-2225-20EBE5D22EB4}"/>
                </a:ext>
              </a:extLst>
            </p:cNvPr>
            <p:cNvSpPr txBox="1"/>
            <p:nvPr/>
          </p:nvSpPr>
          <p:spPr>
            <a:xfrm>
              <a:off x="609127" y="1551899"/>
              <a:ext cx="10744671" cy="10067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43" name="Image 4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FAE504F4-F4C9-44AC-6D42-CCEB9A5B6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0319" y="2092460"/>
              <a:ext cx="396649" cy="396649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9364FEFB-90FF-A34C-FCE4-103E1BCD2DEF}"/>
              </a:ext>
            </a:extLst>
          </p:cNvPr>
          <p:cNvGrpSpPr/>
          <p:nvPr/>
        </p:nvGrpSpPr>
        <p:grpSpPr>
          <a:xfrm>
            <a:off x="3535828" y="3677801"/>
            <a:ext cx="724289" cy="951280"/>
            <a:chOff x="8474329" y="3797580"/>
            <a:chExt cx="910012" cy="1155670"/>
          </a:xfrm>
        </p:grpSpPr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D37E2433-3F09-6489-39FB-48FE7587BCED}"/>
                </a:ext>
              </a:extLst>
            </p:cNvPr>
            <p:cNvSpPr txBox="1"/>
            <p:nvPr/>
          </p:nvSpPr>
          <p:spPr>
            <a:xfrm>
              <a:off x="8682502" y="3797580"/>
              <a:ext cx="507943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txt</a:t>
              </a:r>
            </a:p>
          </p:txBody>
        </p:sp>
        <p:pic>
          <p:nvPicPr>
            <p:cNvPr id="135" name="Image 1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F2A1E2D-C32D-90CE-F043-D81BC7BE2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C8ACD7EC-E907-A9E0-964A-9F6227628AF3}"/>
              </a:ext>
            </a:extLst>
          </p:cNvPr>
          <p:cNvGrpSpPr/>
          <p:nvPr/>
        </p:nvGrpSpPr>
        <p:grpSpPr>
          <a:xfrm>
            <a:off x="4696703" y="2664233"/>
            <a:ext cx="762420" cy="960763"/>
            <a:chOff x="8474329" y="3786059"/>
            <a:chExt cx="957921" cy="1167191"/>
          </a:xfrm>
        </p:grpSpPr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E7062F24-B076-C173-B33B-010CE192695A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99" name="Image 98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EA9B5F32-D876-5A33-8DA7-303ED6A33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EB511BB2-9E10-B0DB-0553-875A6F4A42C0}"/>
              </a:ext>
            </a:extLst>
          </p:cNvPr>
          <p:cNvGrpSpPr/>
          <p:nvPr/>
        </p:nvGrpSpPr>
        <p:grpSpPr>
          <a:xfrm>
            <a:off x="421389" y="3776559"/>
            <a:ext cx="762868" cy="960763"/>
            <a:chOff x="8474329" y="3786059"/>
            <a:chExt cx="958484" cy="1167191"/>
          </a:xfrm>
        </p:grpSpPr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C3ABD5C-F958-6DA0-3784-D48555AE7503}"/>
                </a:ext>
              </a:extLst>
            </p:cNvPr>
            <p:cNvSpPr txBox="1"/>
            <p:nvPr/>
          </p:nvSpPr>
          <p:spPr>
            <a:xfrm>
              <a:off x="8495878" y="3786059"/>
              <a:ext cx="936935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images</a:t>
              </a:r>
            </a:p>
          </p:txBody>
        </p:sp>
        <p:pic>
          <p:nvPicPr>
            <p:cNvPr id="128" name="Image 12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8BBE67A-7814-6AC9-0165-2ADA8BF15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81D98E-021F-D9C8-195D-656C5CDBC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062"/>
            <a:ext cx="11305774" cy="583781"/>
          </a:xfrm>
        </p:spPr>
        <p:txBody>
          <a:bodyPr/>
          <a:lstStyle/>
          <a:p>
            <a:r>
              <a:rPr lang="fr-FR" dirty="0"/>
              <a:t>Pipeline </a:t>
            </a:r>
            <a:r>
              <a:rPr lang="fr-FR" dirty="0" err="1"/>
              <a:t>Predict</a:t>
            </a:r>
            <a:r>
              <a:rPr lang="fr-FR" dirty="0"/>
              <a:t> avec </a:t>
            </a:r>
            <a:r>
              <a:rPr lang="fr-FR" dirty="0" err="1"/>
              <a:t>Orchestrator</a:t>
            </a:r>
            <a:r>
              <a:rPr lang="fr-FR" dirty="0"/>
              <a:t> &amp; micro-services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C006EFFC-9306-1525-CEF3-62A4EDBD3D96}"/>
              </a:ext>
            </a:extLst>
          </p:cNvPr>
          <p:cNvGrpSpPr/>
          <p:nvPr/>
        </p:nvGrpSpPr>
        <p:grpSpPr>
          <a:xfrm>
            <a:off x="4566150" y="3884039"/>
            <a:ext cx="1943005" cy="804556"/>
            <a:chOff x="1791092" y="1630837"/>
            <a:chExt cx="1943005" cy="80455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E8975E-DCD5-5EF7-BE6D-8D4DC3277FDB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Predict</a:t>
              </a:r>
              <a:endParaRPr lang="fr-FR" sz="1400" dirty="0"/>
            </a:p>
          </p:txBody>
        </p:sp>
        <p:pic>
          <p:nvPicPr>
            <p:cNvPr id="14" name="Image 13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E96A89C1-FE5A-8310-C307-1DE1E01CF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AA1DCFD-F50A-A492-1588-059F4507C19A}"/>
              </a:ext>
            </a:extLst>
          </p:cNvPr>
          <p:cNvGrpSpPr/>
          <p:nvPr/>
        </p:nvGrpSpPr>
        <p:grpSpPr>
          <a:xfrm>
            <a:off x="1703679" y="2603742"/>
            <a:ext cx="721672" cy="1322628"/>
            <a:chOff x="1422234" y="2480531"/>
            <a:chExt cx="721672" cy="1300748"/>
          </a:xfrm>
        </p:grpSpPr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072E63F6-1069-CCE5-954B-6ECCAD90A9E0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838A553-C6FD-D4CA-C08E-AFF2AACA11F1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A509F85-9BC4-AF6D-8A35-AAD727F6DEF5}"/>
              </a:ext>
            </a:extLst>
          </p:cNvPr>
          <p:cNvGrpSpPr/>
          <p:nvPr/>
        </p:nvGrpSpPr>
        <p:grpSpPr>
          <a:xfrm>
            <a:off x="2930970" y="2597505"/>
            <a:ext cx="657488" cy="1310320"/>
            <a:chOff x="3430494" y="2486068"/>
            <a:chExt cx="657488" cy="1300748"/>
          </a:xfrm>
        </p:grpSpPr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C95E8AC6-FFDE-2AC2-A78A-5D20C15CBCFB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320D25C-DF09-15A0-29B0-13BE76BD797B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AC749F2-4A41-837C-9146-B1068E9431A0}"/>
              </a:ext>
            </a:extLst>
          </p:cNvPr>
          <p:cNvGrpSpPr/>
          <p:nvPr/>
        </p:nvGrpSpPr>
        <p:grpSpPr>
          <a:xfrm>
            <a:off x="336999" y="4690410"/>
            <a:ext cx="1349759" cy="738042"/>
            <a:chOff x="-385734" y="3983852"/>
            <a:chExt cx="1290674" cy="924849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78AA2C8A-F780-EFFB-6D95-F6C89ECBF368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6BD7494C-E4EC-5C47-669E-25E26AFC4AC5}"/>
                </a:ext>
              </a:extLst>
            </p:cNvPr>
            <p:cNvSpPr txBox="1"/>
            <p:nvPr/>
          </p:nvSpPr>
          <p:spPr>
            <a:xfrm>
              <a:off x="-385734" y="4283760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50E6E8EF-7FE7-22AF-9C93-4F3E33887EFB}"/>
              </a:ext>
            </a:extLst>
          </p:cNvPr>
          <p:cNvGrpSpPr/>
          <p:nvPr/>
        </p:nvGrpSpPr>
        <p:grpSpPr>
          <a:xfrm>
            <a:off x="2412369" y="4692374"/>
            <a:ext cx="657488" cy="754911"/>
            <a:chOff x="2608785" y="4216208"/>
            <a:chExt cx="657488" cy="924849"/>
          </a:xfrm>
        </p:grpSpPr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230AE94-9D26-6E91-1B58-A8EAFDB2A7B3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E0748E8-3BE0-F45E-EBF5-A00838CA8F7A}"/>
                </a:ext>
              </a:extLst>
            </p:cNvPr>
            <p:cNvSpPr txBox="1"/>
            <p:nvPr/>
          </p:nvSpPr>
          <p:spPr>
            <a:xfrm>
              <a:off x="2608785" y="4438991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5CD2E940-542D-29BC-6559-2A2FE0B101A4}"/>
              </a:ext>
            </a:extLst>
          </p:cNvPr>
          <p:cNvGrpSpPr/>
          <p:nvPr/>
        </p:nvGrpSpPr>
        <p:grpSpPr>
          <a:xfrm>
            <a:off x="2905866" y="5480397"/>
            <a:ext cx="1942707" cy="1294536"/>
            <a:chOff x="3325791" y="5386008"/>
            <a:chExt cx="1942707" cy="1294536"/>
          </a:xfrm>
        </p:grpSpPr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DD27D69-B8BB-4203-F610-5F09C2DD44A6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39" name="Image 3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99E3633-825C-1637-521C-0AA049E67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F39AEB83-7961-A8E6-D2B8-D732A56FA655}"/>
              </a:ext>
            </a:extLst>
          </p:cNvPr>
          <p:cNvGrpSpPr/>
          <p:nvPr/>
        </p:nvGrpSpPr>
        <p:grpSpPr>
          <a:xfrm>
            <a:off x="5738475" y="2583940"/>
            <a:ext cx="789447" cy="1321844"/>
            <a:chOff x="10277005" y="1022096"/>
            <a:chExt cx="789447" cy="695201"/>
          </a:xfrm>
        </p:grpSpPr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BAE12107-9141-7789-CCE1-D0F7C6DB8AF1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87845C5-4247-CABE-8438-AB4959C747B6}"/>
                </a:ext>
              </a:extLst>
            </p:cNvPr>
            <p:cNvSpPr txBox="1"/>
            <p:nvPr/>
          </p:nvSpPr>
          <p:spPr>
            <a:xfrm>
              <a:off x="10277005" y="1281430"/>
              <a:ext cx="789447" cy="435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4" name="Flèche : bas 53">
            <a:extLst>
              <a:ext uri="{FF2B5EF4-FFF2-40B4-BE49-F238E27FC236}">
                <a16:creationId xmlns:a16="http://schemas.microsoft.com/office/drawing/2014/main" id="{E0BFCC14-3E9F-0D97-3DFD-2726376E310C}"/>
              </a:ext>
            </a:extLst>
          </p:cNvPr>
          <p:cNvSpPr/>
          <p:nvPr/>
        </p:nvSpPr>
        <p:spPr>
          <a:xfrm rot="16200000">
            <a:off x="3302812" y="4136880"/>
            <a:ext cx="178863" cy="25250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6" name="Flèche : bas 55">
            <a:extLst>
              <a:ext uri="{FF2B5EF4-FFF2-40B4-BE49-F238E27FC236}">
                <a16:creationId xmlns:a16="http://schemas.microsoft.com/office/drawing/2014/main" id="{FF9F107A-411D-B87A-6B8C-E73EA5895054}"/>
              </a:ext>
            </a:extLst>
          </p:cNvPr>
          <p:cNvSpPr/>
          <p:nvPr/>
        </p:nvSpPr>
        <p:spPr>
          <a:xfrm rot="16200000">
            <a:off x="4257877" y="4102609"/>
            <a:ext cx="171873" cy="34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ABE429FC-413B-3FBF-05AC-5D7FB46DAB36}"/>
              </a:ext>
            </a:extLst>
          </p:cNvPr>
          <p:cNvGrpSpPr/>
          <p:nvPr/>
        </p:nvGrpSpPr>
        <p:grpSpPr>
          <a:xfrm>
            <a:off x="466580" y="5465696"/>
            <a:ext cx="1519088" cy="723200"/>
            <a:chOff x="395818" y="5386008"/>
            <a:chExt cx="1519088" cy="723200"/>
          </a:xfrm>
        </p:grpSpPr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0663DC60-B710-0F19-F71D-6B01694D9A06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59" name="Image 5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6B286296-6481-A3ED-BEB5-C6B07BD9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69" name="Flèche : bas 68">
            <a:extLst>
              <a:ext uri="{FF2B5EF4-FFF2-40B4-BE49-F238E27FC236}">
                <a16:creationId xmlns:a16="http://schemas.microsoft.com/office/drawing/2014/main" id="{447CEFB1-9F08-E3DE-D344-CC21CCD5FE98}"/>
              </a:ext>
            </a:extLst>
          </p:cNvPr>
          <p:cNvSpPr/>
          <p:nvPr/>
        </p:nvSpPr>
        <p:spPr>
          <a:xfrm>
            <a:off x="4980852" y="3639336"/>
            <a:ext cx="102851" cy="22105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20351EF1-93B4-8792-28BB-D6C69CE263EF}"/>
              </a:ext>
            </a:extLst>
          </p:cNvPr>
          <p:cNvGrpSpPr/>
          <p:nvPr/>
        </p:nvGrpSpPr>
        <p:grpSpPr>
          <a:xfrm>
            <a:off x="1412341" y="3926370"/>
            <a:ext cx="1752404" cy="738041"/>
            <a:chOff x="1432394" y="3619576"/>
            <a:chExt cx="1752404" cy="738041"/>
          </a:xfrm>
        </p:grpSpPr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069E5211-36BD-26F2-7097-6450E300C50D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16" name="Image 115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6876F1B-BCCB-2422-35AC-ECF41CED3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sp>
        <p:nvSpPr>
          <p:cNvPr id="125" name="Flèche : bas 124">
            <a:extLst>
              <a:ext uri="{FF2B5EF4-FFF2-40B4-BE49-F238E27FC236}">
                <a16:creationId xmlns:a16="http://schemas.microsoft.com/office/drawing/2014/main" id="{CC7C7CF3-4FB3-6CFE-7004-E025D7DADA86}"/>
              </a:ext>
            </a:extLst>
          </p:cNvPr>
          <p:cNvSpPr/>
          <p:nvPr/>
        </p:nvSpPr>
        <p:spPr>
          <a:xfrm>
            <a:off x="727376" y="2588095"/>
            <a:ext cx="127154" cy="1188463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9" name="Flèche : bas 128">
            <a:extLst>
              <a:ext uri="{FF2B5EF4-FFF2-40B4-BE49-F238E27FC236}">
                <a16:creationId xmlns:a16="http://schemas.microsoft.com/office/drawing/2014/main" id="{F8A706FB-7D91-993C-CF2A-337E74A69AD1}"/>
              </a:ext>
            </a:extLst>
          </p:cNvPr>
          <p:cNvSpPr/>
          <p:nvPr/>
        </p:nvSpPr>
        <p:spPr>
          <a:xfrm rot="16200000">
            <a:off x="1154154" y="4129483"/>
            <a:ext cx="143941" cy="37184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9" name="Groupe 138">
            <a:extLst>
              <a:ext uri="{FF2B5EF4-FFF2-40B4-BE49-F238E27FC236}">
                <a16:creationId xmlns:a16="http://schemas.microsoft.com/office/drawing/2014/main" id="{8CF42E9F-C88A-55BB-42D9-BC7121C24D3F}"/>
              </a:ext>
            </a:extLst>
          </p:cNvPr>
          <p:cNvGrpSpPr/>
          <p:nvPr/>
        </p:nvGrpSpPr>
        <p:grpSpPr>
          <a:xfrm>
            <a:off x="8048214" y="3701691"/>
            <a:ext cx="1038939" cy="968237"/>
            <a:chOff x="8324998" y="3776980"/>
            <a:chExt cx="1305346" cy="1176270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452DAF06-CB41-38B0-6538-BF310B96D841}"/>
                </a:ext>
              </a:extLst>
            </p:cNvPr>
            <p:cNvSpPr txBox="1"/>
            <p:nvPr/>
          </p:nvSpPr>
          <p:spPr>
            <a:xfrm>
              <a:off x="8324998" y="3776980"/>
              <a:ext cx="1305346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Predictions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41" name="Image 140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AFF35485-E651-508E-1123-F5FFA80E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44" name="Flèche : bas 143">
            <a:extLst>
              <a:ext uri="{FF2B5EF4-FFF2-40B4-BE49-F238E27FC236}">
                <a16:creationId xmlns:a16="http://schemas.microsoft.com/office/drawing/2014/main" id="{58B5EF62-8117-78AF-79D6-00E0670B626A}"/>
              </a:ext>
            </a:extLst>
          </p:cNvPr>
          <p:cNvSpPr/>
          <p:nvPr/>
        </p:nvSpPr>
        <p:spPr>
          <a:xfrm rot="16200000">
            <a:off x="7336416" y="3456049"/>
            <a:ext cx="121651" cy="153906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2" name="Espace réservé du contenu 5">
            <a:extLst>
              <a:ext uri="{FF2B5EF4-FFF2-40B4-BE49-F238E27FC236}">
                <a16:creationId xmlns:a16="http://schemas.microsoft.com/office/drawing/2014/main" id="{FA4DBBB9-95CE-C4A4-6207-9A94B2F0FB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884018" y="4902797"/>
            <a:ext cx="7259955" cy="1733141"/>
          </a:xfrm>
        </p:spPr>
        <p:txBody>
          <a:bodyPr/>
          <a:lstStyle/>
          <a:p>
            <a:r>
              <a:rPr lang="fr-FR" sz="2400" dirty="0"/>
              <a:t>Réalise association des images </a:t>
            </a:r>
            <a:r>
              <a:rPr lang="fr-FR" sz="2400" dirty="0">
                <a:sym typeface="Wingdings" panose="05000000000000000000" pitchFamily="2" charset="2"/>
              </a:rPr>
              <a:t> </a:t>
            </a:r>
            <a:r>
              <a:rPr lang="fr-FR" sz="2400" dirty="0" err="1"/>
              <a:t>Ref_user</a:t>
            </a:r>
            <a:r>
              <a:rPr lang="fr-FR" sz="2400" dirty="0"/>
              <a:t> </a:t>
            </a:r>
            <a:r>
              <a:rPr lang="fr-FR" sz="2400" dirty="0">
                <a:sym typeface="Wingdings" panose="05000000000000000000" pitchFamily="2" charset="2"/>
              </a:rPr>
              <a:t></a:t>
            </a:r>
            <a:r>
              <a:rPr lang="fr-FR" sz="2400" dirty="0"/>
              <a:t>UUID</a:t>
            </a:r>
          </a:p>
          <a:p>
            <a:r>
              <a:rPr lang="fr-FR" sz="2400" dirty="0"/>
              <a:t>Gestion des prédictions en asynchrone</a:t>
            </a:r>
          </a:p>
          <a:p>
            <a:pPr lvl="1"/>
            <a:r>
              <a:rPr lang="fr-FR" sz="2000" dirty="0"/>
              <a:t>Renvoi d’un UUID associé à </a:t>
            </a:r>
            <a:r>
              <a:rPr lang="fr-FR" sz="2000" dirty="0" err="1"/>
              <a:t>Ref_user</a:t>
            </a:r>
            <a:endParaRPr lang="fr-FR" sz="2000" dirty="0"/>
          </a:p>
          <a:p>
            <a:pPr lvl="1"/>
            <a:r>
              <a:rPr lang="fr-FR" sz="2000" dirty="0"/>
              <a:t>Récupération des prédictions selon UUID ou </a:t>
            </a:r>
            <a:r>
              <a:rPr lang="fr-FR" sz="2000" dirty="0" err="1"/>
              <a:t>Ref_user</a:t>
            </a:r>
            <a:endParaRPr lang="fr-FR" sz="20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3E74EB14-8AC5-973B-23B7-8E163AE6DBF7}"/>
              </a:ext>
            </a:extLst>
          </p:cNvPr>
          <p:cNvGrpSpPr/>
          <p:nvPr/>
        </p:nvGrpSpPr>
        <p:grpSpPr>
          <a:xfrm>
            <a:off x="874304" y="1598003"/>
            <a:ext cx="2060116" cy="904692"/>
            <a:chOff x="4738318" y="5212587"/>
            <a:chExt cx="2060116" cy="904692"/>
          </a:xfrm>
        </p:grpSpPr>
        <p:pic>
          <p:nvPicPr>
            <p:cNvPr id="7" name="Graphique 6" descr="Base de données avec un remplissage uni">
              <a:extLst>
                <a:ext uri="{FF2B5EF4-FFF2-40B4-BE49-F238E27FC236}">
                  <a16:creationId xmlns:a16="http://schemas.microsoft.com/office/drawing/2014/main" id="{2C3670CD-FF5E-376B-0A85-504A80656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1659" y="5395126"/>
              <a:ext cx="722153" cy="72215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564D247-104E-EF72-55F8-E969CB5EEBF8}"/>
                </a:ext>
              </a:extLst>
            </p:cNvPr>
            <p:cNvSpPr txBox="1"/>
            <p:nvPr/>
          </p:nvSpPr>
          <p:spPr>
            <a:xfrm>
              <a:off x="4738318" y="5212587"/>
              <a:ext cx="2060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UUID 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 </a:t>
              </a:r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Ref_user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879717A-493A-4069-DEFF-CCAE4A08E78C}"/>
              </a:ext>
            </a:extLst>
          </p:cNvPr>
          <p:cNvGrpSpPr/>
          <p:nvPr/>
        </p:nvGrpSpPr>
        <p:grpSpPr>
          <a:xfrm>
            <a:off x="676622" y="872657"/>
            <a:ext cx="2257798" cy="681771"/>
            <a:chOff x="10283338" y="1022096"/>
            <a:chExt cx="2257798" cy="671329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09342AF-14B2-9859-4141-8A3A82F01F9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432538F-4AF1-9B0E-2FCA-41A4617BD4C2}"/>
                </a:ext>
              </a:extLst>
            </p:cNvPr>
            <p:cNvSpPr txBox="1"/>
            <p:nvPr/>
          </p:nvSpPr>
          <p:spPr>
            <a:xfrm>
              <a:off x="10283338" y="1160098"/>
              <a:ext cx="225779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, images)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D52C848-DC16-71F3-CE4D-EBA34A3749F8}"/>
              </a:ext>
            </a:extLst>
          </p:cNvPr>
          <p:cNvGrpSpPr/>
          <p:nvPr/>
        </p:nvGrpSpPr>
        <p:grpSpPr>
          <a:xfrm>
            <a:off x="3047154" y="859777"/>
            <a:ext cx="596631" cy="687060"/>
            <a:chOff x="9704996" y="1064105"/>
            <a:chExt cx="1675656" cy="675248"/>
          </a:xfrm>
        </p:grpSpPr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F38C687D-D054-EE22-196C-6F68D885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56821A7-16AF-54B9-8DEC-49311CC9354D}"/>
                </a:ext>
              </a:extLst>
            </p:cNvPr>
            <p:cNvSpPr txBox="1"/>
            <p:nvPr/>
          </p:nvSpPr>
          <p:spPr>
            <a:xfrm>
              <a:off x="9749997" y="1245390"/>
              <a:ext cx="1630655" cy="493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25122AA-AB28-8199-4C81-B064142BBEAE}"/>
              </a:ext>
            </a:extLst>
          </p:cNvPr>
          <p:cNvGrpSpPr/>
          <p:nvPr/>
        </p:nvGrpSpPr>
        <p:grpSpPr>
          <a:xfrm>
            <a:off x="7292558" y="890328"/>
            <a:ext cx="1570815" cy="1039537"/>
            <a:chOff x="10296082" y="1022096"/>
            <a:chExt cx="1570815" cy="1023615"/>
          </a:xfrm>
        </p:grpSpPr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D262A9C8-D58E-B96E-C851-A26D0D3D478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10236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1D43305A-FCD6-15D6-78C1-B8E6D1F2766D}"/>
                </a:ext>
              </a:extLst>
            </p:cNvPr>
            <p:cNvSpPr txBox="1"/>
            <p:nvPr/>
          </p:nvSpPr>
          <p:spPr>
            <a:xfrm>
              <a:off x="10296082" y="1065144"/>
              <a:ext cx="1570815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/UUID/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9E4BD8E6-E081-A5CE-8843-35CEB194A9C8}"/>
              </a:ext>
            </a:extLst>
          </p:cNvPr>
          <p:cNvGrpSpPr/>
          <p:nvPr/>
        </p:nvGrpSpPr>
        <p:grpSpPr>
          <a:xfrm>
            <a:off x="9029635" y="898038"/>
            <a:ext cx="1731436" cy="1031827"/>
            <a:chOff x="9704996" y="1064105"/>
            <a:chExt cx="4862791" cy="626215"/>
          </a:xfrm>
        </p:grpSpPr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C6BB36C-F0AB-442C-05A2-030970A7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89D2D149-BB13-BB38-F7CC-7B4F8307256F}"/>
                </a:ext>
              </a:extLst>
            </p:cNvPr>
            <p:cNvSpPr txBox="1"/>
            <p:nvPr/>
          </p:nvSpPr>
          <p:spPr>
            <a:xfrm>
              <a:off x="9704996" y="113486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0FB1D012-08B6-07F7-B65C-EB0314E5067B}"/>
              </a:ext>
            </a:extLst>
          </p:cNvPr>
          <p:cNvGrpSpPr/>
          <p:nvPr/>
        </p:nvGrpSpPr>
        <p:grpSpPr>
          <a:xfrm>
            <a:off x="1759738" y="4690409"/>
            <a:ext cx="728982" cy="756875"/>
            <a:chOff x="499927" y="3776550"/>
            <a:chExt cx="728982" cy="857851"/>
          </a:xfrm>
        </p:grpSpPr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98224CF-4A7A-7649-0E36-A81AD14C6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573D9BD-6C14-A377-E94E-2F1EE67BC2EC}"/>
                </a:ext>
              </a:extLst>
            </p:cNvPr>
            <p:cNvSpPr txBox="1"/>
            <p:nvPr/>
          </p:nvSpPr>
          <p:spPr>
            <a:xfrm>
              <a:off x="499927" y="3998246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1460A686-3E4A-B0B5-A2AB-DFC847C1492B}"/>
              </a:ext>
            </a:extLst>
          </p:cNvPr>
          <p:cNvGrpSpPr/>
          <p:nvPr/>
        </p:nvGrpSpPr>
        <p:grpSpPr>
          <a:xfrm>
            <a:off x="3098583" y="4699656"/>
            <a:ext cx="760273" cy="756875"/>
            <a:chOff x="495895" y="3776550"/>
            <a:chExt cx="760273" cy="857851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52328C07-2DD7-6FDA-D81A-D12BD2FDD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792" y="3776550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CE70CB27-3EB3-D1DF-701E-96DD9A26AC1E}"/>
                </a:ext>
              </a:extLst>
            </p:cNvPr>
            <p:cNvSpPr txBox="1"/>
            <p:nvPr/>
          </p:nvSpPr>
          <p:spPr>
            <a:xfrm>
              <a:off x="495895" y="3951420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DA7A8EAB-C0EF-3840-9A91-EB5128B6B4A2}"/>
              </a:ext>
            </a:extLst>
          </p:cNvPr>
          <p:cNvSpPr txBox="1"/>
          <p:nvPr/>
        </p:nvSpPr>
        <p:spPr>
          <a:xfrm>
            <a:off x="6964259" y="1929865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Get_predictions</a:t>
            </a:r>
            <a:endParaRPr lang="fr-FR" sz="1400" dirty="0"/>
          </a:p>
        </p:txBody>
      </p:sp>
      <p:sp>
        <p:nvSpPr>
          <p:cNvPr id="63" name="Flèche : bas 62">
            <a:extLst>
              <a:ext uri="{FF2B5EF4-FFF2-40B4-BE49-F238E27FC236}">
                <a16:creationId xmlns:a16="http://schemas.microsoft.com/office/drawing/2014/main" id="{506D77B5-5594-FE6C-125A-2C5088037545}"/>
              </a:ext>
            </a:extLst>
          </p:cNvPr>
          <p:cNvSpPr/>
          <p:nvPr/>
        </p:nvSpPr>
        <p:spPr>
          <a:xfrm rot="10800000">
            <a:off x="8465634" y="2296069"/>
            <a:ext cx="108790" cy="140562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08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69" grpId="0" animBg="1"/>
      <p:bldP spid="125" grpId="0" animBg="1"/>
      <p:bldP spid="129" grpId="0" animBg="1"/>
      <p:bldP spid="144" grpId="0" animBg="1"/>
      <p:bldP spid="62" grpId="0" animBg="1"/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4ECF-AD44-7067-2D6F-853307EA2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e 41">
            <a:extLst>
              <a:ext uri="{FF2B5EF4-FFF2-40B4-BE49-F238E27FC236}">
                <a16:creationId xmlns:a16="http://schemas.microsoft.com/office/drawing/2014/main" id="{3C64E623-0710-02AD-4178-2B03F0624959}"/>
              </a:ext>
            </a:extLst>
          </p:cNvPr>
          <p:cNvGrpSpPr/>
          <p:nvPr/>
        </p:nvGrpSpPr>
        <p:grpSpPr>
          <a:xfrm>
            <a:off x="2360448" y="1163549"/>
            <a:ext cx="6262124" cy="1674246"/>
            <a:chOff x="1764194" y="3048000"/>
            <a:chExt cx="6262124" cy="167424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A3737C3-213A-3A90-59F5-A3549FAA4801}"/>
                </a:ext>
              </a:extLst>
            </p:cNvPr>
            <p:cNvSpPr txBox="1"/>
            <p:nvPr/>
          </p:nvSpPr>
          <p:spPr>
            <a:xfrm>
              <a:off x="1764194" y="3048000"/>
              <a:ext cx="6250152" cy="167424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Streamlit</a:t>
              </a:r>
              <a:r>
                <a:rPr lang="fr-FR" b="1" dirty="0"/>
                <a:t>-frontend</a:t>
              </a:r>
            </a:p>
          </p:txBody>
        </p:sp>
        <p:pic>
          <p:nvPicPr>
            <p:cNvPr id="41" name="Image 40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6AEB8CB-B901-92B5-EC8A-F6B7BEA96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9669" y="4309059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CEE2EEE-D24C-8C17-2FEB-6320BFC5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Interface utilisateur pour les prédictions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9C637B-98FC-3680-CE13-088FD0AC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12C39F-FA4C-1A82-8449-ED58FAA1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C1A1AB6-7BC5-2DC9-1D78-C9755039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A97068AC-920B-ABCF-0C84-DFA8F85FE64B}"/>
              </a:ext>
            </a:extLst>
          </p:cNvPr>
          <p:cNvGrpSpPr/>
          <p:nvPr/>
        </p:nvGrpSpPr>
        <p:grpSpPr>
          <a:xfrm>
            <a:off x="2472852" y="2852197"/>
            <a:ext cx="1613134" cy="681771"/>
            <a:chOff x="10283338" y="1022096"/>
            <a:chExt cx="1613134" cy="67132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324D1BB7-49F8-1461-2CAE-0AC8C9308D3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7C79B8DF-46D9-66FC-1F09-C4A5D546543D}"/>
                </a:ext>
              </a:extLst>
            </p:cNvPr>
            <p:cNvSpPr txBox="1"/>
            <p:nvPr/>
          </p:nvSpPr>
          <p:spPr>
            <a:xfrm>
              <a:off x="10283338" y="1160098"/>
              <a:ext cx="1613134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 (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r>
                <a:rPr lang="fr-FR" sz="1400" dirty="0">
                  <a:solidFill>
                    <a:schemeClr val="accent5"/>
                  </a:solidFill>
                </a:rPr>
                <a:t>)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688DDC96-4D85-1BC0-0E8D-47A21CFE1222}"/>
              </a:ext>
            </a:extLst>
          </p:cNvPr>
          <p:cNvGrpSpPr/>
          <p:nvPr/>
        </p:nvGrpSpPr>
        <p:grpSpPr>
          <a:xfrm>
            <a:off x="2360448" y="3545752"/>
            <a:ext cx="6250152" cy="542613"/>
            <a:chOff x="539213" y="1428401"/>
            <a:chExt cx="6250152" cy="542613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9F1AD2-F168-ECE0-1199-BDA2F7026257}"/>
                </a:ext>
              </a:extLst>
            </p:cNvPr>
            <p:cNvSpPr txBox="1"/>
            <p:nvPr/>
          </p:nvSpPr>
          <p:spPr>
            <a:xfrm>
              <a:off x="539213" y="1428401"/>
              <a:ext cx="6250152" cy="514884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12" name="Image 1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CCA8D0D9-3968-644B-C78D-E284978C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3459" y="1574365"/>
              <a:ext cx="396649" cy="396649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60872C0-5A23-35CE-E6DB-F4CC5417227A}"/>
              </a:ext>
            </a:extLst>
          </p:cNvPr>
          <p:cNvGrpSpPr/>
          <p:nvPr/>
        </p:nvGrpSpPr>
        <p:grpSpPr>
          <a:xfrm>
            <a:off x="4348628" y="2839287"/>
            <a:ext cx="596630" cy="637169"/>
            <a:chOff x="9704996" y="1064105"/>
            <a:chExt cx="1675653" cy="626215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F2BF7E90-FC2A-FDD7-089C-046AA96E6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F6631E2-C452-6846-31EE-0D66D425AF29}"/>
                </a:ext>
              </a:extLst>
            </p:cNvPr>
            <p:cNvSpPr txBox="1"/>
            <p:nvPr/>
          </p:nvSpPr>
          <p:spPr>
            <a:xfrm>
              <a:off x="9749997" y="1245390"/>
              <a:ext cx="1630652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UUID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E2E7517-1830-EC65-7C29-6C36D45AE6E7}"/>
              </a:ext>
            </a:extLst>
          </p:cNvPr>
          <p:cNvGrpSpPr/>
          <p:nvPr/>
        </p:nvGrpSpPr>
        <p:grpSpPr>
          <a:xfrm>
            <a:off x="5668024" y="2862284"/>
            <a:ext cx="1511311" cy="681771"/>
            <a:chOff x="10307639" y="1022096"/>
            <a:chExt cx="1511311" cy="671329"/>
          </a:xfrm>
        </p:grpSpPr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B6DA11F5-35ED-8F77-E07A-F639EFAFF0E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027E9E0-8E12-C063-D168-EC5868B0F7A5}"/>
                </a:ext>
              </a:extLst>
            </p:cNvPr>
            <p:cNvSpPr txBox="1"/>
            <p:nvPr/>
          </p:nvSpPr>
          <p:spPr>
            <a:xfrm>
              <a:off x="10307639" y="1036197"/>
              <a:ext cx="1511311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/UUID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</a:t>
              </a:r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Ref_user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92BEF7C8-B78E-1BCA-D2E0-7162D8F34935}"/>
              </a:ext>
            </a:extLst>
          </p:cNvPr>
          <p:cNvGrpSpPr/>
          <p:nvPr/>
        </p:nvGrpSpPr>
        <p:grpSpPr>
          <a:xfrm>
            <a:off x="7253311" y="2869773"/>
            <a:ext cx="1747459" cy="637169"/>
            <a:chOff x="9704996" y="1064105"/>
            <a:chExt cx="4907792" cy="626215"/>
          </a:xfrm>
        </p:grpSpPr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8A2B3D1E-086F-A5E5-A730-60D365099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4996" y="1064105"/>
              <a:ext cx="0" cy="6262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C9F34EC-9CF0-63C7-F079-B6B59EB71D63}"/>
                </a:ext>
              </a:extLst>
            </p:cNvPr>
            <p:cNvSpPr txBox="1"/>
            <p:nvPr/>
          </p:nvSpPr>
          <p:spPr>
            <a:xfrm>
              <a:off x="9749997" y="1245390"/>
              <a:ext cx="4862791" cy="302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JSON de </a:t>
              </a:r>
              <a:r>
                <a:rPr lang="fr-FR" sz="1400" dirty="0" err="1">
                  <a:solidFill>
                    <a:schemeClr val="accent5"/>
                  </a:solidFill>
                </a:rPr>
                <a:t>Predictions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86E9228-BD1F-8C4D-70C7-1087F6C8E44F}"/>
              </a:ext>
            </a:extLst>
          </p:cNvPr>
          <p:cNvGrpSpPr/>
          <p:nvPr/>
        </p:nvGrpSpPr>
        <p:grpSpPr>
          <a:xfrm>
            <a:off x="5380173" y="1580635"/>
            <a:ext cx="2272738" cy="1061202"/>
            <a:chOff x="4447760" y="5066581"/>
            <a:chExt cx="2272738" cy="1061202"/>
          </a:xfrm>
        </p:grpSpPr>
        <p:pic>
          <p:nvPicPr>
            <p:cNvPr id="33" name="Graphique 32" descr="Base de données avec un remplissage uni">
              <a:extLst>
                <a:ext uri="{FF2B5EF4-FFF2-40B4-BE49-F238E27FC236}">
                  <a16:creationId xmlns:a16="http://schemas.microsoft.com/office/drawing/2014/main" id="{E75BB7B8-5A00-B10A-6043-AB61F14F9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3104689-2032-58D5-5E11-5268BFB023F3}"/>
                </a:ext>
              </a:extLst>
            </p:cNvPr>
            <p:cNvSpPr txBox="1"/>
            <p:nvPr/>
          </p:nvSpPr>
          <p:spPr>
            <a:xfrm>
              <a:off x="4447760" y="5066581"/>
              <a:ext cx="2272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b="1" dirty="0">
                  <a:solidFill>
                    <a:schemeClr val="accent6">
                      <a:lumMod val="75000"/>
                    </a:schemeClr>
                  </a:solidFill>
                </a:rPr>
                <a:t>Feedback User</a:t>
              </a:r>
            </a:p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 =&gt; prédiction + Attendu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A268938-366D-60B3-6CD4-8319571B39CB}"/>
              </a:ext>
            </a:extLst>
          </p:cNvPr>
          <p:cNvGrpSpPr/>
          <p:nvPr/>
        </p:nvGrpSpPr>
        <p:grpSpPr>
          <a:xfrm>
            <a:off x="9094299" y="1692896"/>
            <a:ext cx="1310102" cy="960591"/>
            <a:chOff x="8106314" y="3786269"/>
            <a:chExt cx="1646040" cy="1166981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9897E9F-9D72-9A7D-C6A3-4887C574F10D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38" name="Image 3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2699257E-E73C-A05C-3DDF-ECA3F82DF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39" name="Flèche : bas 38">
            <a:extLst>
              <a:ext uri="{FF2B5EF4-FFF2-40B4-BE49-F238E27FC236}">
                <a16:creationId xmlns:a16="http://schemas.microsoft.com/office/drawing/2014/main" id="{1486061F-9F9F-768B-E135-3717582366D9}"/>
              </a:ext>
            </a:extLst>
          </p:cNvPr>
          <p:cNvSpPr/>
          <p:nvPr/>
        </p:nvSpPr>
        <p:spPr>
          <a:xfrm rot="16200000">
            <a:off x="8061982" y="954100"/>
            <a:ext cx="156115" cy="24703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DD765F01-4C32-D125-32AC-470D7FA5077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937" y="4446072"/>
            <a:ext cx="11353800" cy="1725970"/>
          </a:xfrm>
        </p:spPr>
        <p:txBody>
          <a:bodyPr/>
          <a:lstStyle/>
          <a:p>
            <a:r>
              <a:rPr lang="fr-FR" dirty="0" err="1"/>
              <a:t>Streamlit</a:t>
            </a:r>
            <a:r>
              <a:rPr lang="fr-FR" dirty="0"/>
              <a:t> </a:t>
            </a:r>
            <a:r>
              <a:rPr lang="fr-FR" dirty="0" err="1"/>
              <a:t>FrontEnd</a:t>
            </a:r>
            <a:endParaRPr lang="fr-FR" dirty="0"/>
          </a:p>
          <a:p>
            <a:pPr lvl="1"/>
            <a:r>
              <a:rPr lang="fr-FR" dirty="0"/>
              <a:t>Afficher les images avec les prédictions du modèle</a:t>
            </a:r>
          </a:p>
          <a:p>
            <a:pPr lvl="1"/>
            <a:r>
              <a:rPr lang="fr-FR" dirty="0"/>
              <a:t>Proposer à l’utilisateur de pouvoir </a:t>
            </a:r>
            <a:r>
              <a:rPr lang="fr-FR" b="1" dirty="0"/>
              <a:t>valider ou corriger les prédictions</a:t>
            </a:r>
          </a:p>
          <a:p>
            <a:pPr lvl="1"/>
            <a:r>
              <a:rPr lang="fr-FR" dirty="0"/>
              <a:t>Publier </a:t>
            </a:r>
            <a:r>
              <a:rPr lang="fr-FR" b="1" dirty="0"/>
              <a:t>Feedback User </a:t>
            </a:r>
            <a:r>
              <a:rPr lang="fr-FR" dirty="0"/>
              <a:t>dans S3 depuis une BDD interne</a:t>
            </a:r>
          </a:p>
        </p:txBody>
      </p:sp>
    </p:spTree>
    <p:extLst>
      <p:ext uri="{BB962C8B-B14F-4D97-AF65-F5344CB8AC3E}">
        <p14:creationId xmlns:p14="http://schemas.microsoft.com/office/powerpoint/2010/main" val="32160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FFAB-1E5A-22DD-5719-20205758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E6F755-9F7B-19EB-C0B0-84944378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Gestion du Feedback User</a:t>
            </a:r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1C7BFB4-139F-100E-CE74-73E29B1D2FD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Feedback User avec les corrections permet de ré-entrainer le modèle</a:t>
            </a:r>
          </a:p>
          <a:p>
            <a:pPr lvl="1"/>
            <a:r>
              <a:rPr lang="fr-FR" sz="2000" dirty="0"/>
              <a:t>Réutilisation de la pipeline Training avec déclenchement manuel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2DA948C-154F-A2DF-7418-112BB23A3B00}"/>
              </a:ext>
            </a:extLst>
          </p:cNvPr>
          <p:cNvGrpSpPr/>
          <p:nvPr/>
        </p:nvGrpSpPr>
        <p:grpSpPr>
          <a:xfrm>
            <a:off x="2871575" y="2351230"/>
            <a:ext cx="5181879" cy="583781"/>
            <a:chOff x="3254674" y="1912786"/>
            <a:chExt cx="5068391" cy="583781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F66701C-CD3A-443A-2E5F-3EF72A83526E}"/>
                </a:ext>
              </a:extLst>
            </p:cNvPr>
            <p:cNvSpPr txBox="1"/>
            <p:nvPr/>
          </p:nvSpPr>
          <p:spPr>
            <a:xfrm>
              <a:off x="3254674" y="1912786"/>
              <a:ext cx="5068391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TRAINING-Admin-Frontend</a:t>
              </a:r>
            </a:p>
          </p:txBody>
        </p:sp>
        <p:pic>
          <p:nvPicPr>
            <p:cNvPr id="9" name="Image 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C60AF33-B30C-8D9A-797D-FE91CD33B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89590" y="2006351"/>
              <a:ext cx="396649" cy="396649"/>
            </a:xfrm>
            <a:prstGeom prst="rect">
              <a:avLst/>
            </a:prstGeom>
          </p:spPr>
        </p:pic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1D2CE24D-61BC-FFAC-CE38-7403528F352A}"/>
              </a:ext>
            </a:extLst>
          </p:cNvPr>
          <p:cNvGrpSpPr/>
          <p:nvPr/>
        </p:nvGrpSpPr>
        <p:grpSpPr>
          <a:xfrm>
            <a:off x="3341512" y="2935012"/>
            <a:ext cx="1979453" cy="443880"/>
            <a:chOff x="10300062" y="777207"/>
            <a:chExt cx="1979453" cy="916218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4C9711A-95D9-84E8-1B61-B0CAFC80AAF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DD2D088-BEC1-D9F3-BD9F-7AC027487F7E}"/>
                </a:ext>
              </a:extLst>
            </p:cNvPr>
            <p:cNvSpPr txBox="1"/>
            <p:nvPr/>
          </p:nvSpPr>
          <p:spPr>
            <a:xfrm>
              <a:off x="10300062" y="852588"/>
              <a:ext cx="1979453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add_feedback_images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242786B-5D42-9F4F-C44B-9DEF83BD7B6D}"/>
              </a:ext>
            </a:extLst>
          </p:cNvPr>
          <p:cNvGrpSpPr/>
          <p:nvPr/>
        </p:nvGrpSpPr>
        <p:grpSpPr>
          <a:xfrm>
            <a:off x="5803342" y="2953639"/>
            <a:ext cx="615040" cy="443880"/>
            <a:chOff x="10270557" y="777207"/>
            <a:chExt cx="615040" cy="916218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EA4999A-3B8B-9300-3865-56BBD4620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B39959C2-10BD-B959-739B-AACFA729C3E3}"/>
                </a:ext>
              </a:extLst>
            </p:cNvPr>
            <p:cNvSpPr txBox="1"/>
            <p:nvPr/>
          </p:nvSpPr>
          <p:spPr>
            <a:xfrm>
              <a:off x="10270557" y="814138"/>
              <a:ext cx="615040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02103C2-C8F3-287C-C953-46A7133434FD}"/>
              </a:ext>
            </a:extLst>
          </p:cNvPr>
          <p:cNvGrpSpPr/>
          <p:nvPr/>
        </p:nvGrpSpPr>
        <p:grpSpPr>
          <a:xfrm>
            <a:off x="957060" y="2092507"/>
            <a:ext cx="1310102" cy="960591"/>
            <a:chOff x="8106314" y="3786269"/>
            <a:chExt cx="1646040" cy="116698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A9739A6-10F0-3212-8E1B-BC62CF45340A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Feedback User</a:t>
              </a:r>
            </a:p>
          </p:txBody>
        </p:sp>
        <p:pic>
          <p:nvPicPr>
            <p:cNvPr id="18" name="Image 17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52F71AA4-635F-40E1-BFFE-D2BB207C6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26D243A2-3D4B-041B-73D2-77D8B0B246A0}"/>
              </a:ext>
            </a:extLst>
          </p:cNvPr>
          <p:cNvSpPr/>
          <p:nvPr/>
        </p:nvSpPr>
        <p:spPr>
          <a:xfrm rot="16200000">
            <a:off x="2251297" y="2272361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673E9C7-651E-22DF-4CEA-EED5990E0CFD}"/>
              </a:ext>
            </a:extLst>
          </p:cNvPr>
          <p:cNvGrpSpPr/>
          <p:nvPr/>
        </p:nvGrpSpPr>
        <p:grpSpPr>
          <a:xfrm>
            <a:off x="2892932" y="3415411"/>
            <a:ext cx="5181879" cy="1371696"/>
            <a:chOff x="3284658" y="1893047"/>
            <a:chExt cx="5068391" cy="137169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50F380F3-F270-7F5B-F9F2-27BE3094BF8C}"/>
                </a:ext>
              </a:extLst>
            </p:cNvPr>
            <p:cNvSpPr txBox="1"/>
            <p:nvPr/>
          </p:nvSpPr>
          <p:spPr>
            <a:xfrm>
              <a:off x="3284658" y="1893047"/>
              <a:ext cx="5068391" cy="1354217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841B02E2-3053-A8B7-59FC-5E62A8AD1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114" y="2868094"/>
              <a:ext cx="396649" cy="396649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AD1CD38-814F-61C5-4F33-353878129B64}"/>
              </a:ext>
            </a:extLst>
          </p:cNvPr>
          <p:cNvGrpSpPr/>
          <p:nvPr/>
        </p:nvGrpSpPr>
        <p:grpSpPr>
          <a:xfrm>
            <a:off x="9142064" y="3093729"/>
            <a:ext cx="762420" cy="960763"/>
            <a:chOff x="8474329" y="3786059"/>
            <a:chExt cx="957921" cy="1167191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69497DC-5D5E-1D30-E833-AE7ECAB99E48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26" name="Image 25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D68A77AF-611A-BA4A-6463-0CAC70F8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27" name="Flèche : bas 26">
            <a:extLst>
              <a:ext uri="{FF2B5EF4-FFF2-40B4-BE49-F238E27FC236}">
                <a16:creationId xmlns:a16="http://schemas.microsoft.com/office/drawing/2014/main" id="{76A48CFC-98C7-7CB5-9E16-26FB3AA9E124}"/>
              </a:ext>
            </a:extLst>
          </p:cNvPr>
          <p:cNvSpPr/>
          <p:nvPr/>
        </p:nvSpPr>
        <p:spPr>
          <a:xfrm rot="16200000">
            <a:off x="8482868" y="3206350"/>
            <a:ext cx="213605" cy="82768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D5659EE-4097-6E3A-4288-F640CF249B06}"/>
              </a:ext>
            </a:extLst>
          </p:cNvPr>
          <p:cNvGrpSpPr/>
          <p:nvPr/>
        </p:nvGrpSpPr>
        <p:grpSpPr>
          <a:xfrm>
            <a:off x="10248696" y="3419496"/>
            <a:ext cx="1636568" cy="1354217"/>
            <a:chOff x="10430230" y="3528632"/>
            <a:chExt cx="1636568" cy="1354217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71DD69E-42F8-EEBF-4FBE-A4DBDFEDE77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0" name="Image 29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624E8990-DD58-D8B7-C93F-E8E2C2ECC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1" name="Image 30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62DE58A-4321-E56A-476B-F63048B59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C0287442-520E-5685-95FE-B198D8F4C909}"/>
              </a:ext>
            </a:extLst>
          </p:cNvPr>
          <p:cNvSpPr/>
          <p:nvPr/>
        </p:nvSpPr>
        <p:spPr>
          <a:xfrm rot="16200000">
            <a:off x="9097764" y="3389731"/>
            <a:ext cx="228996" cy="207286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57F06A-23F3-CAF6-2A10-7B003C5E9387}"/>
              </a:ext>
            </a:extLst>
          </p:cNvPr>
          <p:cNvSpPr txBox="1"/>
          <p:nvPr/>
        </p:nvSpPr>
        <p:spPr>
          <a:xfrm>
            <a:off x="6386924" y="3982924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7DE124-5667-D01E-8FA9-000A49A849BB}"/>
              </a:ext>
            </a:extLst>
          </p:cNvPr>
          <p:cNvSpPr txBox="1"/>
          <p:nvPr/>
        </p:nvSpPr>
        <p:spPr>
          <a:xfrm>
            <a:off x="3341512" y="4008219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84302B7-B0D4-5198-FC72-1D4591B8945E}"/>
              </a:ext>
            </a:extLst>
          </p:cNvPr>
          <p:cNvSpPr txBox="1"/>
          <p:nvPr/>
        </p:nvSpPr>
        <p:spPr>
          <a:xfrm>
            <a:off x="4730081" y="3767175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B26C1B5-7658-9890-0D91-CA216D2B3A5C}"/>
              </a:ext>
            </a:extLst>
          </p:cNvPr>
          <p:cNvSpPr txBox="1"/>
          <p:nvPr/>
        </p:nvSpPr>
        <p:spPr>
          <a:xfrm>
            <a:off x="1008164" y="4908008"/>
            <a:ext cx="1111470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Détecter le Model Drift en utilisant Feedback utilisateur </a:t>
            </a:r>
            <a:r>
              <a:rPr lang="fr-FR" sz="2000" dirty="0"/>
              <a:t>(non implémenté)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Calculer métrique de performance du Modèle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fr-FR" sz="2400" dirty="0">
                <a:sym typeface="Wingdings" panose="05000000000000000000" pitchFamily="2" charset="2"/>
              </a:rPr>
              <a:t> Déclencher alerte si perte de performance</a:t>
            </a:r>
          </a:p>
        </p:txBody>
      </p:sp>
      <p:sp>
        <p:nvSpPr>
          <p:cNvPr id="34" name="Espace réservé de la date 2">
            <a:extLst>
              <a:ext uri="{FF2B5EF4-FFF2-40B4-BE49-F238E27FC236}">
                <a16:creationId xmlns:a16="http://schemas.microsoft.com/office/drawing/2014/main" id="{256CB483-ECE6-D724-8C12-5286937F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5" name="Espace réservé du pied de page 3">
            <a:extLst>
              <a:ext uri="{FF2B5EF4-FFF2-40B4-BE49-F238E27FC236}">
                <a16:creationId xmlns:a16="http://schemas.microsoft.com/office/drawing/2014/main" id="{DFE0CC29-0663-7CDD-FCF2-EE405CF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39" name="Espace réservé du numéro de diapositive 4">
            <a:extLst>
              <a:ext uri="{FF2B5EF4-FFF2-40B4-BE49-F238E27FC236}">
                <a16:creationId xmlns:a16="http://schemas.microsoft.com/office/drawing/2014/main" id="{B0133693-0C64-F484-D0CE-DD14CD8F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9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6" grpId="0" animBg="1"/>
      <p:bldP spid="37" grpId="0" animBg="1"/>
      <p:bldP spid="38" grpId="0" animBg="1"/>
      <p:bldP spid="33" grpId="0"/>
    </p:bld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274</Words>
  <Application>Microsoft Office PowerPoint</Application>
  <PresentationFormat>Grand écran</PresentationFormat>
  <Paragraphs>80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Pipeline Predict avec Orchestrator &amp; micro-services</vt:lpstr>
      <vt:lpstr>Interface utilisateur pour les prédictions</vt:lpstr>
      <vt:lpstr>Gestion du Feedback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114</cp:revision>
  <dcterms:created xsi:type="dcterms:W3CDTF">2024-02-05T07:48:41Z</dcterms:created>
  <dcterms:modified xsi:type="dcterms:W3CDTF">2025-02-13T10:49:00Z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