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5"/>
  </p:sldMasterIdLst>
  <p:notesMasterIdLst>
    <p:notesMasterId r:id="rId33"/>
  </p:notesMasterIdLst>
  <p:handoutMasterIdLst>
    <p:handoutMasterId r:id="rId34"/>
  </p:handoutMasterIdLst>
  <p:sldIdLst>
    <p:sldId id="329" r:id="rId6"/>
    <p:sldId id="341" r:id="rId7"/>
    <p:sldId id="342" r:id="rId8"/>
    <p:sldId id="343" r:id="rId9"/>
    <p:sldId id="344" r:id="rId10"/>
    <p:sldId id="345" r:id="rId11"/>
    <p:sldId id="346" r:id="rId12"/>
    <p:sldId id="324" r:id="rId13"/>
    <p:sldId id="347" r:id="rId14"/>
    <p:sldId id="348" r:id="rId15"/>
    <p:sldId id="349" r:id="rId16"/>
    <p:sldId id="351" r:id="rId17"/>
    <p:sldId id="352" r:id="rId18"/>
    <p:sldId id="353" r:id="rId19"/>
    <p:sldId id="354" r:id="rId20"/>
    <p:sldId id="356" r:id="rId21"/>
    <p:sldId id="357" r:id="rId22"/>
    <p:sldId id="358" r:id="rId23"/>
    <p:sldId id="359" r:id="rId24"/>
    <p:sldId id="363" r:id="rId25"/>
    <p:sldId id="364" r:id="rId26"/>
    <p:sldId id="355" r:id="rId27"/>
    <p:sldId id="360" r:id="rId28"/>
    <p:sldId id="362" r:id="rId29"/>
    <p:sldId id="350" r:id="rId30"/>
    <p:sldId id="361" r:id="rId31"/>
    <p:sldId id="338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CEB"/>
    <a:srgbClr val="0091BD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21"/>
  </p:normalViewPr>
  <p:slideViewPr>
    <p:cSldViewPr snapToGrid="0">
      <p:cViewPr varScale="1">
        <p:scale>
          <a:sx n="85" d="100"/>
          <a:sy n="85" d="100"/>
        </p:scale>
        <p:origin x="99" y="5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56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0836F7-A38A-461C-9E01-FBB0AD11CE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F89DB-0163-4563-9377-E6085C326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08166A3-E862-4E45-91F7-3D96E6F6C54F}" type="datetimeFigureOut">
              <a:rPr lang="en-US" altLang="en-US"/>
              <a:pPr>
                <a:defRPr/>
              </a:pPr>
              <a:t>10/12/2017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76F87-20DA-468D-B340-09EA2263E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25CE1-DD78-4BE9-8679-5EA4FF45E7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AE52C29F-6E8B-4FCF-B05C-39095F0674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80DD0D-9D32-4C0D-AA04-3265FC750F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B6EE8-DCB8-41BD-A3C8-E3A12231608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BB49F74-3831-4782-9926-36A1F1DC6259}" type="datetimeFigureOut">
              <a:rPr lang="en-US" altLang="en-US"/>
              <a:pPr>
                <a:defRPr/>
              </a:pPr>
              <a:t>10/12/2017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5744739-3539-48B5-A096-4DFD5EA77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58A2211-D7FD-4E67-A6D9-583B43938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2F51B-BF74-49BC-83A1-C16F26379D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EDC91-3AC4-4F8D-BED3-4ED56913F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ED05C12-C9C4-4501-9C72-D2E25191F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19D0C-A623-4134-ACE2-8871D95CA73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03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F0F991D-FCA4-4B63-990A-F6816AD195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A156D165-7270-40C4-88D8-90852D96F7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AD9B17F-0E30-4ADC-88D4-20A157463F8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D4279F1-F98A-4D42-BE2C-F6824E400D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D11B8-AE29-46D7-AA16-FC0782F0224C}"/>
              </a:ext>
            </a:extLst>
          </p:cNvPr>
          <p:cNvSpPr/>
          <p:nvPr userDrawn="1"/>
        </p:nvSpPr>
        <p:spPr>
          <a:xfrm>
            <a:off x="3413125" y="4835525"/>
            <a:ext cx="4778375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52EDD9-932E-446C-B0D1-08200969EF9A}"/>
              </a:ext>
            </a:extLst>
          </p:cNvPr>
          <p:cNvSpPr/>
          <p:nvPr userDrawn="1"/>
        </p:nvSpPr>
        <p:spPr>
          <a:xfrm rot="5400000">
            <a:off x="9608344" y="4369594"/>
            <a:ext cx="955675" cy="379888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448B8-61E4-4D23-9334-33FE7B6C6659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378299-CD03-4252-AFFD-BC205B792D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011A3030-FB66-4CA3-A565-EB5EEB758B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853C1CC1-ADAC-4345-8FD5-7780D35BE3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6649606" y="595808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6649606" y="626796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5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C54C1-485F-40D2-B042-79849DAFE15A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31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1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>
            <a:extLst/>
          </p:cNvPr>
          <p:cNvSpPr>
            <a:spLocks noGrp="1"/>
          </p:cNvSpPr>
          <p:nvPr>
            <p:ph sz="quarter" idx="20"/>
          </p:nvPr>
        </p:nvSpPr>
        <p:spPr>
          <a:xfrm>
            <a:off x="6341534" y="2362483"/>
            <a:ext cx="5331354" cy="3605212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ECD41E8-8F7A-4802-BD8A-6CACEC985F1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4DA0A3-5394-4DD3-8DBF-449419EB9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2575E8-95EA-447D-9561-5F51443D86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>
            <a:extLst/>
          </p:cNvPr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/>
          </p:cNvPr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>
            <a:extLst/>
          </p:cNvPr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1">
            <a:extLst/>
          </p:cNvPr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384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5E88F4-34BF-4FB5-900D-00FBACE9F35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2">
            <a:extLst/>
          </p:cNvPr>
          <p:cNvSpPr>
            <a:spLocks noGrp="1"/>
          </p:cNvSpPr>
          <p:nvPr>
            <p:ph idx="14"/>
          </p:nvPr>
        </p:nvSpPr>
        <p:spPr>
          <a:xfrm>
            <a:off x="3369738" y="1631112"/>
            <a:ext cx="8303150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7163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CBF85B-6B38-418B-B229-63FD770EDEA7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quarter" idx="14"/>
          </p:nvPr>
        </p:nvSpPr>
        <p:spPr>
          <a:xfrm>
            <a:off x="492125" y="1746560"/>
            <a:ext cx="8305669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/>
          </p:cNvPr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11968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14A2708-7A8B-4D20-8225-CD1C8C761AC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25F9CF-0B60-43CC-9056-F30880901E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EA81E11-C818-456E-B39B-0D107A2FB4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1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1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1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>
            <a:extLst/>
          </p:cNvPr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>
            <a:extLst/>
          </p:cNvPr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497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>
            <a:extLst/>
          </p:cNvPr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" name="Picture Placeholder 5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5" name="Picture Placeholder 5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6" name="Picture Placeholder 5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7">
            <a:extLst/>
          </p:cNvPr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7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6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>
            <a:extLst/>
          </p:cNvPr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7060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 3">
            <a:extLst/>
          </p:cNvPr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762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125" y="1745884"/>
            <a:ext cx="11180867" cy="4087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31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0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191A9FE-449B-4D65-A314-B50D80F224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384F5AA-5239-4357-B200-8BEED4FBA1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7E2E261-7BED-4DD4-B009-2B25A53A4EB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53851FE-FFF1-472C-AEC9-BE3EC0DF692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33448-B5CA-4850-92E8-804B482259E3}"/>
              </a:ext>
            </a:extLst>
          </p:cNvPr>
          <p:cNvSpPr/>
          <p:nvPr userDrawn="1"/>
        </p:nvSpPr>
        <p:spPr>
          <a:xfrm>
            <a:off x="3413125" y="4835525"/>
            <a:ext cx="4778375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4FC3D-FE02-4FF4-BA44-4FA201FDC89D}"/>
              </a:ext>
            </a:extLst>
          </p:cNvPr>
          <p:cNvSpPr/>
          <p:nvPr userDrawn="1"/>
        </p:nvSpPr>
        <p:spPr>
          <a:xfrm rot="5400000">
            <a:off x="9608344" y="4369594"/>
            <a:ext cx="955675" cy="379888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B1EEB9-F737-43CE-9DAF-FD651FCF17F4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46E33-F9AB-4720-97B5-DC431CB6E5F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B1371B1D-E5D0-498C-9B3E-67F1875CD5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48B9274A-2385-4BAC-AD9B-101FD86C1B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209675"/>
            <a:ext cx="2244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6649606" y="595808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6649606" y="626796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933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2A34492-F104-49D9-B2A8-5887D4BE41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70E07034-B01E-4995-A0AB-E9D06DC28C30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ECC54FFF-040E-4293-A78C-D12026DB66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2768600"/>
            <a:ext cx="191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4C27F2-5006-428E-B404-DFA19F59A57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3D584DE2-3A9D-4119-8B84-79386FA94C59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F4A43-763A-4A78-98FA-A857C8AEB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44613" y="944563"/>
            <a:ext cx="4403725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Thank You!</a:t>
            </a:r>
          </a:p>
          <a:p>
            <a:pPr>
              <a:defRPr/>
            </a:pPr>
            <a:r>
              <a:rPr lang="en-US" altLang="en-US" sz="3700" dirty="0" err="1">
                <a:solidFill>
                  <a:schemeClr val="bg1"/>
                </a:solidFill>
              </a:rPr>
              <a:t>Danke</a:t>
            </a:r>
            <a:r>
              <a:rPr lang="en-US" altLang="en-US" sz="3700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Merci!</a:t>
            </a:r>
          </a:p>
          <a:p>
            <a:pPr>
              <a:defRPr/>
            </a:pPr>
            <a:r>
              <a:rPr lang="en-US" altLang="en-US" sz="3700" dirty="0" err="1">
                <a:solidFill>
                  <a:schemeClr val="bg1"/>
                </a:solidFill>
              </a:rPr>
              <a:t>谢谢</a:t>
            </a:r>
            <a:r>
              <a:rPr lang="en-US" altLang="en-US" sz="3700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700" dirty="0" err="1">
                <a:solidFill>
                  <a:schemeClr val="bg1"/>
                </a:solidFill>
              </a:rPr>
              <a:t>ありがとう</a:t>
            </a:r>
            <a:r>
              <a:rPr lang="en-US" altLang="en-US" sz="3700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Gracias!</a:t>
            </a:r>
          </a:p>
          <a:p>
            <a:pPr>
              <a:defRPr/>
            </a:pPr>
            <a:r>
              <a:rPr lang="en-US" altLang="en-US" sz="3700" dirty="0" err="1">
                <a:solidFill>
                  <a:schemeClr val="bg1"/>
                </a:solidFill>
              </a:rPr>
              <a:t>Kiitos</a:t>
            </a:r>
            <a:r>
              <a:rPr lang="en-US" altLang="en-US" sz="3700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감사합니다</a:t>
            </a:r>
            <a:endParaRPr lang="ko-KR" altLang="en-US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i-IN" dirty="0">
                <a:solidFill>
                  <a:schemeClr val="bg1"/>
                </a:solidFill>
              </a:rPr>
              <a:t>धन्यवाद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0DEA7-43E8-4E8B-BF3B-ECDD1789EFD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EDCEC421-DC18-4F4D-908C-1BDA875A15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</p:spTree>
    <p:extLst>
      <p:ext uri="{BB962C8B-B14F-4D97-AF65-F5344CB8AC3E}">
        <p14:creationId xmlns:p14="http://schemas.microsoft.com/office/powerpoint/2010/main" val="2898398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60469B51-4F41-474D-899C-9101B8E89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D3C19EB0-1FB8-4B0E-97A7-851B376C9AFB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E89F6-8B1D-440B-A606-D6472285A2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94E6D76A-D4FF-448C-95E1-0684FC86836B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B441B-C53F-49CC-9D00-D557A10A485D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A67728C3-36B0-449B-A0E3-6FDE16164B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A1922-DC94-4C4E-B0EB-A17F59FA8D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 err="1">
                <a:solidFill>
                  <a:schemeClr val="bg1"/>
                </a:solidFill>
              </a:rPr>
              <a:t>www.arm.com</a:t>
            </a:r>
            <a:r>
              <a:rPr lang="en-US" altLang="x-none" sz="1200" dirty="0">
                <a:solidFill>
                  <a:schemeClr val="bg1"/>
                </a:solidFill>
              </a:rPr>
              <a:t>/company/policies/trademarks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4CAEB61F-5C5B-402E-A3C9-0F328A3DB5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2768600"/>
            <a:ext cx="191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429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71E09E-E80A-4DB6-BC16-53731D379FC7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D7E58-0873-4139-BEC0-EB7B3BB161D2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591610-CC17-4969-8433-050E55D944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93E5FF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88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563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3224"/>
            <a:ext cx="10972800" cy="870857"/>
          </a:xfrm>
        </p:spPr>
        <p:txBody>
          <a:bodyPr>
            <a:normAutofit/>
          </a:bodyPr>
          <a:lstStyle>
            <a:lvl1pPr algn="l">
              <a:defRPr sz="5333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435427"/>
            <a:ext cx="609601" cy="6220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347200" y="704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L1 S</a:t>
            </a:r>
            <a:fld id="{1587A628-B517-4FCF-B705-E1D0C777402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84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881F7329-72E1-410D-B159-CAFFC8A65D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6671FFD2-62DD-44F2-B7FC-C1C9E1E92F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2E4E07A-6819-4C29-BF28-4F83F8BD2D4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57E3AF-04F8-4E7D-9BA5-B48233D1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7630BA-F687-4796-8386-5F084C22C874}"/>
              </a:ext>
            </a:extLst>
          </p:cNvPr>
          <p:cNvSpPr/>
          <p:nvPr userDrawn="1"/>
        </p:nvSpPr>
        <p:spPr>
          <a:xfrm>
            <a:off x="3413125" y="4835525"/>
            <a:ext cx="4778375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4A0690-E005-4537-A292-DD859965222C}"/>
              </a:ext>
            </a:extLst>
          </p:cNvPr>
          <p:cNvSpPr/>
          <p:nvPr userDrawn="1"/>
        </p:nvSpPr>
        <p:spPr>
          <a:xfrm rot="5400000">
            <a:off x="9608344" y="4369594"/>
            <a:ext cx="955675" cy="379888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9C8DAB-6E80-43C8-B1D5-92781A9333B3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6BBFBC-AD83-46C6-8A92-1A6C7DF2B4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6B75FFE4-11B1-46BA-8330-0110FEFE81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225A10BD-84F3-4666-BF7A-4853183B66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6649606" y="595808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6649606" y="626796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91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D86ACCD9-F471-43BC-B77A-0C37A0363EE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tx2"/>
              </a:solidFill>
              <a:cs typeface="ＭＳ Ｐゴシック" charset="0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5B1BEE8E-C9DD-4507-ABC1-BE5E4AA64E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D085226-B7FC-4237-9307-87DDA9C6AC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1" name="Text Placeholder 28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54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F15EA80-6A97-4306-A565-A598BFCD4C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508CEF-5483-4725-B847-F2F3C9C3A99C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D455E4-5A73-4DDA-B182-EC48A76868C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40586515-A17C-43AB-93C1-E92185BB05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0">
            <a:extLst>
              <a:ext uri="{FF2B5EF4-FFF2-40B4-BE49-F238E27FC236}">
                <a16:creationId xmlns:a16="http://schemas.microsoft.com/office/drawing/2014/main" id="{6972167F-6CB3-4785-B2B2-AD65609A79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7" y="219191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520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D4D25FBE-48A0-4F3D-AC55-357CA1A98B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B17126-C2D4-4E6B-B84A-8123291ABB4F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7F78D-5AB3-4ADE-9638-2185B4841924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40661-F4D5-46CD-9CB3-AAB36DEEFA2B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8B1EE9D2-8B68-4D93-9C86-8338D46F4C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60A4E36D-CD54-4848-8DD7-B57EE5F009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7" y="219191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890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20AFDBE9-218D-49BD-8C6F-6D0C0A98EA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41F8C5-D368-475A-AD71-1C5D28182145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8AC68-A10F-478C-9423-982B686F3608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88B94D0A-8607-4811-8C63-2236031788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6EE9950B-2E11-47E8-A70E-654A0376F7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F46732-360C-400A-BCD8-30F9E9884440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7" y="219191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488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E581C57-84E7-44DE-8059-2BC02B5652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92152423-4E66-421D-8D42-F851512FB5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68A167BD-2209-47A0-A85D-8C9A549C4D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685B97-5328-4BD9-8E71-18F45D97C243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61C66-0202-411F-8BB2-4D63F421739C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81E86-DD33-48E9-B034-4769BB1BF208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7312" y="209352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15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125" y="1479468"/>
            <a:ext cx="11180762" cy="4086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21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B0FB7-70CB-4D4F-9BFF-1D834100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C3B0A-FB0C-4FFC-A4A5-FC52A896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28" name="TextBox 20">
            <a:extLst>
              <a:ext uri="{FF2B5EF4-FFF2-40B4-BE49-F238E27FC236}">
                <a16:creationId xmlns:a16="http://schemas.microsoft.com/office/drawing/2014/main" id="{8E97ECFD-1DCA-4409-BCAA-67793DDCA5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2017 Arm Limited </a:t>
            </a:r>
          </a:p>
        </p:txBody>
      </p:sp>
      <p:sp>
        <p:nvSpPr>
          <p:cNvPr id="1029" name="TextBox 26">
            <a:extLst>
              <a:ext uri="{FF2B5EF4-FFF2-40B4-BE49-F238E27FC236}">
                <a16:creationId xmlns:a16="http://schemas.microsoft.com/office/drawing/2014/main" id="{BF72FE98-121C-4E05-9B4E-5A9C4E4C70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312738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89A935BB-B359-4CD8-988A-690185F8A591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CABB85-C4DD-4C7F-92ED-6C057E9F55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0" r:id="rId1"/>
    <p:sldLayoutId id="2147485341" r:id="rId2"/>
    <p:sldLayoutId id="2147485342" r:id="rId3"/>
    <p:sldLayoutId id="2147485343" r:id="rId4"/>
    <p:sldLayoutId id="2147485344" r:id="rId5"/>
    <p:sldLayoutId id="2147485345" r:id="rId6"/>
    <p:sldLayoutId id="2147485346" r:id="rId7"/>
    <p:sldLayoutId id="2147485347" r:id="rId8"/>
    <p:sldLayoutId id="2147485333" r:id="rId9"/>
    <p:sldLayoutId id="2147485348" r:id="rId10"/>
    <p:sldLayoutId id="2147485349" r:id="rId11"/>
    <p:sldLayoutId id="2147485350" r:id="rId12"/>
    <p:sldLayoutId id="2147485351" r:id="rId13"/>
    <p:sldLayoutId id="2147485352" r:id="rId14"/>
    <p:sldLayoutId id="2147485334" r:id="rId15"/>
    <p:sldLayoutId id="2147485335" r:id="rId16"/>
    <p:sldLayoutId id="2147485336" r:id="rId17"/>
    <p:sldLayoutId id="2147485337" r:id="rId18"/>
    <p:sldLayoutId id="2147485338" r:id="rId19"/>
    <p:sldLayoutId id="2147485353" r:id="rId20"/>
    <p:sldLayoutId id="2147485354" r:id="rId21"/>
    <p:sldLayoutId id="2147485355" r:id="rId22"/>
    <p:sldLayoutId id="2147485339" r:id="rId23"/>
    <p:sldLayoutId id="2147485356" r:id="rId24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1600"/>
        </a:spcAft>
        <a:buFont typeface="Calibri" panose="020F0502020204030204" pitchFamily="34" charset="0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398463" indent="-16668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22.xml"/><Relationship Id="rId7" Type="http://schemas.openxmlformats.org/officeDocument/2006/relationships/image" Target="../media/image29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3.xml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6.xml"/><Relationship Id="rId7" Type="http://schemas.openxmlformats.org/officeDocument/2006/relationships/image" Target="../media/image32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36.png"/><Relationship Id="rId5" Type="http://schemas.openxmlformats.org/officeDocument/2006/relationships/tags" Target="../tags/tag28.xml"/><Relationship Id="rId10" Type="http://schemas.openxmlformats.org/officeDocument/2006/relationships/image" Target="../media/image35.png"/><Relationship Id="rId4" Type="http://schemas.openxmlformats.org/officeDocument/2006/relationships/tags" Target="../tags/tag27.xml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41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36.xml"/><Relationship Id="rId7" Type="http://schemas.openxmlformats.org/officeDocument/2006/relationships/image" Target="../media/image4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45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tags" Target="../tags/tag42.xml"/><Relationship Id="rId7" Type="http://schemas.openxmlformats.org/officeDocument/2006/relationships/image" Target="../media/image46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4.xml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45.xml"/><Relationship Id="rId7" Type="http://schemas.openxmlformats.org/officeDocument/2006/relationships/image" Target="../media/image49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8.png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46.xml"/><Relationship Id="rId9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49.xml"/><Relationship Id="rId7" Type="http://schemas.openxmlformats.org/officeDocument/2006/relationships/image" Target="../media/image52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56.png"/><Relationship Id="rId5" Type="http://schemas.openxmlformats.org/officeDocument/2006/relationships/tags" Target="../tags/tag51.xml"/><Relationship Id="rId10" Type="http://schemas.openxmlformats.org/officeDocument/2006/relationships/image" Target="../media/image55.png"/><Relationship Id="rId4" Type="http://schemas.openxmlformats.org/officeDocument/2006/relationships/tags" Target="../tags/tag50.xml"/><Relationship Id="rId9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55.xml"/><Relationship Id="rId7" Type="http://schemas.openxmlformats.org/officeDocument/2006/relationships/image" Target="../media/image59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58.png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56.xml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59.xml"/><Relationship Id="rId7" Type="http://schemas.openxmlformats.org/officeDocument/2006/relationships/image" Target="../media/image59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58.pn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63.png"/><Relationship Id="rId4" Type="http://schemas.openxmlformats.org/officeDocument/2006/relationships/tags" Target="../tags/tag60.xml"/><Relationship Id="rId9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7.xml"/><Relationship Id="rId7" Type="http://schemas.openxmlformats.org/officeDocument/2006/relationships/image" Target="../media/image1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19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24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23.png"/><Relationship Id="rId5" Type="http://schemas.openxmlformats.org/officeDocument/2006/relationships/tags" Target="../tags/tag16.xml"/><Relationship Id="rId10" Type="http://schemas.openxmlformats.org/officeDocument/2006/relationships/image" Target="../media/image22.png"/><Relationship Id="rId4" Type="http://schemas.openxmlformats.org/officeDocument/2006/relationships/tags" Target="../tags/tag15.xml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69F7-95CB-48D6-AF90-353C0C79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350" y="1563688"/>
            <a:ext cx="5509164" cy="155575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Geometric Algebra in Haskell</a:t>
            </a:r>
          </a:p>
        </p:txBody>
      </p:sp>
      <p:sp>
        <p:nvSpPr>
          <p:cNvPr id="23555" name="Subtitle 2">
            <a:extLst>
              <a:ext uri="{FF2B5EF4-FFF2-40B4-BE49-F238E27FC236}">
                <a16:creationId xmlns:a16="http://schemas.microsoft.com/office/drawing/2014/main" id="{BA26D659-3551-45F0-9606-6E59BEA590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299200" y="3176588"/>
            <a:ext cx="5040313" cy="7397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Dr Chris Doran</a:t>
            </a:r>
          </a:p>
          <a:p>
            <a:pPr fontAlgn="base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Arm &amp; Cambridge University</a:t>
            </a:r>
          </a:p>
        </p:txBody>
      </p:sp>
      <p:sp>
        <p:nvSpPr>
          <p:cNvPr id="23556" name="Text Placeholder 3">
            <a:extLst>
              <a:ext uri="{FF2B5EF4-FFF2-40B4-BE49-F238E27FC236}">
                <a16:creationId xmlns:a16="http://schemas.microsoft.com/office/drawing/2014/main" id="{B7521521-D9EF-467D-8B66-B0C79081EFA2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294438" y="5562600"/>
            <a:ext cx="5041900" cy="23971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Haskell Exchange</a:t>
            </a:r>
          </a:p>
        </p:txBody>
      </p:sp>
      <p:sp>
        <p:nvSpPr>
          <p:cNvPr id="23557" name="Text Placeholder 4">
            <a:extLst>
              <a:ext uri="{FF2B5EF4-FFF2-40B4-BE49-F238E27FC236}">
                <a16:creationId xmlns:a16="http://schemas.microsoft.com/office/drawing/2014/main" id="{0CD87EBA-4454-40C3-A5F3-1697CB9CBD4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294438" y="5872163"/>
            <a:ext cx="5041900" cy="23971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C6E31F-DE92-4156-B107-2FE8A45B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 typing for geometry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E71936-E3B4-4DD4-B08E-C0616F14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4" y="1479468"/>
            <a:ext cx="10413564" cy="40862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Use a </a:t>
            </a:r>
            <a:r>
              <a:rPr lang="en-GB" dirty="0" err="1">
                <a:solidFill>
                  <a:schemeClr val="tx1"/>
                </a:solidFill>
              </a:rPr>
              <a:t>newtype</a:t>
            </a:r>
            <a:r>
              <a:rPr lang="en-GB" dirty="0">
                <a:solidFill>
                  <a:schemeClr val="tx1"/>
                </a:solidFill>
              </a:rPr>
              <a:t> so that we can add Multivector to the </a:t>
            </a:r>
            <a:r>
              <a:rPr lang="en-GB" dirty="0" err="1">
                <a:solidFill>
                  <a:schemeClr val="tx1"/>
                </a:solidFill>
              </a:rPr>
              <a:t>num</a:t>
            </a:r>
            <a:r>
              <a:rPr lang="en-GB" dirty="0">
                <a:solidFill>
                  <a:schemeClr val="tx1"/>
                </a:solidFill>
              </a:rPr>
              <a:t> class.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Store each blade as a tuple of the integer represented by the reverse binary expression, and a value. A multivector is then a list (sparse representation).</a:t>
            </a:r>
          </a:p>
          <a:p>
            <a:r>
              <a:rPr lang="en-GB" dirty="0">
                <a:solidFill>
                  <a:schemeClr val="tx1"/>
                </a:solidFill>
              </a:rPr>
              <a:t>Function for smaller spaces (up to 16d). Implement as an ADT, so don’t expose the constructor. blade function reads a string, E1E2, and converts to integer.</a:t>
            </a:r>
          </a:p>
          <a:p>
            <a:endParaRPr lang="en-GB" sz="3600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Function for exploring larger spaces. Replaces </a:t>
            </a:r>
            <a:r>
              <a:rPr lang="en-GB" dirty="0" err="1">
                <a:solidFill>
                  <a:schemeClr val="tx1"/>
                </a:solidFill>
              </a:rPr>
              <a:t>Int</a:t>
            </a:r>
            <a:r>
              <a:rPr lang="en-GB" dirty="0">
                <a:solidFill>
                  <a:schemeClr val="tx1"/>
                </a:solidFill>
              </a:rPr>
              <a:t> by Integer.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64145-BF11-46E0-9B48-15D942517EE1}"/>
              </a:ext>
            </a:extLst>
          </p:cNvPr>
          <p:cNvSpPr txBox="1"/>
          <p:nvPr/>
        </p:nvSpPr>
        <p:spPr>
          <a:xfrm>
            <a:off x="492124" y="2011193"/>
            <a:ext cx="4639113" cy="249299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newtype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Multivector n a =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[(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n,a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3EECE-581C-491F-875E-A326BB668963}"/>
              </a:ext>
            </a:extLst>
          </p:cNvPr>
          <p:cNvSpPr txBox="1"/>
          <p:nvPr/>
        </p:nvSpPr>
        <p:spPr>
          <a:xfrm>
            <a:off x="492124" y="4232370"/>
            <a:ext cx="7598234" cy="498598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mv ::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a,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a) =&gt; [(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a,String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)] -&gt; Multivector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a  </a:t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mv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bladeListSimp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sortBy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bladeComp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(map blade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43A12-2BC0-4636-9428-450D6A778A10}"/>
              </a:ext>
            </a:extLst>
          </p:cNvPr>
          <p:cNvSpPr txBox="1"/>
          <p:nvPr/>
        </p:nvSpPr>
        <p:spPr>
          <a:xfrm>
            <a:off x="492124" y="5423224"/>
            <a:ext cx="8358057" cy="498598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longMv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::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a,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a) =&gt; [(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a,String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)] -&gt; Multivector Integer a  </a:t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longMv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bladeListSimp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sortBy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bladeComp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(map blade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143947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E012-DBC0-4099-86CC-C4547202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Blade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8547-9D00-4E4A-B492-87362964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product of two blade results in a new blade that is a binary </a:t>
            </a:r>
            <a:r>
              <a:rPr lang="en-GB" dirty="0" err="1"/>
              <a:t>xor</a:t>
            </a:r>
            <a:r>
              <a:rPr lang="en-GB" dirty="0"/>
              <a:t> of the input blades, and a sign: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xor</a:t>
            </a:r>
            <a:r>
              <a:rPr lang="en-GB" dirty="0"/>
              <a:t> is a form of long </a:t>
            </a:r>
            <a:r>
              <a:rPr lang="en-GB" dirty="0" err="1"/>
              <a:t>zipWith</a:t>
            </a:r>
            <a:r>
              <a:rPr lang="en-GB" dirty="0"/>
              <a:t> as we don’t discard the value in the longer list. Does not seem to be any simpler maths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0D1A7-B815-44E6-85A8-51455D0EF5B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83188" y="2379014"/>
            <a:ext cx="3366857" cy="349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22E39-B8EF-4944-A2AB-E1A86D17FAB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83188" y="2980526"/>
            <a:ext cx="1035429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AA4537-6EBD-46C9-98BD-5198CF4E81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365025" y="2980525"/>
            <a:ext cx="1035429" cy="342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A5B244-ACA0-4E1A-8D89-7734782E33F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51759" y="2980525"/>
            <a:ext cx="1035429" cy="3428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1CA0D9-6FA8-4237-A499-CE68FCAA92C4}"/>
              </a:ext>
            </a:extLst>
          </p:cNvPr>
          <p:cNvSpPr txBox="1"/>
          <p:nvPr/>
        </p:nvSpPr>
        <p:spPr>
          <a:xfrm>
            <a:off x="492125" y="4863073"/>
            <a:ext cx="6965048" cy="107414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resBld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[] =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resBld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[]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ys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ys</a:t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resBld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x:xs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y:ys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 = ((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x+y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 `mod` 2) :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resBld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ys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81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ED97-5F86-4F0C-86CB-D1E1D993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Blade product – counting swaps (blade running)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456A-C6CE-48E7-B1E9-330FB184A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479469"/>
            <a:ext cx="11180762" cy="393654"/>
          </a:xfrm>
        </p:spPr>
        <p:txBody>
          <a:bodyPr/>
          <a:lstStyle/>
          <a:p>
            <a:r>
              <a:rPr lang="en-GB" dirty="0"/>
              <a:t>The sign in the blade product is determined by the number of swaps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D23A5-98F4-48C8-9A24-51EA9693AAF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40001" y="2120379"/>
            <a:ext cx="3554285" cy="342857"/>
          </a:xfrm>
          <a:prstGeom prst="rect">
            <a:avLst/>
          </a:prstGeom>
        </p:spPr>
      </p:pic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7376AD33-E39D-44D3-BCCB-1FC11247A052}"/>
              </a:ext>
            </a:extLst>
          </p:cNvPr>
          <p:cNvSpPr/>
          <p:nvPr/>
        </p:nvSpPr>
        <p:spPr>
          <a:xfrm>
            <a:off x="3741313" y="2589263"/>
            <a:ext cx="1381832" cy="328411"/>
          </a:xfrm>
          <a:prstGeom prst="curved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41371B94-467F-4E09-BC13-4903FD59FC11}"/>
              </a:ext>
            </a:extLst>
          </p:cNvPr>
          <p:cNvSpPr/>
          <p:nvPr/>
        </p:nvSpPr>
        <p:spPr>
          <a:xfrm>
            <a:off x="5074276" y="2600475"/>
            <a:ext cx="528034" cy="328411"/>
          </a:xfrm>
          <a:prstGeom prst="curved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67E2E2-CAD4-4F79-A830-063ACACD847D}"/>
              </a:ext>
            </a:extLst>
          </p:cNvPr>
          <p:cNvSpPr txBox="1"/>
          <p:nvPr/>
        </p:nvSpPr>
        <p:spPr>
          <a:xfrm>
            <a:off x="6407239" y="2155792"/>
            <a:ext cx="15549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400" kern="12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48F56-E942-44A8-A91A-08657085DA4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869143" y="3523768"/>
            <a:ext cx="2896000" cy="342857"/>
          </a:xfrm>
          <a:prstGeom prst="rect">
            <a:avLst/>
          </a:prstGeom>
        </p:spPr>
      </p:pic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923B8536-493B-4A90-BEEC-1E5E315B1ACD}"/>
              </a:ext>
            </a:extLst>
          </p:cNvPr>
          <p:cNvSpPr/>
          <p:nvPr/>
        </p:nvSpPr>
        <p:spPr>
          <a:xfrm>
            <a:off x="3741313" y="3919109"/>
            <a:ext cx="1381832" cy="328411"/>
          </a:xfrm>
          <a:prstGeom prst="curved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829AE584-051D-499F-B6FD-9095C65DE947}"/>
              </a:ext>
            </a:extLst>
          </p:cNvPr>
          <p:cNvSpPr/>
          <p:nvPr/>
        </p:nvSpPr>
        <p:spPr>
          <a:xfrm>
            <a:off x="5064926" y="3916356"/>
            <a:ext cx="528034" cy="328411"/>
          </a:xfrm>
          <a:prstGeom prst="curved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F880A3-77F3-4579-A685-FF668F82A17D}"/>
              </a:ext>
            </a:extLst>
          </p:cNvPr>
          <p:cNvSpPr txBox="1"/>
          <p:nvPr/>
        </p:nvSpPr>
        <p:spPr>
          <a:xfrm>
            <a:off x="6407239" y="3550264"/>
            <a:ext cx="15549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400" kern="12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3DA8E8-1B9D-4D14-B777-02196CA71B4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198286" y="4549541"/>
            <a:ext cx="2237714" cy="3428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508284-3098-4E71-96BE-A0AA2271B34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642515" y="5251229"/>
            <a:ext cx="1579428" cy="3428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F8F347-A7BE-4522-84A5-7FCEE5B96040}"/>
              </a:ext>
            </a:extLst>
          </p:cNvPr>
          <p:cNvSpPr txBox="1"/>
          <p:nvPr/>
        </p:nvSpPr>
        <p:spPr>
          <a:xfrm>
            <a:off x="6407239" y="4549541"/>
            <a:ext cx="15549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/>
                </a:solidFill>
                <a:latin typeface="+mn-lt"/>
                <a:ea typeface="+mn-ea"/>
              </a:rPr>
              <a:t>0</a:t>
            </a:r>
            <a:endParaRPr lang="en-GB" sz="2400" kern="120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D3C72-0FEB-476C-803F-F5794F072A04}"/>
              </a:ext>
            </a:extLst>
          </p:cNvPr>
          <p:cNvSpPr txBox="1"/>
          <p:nvPr/>
        </p:nvSpPr>
        <p:spPr>
          <a:xfrm>
            <a:off x="6407239" y="5256457"/>
            <a:ext cx="15549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/>
                </a:solidFill>
                <a:latin typeface="+mn-lt"/>
                <a:ea typeface="+mn-ea"/>
              </a:rPr>
              <a:t>0</a:t>
            </a:r>
            <a:endParaRPr lang="en-GB" sz="2400" kern="120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29BC7-E59D-4258-A019-CAD99076B0C7}"/>
              </a:ext>
            </a:extLst>
          </p:cNvPr>
          <p:cNvSpPr/>
          <p:nvPr/>
        </p:nvSpPr>
        <p:spPr>
          <a:xfrm>
            <a:off x="6275540" y="2066795"/>
            <a:ext cx="407096" cy="3676389"/>
          </a:xfrm>
          <a:prstGeom prst="rect">
            <a:avLst/>
          </a:prstGeom>
          <a:noFill/>
          <a:ln>
            <a:solidFill>
              <a:srgbClr val="009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7307B2-E94C-46F2-A802-1EC5F1C828BD}"/>
              </a:ext>
            </a:extLst>
          </p:cNvPr>
          <p:cNvSpPr txBox="1"/>
          <p:nvPr/>
        </p:nvSpPr>
        <p:spPr>
          <a:xfrm>
            <a:off x="6916573" y="3939828"/>
            <a:ext cx="1903956" cy="66479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Total number of swaps = 4</a:t>
            </a:r>
            <a:endParaRPr lang="en-GB" sz="2400" kern="1200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44313-D5F4-4229-A435-60FA2EE3AD8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246681" y="2110352"/>
            <a:ext cx="3725714" cy="3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7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6596-5144-4596-A18C-8F0F4019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Blade product – counting swaps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35EE-2945-49B6-8506-DD0D9CF67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3608893"/>
            <a:ext cx="11180762" cy="40862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  <a:r>
              <a:rPr lang="en-GB" dirty="0"/>
              <a:t>y far the most compact formulation I have ever seen</a:t>
            </a:r>
          </a:p>
          <a:p>
            <a:r>
              <a:rPr lang="en-US" dirty="0"/>
              <a:t>N</a:t>
            </a:r>
            <a:r>
              <a:rPr lang="en-GB" dirty="0" err="1"/>
              <a:t>ote</a:t>
            </a:r>
            <a:r>
              <a:rPr lang="en-GB" dirty="0"/>
              <a:t> – used laziness in zeroes to pad out RHS blade to length of LHS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7D1EEB-7341-4F45-B4B9-FA37A4020F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25811" y="1669436"/>
            <a:ext cx="4153141" cy="91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6FA9FA-40A4-4E02-8E4D-66BA2878431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19112" y="2840624"/>
            <a:ext cx="2608000" cy="3428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5B55B2-E631-48BA-BF22-6A47A6063565}"/>
              </a:ext>
            </a:extLst>
          </p:cNvPr>
          <p:cNvSpPr txBox="1"/>
          <p:nvPr/>
        </p:nvSpPr>
        <p:spPr>
          <a:xfrm>
            <a:off x="492125" y="3379739"/>
            <a:ext cx="8268289" cy="1080296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countSwap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:: [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] -&gt; [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] -&gt;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countSwap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ys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foldl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' (+) 0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zs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</a:rPr>
              <a:t>where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zs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zipWith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(*) (tail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 (scanl1 (+)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ys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++zeroes))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GB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4E9CA-5932-4901-B33D-DE700CBFD756}"/>
              </a:ext>
            </a:extLst>
          </p:cNvPr>
          <p:cNvSpPr txBox="1"/>
          <p:nvPr/>
        </p:nvSpPr>
        <p:spPr>
          <a:xfrm>
            <a:off x="6959687" y="1236527"/>
            <a:ext cx="2280905" cy="664797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400" dirty="0">
                <a:solidFill>
                  <a:schemeClr val="accent5"/>
                </a:solidFill>
                <a:latin typeface="+mn-lt"/>
              </a:rPr>
              <a:t>NB This is the grade of [1,1,0,1]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CA079E-6F38-4A73-967D-52C648D08DF5}"/>
              </a:ext>
            </a:extLst>
          </p:cNvPr>
          <p:cNvCxnSpPr>
            <a:stCxn id="7" idx="1"/>
          </p:cNvCxnSpPr>
          <p:nvPr/>
        </p:nvCxnSpPr>
        <p:spPr>
          <a:xfrm flipH="1">
            <a:off x="5823112" y="1568926"/>
            <a:ext cx="1136575" cy="19140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3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4336-17B0-4B97-B876-F4E15601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 </a:t>
            </a:r>
            <a:r>
              <a:rPr lang="en-US" dirty="0" err="1"/>
              <a:t>multivectors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75880-E31B-487E-BA8F-E1199F4C293E}"/>
              </a:ext>
            </a:extLst>
          </p:cNvPr>
          <p:cNvSpPr txBox="1"/>
          <p:nvPr/>
        </p:nvSpPr>
        <p:spPr>
          <a:xfrm>
            <a:off x="4239531" y="4345826"/>
            <a:ext cx="4518103" cy="2225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Take all of the blades and multiply them all together.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/>
                </a:solidFill>
                <a:latin typeface="+mn-lt"/>
                <a:ea typeface="+mn-ea"/>
              </a:rPr>
              <a:t>Sort the result so that common blades are together.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/>
                </a:solidFill>
                <a:latin typeface="+mn-lt"/>
                <a:ea typeface="+mn-ea"/>
              </a:rPr>
              <a:t>Simplify the final sum.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That’s it!</a:t>
            </a:r>
            <a:endParaRPr lang="en-GB" sz="2400" kern="1200" dirty="0" err="1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81F22-3EAB-496A-84D0-74DEDD26086B}"/>
              </a:ext>
            </a:extLst>
          </p:cNvPr>
          <p:cNvSpPr txBox="1"/>
          <p:nvPr/>
        </p:nvSpPr>
        <p:spPr>
          <a:xfrm>
            <a:off x="492125" y="1516024"/>
            <a:ext cx="10004342" cy="246529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bladeProd :: (Num a, Integral n) =&gt; (n,a) -&gt; (n,a) -&gt; (n,a)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bladeProd (n,a) (m,b) = (r,x)  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(r,fn) = bldProd n m        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		x = fn (a*b)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bladeListProduct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:: (Integral n,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a,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a) =&gt; [(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n,a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)] -&gt; [(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n,a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)] -&gt; [(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n,a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)] </a:t>
            </a:r>
          </a:p>
          <a:p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bladeListProduct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ys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bladeListSimp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sortBy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bladeComp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res)  </a:t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</a:rPr>
              <a:t>where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res = [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bladeProd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x y | x &lt;-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, y &lt;-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ys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GB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42BAD5-649C-4982-9144-069231CD5D20}"/>
              </a:ext>
            </a:extLst>
          </p:cNvPr>
          <p:cNvCxnSpPr/>
          <p:nvPr/>
        </p:nvCxnSpPr>
        <p:spPr>
          <a:xfrm flipH="1" flipV="1">
            <a:off x="4677765" y="3848059"/>
            <a:ext cx="657617" cy="438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02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EC6F-0C3C-4CEC-854C-00BF0384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some class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452F-7845-4506-8062-DDA8CCDA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now write A*B for the multivector product in code</a:t>
            </a:r>
            <a:r>
              <a:rPr lang="en-GB" dirty="0"/>
              <a:t>. Code is now much closer to the maths it represents.</a:t>
            </a:r>
          </a:p>
          <a:p>
            <a:r>
              <a:rPr lang="en-GB" dirty="0"/>
              <a:t>(May not seem like much, but I’ve always wanted to be able to do this.)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85DB1-E569-4020-BD1C-2877DDEA0AC7}"/>
              </a:ext>
            </a:extLst>
          </p:cNvPr>
          <p:cNvSpPr txBox="1"/>
          <p:nvPr/>
        </p:nvSpPr>
        <p:spPr>
          <a:xfrm>
            <a:off x="492125" y="1479468"/>
            <a:ext cx="8484695" cy="3019288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</a:rPr>
              <a:t>instance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(Integral n,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a) =&gt;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(Multivector n a) </a:t>
            </a:r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</a:rPr>
              <a:t>where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	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 ==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ys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ys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  <a:p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</a:rPr>
              <a:t>instance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(Integral n,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a,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a) =&gt;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(Multivector n a) </a:t>
            </a:r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</a:rPr>
              <a:t>where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	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 *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ys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bladeListProduct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ys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  </a:t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	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 +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ys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bladeListAdd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ys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  </a:t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fromInteger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n =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[(0,fromInteger n)]  </a:t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	negate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bldListNegate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  </a:t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	abs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	signum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GB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6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1FFC-CBAE-4E7A-8B55-69B0B3AC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4EA4-EE13-4D75-BB3C-2E1C57D0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79952-BFA1-455A-A673-7DEBE3B1FC8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55522" y="1535449"/>
            <a:ext cx="1563429" cy="1444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DE3FA9-55D1-4948-A780-3F8527BB08D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59699" y="4504025"/>
            <a:ext cx="3650286" cy="425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B6CF0D-AEF1-4B6C-95FA-5943AC1E405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974107" y="1813162"/>
            <a:ext cx="2784000" cy="88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33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4D8CE8-36DE-4605-9AA5-4A79AB4D6741}"/>
              </a:ext>
            </a:extLst>
          </p:cNvPr>
          <p:cNvSpPr/>
          <p:nvPr/>
        </p:nvSpPr>
        <p:spPr>
          <a:xfrm>
            <a:off x="0" y="4063278"/>
            <a:ext cx="12192000" cy="1410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41FFC-CBAE-4E7A-8B55-69B0B3AC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4EA4-EE13-4D75-BB3C-2E1C57D0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Find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79952-BFA1-455A-A673-7DEBE3B1FC8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55522" y="1535449"/>
            <a:ext cx="1563429" cy="1444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DE3FA9-55D1-4948-A780-3F8527BB08D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59699" y="4504025"/>
            <a:ext cx="3650286" cy="425143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7E50452-9739-47CC-B219-513E559EB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9" t="15385" r="17018" b="6250"/>
          <a:stretch/>
        </p:blipFill>
        <p:spPr bwMode="auto">
          <a:xfrm>
            <a:off x="8777186" y="2471250"/>
            <a:ext cx="3414814" cy="300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C7238E-5C75-4E9E-8CFC-2484B4F8DBD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974107" y="1813162"/>
            <a:ext cx="2784000" cy="88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9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E0AE0B-97F2-4A22-9A88-94AF1549DEB1}"/>
              </a:ext>
            </a:extLst>
          </p:cNvPr>
          <p:cNvSpPr/>
          <p:nvPr/>
        </p:nvSpPr>
        <p:spPr>
          <a:xfrm>
            <a:off x="0" y="3651154"/>
            <a:ext cx="12192000" cy="1410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A1339-B60E-46A0-8A17-F99D64BB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Algebra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9DA44B-C337-461F-8651-7F6FABB4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Summarise as: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33ABC-4732-48F5-876A-9751EDA2B5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11222" y="1638480"/>
            <a:ext cx="1289143" cy="313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099BA-63DA-4820-AE2D-9CA881FB6C8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61217" y="2218029"/>
            <a:ext cx="3485714" cy="308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68608B-F06D-4A46-B812-D63BF12454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57560" y="4142626"/>
            <a:ext cx="2976000" cy="36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10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E0AE0B-97F2-4A22-9A88-94AF1549DEB1}"/>
              </a:ext>
            </a:extLst>
          </p:cNvPr>
          <p:cNvSpPr/>
          <p:nvPr/>
        </p:nvSpPr>
        <p:spPr>
          <a:xfrm>
            <a:off x="0" y="3651154"/>
            <a:ext cx="12192000" cy="1410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A1339-B60E-46A0-8A17-F99D64BB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Algebra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9DA44B-C337-461F-8651-7F6FABB4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Summarise as: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33ABC-4732-48F5-876A-9751EDA2B5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11222" y="1638480"/>
            <a:ext cx="1289143" cy="313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099BA-63DA-4820-AE2D-9CA881FB6C8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61217" y="2218029"/>
            <a:ext cx="3485714" cy="3085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383882-C8B2-49EB-83A2-8084FF016D8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67408" y="4123309"/>
            <a:ext cx="3229713" cy="450286"/>
          </a:xfrm>
          <a:prstGeom prst="rect">
            <a:avLst/>
          </a:prstGeom>
        </p:spPr>
      </p:pic>
      <p:pic>
        <p:nvPicPr>
          <p:cNvPr id="41986" name="Picture 2" descr="Wolfgang Pauli">
            <a:extLst>
              <a:ext uri="{FF2B5EF4-FFF2-40B4-BE49-F238E27FC236}">
                <a16:creationId xmlns:a16="http://schemas.microsoft.com/office/drawing/2014/main" id="{95077337-C72C-4A3A-AB1E-91BB0FB0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388" y="1085045"/>
            <a:ext cx="2966612" cy="397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147581"/>
            <a:ext cx="12192000" cy="1893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a vector?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17AE00-45E6-4A87-B089-AA681E7B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479468"/>
            <a:ext cx="11180762" cy="545737"/>
          </a:xfrm>
        </p:spPr>
        <p:txBody>
          <a:bodyPr/>
          <a:lstStyle/>
          <a:p>
            <a:r>
              <a:rPr lang="en-US" dirty="0"/>
              <a:t>A vector is a directed line segment (for now, at least)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34000" y="2493379"/>
            <a:ext cx="241450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This is not a vector: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361" y="2553227"/>
            <a:ext cx="2141220" cy="350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5433" y="3153452"/>
            <a:ext cx="191918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This is a vector: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10761"/>
            <a:ext cx="3622040" cy="3530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F7C8CB-383F-4940-81E0-F80A9A820F0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25" y="6230079"/>
            <a:ext cx="1704975" cy="2190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96B707A-6705-4527-924E-9BB6DE881C9D}"/>
              </a:ext>
            </a:extLst>
          </p:cNvPr>
          <p:cNvGrpSpPr/>
          <p:nvPr/>
        </p:nvGrpSpPr>
        <p:grpSpPr>
          <a:xfrm>
            <a:off x="2604785" y="4257653"/>
            <a:ext cx="2700300" cy="1786456"/>
            <a:chOff x="4211960" y="868046"/>
            <a:chExt cx="2700300" cy="178645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CCB2E9B-1A1D-4424-8CBD-91CB9AA27B12}"/>
                </a:ext>
              </a:extLst>
            </p:cNvPr>
            <p:cNvCxnSpPr/>
            <p:nvPr/>
          </p:nvCxnSpPr>
          <p:spPr>
            <a:xfrm>
              <a:off x="4211960" y="2346725"/>
              <a:ext cx="184520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021FD03-0B78-4813-ADF8-F4F8F2CC3829}"/>
                </a:ext>
              </a:extLst>
            </p:cNvPr>
            <p:cNvCxnSpPr/>
            <p:nvPr/>
          </p:nvCxnSpPr>
          <p:spPr>
            <a:xfrm flipV="1">
              <a:off x="4211960" y="1176595"/>
              <a:ext cx="922602" cy="117013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A166CD1-B046-4ADB-BD04-A0FFC6E4D9C4}"/>
                </a:ext>
              </a:extLst>
            </p:cNvPr>
            <p:cNvCxnSpPr/>
            <p:nvPr/>
          </p:nvCxnSpPr>
          <p:spPr>
            <a:xfrm>
              <a:off x="5134562" y="1176595"/>
              <a:ext cx="17776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36625DC-066C-418D-8A55-B0F779CBFDD3}"/>
                </a:ext>
              </a:extLst>
            </p:cNvPr>
            <p:cNvCxnSpPr/>
            <p:nvPr/>
          </p:nvCxnSpPr>
          <p:spPr>
            <a:xfrm flipV="1">
              <a:off x="5989658" y="1176595"/>
              <a:ext cx="922602" cy="117013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5E2CDC9-10C2-4F2E-9E9F-AB85F785610F}"/>
                </a:ext>
              </a:extLst>
            </p:cNvPr>
            <p:cNvCxnSpPr/>
            <p:nvPr/>
          </p:nvCxnSpPr>
          <p:spPr>
            <a:xfrm flipV="1">
              <a:off x="4211960" y="1176595"/>
              <a:ext cx="2655295" cy="1170130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783E13-FA12-4256-A5D8-C0A22AC42130}"/>
                </a:ext>
              </a:extLst>
            </p:cNvPr>
            <p:cNvSpPr txBox="1"/>
            <p:nvPr/>
          </p:nvSpPr>
          <p:spPr>
            <a:xfrm>
              <a:off x="4572000" y="1453883"/>
              <a:ext cx="31503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64B6F7-C4A6-4607-A58F-A2A01ED2E674}"/>
                </a:ext>
              </a:extLst>
            </p:cNvPr>
            <p:cNvSpPr txBox="1"/>
            <p:nvPr/>
          </p:nvSpPr>
          <p:spPr>
            <a:xfrm>
              <a:off x="5674623" y="868046"/>
              <a:ext cx="31503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58ACDD-8BD6-429A-BADE-89C097F993B8}"/>
                </a:ext>
              </a:extLst>
            </p:cNvPr>
            <p:cNvSpPr txBox="1"/>
            <p:nvPr/>
          </p:nvSpPr>
          <p:spPr>
            <a:xfrm>
              <a:off x="5034318" y="1498888"/>
              <a:ext cx="66280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a+b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3F120D-44A5-43B5-AC4C-20E0EF911F30}"/>
                </a:ext>
              </a:extLst>
            </p:cNvPr>
            <p:cNvSpPr txBox="1"/>
            <p:nvPr/>
          </p:nvSpPr>
          <p:spPr>
            <a:xfrm>
              <a:off x="4977044" y="2346725"/>
              <a:ext cx="31503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BB22E4-3675-4914-A376-68F5A5E7A74D}"/>
                </a:ext>
              </a:extLst>
            </p:cNvPr>
            <p:cNvSpPr txBox="1"/>
            <p:nvPr/>
          </p:nvSpPr>
          <p:spPr>
            <a:xfrm>
              <a:off x="6450959" y="1646826"/>
              <a:ext cx="31503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878A92-E835-429A-B355-01AD4D348AB1}"/>
              </a:ext>
            </a:extLst>
          </p:cNvPr>
          <p:cNvCxnSpPr/>
          <p:nvPr/>
        </p:nvCxnSpPr>
        <p:spPr>
          <a:xfrm flipV="1">
            <a:off x="7079624" y="4411541"/>
            <a:ext cx="900100" cy="15425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804AB0-BBDD-44DC-AFE8-1F3F3CD11338}"/>
              </a:ext>
            </a:extLst>
          </p:cNvPr>
          <p:cNvCxnSpPr/>
          <p:nvPr/>
        </p:nvCxnSpPr>
        <p:spPr>
          <a:xfrm flipV="1">
            <a:off x="7979724" y="4257653"/>
            <a:ext cx="1395155" cy="1538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0ED75B-7439-4C5E-BA8B-34AFB4CEA596}"/>
              </a:ext>
            </a:extLst>
          </p:cNvPr>
          <p:cNvCxnSpPr/>
          <p:nvPr/>
        </p:nvCxnSpPr>
        <p:spPr>
          <a:xfrm>
            <a:off x="9374879" y="4257653"/>
            <a:ext cx="990110" cy="630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2556D6-4257-472C-AECB-034255F0099A}"/>
              </a:ext>
            </a:extLst>
          </p:cNvPr>
          <p:cNvCxnSpPr/>
          <p:nvPr/>
        </p:nvCxnSpPr>
        <p:spPr>
          <a:xfrm flipV="1">
            <a:off x="7079624" y="4257653"/>
            <a:ext cx="2295255" cy="1696446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25695E-5D95-4161-BB35-CAA469117B69}"/>
              </a:ext>
            </a:extLst>
          </p:cNvPr>
          <p:cNvCxnSpPr/>
          <p:nvPr/>
        </p:nvCxnSpPr>
        <p:spPr>
          <a:xfrm flipV="1">
            <a:off x="7079624" y="4888495"/>
            <a:ext cx="3285365" cy="10656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065979-29A1-4910-A1C6-FE84E1152D41}"/>
              </a:ext>
            </a:extLst>
          </p:cNvPr>
          <p:cNvCxnSpPr/>
          <p:nvPr/>
        </p:nvCxnSpPr>
        <p:spPr>
          <a:xfrm>
            <a:off x="7979724" y="4411541"/>
            <a:ext cx="2385265" cy="47695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0361AC-EF06-483C-85CC-1D7DAC06BCE4}"/>
              </a:ext>
            </a:extLst>
          </p:cNvPr>
          <p:cNvSpPr txBox="1"/>
          <p:nvPr/>
        </p:nvSpPr>
        <p:spPr>
          <a:xfrm>
            <a:off x="7304649" y="4951987"/>
            <a:ext cx="3150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F4887A-2672-4A38-803F-5D4D06CC6F05}"/>
              </a:ext>
            </a:extLst>
          </p:cNvPr>
          <p:cNvSpPr txBox="1"/>
          <p:nvPr/>
        </p:nvSpPr>
        <p:spPr>
          <a:xfrm>
            <a:off x="8362266" y="4046800"/>
            <a:ext cx="3150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CE0D9D-16A7-467F-A991-7B300935234B}"/>
              </a:ext>
            </a:extLst>
          </p:cNvPr>
          <p:cNvSpPr txBox="1"/>
          <p:nvPr/>
        </p:nvSpPr>
        <p:spPr>
          <a:xfrm>
            <a:off x="9824929" y="4257652"/>
            <a:ext cx="3150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012AB7-69C7-4CCC-B2F5-2DFB73060E8E}"/>
              </a:ext>
            </a:extLst>
          </p:cNvPr>
          <p:cNvSpPr txBox="1"/>
          <p:nvPr/>
        </p:nvSpPr>
        <p:spPr>
          <a:xfrm>
            <a:off x="8249754" y="4971247"/>
            <a:ext cx="7671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478451-7022-4958-BE6E-8F39E05282BF}"/>
              </a:ext>
            </a:extLst>
          </p:cNvPr>
          <p:cNvSpPr txBox="1"/>
          <p:nvPr/>
        </p:nvSpPr>
        <p:spPr>
          <a:xfrm>
            <a:off x="8654799" y="5376292"/>
            <a:ext cx="9931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a+b+c</a:t>
            </a:r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58F43F-08E1-4F1D-AD64-3DBEB672E20E}"/>
              </a:ext>
            </a:extLst>
          </p:cNvPr>
          <p:cNvSpPr txBox="1"/>
          <p:nvPr/>
        </p:nvSpPr>
        <p:spPr>
          <a:xfrm>
            <a:off x="9194859" y="4640776"/>
            <a:ext cx="5175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b+c</a:t>
            </a:r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BEB3FEE-AB51-4FFA-8B37-19826137DFF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624" y="6230079"/>
            <a:ext cx="3190875" cy="27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18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</p:spPr>
        <p:txBody>
          <a:bodyPr>
            <a:normAutofit/>
          </a:bodyPr>
          <a:lstStyle/>
          <a:p>
            <a:r>
              <a:rPr lang="en-GB" dirty="0"/>
              <a:t>3D Basis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535494" y="2152477"/>
            <a:ext cx="180020" cy="1800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15814" y="1912071"/>
            <a:ext cx="660829" cy="6608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176121" y="1792437"/>
            <a:ext cx="1020113" cy="916484"/>
            <a:chOff x="3941930" y="1524347"/>
            <a:chExt cx="765085" cy="68736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941930" y="2211710"/>
              <a:ext cx="76508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941930" y="1524347"/>
              <a:ext cx="0" cy="67507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915453" y="1588167"/>
            <a:ext cx="1341120" cy="1308639"/>
            <a:chOff x="7122160" y="1178560"/>
            <a:chExt cx="1219200" cy="1189672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7548880" y="1178560"/>
              <a:ext cx="0" cy="76402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548880" y="1942584"/>
              <a:ext cx="79248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7122160" y="1941512"/>
              <a:ext cx="426720" cy="4267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983160" y="3088316"/>
            <a:ext cx="1091068" cy="820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667" dirty="0"/>
              <a:t>Grade 0</a:t>
            </a:r>
          </a:p>
          <a:p>
            <a:pPr algn="ctr"/>
            <a:r>
              <a:rPr lang="en-GB" sz="2667" dirty="0"/>
              <a:t>1 Scalar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03316" y="3088316"/>
            <a:ext cx="1278620" cy="820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667" dirty="0"/>
              <a:t>Grade 1</a:t>
            </a:r>
          </a:p>
          <a:p>
            <a:pPr algn="ctr"/>
            <a:r>
              <a:rPr lang="en-GB" sz="2667" dirty="0"/>
              <a:t>3 Vectors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5275" y="3088316"/>
            <a:ext cx="2436308" cy="820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667" dirty="0"/>
              <a:t>Grade 2</a:t>
            </a:r>
          </a:p>
          <a:p>
            <a:pPr algn="ctr"/>
            <a:r>
              <a:rPr lang="en-GB" sz="2667" dirty="0"/>
              <a:t>3 Plane / bivector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54520" y="3088316"/>
            <a:ext cx="2782621" cy="820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667" dirty="0"/>
              <a:t>Grade 3</a:t>
            </a:r>
          </a:p>
          <a:p>
            <a:pPr algn="ctr"/>
            <a:r>
              <a:rPr lang="en-GB" sz="2667" dirty="0"/>
              <a:t>1 Volume / </a:t>
            </a:r>
            <a:r>
              <a:rPr lang="en-GB" sz="2667" dirty="0" err="1"/>
              <a:t>trivector</a:t>
            </a:r>
            <a:endParaRPr lang="en-GB" sz="2667" dirty="0"/>
          </a:p>
        </p:txBody>
      </p:sp>
      <p:sp>
        <p:nvSpPr>
          <p:cNvPr id="20" name="Rectangle 19"/>
          <p:cNvSpPr/>
          <p:nvPr/>
        </p:nvSpPr>
        <p:spPr>
          <a:xfrm>
            <a:off x="0" y="5109634"/>
            <a:ext cx="12192000" cy="1748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543" y="4285404"/>
            <a:ext cx="121920" cy="284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475" y="4211745"/>
            <a:ext cx="622300" cy="3581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1" y="4220634"/>
            <a:ext cx="1338580" cy="4140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4245749"/>
            <a:ext cx="1757680" cy="3048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355474" y="5318241"/>
            <a:ext cx="9841093" cy="1231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667" dirty="0">
                <a:solidFill>
                  <a:schemeClr val="bg1"/>
                </a:solidFill>
              </a:rPr>
              <a:t>A linear space of dimension 8</a:t>
            </a:r>
          </a:p>
          <a:p>
            <a:r>
              <a:rPr lang="en-GB" sz="2667" dirty="0">
                <a:solidFill>
                  <a:schemeClr val="bg1"/>
                </a:solidFill>
              </a:rPr>
              <a:t>Note the appearance of the binomial coefficients - this is general</a:t>
            </a:r>
          </a:p>
          <a:p>
            <a:r>
              <a:rPr lang="en-GB" sz="2667" dirty="0">
                <a:solidFill>
                  <a:schemeClr val="bg1"/>
                </a:solidFill>
              </a:rPr>
              <a:t>General elements of this space are called </a:t>
            </a:r>
            <a:r>
              <a:rPr lang="en-GB" sz="2667" dirty="0" err="1">
                <a:solidFill>
                  <a:schemeClr val="bg1"/>
                </a:solidFill>
              </a:rPr>
              <a:t>multivectors</a:t>
            </a:r>
            <a:endParaRPr lang="en-GB" sz="26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92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Products in 3D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01" y="1748367"/>
            <a:ext cx="204978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300" y="1770396"/>
            <a:ext cx="204216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54" y="2228867"/>
            <a:ext cx="2887980" cy="302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3383267"/>
            <a:ext cx="8534400" cy="10058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5109634"/>
            <a:ext cx="12192000" cy="1748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38362" y="5488583"/>
            <a:ext cx="6957805" cy="8208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667" dirty="0"/>
              <a:t>We recover the cross product from duality:</a:t>
            </a:r>
          </a:p>
          <a:p>
            <a:r>
              <a:rPr lang="en-GB" sz="2667" dirty="0"/>
              <a:t>Can only do this in 3D</a:t>
            </a:r>
          </a:p>
        </p:txBody>
      </p:sp>
      <p:sp>
        <p:nvSpPr>
          <p:cNvPr id="4" name="Rectangle 3"/>
          <p:cNvSpPr/>
          <p:nvPr/>
        </p:nvSpPr>
        <p:spPr>
          <a:xfrm>
            <a:off x="7245681" y="5488583"/>
            <a:ext cx="3230807" cy="7007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213" y="5649247"/>
            <a:ext cx="2682240" cy="30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1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37A7-B723-4912-806C-253339A54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479468"/>
            <a:ext cx="11180762" cy="4086225"/>
          </a:xfrm>
        </p:spPr>
        <p:txBody>
          <a:bodyPr/>
          <a:lstStyle/>
          <a:p>
            <a:r>
              <a:rPr lang="en-GB" dirty="0"/>
              <a:t>Most expressions in GA take the form</a:t>
            </a:r>
          </a:p>
          <a:p>
            <a:r>
              <a:rPr lang="en-US" dirty="0"/>
              <a:t>T</a:t>
            </a:r>
            <a:r>
              <a:rPr lang="en-GB" dirty="0"/>
              <a:t>he angle brackets denote projecting out a given grade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</a:t>
            </a:r>
            <a:r>
              <a:rPr lang="en-GB" dirty="0" err="1"/>
              <a:t>aziness</a:t>
            </a:r>
            <a:r>
              <a:rPr lang="en-GB" dirty="0"/>
              <a:t> helps here!</a:t>
            </a:r>
          </a:p>
          <a:p>
            <a:endParaRPr lang="en-GB" dirty="0"/>
          </a:p>
          <a:p>
            <a:r>
              <a:rPr lang="en-US" dirty="0"/>
              <a:t>N</a:t>
            </a:r>
            <a:r>
              <a:rPr lang="en-GB" dirty="0"/>
              <a:t>o need to manually simplify the code. We only calculate the bit of the product that we need.</a:t>
            </a:r>
          </a:p>
          <a:p>
            <a:r>
              <a:rPr lang="en-US" dirty="0"/>
              <a:t>A valuable optimization for free.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BE015-6C07-42B4-9A96-041D2B42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85E71B-3C18-406A-B847-2C04967BB0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59773" y="1371537"/>
            <a:ext cx="2543999" cy="4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299FF4-1252-445E-AA4C-38E99C29792D}"/>
              </a:ext>
            </a:extLst>
          </p:cNvPr>
          <p:cNvSpPr txBox="1"/>
          <p:nvPr/>
        </p:nvSpPr>
        <p:spPr>
          <a:xfrm>
            <a:off x="492125" y="2434820"/>
            <a:ext cx="9751067" cy="107414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projGrade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:: (Integral n,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a) =&gt; Multivector n a -&gt;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-&gt; Multivector n a</a:t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projGrade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 m =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(filter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isGrade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  </a:t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	where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isGrade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fst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,_) =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bladeGrade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fst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== m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2F414-F43B-4F90-AF8E-2CD9701F8497}"/>
              </a:ext>
            </a:extLst>
          </p:cNvPr>
          <p:cNvSpPr txBox="1"/>
          <p:nvPr/>
        </p:nvSpPr>
        <p:spPr>
          <a:xfrm>
            <a:off x="492125" y="4163378"/>
            <a:ext cx="2786019" cy="249299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rs = projGrade (a*b) 0</a:t>
            </a:r>
          </a:p>
        </p:txBody>
      </p:sp>
    </p:spTree>
    <p:extLst>
      <p:ext uri="{BB962C8B-B14F-4D97-AF65-F5344CB8AC3E}">
        <p14:creationId xmlns:p14="http://schemas.microsoft.com/office/powerpoint/2010/main" val="2522664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452F-44C9-4A08-B15E-6F23CB76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Outermorphism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0D0D-82FD-4C54-B707-F9FC0951B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Mathsy</a:t>
            </a:r>
            <a:r>
              <a:rPr lang="en-US" dirty="0"/>
              <a:t> name for a simple concept</a:t>
            </a:r>
          </a:p>
          <a:p>
            <a:endParaRPr lang="en-US" dirty="0"/>
          </a:p>
          <a:p>
            <a:r>
              <a:rPr lang="en-US" dirty="0"/>
              <a:t>2D example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DDEB1F-C310-4512-B79E-458F51FFCD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897948" y="1304282"/>
            <a:ext cx="4932572" cy="9188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981CAB-8AA3-44E9-9313-3C4500B200B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707780" y="2749725"/>
            <a:ext cx="2692572" cy="9188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250C36-0078-451E-8ACD-991AC17D7B7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60331" y="2740581"/>
            <a:ext cx="1017143" cy="92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663E2F4-D8F1-4C12-BC04-6D359996DBBB}"/>
              </a:ext>
            </a:extLst>
          </p:cNvPr>
          <p:cNvSpPr txBox="1"/>
          <p:nvPr/>
        </p:nvSpPr>
        <p:spPr>
          <a:xfrm>
            <a:off x="8196044" y="3038381"/>
            <a:ext cx="1669410" cy="332399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Matrix form</a:t>
            </a:r>
            <a:endParaRPr lang="en-GB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4AB704-CD7F-4585-9C3C-25F65FC2079A}"/>
              </a:ext>
            </a:extLst>
          </p:cNvPr>
          <p:cNvSpPr/>
          <p:nvPr/>
        </p:nvSpPr>
        <p:spPr>
          <a:xfrm>
            <a:off x="0" y="4112549"/>
            <a:ext cx="12192000" cy="1410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56738D2-D068-403C-BA63-B43D83402CC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852104" y="4642810"/>
            <a:ext cx="2665143" cy="3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53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452F-44C9-4A08-B15E-6F23CB76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Outermorphism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0D0D-82FD-4C54-B707-F9FC0951B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Mathsy</a:t>
            </a:r>
            <a:r>
              <a:rPr lang="en-US" dirty="0"/>
              <a:t> name for a simple concept</a:t>
            </a:r>
          </a:p>
          <a:p>
            <a:endParaRPr lang="en-US" dirty="0"/>
          </a:p>
          <a:p>
            <a:r>
              <a:rPr lang="en-US" dirty="0"/>
              <a:t>2D example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DDEB1F-C310-4512-B79E-458F51FFCD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897948" y="1304282"/>
            <a:ext cx="4932572" cy="9188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981CAB-8AA3-44E9-9313-3C4500B200B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707780" y="2749725"/>
            <a:ext cx="2692572" cy="9188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250C36-0078-451E-8ACD-991AC17D7B7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60331" y="2740581"/>
            <a:ext cx="1017143" cy="92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663E2F4-D8F1-4C12-BC04-6D359996DBBB}"/>
              </a:ext>
            </a:extLst>
          </p:cNvPr>
          <p:cNvSpPr txBox="1"/>
          <p:nvPr/>
        </p:nvSpPr>
        <p:spPr>
          <a:xfrm>
            <a:off x="8196044" y="3038381"/>
            <a:ext cx="1669410" cy="332399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Matrix form</a:t>
            </a:r>
            <a:endParaRPr lang="en-GB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4AB704-CD7F-4585-9C3C-25F65FC2079A}"/>
              </a:ext>
            </a:extLst>
          </p:cNvPr>
          <p:cNvSpPr/>
          <p:nvPr/>
        </p:nvSpPr>
        <p:spPr>
          <a:xfrm>
            <a:off x="0" y="4112549"/>
            <a:ext cx="12192000" cy="1410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88EB5-2568-4947-BFDD-8CD45F1DB3F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852104" y="4642810"/>
            <a:ext cx="2221714" cy="349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8A6D73-2062-4B1E-AC62-6C15BA6A9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3" t="15901" r="13497" b="30795"/>
          <a:stretch/>
        </p:blipFill>
        <p:spPr bwMode="auto">
          <a:xfrm>
            <a:off x="9687264" y="3783435"/>
            <a:ext cx="2504736" cy="218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69D59C-FB0B-4271-AF4E-04FE5988A470}"/>
              </a:ext>
            </a:extLst>
          </p:cNvPr>
          <p:cNvSpPr txBox="1"/>
          <p:nvPr/>
        </p:nvSpPr>
        <p:spPr>
          <a:xfrm>
            <a:off x="4758125" y="4485268"/>
            <a:ext cx="2122415" cy="664797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Any dimension, any signature</a:t>
            </a:r>
            <a:endParaRPr lang="en-GB" sz="2400" dirty="0" err="1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43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DA58-8C8B-46DE-8B1A-DB238A5B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F5906-51BD-4496-AC06-091E2042294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92125" y="1620481"/>
            <a:ext cx="5332941" cy="3605743"/>
          </a:xfrm>
        </p:spPr>
        <p:txBody>
          <a:bodyPr/>
          <a:lstStyle/>
          <a:p>
            <a:r>
              <a:rPr lang="en-GB" dirty="0"/>
              <a:t>Turns out to be really useful to cope with different signatures, so interleave positive and negative signature basis vectors.</a:t>
            </a:r>
          </a:p>
          <a:p>
            <a:r>
              <a:rPr lang="en-US" dirty="0"/>
              <a:t>G</a:t>
            </a:r>
            <a:r>
              <a:rPr lang="en-GB" dirty="0" err="1"/>
              <a:t>ives</a:t>
            </a:r>
            <a:r>
              <a:rPr lang="en-GB" dirty="0"/>
              <a:t> us special relativity, conformal geometry …</a:t>
            </a:r>
          </a:p>
          <a:p>
            <a:r>
              <a:rPr lang="en-GB" dirty="0"/>
              <a:t>Want to add memorization. Not completely clear on best way. Optimization not consistent with polymorphism.</a:t>
            </a:r>
          </a:p>
          <a:p>
            <a:r>
              <a:rPr lang="en-US" dirty="0"/>
              <a:t>Other optimization work would be valuable.</a:t>
            </a:r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5CEC15-0D0C-420F-BF35-F5E98EE64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299091"/>
              </p:ext>
            </p:extLst>
          </p:nvPr>
        </p:nvGraphicFramePr>
        <p:xfrm>
          <a:off x="7010091" y="1620481"/>
          <a:ext cx="4275475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5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715">
                <a:tc>
                  <a:txBody>
                    <a:bodyPr/>
                    <a:lstStyle/>
                    <a:p>
                      <a:pPr algn="l"/>
                      <a:r>
                        <a:rPr lang="en-GB" b="0" dirty="0"/>
                        <a:t>Blade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dirty="0"/>
                        <a:t>Bit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e1f1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e1e2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283A1D9-1E7A-4E5B-8939-19E324804C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42114" y="4905697"/>
            <a:ext cx="2011428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49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2891-C34D-45A7-9F02-C9C7A52D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51402-EF4C-4654-BEEA-0611808345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Design choices in mathematics mirror those in computer science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622D6CA-13B8-4326-BB64-B5CD40B6B2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2125" y="1802983"/>
            <a:ext cx="3359281" cy="36059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741363" lvl="1" indent="-342900"/>
            <a:r>
              <a:rPr lang="en-GB" sz="2400" dirty="0">
                <a:solidFill>
                  <a:schemeClr val="tx1"/>
                </a:solidFill>
              </a:rPr>
              <a:t>Coordinate geometry</a:t>
            </a:r>
          </a:p>
          <a:p>
            <a:pPr marL="741363" lvl="1" indent="-342900"/>
            <a:r>
              <a:rPr lang="en-GB" sz="2400" dirty="0">
                <a:solidFill>
                  <a:schemeClr val="tx1"/>
                </a:solidFill>
              </a:rPr>
              <a:t>Complex analysis</a:t>
            </a:r>
          </a:p>
          <a:p>
            <a:pPr marL="741363" lvl="1" indent="-342900"/>
            <a:r>
              <a:rPr lang="en-GB" sz="2400" dirty="0">
                <a:solidFill>
                  <a:schemeClr val="tx1"/>
                </a:solidFill>
              </a:rPr>
              <a:t>Vector calculus</a:t>
            </a:r>
          </a:p>
          <a:p>
            <a:pPr marL="741363" lvl="1" indent="-342900"/>
            <a:r>
              <a:rPr lang="en-GB" sz="2400" dirty="0">
                <a:solidFill>
                  <a:schemeClr val="tx1"/>
                </a:solidFill>
              </a:rPr>
              <a:t>Tensor analysis</a:t>
            </a:r>
          </a:p>
          <a:p>
            <a:pPr marL="741363" lvl="1" indent="-342900"/>
            <a:r>
              <a:rPr lang="en-GB" sz="2400" dirty="0">
                <a:solidFill>
                  <a:schemeClr val="tx1"/>
                </a:solidFill>
              </a:rPr>
              <a:t>Matrix algebra</a:t>
            </a:r>
          </a:p>
          <a:p>
            <a:pPr marL="741363" lvl="1" indent="-342900"/>
            <a:r>
              <a:rPr lang="en-GB" sz="2400" dirty="0">
                <a:solidFill>
                  <a:schemeClr val="tx1"/>
                </a:solidFill>
              </a:rPr>
              <a:t>Lie groups</a:t>
            </a:r>
          </a:p>
          <a:p>
            <a:pPr marL="741363" lvl="1" indent="-342900"/>
            <a:r>
              <a:rPr lang="en-GB" sz="2400" dirty="0">
                <a:solidFill>
                  <a:schemeClr val="tx1"/>
                </a:solidFill>
              </a:rPr>
              <a:t>Lie algebras</a:t>
            </a:r>
          </a:p>
          <a:p>
            <a:pPr marL="741363" lvl="1" indent="-342900"/>
            <a:r>
              <a:rPr lang="en-GB" sz="2400" dirty="0" err="1">
                <a:solidFill>
                  <a:schemeClr val="tx1"/>
                </a:solidFill>
              </a:rPr>
              <a:t>Spinors</a:t>
            </a:r>
            <a:endParaRPr lang="en-GB" sz="2400" dirty="0">
              <a:solidFill>
                <a:schemeClr val="tx1"/>
              </a:solidFill>
            </a:endParaRPr>
          </a:p>
          <a:p>
            <a:pPr marL="741363" lvl="1" indent="-342900"/>
            <a:r>
              <a:rPr lang="en-GB" sz="2400" dirty="0">
                <a:solidFill>
                  <a:schemeClr val="tx1"/>
                </a:solidFill>
              </a:rPr>
              <a:t>Gauge theory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54646CE-7676-4544-8E24-1A7044A8C72B}"/>
              </a:ext>
            </a:extLst>
          </p:cNvPr>
          <p:cNvSpPr txBox="1">
            <a:spLocks noGrp="1"/>
          </p:cNvSpPr>
          <p:nvPr>
            <p:ph idx="17"/>
          </p:nvPr>
        </p:nvSpPr>
        <p:spPr>
          <a:xfrm>
            <a:off x="4443543" y="1802983"/>
            <a:ext cx="3340338" cy="47089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741363" lvl="1" indent="-342900"/>
            <a:r>
              <a:rPr lang="en-GB" sz="2400" dirty="0">
                <a:solidFill>
                  <a:schemeClr val="tx1"/>
                </a:solidFill>
              </a:rPr>
              <a:t>Grassmann algebra</a:t>
            </a:r>
          </a:p>
          <a:p>
            <a:pPr marL="741363" lvl="1" indent="-342900"/>
            <a:r>
              <a:rPr lang="en-GB" sz="2400" dirty="0">
                <a:solidFill>
                  <a:schemeClr val="tx1"/>
                </a:solidFill>
              </a:rPr>
              <a:t>Differential forms</a:t>
            </a:r>
          </a:p>
          <a:p>
            <a:pPr marL="741363" lvl="1" indent="-342900"/>
            <a:r>
              <a:rPr lang="en-US" sz="2400" dirty="0">
                <a:solidFill>
                  <a:schemeClr val="tx1"/>
                </a:solidFill>
              </a:rPr>
              <a:t>Q</a:t>
            </a:r>
            <a:r>
              <a:rPr lang="en-GB" sz="2400" dirty="0" err="1">
                <a:solidFill>
                  <a:schemeClr val="tx1"/>
                </a:solidFill>
              </a:rPr>
              <a:t>uantum</a:t>
            </a:r>
            <a:r>
              <a:rPr lang="en-GB" sz="2400" dirty="0">
                <a:solidFill>
                  <a:schemeClr val="tx1"/>
                </a:solidFill>
              </a:rPr>
              <a:t> computing</a:t>
            </a:r>
          </a:p>
          <a:p>
            <a:pPr marL="741363" lvl="1" indent="-342900"/>
            <a:r>
              <a:rPr lang="en-GB" sz="2400" dirty="0" err="1">
                <a:solidFill>
                  <a:schemeClr val="tx1"/>
                </a:solidFill>
              </a:rPr>
              <a:t>Twistors</a:t>
            </a:r>
            <a:endParaRPr lang="en-GB" sz="2400" dirty="0">
              <a:solidFill>
                <a:schemeClr val="tx1"/>
              </a:solidFill>
            </a:endParaRPr>
          </a:p>
          <a:p>
            <a:pPr marL="741363" lvl="1" indent="-342900"/>
            <a:r>
              <a:rPr lang="en-GB" sz="2400" dirty="0">
                <a:solidFill>
                  <a:schemeClr val="tx1"/>
                </a:solidFill>
              </a:rPr>
              <a:t>Quaternions</a:t>
            </a:r>
          </a:p>
          <a:p>
            <a:pPr marL="741363" lvl="1" indent="-342900"/>
            <a:r>
              <a:rPr lang="en-GB" sz="2400" dirty="0" err="1">
                <a:solidFill>
                  <a:schemeClr val="tx1"/>
                </a:solidFill>
              </a:rPr>
              <a:t>Octonions</a:t>
            </a:r>
            <a:endParaRPr lang="en-GB" sz="2400" dirty="0">
              <a:solidFill>
                <a:schemeClr val="tx1"/>
              </a:solidFill>
            </a:endParaRPr>
          </a:p>
          <a:p>
            <a:pPr marL="741363" lvl="1" indent="-342900"/>
            <a:r>
              <a:rPr lang="en-GB" sz="2400" dirty="0">
                <a:solidFill>
                  <a:schemeClr val="tx1"/>
                </a:solidFill>
              </a:rPr>
              <a:t>Pauli operators</a:t>
            </a:r>
          </a:p>
          <a:p>
            <a:pPr marL="741363" lvl="1" indent="-342900"/>
            <a:r>
              <a:rPr lang="en-GB" sz="2400" dirty="0">
                <a:solidFill>
                  <a:schemeClr val="tx1"/>
                </a:solidFill>
              </a:rPr>
              <a:t>Dirac theory</a:t>
            </a:r>
          </a:p>
          <a:p>
            <a:pPr marL="741363" lvl="1" indent="-342900"/>
            <a:r>
              <a:rPr lang="en-GB" sz="2400" dirty="0">
                <a:solidFill>
                  <a:schemeClr val="tx1"/>
                </a:solidFill>
              </a:rPr>
              <a:t>QFT</a:t>
            </a:r>
          </a:p>
          <a:p>
            <a:pPr marL="741363" lvl="1" indent="-342900"/>
            <a:r>
              <a:rPr lang="en-GB" sz="2400" dirty="0">
                <a:solidFill>
                  <a:schemeClr val="tx1"/>
                </a:solidFill>
              </a:rPr>
              <a:t>Gravity…</a:t>
            </a:r>
          </a:p>
        </p:txBody>
      </p:sp>
      <p:pic>
        <p:nvPicPr>
          <p:cNvPr id="15" name="Picture 2" descr="http://static-content.springer.com/lookinside/art%3A10.1007%2FBF01883780/000.png">
            <a:extLst>
              <a:ext uri="{FF2B5EF4-FFF2-40B4-BE49-F238E27FC236}">
                <a16:creationId xmlns:a16="http://schemas.microsoft.com/office/drawing/2014/main" id="{549EAC7C-CFA7-488E-934E-2602F4ED74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2" t="10637" r="18019" b="14125"/>
          <a:stretch/>
        </p:blipFill>
        <p:spPr bwMode="auto">
          <a:xfrm>
            <a:off x="9036182" y="1802983"/>
            <a:ext cx="2357120" cy="41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055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0B1960-9B8C-4FBF-96C4-10718D30EF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FC9900-4309-44B1-9DC5-73BE7DB4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1748366"/>
            <a:ext cx="12192000" cy="5109633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55439" y="2691130"/>
            <a:ext cx="5202747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+mn-lt"/>
              </a:rPr>
              <a:t>geometry.mrao.cam.ac.uk</a:t>
            </a:r>
            <a:br>
              <a:rPr lang="en-GB" sz="2800" dirty="0">
                <a:solidFill>
                  <a:schemeClr val="bg1"/>
                </a:solidFill>
                <a:latin typeface="+mn-lt"/>
              </a:rPr>
            </a:br>
            <a:r>
              <a:rPr lang="en-GB" sz="2800" dirty="0">
                <a:solidFill>
                  <a:schemeClr val="bg1"/>
                </a:solidFill>
                <a:latin typeface="+mn-lt"/>
              </a:rPr>
              <a:t>chris.doran@arm.com</a:t>
            </a:r>
          </a:p>
          <a:p>
            <a:r>
              <a:rPr lang="en-GB" sz="2800" dirty="0">
                <a:solidFill>
                  <a:schemeClr val="bg1"/>
                </a:solidFill>
                <a:latin typeface="+mn-lt"/>
              </a:rPr>
              <a:t>cjld1@cam.ac.uk</a:t>
            </a:r>
          </a:p>
          <a:p>
            <a:r>
              <a:rPr lang="en-GB" sz="2800" dirty="0">
                <a:solidFill>
                  <a:schemeClr val="bg1"/>
                </a:solidFill>
                <a:latin typeface="+mn-lt"/>
              </a:rPr>
              <a:t>@</a:t>
            </a:r>
            <a:r>
              <a:rPr lang="en-GB" sz="2800" dirty="0" err="1">
                <a:solidFill>
                  <a:schemeClr val="bg1"/>
                </a:solidFill>
                <a:latin typeface="+mn-lt"/>
              </a:rPr>
              <a:t>chrisjldoran</a:t>
            </a:r>
            <a:endParaRPr lang="en-GB" sz="2800" dirty="0">
              <a:solidFill>
                <a:schemeClr val="bg1"/>
              </a:solidFill>
              <a:latin typeface="+mn-lt"/>
            </a:endParaRPr>
          </a:p>
          <a:p>
            <a:r>
              <a:rPr lang="en-GB" sz="2800" dirty="0">
                <a:solidFill>
                  <a:schemeClr val="bg1"/>
                </a:solidFill>
                <a:latin typeface="+mn-lt"/>
              </a:rPr>
              <a:t>#</a:t>
            </a:r>
            <a:r>
              <a:rPr lang="en-GB" sz="2800" dirty="0" err="1">
                <a:solidFill>
                  <a:schemeClr val="bg1"/>
                </a:solidFill>
                <a:latin typeface="+mn-lt"/>
              </a:rPr>
              <a:t>geometricalgebra</a:t>
            </a:r>
            <a:endParaRPr lang="en-GB" sz="2800" dirty="0">
              <a:solidFill>
                <a:schemeClr val="bg1"/>
              </a:solidFill>
              <a:latin typeface="+mn-lt"/>
            </a:endParaRPr>
          </a:p>
          <a:p>
            <a:r>
              <a:rPr lang="en-GB" sz="2800" dirty="0">
                <a:solidFill>
                  <a:schemeClr val="bg1"/>
                </a:solidFill>
                <a:latin typeface="+mn-lt"/>
              </a:rPr>
              <a:t>github.com/</a:t>
            </a:r>
            <a:r>
              <a:rPr lang="en-GB" sz="2800" dirty="0" err="1">
                <a:solidFill>
                  <a:schemeClr val="bg1"/>
                </a:solidFill>
                <a:latin typeface="+mn-lt"/>
              </a:rPr>
              <a:t>ga</a:t>
            </a:r>
            <a:endParaRPr lang="en-GB" sz="2800" dirty="0">
              <a:solidFill>
                <a:schemeClr val="bg1"/>
              </a:solidFill>
              <a:latin typeface="+mn-lt"/>
            </a:endParaRPr>
          </a:p>
          <a:p>
            <a:br>
              <a:rPr lang="en-GB" sz="2800" dirty="0">
                <a:solidFill>
                  <a:schemeClr val="bg1"/>
                </a:solidFill>
                <a:latin typeface="+mn-lt"/>
              </a:rPr>
            </a:br>
            <a:endParaRPr lang="en-GB" sz="2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1988" name="Picture 4" descr="Image result">
            <a:extLst>
              <a:ext uri="{FF2B5EF4-FFF2-40B4-BE49-F238E27FC236}">
                <a16:creationId xmlns:a16="http://schemas.microsoft.com/office/drawing/2014/main" id="{02A898CD-C629-4600-88CE-A9DB450D9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20" y="962024"/>
            <a:ext cx="4154479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7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D25CF7-F9A1-4C1B-8446-9555D5594438}"/>
              </a:ext>
            </a:extLst>
          </p:cNvPr>
          <p:cNvSpPr/>
          <p:nvPr/>
        </p:nvSpPr>
        <p:spPr>
          <a:xfrm>
            <a:off x="6341534" y="3754438"/>
            <a:ext cx="5331354" cy="2213257"/>
          </a:xfrm>
          <a:prstGeom prst="rect">
            <a:avLst/>
          </a:prstGeom>
          <a:solidFill>
            <a:srgbClr val="E5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666D4C-AB66-418E-A080-A0C45FE9744B}"/>
              </a:ext>
            </a:extLst>
          </p:cNvPr>
          <p:cNvSpPr/>
          <p:nvPr/>
        </p:nvSpPr>
        <p:spPr>
          <a:xfrm>
            <a:off x="492125" y="3754438"/>
            <a:ext cx="5332941" cy="2206909"/>
          </a:xfrm>
          <a:prstGeom prst="rect">
            <a:avLst/>
          </a:prstGeom>
          <a:solidFill>
            <a:srgbClr val="E5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problem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29C75B-8DDE-4E92-BC89-F8F4DD93FB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How do you multiply together two vectors? 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2F309C-D747-4F12-A710-22B04C6D82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Inner product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1338829"/>
          </a:xfrm>
        </p:spPr>
        <p:txBody>
          <a:bodyPr/>
          <a:lstStyle/>
          <a:p>
            <a:r>
              <a:rPr lang="en-GB" dirty="0"/>
              <a:t>Commutative</a:t>
            </a:r>
          </a:p>
          <a:p>
            <a:r>
              <a:rPr lang="en-US" dirty="0"/>
              <a:t>Returns a scalar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6003FD-BFCB-496E-847E-F4BB6C3BB6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/>
              <a:t>Cross product</a:t>
            </a:r>
            <a:endParaRPr lang="en-GB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0B7F1A4-21C6-4962-B460-31CF7BE3A63B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41534" y="2362483"/>
            <a:ext cx="5331354" cy="1338298"/>
          </a:xfrm>
        </p:spPr>
        <p:txBody>
          <a:bodyPr/>
          <a:lstStyle/>
          <a:p>
            <a:r>
              <a:rPr lang="en-US" dirty="0"/>
              <a:t>Anti-commutative</a:t>
            </a:r>
          </a:p>
          <a:p>
            <a:r>
              <a:rPr lang="en-US" dirty="0"/>
              <a:t>Returns a vector perpendicular to a plane</a:t>
            </a:r>
            <a:endParaRPr lang="en-GB" dirty="0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512" y="4166870"/>
            <a:ext cx="2895600" cy="3022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89" y="4160522"/>
            <a:ext cx="2496820" cy="15367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93" y="5161437"/>
            <a:ext cx="1338580" cy="3683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289752" y="5128166"/>
            <a:ext cx="27166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400" dirty="0"/>
              <a:t>Right-handed set</a:t>
            </a:r>
          </a:p>
        </p:txBody>
      </p:sp>
    </p:spTree>
    <p:extLst>
      <p:ext uri="{BB962C8B-B14F-4D97-AF65-F5344CB8AC3E}">
        <p14:creationId xmlns:p14="http://schemas.microsoft.com/office/powerpoint/2010/main" val="59158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Geometric algebra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F1539F4-59C6-474B-9745-2779C50EC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9" y="3791824"/>
            <a:ext cx="3359281" cy="2187907"/>
          </a:xfrm>
        </p:spPr>
        <p:txBody>
          <a:bodyPr/>
          <a:lstStyle/>
          <a:p>
            <a:r>
              <a:rPr lang="en-GB" dirty="0"/>
              <a:t>W.K. Clifford (1845-1879) introduced the geometric product of two vectors.</a:t>
            </a:r>
          </a:p>
          <a:p>
            <a:endParaRPr lang="en-GB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8DF95A2-CDD6-453E-892E-9F5B2F51AF5F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416359" y="3791824"/>
            <a:ext cx="3359281" cy="3605945"/>
          </a:xfrm>
        </p:spPr>
        <p:txBody>
          <a:bodyPr/>
          <a:lstStyle/>
          <a:p>
            <a:r>
              <a:rPr lang="en-GB" dirty="0"/>
              <a:t>The product of two vectors is the sum of a </a:t>
            </a:r>
            <a:r>
              <a:rPr lang="en-GB" i="1" dirty="0"/>
              <a:t>scalar</a:t>
            </a:r>
            <a:r>
              <a:rPr lang="en-GB" dirty="0"/>
              <a:t> and a </a:t>
            </a:r>
            <a:r>
              <a:rPr lang="en-GB" i="1" dirty="0"/>
              <a:t>bivector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96F0ACA-945C-4044-9389-017A1F7F76AB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339929" y="3791823"/>
            <a:ext cx="3359281" cy="3605945"/>
          </a:xfrm>
        </p:spPr>
        <p:txBody>
          <a:bodyPr/>
          <a:lstStyle/>
          <a:p>
            <a:r>
              <a:rPr lang="en-GB" dirty="0"/>
              <a:t>Think of the sum as like the real and imaginary parts of a complex number. 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1748368"/>
            <a:ext cx="12192000" cy="16806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" descr="C:\Users\chrdor01\Dropbox\Star2015\website\William_Kingdon_Clifford_by_John_Colli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1" b="20918"/>
          <a:stretch/>
        </p:blipFill>
        <p:spPr bwMode="auto">
          <a:xfrm>
            <a:off x="10209392" y="1"/>
            <a:ext cx="1994395" cy="174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175" y="2399770"/>
            <a:ext cx="3609975" cy="3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7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FE4A-A9CC-43BA-87DF-8333229C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98991-0FB8-456C-A604-274905219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geometric product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473AB-D09D-4190-946A-7F2B8A99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9" y="2096949"/>
            <a:ext cx="3359281" cy="3605945"/>
          </a:xfrm>
        </p:spPr>
        <p:txBody>
          <a:bodyPr/>
          <a:lstStyle/>
          <a:p>
            <a:r>
              <a:rPr lang="en-GB" dirty="0"/>
              <a:t>The geometric product is associative and distributive over addition.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24FBA-8964-4878-8DFD-5FBF2916210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444207" y="2096949"/>
            <a:ext cx="3359281" cy="3605945"/>
          </a:xfrm>
        </p:spPr>
        <p:txBody>
          <a:bodyPr/>
          <a:lstStyle/>
          <a:p>
            <a:r>
              <a:rPr lang="en-GB" dirty="0"/>
              <a:t>The square of any vector is a scalar. This makes the product invertible.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1734A8-5281-48A3-8E9D-B4FDC939B4F1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300113" y="2096949"/>
            <a:ext cx="3359281" cy="3605945"/>
          </a:xfrm>
        </p:spPr>
        <p:txBody>
          <a:bodyPr/>
          <a:lstStyle/>
          <a:p>
            <a:r>
              <a:rPr lang="en-GB" i="1" dirty="0"/>
              <a:t>Define</a:t>
            </a:r>
            <a:r>
              <a:rPr lang="en-GB" dirty="0"/>
              <a:t> the inner (scalar) and outer products in terms of the geometric product.</a:t>
            </a:r>
          </a:p>
          <a:p>
            <a:endParaRPr lang="en-GB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4D3ADD2-0E2D-4C1D-9794-543C2C18C7D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73871" y="3753399"/>
            <a:ext cx="2775238" cy="8819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AAC50A-F5CD-493B-B88D-27756F27332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5" y="3753399"/>
            <a:ext cx="2684145" cy="7467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5F22502-B702-42AF-A799-2691569581F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151" y="3753399"/>
            <a:ext cx="2367915" cy="91249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3CBC556-A7AF-4399-BAA6-ED373DD70D91}"/>
              </a:ext>
            </a:extLst>
          </p:cNvPr>
          <p:cNvSpPr txBox="1"/>
          <p:nvPr/>
        </p:nvSpPr>
        <p:spPr>
          <a:xfrm>
            <a:off x="4865616" y="5519956"/>
            <a:ext cx="2558642" cy="581698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marL="1800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Guaranteed to be a scalar</a:t>
            </a:r>
            <a:endParaRPr lang="en-GB" sz="2100" kern="1200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325E0D-D41F-4C0F-91C2-7B7CD9DE8540}"/>
              </a:ext>
            </a:extLst>
          </p:cNvPr>
          <p:cNvCxnSpPr>
            <a:stCxn id="28" idx="0"/>
          </p:cNvCxnSpPr>
          <p:nvPr/>
        </p:nvCxnSpPr>
        <p:spPr>
          <a:xfrm flipV="1">
            <a:off x="6144937" y="4665894"/>
            <a:ext cx="574645" cy="8540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51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718220" y="614696"/>
            <a:ext cx="1089660" cy="9491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Two dimensions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35E3D8-D652-4EA2-ACAF-C017FCBDD68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6726" y="2138135"/>
            <a:ext cx="5332941" cy="4046616"/>
          </a:xfrm>
        </p:spPr>
        <p:txBody>
          <a:bodyPr/>
          <a:lstStyle/>
          <a:p>
            <a:r>
              <a:rPr lang="en-GB" dirty="0"/>
              <a:t>2D sufficient to understand basic results. Construct an orthonormal basis.</a:t>
            </a:r>
          </a:p>
          <a:p>
            <a:endParaRPr lang="en-US" dirty="0"/>
          </a:p>
          <a:p>
            <a:r>
              <a:rPr lang="en-GB" dirty="0"/>
              <a:t>Parallel vectors commute.</a:t>
            </a:r>
          </a:p>
          <a:p>
            <a:endParaRPr lang="en-US" dirty="0"/>
          </a:p>
          <a:p>
            <a:r>
              <a:rPr lang="en-GB" dirty="0"/>
              <a:t>Orthogonal vectors anti-commute. This is the key property. We build everything up from this idea.</a:t>
            </a:r>
          </a:p>
          <a:p>
            <a:endParaRPr lang="en-GB" dirty="0"/>
          </a:p>
          <a:p>
            <a:endParaRPr lang="en-US" dirty="0"/>
          </a:p>
          <a:p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718219" y="188665"/>
            <a:ext cx="0" cy="13751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718220" y="1563809"/>
            <a:ext cx="152315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9108620" y="951329"/>
            <a:ext cx="1219200" cy="1219200"/>
          </a:xfrm>
          <a:prstGeom prst="arc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933" y="1434269"/>
            <a:ext cx="317500" cy="2590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356" y="355615"/>
            <a:ext cx="342900" cy="2590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2087801"/>
            <a:ext cx="3073400" cy="98044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341534" y="3547584"/>
            <a:ext cx="5850466" cy="12173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67" y="3711950"/>
            <a:ext cx="3716020" cy="8686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76" y="5051247"/>
            <a:ext cx="4140200" cy="9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9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bivector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314C4E-EEBC-4610-97AD-9264962501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15713" y="2403897"/>
            <a:ext cx="3741714" cy="26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644242"/>
            <a:ext cx="6132352" cy="4513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F3D294F-0D75-49AE-AE92-5B92A41FDB8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92125" y="2278062"/>
            <a:ext cx="5332941" cy="360574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unit bivector has negative square.</a:t>
            </a:r>
          </a:p>
          <a:p>
            <a:r>
              <a:rPr lang="en-GB" dirty="0">
                <a:solidFill>
                  <a:schemeClr val="bg1"/>
                </a:solidFill>
              </a:rPr>
              <a:t>Follows purely form the axioms of geometric algebra.</a:t>
            </a:r>
          </a:p>
          <a:p>
            <a:r>
              <a:rPr lang="en-GB" dirty="0">
                <a:solidFill>
                  <a:schemeClr val="bg1"/>
                </a:solidFill>
              </a:rPr>
              <a:t>We have not said anything about complex numbers, or solving polynomial equations.</a:t>
            </a:r>
          </a:p>
          <a:p>
            <a:r>
              <a:rPr lang="en-GB" dirty="0">
                <a:solidFill>
                  <a:schemeClr val="bg1"/>
                </a:solidFill>
              </a:rPr>
              <a:t>We have invented complex numbers!</a:t>
            </a:r>
          </a:p>
          <a:p>
            <a:r>
              <a:rPr lang="en-GB" dirty="0">
                <a:solidFill>
                  <a:schemeClr val="bg1"/>
                </a:solidFill>
              </a:rPr>
              <a:t>They arise naturally in the geometric algebra of the plane.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95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Placeholder 6">
            <a:extLst>
              <a:ext uri="{FF2B5EF4-FFF2-40B4-BE49-F238E27FC236}">
                <a16:creationId xmlns:a16="http://schemas.microsoft.com/office/drawing/2014/main" id="{0EE4B3D3-96C7-4340-A06A-F9F09BF96CA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696913" y="2093913"/>
            <a:ext cx="6831012" cy="7937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 type for </a:t>
            </a:r>
            <a:r>
              <a:rPr lang="en-US" altLang="en-US" dirty="0" err="1">
                <a:ea typeface="ＭＳ Ｐゴシック" panose="020B0600070205080204" pitchFamily="34" charset="-128"/>
              </a:rPr>
              <a:t>multivectors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25D3-E4DB-4968-ACAB-B004F005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Multivectors and blades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C4A8E-8744-488A-872E-703B981963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 multivector is a sum of basis blades</a:t>
            </a:r>
          </a:p>
          <a:p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73738AC-DF69-48D2-98C0-45192C73D4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2D basis 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F78937B7-A4C7-4EE2-AC90-4905B96015EB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chemeClr val="accent5"/>
                </a:solidFill>
              </a:rPr>
              <a:t>Can see that a form of reverse binary representation will capture each basis blade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76C82E-C753-440E-9593-2AE5BF2DC6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3D Basis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42092-69A3-4426-991C-C068833E7E1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87723" y="2662348"/>
            <a:ext cx="1803429" cy="205028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7BC8614-5C86-4E34-9AE1-7E82BFB5AE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21093" y="1900829"/>
            <a:ext cx="2484571" cy="4326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96B72F-A281-4E15-9CC2-F6E479EDF9F5}"/>
              </a:ext>
            </a:extLst>
          </p:cNvPr>
          <p:cNvSpPr txBox="1"/>
          <p:nvPr/>
        </p:nvSpPr>
        <p:spPr>
          <a:xfrm>
            <a:off x="10444762" y="2182967"/>
            <a:ext cx="1590541" cy="997196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400" dirty="0">
                <a:solidFill>
                  <a:schemeClr val="accent5"/>
                </a:solidFill>
                <a:latin typeface="+mn-lt"/>
              </a:rPr>
              <a:t>Zeros added to aid readability</a:t>
            </a:r>
          </a:p>
        </p:txBody>
      </p:sp>
    </p:spTree>
    <p:extLst>
      <p:ext uri="{BB962C8B-B14F-4D97-AF65-F5344CB8AC3E}">
        <p14:creationId xmlns:p14="http://schemas.microsoft.com/office/powerpoint/2010/main" val="7203096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5"/>
  <p:tag name="ORIGINALWIDTH" val="632.25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i}{\bm{i}}&#10;\newcommand{\bj}{\bm{j}}&#10;\newcommand{\bk}{\bm{k}}&#10;\newcommand{\bkl}{\bm{l}}&#10;\newcommand{\bn}{\bm{n}}&#10;\newcommand{\bx}{\bm{x}}&#10;\newcommand{\dt}{\! \cdot \!}&#10;\newcommand{\wdg}{\! \wedge \!}&#10;\newcommand{\crs}{\! \times \!}&#10;\newcommand{\scp}{\! \ast \!}&#10;&#10;&#10;\definecolor{myGrey}{RGB}{62,62,64}&#10;\color{white}&#10;&#10;\begin{document}&#10;\begin{align*}&#10;[1.0,2.0,3.0 ]&#10;\end{align*}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0.3123"/>
  <p:tag name="ORIGINALWIDTH" val="720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&#10;&#10;\definecolor{myGrey}{RGB}{62,62,64}&#10;\color{myGrey}&#10;&#10;\begin{document}&#10;\begin{align*}&#10;a(bc) = (ab)c = abc \\&#10;a(b+c) = ab + ac&#10;\end{align*}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7.4578"/>
  <p:tag name="ORIGINALWIDTH" val="720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a \dt b &amp;= \half (ab + ba) \\&#10;a \wdg b &amp;= \half (ab - ba) &#10;\end{align*}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5"/>
  <p:tag name="ORIGINALWIDTH" val="93.75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\be_1&#10;\end{align*}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5"/>
  <p:tag name="ORIGINALWIDTH" val="101.25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\be_2&#10;\end{align*}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9.686"/>
  <p:tag name="ORIGINALWIDTH" val="720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\be_1 \dt \be_1 = \be_2 \dt \be_2 = 1 \\&#10;\be_1 \dt \be_2 = 0&#10;\end{align*}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8.3117"/>
  <p:tag name="ORIGINALWIDTH" val="720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\be_1 \be_1 &amp;= \be_1 \dt \be_1 + \be_1 \wdg \be_1 \\&#10;&amp;= 1&#10;\end{align*}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.1104"/>
  <p:tag name="ORIGINALWIDTH" val="720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\be_1 \be_2 &amp;= \be_1 \dt \be_2 + \be_1 \wdg \be_2 \\&#10;&amp;= - \be_2 \wdg \be_1 = - \be_2 \be_1&#10;\end{align*}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0.8923"/>
  <p:tag name="ORIGINALWIDTH" val="1227.597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(\be_1 \wdg \be_2)^2 &#10;&amp;= (\be_1 \be_2)(\be_1 \be_2) \\&#10;&amp;= \be_1 \be_2 \be_1 \be_2 \\&#10;&amp;= - \be_1 \be_1 \be_2 \be_2 \\ &#10;&amp;= - \be_2 \be_2 \\&#10;&amp;= -1&#10;\end{align*}&#10;\end{document}"/>
  <p:tag name="IGUANATEXSIZE" val="30"/>
  <p:tag name="IGUANATEXCURSOR" val="821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591.6761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\begin{document}&#10;\begin{align*}&#10;1 &amp; \quad  [0] \\&#10;\be_1 &amp; \quad [1] \\&#10;\be_2 &amp; \quad [0,1] \\&#10;\be_1\be_2 &amp; \quad [1,1]&#10;\end{align*}&#10;\end{document}"/>
  <p:tag name="IGUANATEXSIZE" val="30"/>
  <p:tag name="IGUANATEXCURSOR" val="763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9.573"/>
  <p:tag name="ORIGINALWIDTH" val="815.1481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1 &amp; \quad  [0,0,0] \\&#10;\be_1 &amp; \quad [1,0,0] \\&#10;\be_2 &amp; \quad [0,1,0 ] \\&#10;\be_3 &amp; \quad [0,0,1] \\&#10;\be_1\be_2 &amp; \quad [1,1,0] \\&#10;\be_1\be_3 &amp; \quad [1,0,1] \\&#10;\be_2\be_3 &amp; \quad [0,1,1] \\&#10;\be_1\be_2\be_3 &amp; \quad [1,1,1]&#10;\end{align*}&#10;\end{document}"/>
  <p:tag name="IGUANATEXSIZE" val="30"/>
  <p:tag name="IGUANATEXCURSOR" val="868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.18237"/>
  <p:tag name="ORIGINALWIDTH" val="720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c}{\bm{c}}&#10;\newcommand{\be}{\bm{e}}&#10;\newcommand{\bi}{\bm{i}}&#10;\newcommand{\bj}{\bm{j}}&#10;\newcommand{\bk}{\bm{k}}&#10;\newcommand{\bl}{\bm{l}}&#10;\newcommand{\bn}{\bm{n}}&#10;\newcommand{\bx}{\bm{x}}&#10;\newcommand{\dt}{\! \cdot \!}&#10;\newcommand{\wdg}{\! \wedge \!}&#10;\newcommand{\crs}{\! \times \!}&#10;\newcommand{\scp}{\! \ast \!}&#10;&#10;&#10;\definecolor{myGrey}{RGB}{62,62,64}&#10;\color{white}&#10;&#10;\begin{document}&#10;\begin{align*}&#10;1.0\be_1 + 2.0\be_2 + 3.0 \be_3&#10;\end{align*}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104.612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(\be_1 \be_2) * (\be_2 \be_3) = \be_1 \be_3 &#10;\end{align*}&#10;\end{document}"/>
  <p:tag name="IGUANATEXSIZE" val="30"/>
  <p:tag name="IGUANATEXCURSOR" val="693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39.7076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[1,1,0]&#10;\end{align*}&#10;\end{document}"/>
  <p:tag name="IGUANATEXSIZE" val="30"/>
  <p:tag name="IGUANATEXCURSOR" val="657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39.7076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[1,0,1]&#10;\end{align*}&#10;\end{document}"/>
  <p:tag name="IGUANATEXSIZE" val="30"/>
  <p:tag name="IGUANATEXCURSOR" val="657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39.7076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[0,1,1]&#10;\end{align*}&#10;\end{document}"/>
  <p:tag name="IGUANATEXSIZE" val="30"/>
  <p:tag name="IGUANATEXCURSOR" val="657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166.104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[1,0,1,1] \qquad [1,1,0,1]&#10;\end{align*}&#10;\end{document}"/>
  <p:tag name="IGUANATEXSIZE" val="30"/>
  <p:tag name="IGUANATEXCURSOR" val="662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950.1313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[1,0,1] \qquad [1,1,0] &#10;\end{align*}&#10;\end{document}"/>
  <p:tag name="IGUANATEXSIZE" val="30"/>
  <p:tag name="IGUANATEXCURSOR" val="672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734.1582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[1,0] \qquad [1,1]&#10;\end{align*}&#10;\end{document}"/>
  <p:tag name="IGUANATEXSIZE" val="30"/>
  <p:tag name="IGUANATEXCURSOR" val="668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518.1852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[1] \qquad [1]&#10;\end{align*}&#10;\end{document}"/>
  <p:tag name="IGUANATEXSIZE" val="30"/>
  <p:tag name="IGUANATEXCURSOR" val="664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222.347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(\be_1\be_3\be_4) (\be_1\be_2\be_4) = \be_2\be_3&#10;\end{align*}&#10;\end{document}"/>
  <p:tag name="IGUANATEXSIZE" val="30"/>
  <p:tag name="IGUANATEXCURSOR" val="698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362.58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&amp;[1,1,0,1] \quad \mapsto \quad [1,2,2,3] \\&#10;&amp;[1,0,1,1] \quad \mapsto \quad [0,1,1]&#10;\end{align*}&#10;\end{document}"/>
  <p:tag name="IGUANATEXSIZE" val="30"/>
  <p:tag name="IGUANATEXCURSOR" val="687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5"/>
  <p:tag name="ORIGINALWIDTH" val="671.25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l}{\bm{l}}&#10;\newcommand{\bn}{\bm{n}}&#10;\newcommand{\bx}{\bm{x}}&#10;\newcommand{\dt}{\! \cdot \!}&#10;\newcommand{\wdg}{\! \wedge \!}&#10;\newcommand{\crs}{\! \times \!}&#10;\newcommand{\scp}{\! \ast \!}&#10;&#10;&#10;\definecolor{myGrey}{RGB}{62,62,64}&#10;\color{myGrey}&#10;&#10;\begin{document}&#10;\begin{align*}&#10;a+b=b+a&#10;\end{align*}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855.6431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[0,2,2] \quad \mapsto \quad 4&#10;\end{align*}&#10;\end{document}"/>
  <p:tag name="IGUANATEXSIZE" val="30"/>
  <p:tag name="IGUANATEXCURSOR" val="679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3.9408"/>
  <p:tag name="ORIGINALWIDTH" val="512.9359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i &amp;= - \be_2 \be_3 \\&#10;j &amp;= - \be_3 \be_1 \\&#10;k &amp;= - \be_1 \be_2&#10;\end{align*}&#10;\end{document}"/>
  <p:tag name="IGUANATEXSIZE" val="30"/>
  <p:tag name="IGUANATEXCURSOR" val="712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1197.6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white}&#10;&#10;\begin{document}&#10;\begin{align*}&#10;i^2 = j^2 = k^2 = ijk = -1&#10;\end{align*}&#10;\end{document}"/>
  <p:tag name="IGUANATEXSIZE" val="30"/>
  <p:tag name="IGUANATEXCURSOR" val="675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1.7135"/>
  <p:tag name="ORIGINALWIDTH" val="913.3858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R = \frac{1}{\sqrt{2}}(1-\be_1\be_2)&#10;\end{align*}&#10;\end{document}"/>
  <p:tag name="IGUANATEXSIZE" val="30"/>
  <p:tag name="IGUANATEXCURSOR" val="686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3.9408"/>
  <p:tag name="ORIGINALWIDTH" val="512.9359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i &amp;= - \be_2 \be_3 \\&#10;j &amp;= - \be_3 \be_1 \\&#10;k &amp;= - \be_1 \be_2&#10;\end{align*}&#10;\end{document}"/>
  <p:tag name="IGUANATEXSIZE" val="30"/>
  <p:tag name="IGUANATEXCURSOR" val="712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1197.6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white}&#10;&#10;\begin{document}&#10;\begin{align*}&#10;i^2 = j^2 = k^2 = ijk = -1&#10;\end{align*}&#10;\end{document}"/>
  <p:tag name="IGUANATEXSIZE" val="30"/>
  <p:tag name="IGUANATEXCURSOR" val="675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1.7135"/>
  <p:tag name="ORIGINALWIDTH" val="913.3858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R = \frac{1}{\sqrt{2}}(1-\be_1\be_2)&#10;\end{align*}&#10;\end{document}"/>
  <p:tag name="IGUANATEXSIZE" val="30"/>
  <p:tag name="IGUANATEXCURSOR" val="686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422.9472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\be_1 \be_1 = 1&#10;\end{align*}&#10;\end{document}"/>
  <p:tag name="IGUANATEXSIZE" val="30"/>
  <p:tag name="IGUANATEXCURSOR" val="665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373"/>
  <p:tag name="ORIGINALWIDTH" val="1143.607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\be_1 \be_2 = \be_1 \be_2 \be_3 \be_3 = I\be_3&#10;\end{align*}&#10;\end{document}"/>
  <p:tag name="IGUANATEXSIZE" val="30"/>
  <p:tag name="IGUANATEXCURSOR" val="691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976.3779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white}&#10;&#10;\begin{document}&#10;\begin{align*}&#10;\be_i \be_j = \delta_{ij} + \epsilon_{ijk} I \be_k&#10;\end{align*}&#10;\end{document}"/>
  <p:tag name="IGUANATEXSIZE" val="30"/>
  <p:tag name="IGUANATEXCURSOR" val="614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.46866"/>
  <p:tag name="ORIGINALWIDTH" val="720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l}{\bm{l}}&#10;\newcommand{\bn}{\bm{n}}&#10;\newcommand{\bx}{\bm{x}}&#10;\newcommand{\dt}{\! \cdot \!}&#10;\newcommand{\wdg}{\! \wedge \!}&#10;\newcommand{\crs}{\! \times \!}&#10;\newcommand{\scp}{\! \ast \!}&#10;&#10;&#10;\definecolor{myGrey}{RGB}{62,62,64}&#10;\color{myGrey}&#10;&#10;\begin{document}&#10;\begin{align*}&#10;a+(b+c)=(a+b)+c&#10;\end{align*}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422.9472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\be_1 \be_1 = 1&#10;\end{align*}&#10;\end{document}"/>
  <p:tag name="IGUANATEXSIZE" val="30"/>
  <p:tag name="IGUANATEXCURSOR" val="665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373"/>
  <p:tag name="ORIGINALWIDTH" val="1143.607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\be_1 \be_2 = \be_1 \be_2 \be_3 \be_3 = I\be_3&#10;\end{align*}&#10;\end{document}"/>
  <p:tag name="IGUANATEXSIZE" val="30"/>
  <p:tag name="IGUANATEXCURSOR" val="691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7315"/>
  <p:tag name="ORIGINALWIDTH" val="1059.618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white}&#10;&#10;\begin{document}&#10;\begin{align*}&#10;\hat{\sigma}_i \hat{\sigma}_j = \delta_{ij}\hat{I} + \epsilon_{ijk} i \hat{\sigma}_k&#10;\end{align*}&#10;\end{document}"/>
  <p:tag name="IGUANATEXSIZE" val="30"/>
  <p:tag name="IGUANATEXCURSOR" val="699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"/>
  <p:tag name="ORIGINALWIDTH" val="36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c}{\bm{c}}&#10;\newcommand{\be}{\bm{e}}&#10;\newcommand{\bi}{\bm{i}}&#10;\newcommand{\bj}{\bm{j}}&#10;\newcommand{\bk}{\bm{k}}&#10;\newcommand{\bl}{\bm{l}}&#10;\newcommand{\bn}{\bm{n}}&#10;\newcommand{\bx}{\bm{x}}&#10;\newcommand{\dt}{\! \cdot \!}&#10;\newcommand{\wdg}{\! \wedge \!}&#10;\newcommand{\crs}{\! \times \!}&#10;\newcommand{\scp}{\! \ast \!}&#10;\newcommand{\blde}{\be}&#10;&#10;\definecolor{myGrey}{RGB}{62,62,64}&#10;\color{myGrey}&#10;&#10;\begin{document}&#10;\begin{align*}&#10;1&#10;\end{align*}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5"/>
  <p:tag name="ORIGINALWIDTH" val="183.75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c}{\bm{c}}&#10;\newcommand{\be}{\bm{e}}&#10;\newcommand{\bi}{\bm{i}}&#10;\newcommand{\bj}{\bm{j}}&#10;\newcommand{\bk}{\bm{k}}&#10;\newcommand{\bl}{\bm{l}}&#10;\newcommand{\bn}{\bm{n}}&#10;\newcommand{\bx}{\bm{x}}&#10;\newcommand{\dt}{\! \cdot \!}&#10;\newcommand{\wdg}{\! \wedge \!}&#10;\newcommand{\crs}{\! \times \!}&#10;\newcommand{\scp}{\! \ast \!}&#10;\newcommand{\blde}{\be}&#10;&#10;\definecolor{myGrey}{RGB}{62,62,64}&#10;\color{myGrey}&#10;&#10;\begin{document}&#10;\begin{align*}&#10; \{\be_i \}&#10;\end{align*}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2.25"/>
  <p:tag name="ORIGINALWIDTH" val="395.25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c}{\bm{c}}&#10;\newcommand{\be}{\bm{e}}&#10;\newcommand{\bi}{\bm{i}}&#10;\newcommand{\bj}{\bm{j}}&#10;\newcommand{\bk}{\bm{k}}&#10;\newcommand{\bl}{\bm{l}}&#10;\newcommand{\bn}{\bm{n}}&#10;\newcommand{\bx}{\bm{x}}&#10;\newcommand{\dt}{\! \cdot \!}&#10;\newcommand{\wdg}{\! \wedge \!}&#10;\newcommand{\crs}{\! \times \!}&#10;\newcommand{\scp}{\! \ast \!}&#10;\newcommand{\blde}{\be}&#10;&#10;\definecolor{myGrey}{RGB}{62,62,64}&#10;\color{myGrey}&#10;&#10;\begin{document}&#10;\begin{align*}&#10;\{\be_i \wdg \be_j \} &#10;\end{align*}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"/>
  <p:tag name="ORIGINALWIDTH" val="519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c}{\bm{c}}&#10;\newcommand{\be}{\bm{e}}&#10;\newcommand{\bi}{\bm{i}}&#10;\newcommand{\bj}{\bm{j}}&#10;\newcommand{\bk}{\bm{k}}&#10;\newcommand{\bl}{\bm{l}}&#10;\newcommand{\bn}{\bm{n}}&#10;\newcommand{\bx}{\bm{x}}&#10;\newcommand{\dt}{\! \cdot \!}&#10;\newcommand{\wdg}{\! \wedge \!}&#10;\newcommand{\crs}{\! \times \!}&#10;\newcommand{\scp}{\! \ast \!}&#10;\newcommand{\blde}{\be}&#10;&#10;\definecolor{myGrey}{RGB}{62,62,64}&#10;\color{myGrey}&#10;&#10;\begin{document}&#10;\begin{align*}&#10;\be_1 \wdg \be_2 \wdg \be_3&#10;\end{align*}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0"/>
  <p:tag name="ORIGINALWIDTH" val="605.25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c}{\bm{c}}&#10;\newcommand{\be}{\bm{e}}&#10;\newcommand{\bi}{\bm{i}}&#10;\newcommand{\bj}{\bm{j}}&#10;\newcommand{\bk}{\bm{k}}&#10;\newcommand{\bl}{\bm{l}}&#10;\newcommand{\bn}{\bm{n}}&#10;\newcommand{\bx}{\bm{x}}&#10;\newcommand{\dt}{\! \cdot \!}&#10;\newcommand{\wdg}{\! \wedge \!}&#10;\newcommand{\crs}{\! \times \!}&#10;\newcommand{\scp}{\! \ast \!}&#10;\newcommand{\blde}{\be}&#10;&#10;\definecolor{myGrey}{RGB}{62,62,64}&#10;\color{myGrey}&#10;&#10;\begin{document}&#10;\begin{align*}&#10;\ba = \sum_{i=1}^3 a_i \be_i&#10;\end{align*}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0"/>
  <p:tag name="ORIGINALWIDTH" val="603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c}{\bm{c}}&#10;\newcommand{\be}{\bm{e}}&#10;\newcommand{\bi}{\bm{i}}&#10;\newcommand{\bj}{\bm{j}}&#10;\newcommand{\bk}{\bm{k}}&#10;\newcommand{\bl}{\bm{l}}&#10;\newcommand{\bn}{\bm{n}}&#10;\newcommand{\bx}{\bm{x}}&#10;\newcommand{\dt}{\! \cdot \!}&#10;\newcommand{\wdg}{\! \wedge \!}&#10;\newcommand{\crs}{\! \times \!}&#10;\newcommand{\scp}{\! \ast \!}&#10;\newcommand{\blde}{\be}&#10;&#10;\definecolor{myGrey}{RGB}{62,62,64}&#10;\color{myGrey}&#10;&#10;\begin{document}&#10;\begin{align*}&#10;\bb = \sum_{i=1}^3 b_i \be_i&#10;\end{align*}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.35622"/>
  <p:tag name="ORIGINALWIDTH" val="720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c}{\bm{c}}&#10;\newcommand{\be}{\bm{e}}&#10;\newcommand{\bi}{\bm{i}}&#10;\newcommand{\bj}{\bm{j}}&#10;\newcommand{\bk}{\bm{k}}&#10;\newcommand{\bl}{\bm{l}}&#10;\newcommand{\bn}{\bm{n}}&#10;\newcommand{\bx}{\bm{x}}&#10;\newcommand{\dt}{\! \cdot \!}&#10;\newcommand{\wdg}{\! \wedge \!}&#10;\newcommand{\crs}{\! \times \!}&#10;\newcommand{\scp}{\! \ast \!}&#10;\newcommand{\blde}{\be}&#10;&#10;\definecolor{myGrey}{RGB}{62,62,64}&#10;\color{myGrey}&#10;&#10;\begin{document}&#10;\begin{align*}&#10;\ba \bb = \ba \dt \bb + \ba \wdg \bb&#10;\end{align*}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.15788"/>
  <p:tag name="ORIGINALWIDTH" val="720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l}{\bm{l}}&#10;\newcommand{\bn}{\bm{n}}&#10;\newcommand{\bx}{\bm{x}}&#10;\newcommand{\dt}{\! \cdot \!}&#10;\newcommand{\wdg}{\! \wedge \!}&#10;\newcommand{\crs}{\! \times \!}&#10;\newcommand{\scp}{\! \ast \!}&#10;&#10;&#10;\definecolor{myGrey}{RGB}{62,62,64}&#10;\color{myGrey}&#10;&#10;\begin{document}&#10;\begin{align*}&#10;\ba \crs \bb = a b \sin \theta \, \bn&#10;\end{align*}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85716"/>
  <p:tag name="ORIGINALWIDTH" val="720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c}{\bm{c}}&#10;\newcommand{\be}{\bm{e}}&#10;\newcommand{\bi}{\bm{i}}&#10;\newcommand{\bj}{\bm{j}}&#10;\newcommand{\bk}{\bm{k}}&#10;\newcommand{\bl}{\bm{l}}&#10;\newcommand{\bn}{\bm{n}}&#10;\newcommand{\bx}{\bm{x}}&#10;\newcommand{\dt}{\! \cdot \!}&#10;\newcommand{\wdg}{\! \wedge \!}&#10;\newcommand{\crs}{\! \times \!}&#10;\newcommand{\scp}{\! \ast \!}&#10;\newcommand{\blde}{\be}&#10;&#10;\definecolor{myGrey}{RGB}{62,62,64}&#10;\color{myGrey}&#10;&#10;\begin{document}&#10;\begin{align*}&#10;\ba \wdg \bb  =&amp; (a_2 b_3 - b_3 a_2) \blde_2 \wdg \blde_3 + (a_3 b_1 -&#10;a_1 b_3) \blde_3 \wdg \blde_1 \\&#10;&amp; + (a_1 b_2 - a_2 b_1) \blde_1 \wdg&#10;\blde_2&#10;\end{align*}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1.13638"/>
  <p:tag name="ORIGINALWIDTH" val="720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\ba \times \bb = -I \ba \wdg \bb&#10;\end{align*}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834.6457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\langle A B \rangle_0, \quad \langle R a \tilde{R} \rangle_1&#10;\end{align*}&#10;\end{document}"/>
  <p:tag name="IGUANATEXSIZE" val="30"/>
  <p:tag name="IGUANATEXCURSOR" val="674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.4623"/>
  <p:tag name="ORIGINALWIDTH" val="1618.298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&amp;a \mapsto f(a) \\&#10;&amp;a \wedge b \mapsto f(a \wedge b) = f(a) \wedge f(b)&#10;\end{align*}&#10;\end{document}"/>
  <p:tag name="IGUANATEXSIZE" val="30"/>
  <p:tag name="IGUANATEXCURSOR" val="670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.4623"/>
  <p:tag name="ORIGINALWIDTH" val="883.3895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f(e_1) &amp;= e_1 + 2e_2 \\&#10;f(e_2) &amp;= 3e_1+ 4e_2&#10;\end{align*}&#10;\end{document}"/>
  <p:tag name="IGUANATEXSIZE" val="30"/>
  <p:tag name="IGUANATEXCURSOR" val="694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333.7083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\left(&#10;\begin{matrix} 1&amp;3\\ 2&amp;4 &#10;\end{matrix}&#10;\right)&#10;\end{align*}&#10;\end{document}"/>
  <p:tag name="IGUANATEXSIZE" val="30"/>
  <p:tag name="IGUANATEXCURSOR" val="679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874.3907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white}&#10;&#10;\begin{document}&#10;\begin{align*}&#10;f(e_1 e_2) = -2e_1 e_2&#10;\end{align*}&#10;\end{document}"/>
  <p:tag name="IGUANATEXSIZE" val="30"/>
  <p:tag name="IGUANATEXCURSOR" val="671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.4623"/>
  <p:tag name="ORIGINALWIDTH" val="1618.298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&amp;a \mapsto f(a) \\&#10;&amp;a \wedge b \mapsto f(a \wedge b) = f(a) \wedge f(b)&#10;\end{align*}&#10;\end{document}"/>
  <p:tag name="IGUANATEXSIZE" val="30"/>
  <p:tag name="IGUANATEXCURSOR" val="670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.4623"/>
  <p:tag name="ORIGINALWIDTH" val="883.3895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f(e_1) &amp;= e_1 + 2e_2 \\&#10;f(e_2) &amp;= 3e_1+ 4e_2&#10;\end{align*}&#10;\end{document}"/>
  <p:tag name="IGUANATEXSIZE" val="30"/>
  <p:tag name="IGUANATEXCURSOR" val="694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333.7083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\left(&#10;\begin{matrix} 1&amp;3\\ 2&amp;4 &#10;\end{matrix}&#10;\right)&#10;\end{align*}&#10;\end{document}"/>
  <p:tag name="IGUANATEXSIZE" val="30"/>
  <p:tag name="IGUANATEXCURSOR" val="679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05"/>
  <p:tag name="ORIGINALWIDTH" val="658.0413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l}{\bm{l}}&#10;\newcommand{\bn}{\bm{n}}&#10;\newcommand{\bx}{\bm{x}}&#10;\newcommand{\dt}{\! \cdot \!}&#10;\newcommand{\wdg}{\! \wedge \!}&#10;\newcommand{\crs}{\! \times \!}&#10;\newcommand{\scp}{\! \ast \!}&#10;&#10;&#10;\definecolor{myGrey}{RGB}{62,62,64}&#10;\color{myGrey}&#10;&#10;\begin{document}&#10;\begin{align*}&#10;\ba \dt \bb &amp;= a b \cos \theta\\&#10;&amp;= \sum_i a_i b_i &#10;\end{align*}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728.9089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white}&#10;&#10;\begin{document}&#10;\begin{align*}&#10;f(I) = \det(f) I&#10;\end{align*}&#10;\end{document}"/>
  <p:tag name="IGUANATEXSIZE" val="30"/>
  <p:tag name="IGUANATEXCURSOR" val="665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659.9175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\newcommand{\half}{{\textstyle \frac{1}{2}}}&#10;&#10;\definecolor{myGrey}{RGB}{62,62,64}&#10;\color{myGrey}&#10;&#10;\begin{document}&#10;\begin{align*}&#10;e_i^2 = -f_i^2 = 1&#10;\end{align*}&#10;\end{document}"/>
  <p:tag name="IGUANATEXSIZE" val="30"/>
  <p:tag name="IGUANATEXCURSOR" val="668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.75"/>
  <p:tag name="ORIGINALWIDTH" val="395.25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l}{\bm{l}}&#10;\newcommand{\bn}{\bm{n}}&#10;\newcommand{\bx}{\bm{x}}&#10;\newcommand{\dt}{\! \cdot \!}&#10;\newcommand{\wdg}{\! \wedge \!}&#10;\newcommand{\crs}{\! \times \!}&#10;\newcommand{\scp}{\! \ast \!}&#10;&#10;&#10;\definecolor{myGrey}{RGB}{62,62,64}&#10;\color{myGrey}&#10;&#10;\begin{document}&#10;\begin{align*}&#10;\{\ba,\bb,\bn \}&#10;\end{align*}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.35622"/>
  <p:tag name="ORIGINALWIDTH" val="720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&#10;&#10;\definecolor{myGrey}{RGB}{62,62,64}&#10;\color{white}&#10;&#10;\begin{document}&#10;\begin{align*}&#10;\ba \bb = \ba \dt \bb + \ba \wdg \bb&#10;\end{align*}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7.2066"/>
  <p:tag name="ORIGINALWIDTH" val="1092.613"/>
  <p:tag name="LATEXADDIN" val="\documentclass{article}&#10;\usepackage{amsmath}&#10;\usepackage{color}&#10;\pagestyle{empty}&#10;\usepackage{lmodern}&#10;\usepackage[T1]{fontenc}&#10;\usepackage{microtype}&#10;&#10;\usepackage{newtxtext}&#10;\usepackage{newtxmath}&#10;\usepackage{bm}&#10;&#10;\newcommand{\bom}{\bm{\omega}}&#10;\newcommand{\ba}{\bm{a}}&#10;\newcommand{\bb}{\bm{b}}&#10;\newcommand{\be}{\bm{e}}&#10;\newcommand{\bl}{\bm{l}}&#10;\newcommand{\bn}{\bm{n}}&#10;\newcommand{\bx}{\bm{x}}&#10;\newcommand{\dt}{\! \cdot \!}&#10;\newcommand{\wdg}{\! \wedge \!}&#10;\newcommand{\crs}{\! \times \!}&#10;\newcommand{\scp}{\! \ast \!}&#10;&#10;&#10;\definecolor{myGrey}{RGB}{62,62,64}&#10;\color{myGrey}&#10;&#10;\begin{document}&#10;\begin{align*}&#10;&amp; (a+b)^2 = \\&#10;&amp; \quad a^2 + b^2 + (ab + ba)&#10;\end{align*}&#10;\end{document}"/>
  <p:tag name="IGUANATEXSIZE" val="25"/>
  <p:tag name="IGUANATEXCURSOR" val="623"/>
  <p:tag name="TRANSPARENCY" val="True"/>
  <p:tag name="FILENAME" val=""/>
  <p:tag name="LATEXENGINEID" val="0"/>
  <p:tag name="TEMPFOLDER" val="C:\Users\chrdor01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ARM PPT template 2017_Confidential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90000"/>
            <a:lumOff val="10000"/>
          </a:schemeClr>
        </a:solidFill>
        <a:ln w="38100">
          <a:solidFill>
            <a:schemeClr val="accent2">
              <a:lumMod val="90000"/>
              <a:lumOff val="10000"/>
            </a:schemeClr>
          </a:solidFill>
        </a:ln>
      </a:spPr>
      <a:bodyPr wrap="none" lIns="0" tIns="0" rIns="0" bIns="0" rtlCol="0">
        <a:spAutoFit/>
      </a:bodyPr>
      <a:lstStyle>
        <a:defPPr eaLnBrk="1" hangingPunct="1">
          <a:lnSpc>
            <a:spcPct val="90000"/>
          </a:lnSpc>
          <a:spcBef>
            <a:spcPts val="0"/>
          </a:spcBef>
          <a:spcAft>
            <a:spcPts val="600"/>
          </a:spcAft>
          <a:defRPr dirty="0" err="1">
            <a:solidFill>
              <a:schemeClr val="bg1"/>
            </a:solidFill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2017_public.potx" id="{A3B643CE-0F79-4823-AA66-0CA4DE5EE3C5}" vid="{ED53B60E-37BF-4A33-8397-68515E403F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Presentation (Non Confidential)" ma:contentTypeID="0x0101005C6975769EB1684CAB07571CAE07A11B0300401E18E2F9D75C4780F1628E8909280E" ma:contentTypeVersion="14" ma:contentTypeDescription="" ma:contentTypeScope="" ma:versionID="2ef85f01006b0089d65a5a0e74364ab1">
  <xsd:schema xmlns:xsd="http://www.w3.org/2001/XMLSchema" xmlns:xs="http://www.w3.org/2001/XMLSchema" xmlns:p="http://schemas.microsoft.com/office/2006/metadata/properties" xmlns:ns2="f2ad5090-61a8-4b8c-ab70-68f4ff4d1933" targetNamespace="http://schemas.microsoft.com/office/2006/metadata/properties" ma:root="true" ma:fieldsID="f98e0a37e3c4612a12a09c82f1502ffe" ns2:_=""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2:Document_x0020_Author" minOccurs="0"/>
                <xsd:element ref="ns2:Document_x0020_Confidentiality" minOccurs="0"/>
                <xsd:element ref="ns2:Current_x0020_Vers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2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3" nillable="true" ma:displayName="Document Confidentiality" ma:default="Confidential" ma:format="Dropdown" ma:internalName="Document_x0020_Confidentiality" ma:readOnly="false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Current_x0020_Version" ma:index="6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4" ma:displayName="Comments"/>
        <xsd:element name="keywords" minOccurs="0" maxOccurs="1" type="xsd:string" ma:index="5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6.0</Current_x0020_Version>
    <Document_x0020_Author xmlns="f2ad5090-61a8-4b8c-ab70-68f4ff4d1933">
      <UserInfo>
        <DisplayName>Melanie Salvatierra</DisplayName>
        <AccountId>4280</AccountId>
        <AccountType/>
      </UserInfo>
    </Document_x0020_Author>
    <_dlc_DocId xmlns="f2ad5090-61a8-4b8c-ab70-68f4ff4d1933">ARM-ECM-0633233</_dlc_DocId>
    <Document_x0020_Confidentiality xmlns="f2ad5090-61a8-4b8c-ab70-68f4ff4d1933">Non-Confidential</Document_x0020_Confidentiality>
    <_dlc_DocIdUrl xmlns="f2ad5090-61a8-4b8c-ab70-68f4ff4d1933">
      <Url>http://teamsites.arm.com/sites/cthub/_layouts/DocIdRedir.aspx?ID=ARM-ECM-0633233</Url>
      <Description>ARM-ECM-0633233</Description>
    </_dlc_DocIdUrl>
  </documentManagement>
</p:properties>
</file>

<file path=customXml/itemProps1.xml><?xml version="1.0" encoding="utf-8"?>
<ds:datastoreItem xmlns:ds="http://schemas.openxmlformats.org/officeDocument/2006/customXml" ds:itemID="{CBA73A5D-0D08-47E4-908B-7CC61C51FE6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2F4DB20-F02C-4139-BE14-4D908EF1BA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FB8419-2749-4AA2-BD42-6B135515B0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546F3D9-27DD-4F07-9983-380B33535F9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2ad5090-61a8-4b8c-ab70-68f4ff4d193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Arm_PPT_2017_public</Template>
  <TotalTime>0</TotalTime>
  <Words>1056</Words>
  <Application>Microsoft Office PowerPoint</Application>
  <PresentationFormat>Widescreen</PresentationFormat>
  <Paragraphs>232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Mangal</vt:lpstr>
      <vt:lpstr>ＭＳ Ｐゴシック</vt:lpstr>
      <vt:lpstr>Arial</vt:lpstr>
      <vt:lpstr>Calibri</vt:lpstr>
      <vt:lpstr>Consolas</vt:lpstr>
      <vt:lpstr>Times New Roman</vt:lpstr>
      <vt:lpstr>Wingdings</vt:lpstr>
      <vt:lpstr>ARM PPT template 2017_Confidential</vt:lpstr>
      <vt:lpstr>Geometric Algebra in Haskell</vt:lpstr>
      <vt:lpstr>What is a vector?</vt:lpstr>
      <vt:lpstr>The problem</vt:lpstr>
      <vt:lpstr>Geometric algebra</vt:lpstr>
      <vt:lpstr>The rules</vt:lpstr>
      <vt:lpstr>Two dimensions</vt:lpstr>
      <vt:lpstr>The bivector</vt:lpstr>
      <vt:lpstr>PowerPoint Presentation</vt:lpstr>
      <vt:lpstr>Multivectors and blades</vt:lpstr>
      <vt:lpstr>Strong typing for geometry</vt:lpstr>
      <vt:lpstr>Blade product</vt:lpstr>
      <vt:lpstr>Blade product – counting swaps (blade running)</vt:lpstr>
      <vt:lpstr>Blade product – counting swaps</vt:lpstr>
      <vt:lpstr>On to multivectors</vt:lpstr>
      <vt:lpstr>Adding some class</vt:lpstr>
      <vt:lpstr>Typical session</vt:lpstr>
      <vt:lpstr>Typical session</vt:lpstr>
      <vt:lpstr>3D Algebra</vt:lpstr>
      <vt:lpstr>3D Algebra</vt:lpstr>
      <vt:lpstr>3D Basis</vt:lpstr>
      <vt:lpstr>Products in 3D</vt:lpstr>
      <vt:lpstr>Projection</vt:lpstr>
      <vt:lpstr>Outermorphism</vt:lpstr>
      <vt:lpstr>Outermorphism</vt:lpstr>
      <vt:lpstr>Fine details</vt:lpstr>
      <vt:lpstr>Unification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2017-09-22T12:23:28Z</dcterms:created>
  <dcterms:modified xsi:type="dcterms:W3CDTF">2017-10-12T10:27:34Z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vti_description">
    <vt:lpwstr/>
  </property>
  <property fmtid="{D5CDD505-2E9C-101B-9397-08002B2CF9AE}" pid="6" name="WorkflowChangePath">
    <vt:lpwstr>1069b4ef-e6f3-4ad7-8c8e-772136578697,10;</vt:lpwstr>
  </property>
  <property fmtid="{D5CDD505-2E9C-101B-9397-08002B2CF9AE}" pid="7" name="Confidentiality">
    <vt:lpwstr>1;#Confidential|28d1025d-1415-4984-b35e-5b79e7d32b5c</vt:lpwstr>
  </property>
  <property fmtid="{D5CDD505-2E9C-101B-9397-08002B2CF9AE}" pid="8" name="ContentTypeId">
    <vt:lpwstr>0x0101005C6975769EB1684CAB07571CAE07A11B0300401E18E2F9D75C4780F1628E8909280E</vt:lpwstr>
  </property>
  <property fmtid="{D5CDD505-2E9C-101B-9397-08002B2CF9AE}" pid="9" name="Calendar Year">
    <vt:lpwstr>5;#2015|ee47c3e7-6a69-4f36-9adf-1007c8d399a4</vt:lpwstr>
  </property>
  <property fmtid="{D5CDD505-2E9C-101B-9397-08002B2CF9AE}" pid="10" name="TaxCatchAll">
    <vt:lpwstr/>
  </property>
  <property fmtid="{D5CDD505-2E9C-101B-9397-08002B2CF9AE}" pid="11" name="TaxKeywordTaxHTField">
    <vt:lpwstr/>
  </property>
  <property fmtid="{D5CDD505-2E9C-101B-9397-08002B2CF9AE}" pid="12" name="ItemRetentionFormula">
    <vt:lpwstr/>
  </property>
  <property fmtid="{D5CDD505-2E9C-101B-9397-08002B2CF9AE}" pid="13" name="_dlc_LastRun">
    <vt:lpwstr>08/15/2015 23:02:11</vt:lpwstr>
  </property>
  <property fmtid="{D5CDD505-2E9C-101B-9397-08002B2CF9AE}" pid="14" name="_dlc_DocIdItemGuid">
    <vt:lpwstr>4ff7fb8e-c1c6-4ffa-a6e2-9443f43164b5</vt:lpwstr>
  </property>
  <property fmtid="{D5CDD505-2E9C-101B-9397-08002B2CF9AE}" pid="15" name="_dlc_ItemStageId">
    <vt:lpwstr>1</vt:lpwstr>
  </property>
  <property fmtid="{D5CDD505-2E9C-101B-9397-08002B2CF9AE}" pid="16" name="j60c3ced31bb40378c6254d49035d966">
    <vt:lpwstr>2015|ee47c3e7-6a69-4f36-9adf-1007c8d399a4</vt:lpwstr>
  </property>
</Properties>
</file>