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6" r:id="rId5"/>
    <p:sldId id="261" r:id="rId6"/>
    <p:sldId id="297" r:id="rId7"/>
    <p:sldId id="292" r:id="rId8"/>
    <p:sldId id="316" r:id="rId9"/>
    <p:sldId id="315" r:id="rId10"/>
    <p:sldId id="300" r:id="rId11"/>
    <p:sldId id="317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8" r:id="rId27"/>
    <p:sldId id="319" r:id="rId28"/>
    <p:sldId id="263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266" autoAdjust="0"/>
    <p:restoredTop sz="94660"/>
  </p:normalViewPr>
  <p:slideViewPr>
    <p:cSldViewPr>
      <p:cViewPr>
        <p:scale>
          <a:sx n="50" d="100"/>
          <a:sy n="50" d="100"/>
        </p:scale>
        <p:origin x="-294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xmlns="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xmlns="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xmlns="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xmlns="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niahhasanah/3311601006_3311801012_3311801020_datamining_polibat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Coimbra" TargetMode="Externa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ea typeface="맑은 고딕" pitchFamily="50" charset="-127"/>
              </a:rPr>
              <a:t>DATA MINING</a:t>
            </a:r>
            <a:endParaRPr lang="en-US" altLang="ko-KR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3867894"/>
            <a:ext cx="9144000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dirty="0"/>
              <a:t>Breast Cancer Coimbra Data 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1141EBE4-64B3-4FBA-BADB-D715DA091574}"/>
              </a:ext>
            </a:extLst>
          </p:cNvPr>
          <p:cNvSpPr txBox="1">
            <a:spLocks/>
          </p:cNvSpPr>
          <p:nvPr/>
        </p:nvSpPr>
        <p:spPr>
          <a:xfrm>
            <a:off x="-148" y="4332137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>
                <a:hlinkClick r:id="rId3"/>
              </a:rPr>
              <a:t>https://github.com/karniahhasanah/3311601006_3311801012_3311801020_datamining_polibatam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1. Buka </a:t>
            </a:r>
            <a:r>
              <a:rPr lang="en-US" sz="2000" b="1" dirty="0" err="1"/>
              <a:t>Rstudio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5B685C-2F3C-47A6-A833-B9ACFF7A22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5" y="1358999"/>
            <a:ext cx="5581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2. </a:t>
            </a:r>
            <a:r>
              <a:rPr lang="en-US" sz="2000" b="1" dirty="0" err="1"/>
              <a:t>Buat</a:t>
            </a:r>
            <a:r>
              <a:rPr lang="en-US" sz="2000" b="1" dirty="0"/>
              <a:t> script </a:t>
            </a:r>
            <a:r>
              <a:rPr lang="en-US" sz="2000" b="1" dirty="0" err="1"/>
              <a:t>baru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DD6F16-E24D-4552-B6AB-8B2D7F1D04E6}"/>
              </a:ext>
            </a:extLst>
          </p:cNvPr>
          <p:cNvPicPr/>
          <p:nvPr/>
        </p:nvPicPr>
        <p:blipFill rotWithShape="1">
          <a:blip r:embed="rId2"/>
          <a:srcRect l="20353" t="3990" r="20673" b="30160"/>
          <a:stretch/>
        </p:blipFill>
        <p:spPr bwMode="auto">
          <a:xfrm>
            <a:off x="1795462" y="1358998"/>
            <a:ext cx="5553075" cy="32289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87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3. </a:t>
            </a:r>
            <a:r>
              <a:rPr lang="en-US" sz="2000" b="1" dirty="0" err="1"/>
              <a:t>Pengaturan</a:t>
            </a:r>
            <a:r>
              <a:rPr lang="en-US" sz="2000" b="1" dirty="0"/>
              <a:t> </a:t>
            </a:r>
            <a:r>
              <a:rPr lang="en-US" sz="2000" b="1" dirty="0" err="1"/>
              <a:t>lokasi</a:t>
            </a:r>
            <a:r>
              <a:rPr lang="en-US" sz="2000" b="1" dirty="0"/>
              <a:t> </a:t>
            </a:r>
            <a:r>
              <a:rPr lang="en-US" sz="2000" b="1" dirty="0" err="1"/>
              <a:t>dorectory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335165-52FF-4C93-9324-C31C66AF6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462" y="1382365"/>
            <a:ext cx="5553075" cy="320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57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4. </a:t>
            </a:r>
            <a:r>
              <a:rPr lang="en-US" sz="2000" b="1" dirty="0" err="1"/>
              <a:t>Membaca</a:t>
            </a:r>
            <a:r>
              <a:rPr lang="en-US" sz="2000" b="1" dirty="0"/>
              <a:t> data pada file breast_cancer.csv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7DFE32-09FC-4C96-BCC0-28F85EE57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5" y="1358999"/>
            <a:ext cx="5581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5. </a:t>
            </a:r>
            <a:r>
              <a:rPr lang="en-US" sz="2000" b="1" dirty="0" err="1"/>
              <a:t>Instalasi</a:t>
            </a:r>
            <a:r>
              <a:rPr lang="en-US" sz="2000" b="1" dirty="0"/>
              <a:t>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F855D6-927A-45E4-A47A-C32D0D922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6" y="1358999"/>
            <a:ext cx="5581650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6.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melihat</a:t>
            </a:r>
            <a:r>
              <a:rPr lang="en-US" sz="2000" b="1" dirty="0"/>
              <a:t> package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terinstal</a:t>
            </a:r>
            <a:r>
              <a:rPr lang="en-US" sz="2000" b="1" dirty="0"/>
              <a:t> pada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komputer</a:t>
            </a:r>
            <a:r>
              <a:rPr lang="en-US" sz="2000" b="1" dirty="0"/>
              <a:t> </a:t>
            </a:r>
            <a:r>
              <a:rPr lang="en-US" sz="2000" b="1" dirty="0" err="1"/>
              <a:t>anda</a:t>
            </a:r>
            <a:r>
              <a:rPr lang="en-US" sz="2000" b="1" dirty="0"/>
              <a:t>, </a:t>
            </a:r>
            <a:r>
              <a:rPr lang="en-US" sz="2000" b="1" dirty="0" err="1"/>
              <a:t>perhatikan</a:t>
            </a:r>
            <a:r>
              <a:rPr lang="en-US" sz="2000" b="1" dirty="0"/>
              <a:t> pada </a:t>
            </a:r>
            <a:r>
              <a:rPr lang="en-US" sz="2000" b="1" dirty="0" err="1"/>
              <a:t>bagian</a:t>
            </a:r>
            <a:r>
              <a:rPr lang="en-US" sz="2000" b="1" dirty="0"/>
              <a:t> </a:t>
            </a:r>
            <a:r>
              <a:rPr lang="en-US" sz="2000" b="1" dirty="0" err="1"/>
              <a:t>kanan</a:t>
            </a:r>
            <a:r>
              <a:rPr lang="en-US" sz="2000" b="1" dirty="0"/>
              <a:t> </a:t>
            </a:r>
            <a:r>
              <a:rPr lang="en-US" sz="2000" b="1" dirty="0" err="1"/>
              <a:t>bawah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747151-7B78-43F7-91C2-22682CE2B0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4" y="1358999"/>
            <a:ext cx="5581650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60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7. </a:t>
            </a:r>
            <a:r>
              <a:rPr lang="en-US" sz="2000" b="1" dirty="0" err="1"/>
              <a:t>Gunakan</a:t>
            </a:r>
            <a:r>
              <a:rPr lang="en-US" sz="2000" b="1" dirty="0"/>
              <a:t>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10ECFF-DBBB-49CB-BB21-E7CFD7758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4" y="1348499"/>
            <a:ext cx="5581650" cy="32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8. </a:t>
            </a:r>
            <a:r>
              <a:rPr lang="en-US" sz="2000" b="1" dirty="0" err="1"/>
              <a:t>Pembuatan</a:t>
            </a:r>
            <a:r>
              <a:rPr lang="en-US" sz="2000" b="1" dirty="0"/>
              <a:t> model decision tree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algoritma</a:t>
            </a:r>
            <a:r>
              <a:rPr lang="en-US" sz="2000" b="1" dirty="0"/>
              <a:t> C5.0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D6502C-E533-431C-B059-477E361818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4" y="1367838"/>
            <a:ext cx="5581650" cy="3220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45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9. </a:t>
            </a:r>
            <a:r>
              <a:rPr lang="en-US" sz="2000" b="1" dirty="0" err="1"/>
              <a:t>Melihat</a:t>
            </a:r>
            <a:r>
              <a:rPr lang="en-US" sz="2000" b="1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D13439-4884-420D-9727-8049F20CD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3162" y="1923678"/>
            <a:ext cx="425767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6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DF5121-E190-447C-9430-5785F4E852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4644008" cy="4248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310543-8801-4BBD-BD09-F9764AE459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3566" y="1491630"/>
            <a:ext cx="4416946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3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344816" cy="576064"/>
          </a:xfrm>
        </p:spPr>
        <p:txBody>
          <a:bodyPr/>
          <a:lstStyle/>
          <a:p>
            <a:r>
              <a:rPr lang="en-US" altLang="ko-KR" dirty="0" err="1">
                <a:latin typeface="Comic Sans MS" pitchFamily="66" charset="0"/>
              </a:rPr>
              <a:t>Informasi</a:t>
            </a:r>
            <a:r>
              <a:rPr lang="en-US" altLang="ko-KR" dirty="0">
                <a:latin typeface="Comic Sans MS" pitchFamily="66" charset="0"/>
              </a:rPr>
              <a:t> </a:t>
            </a:r>
            <a:r>
              <a:rPr lang="en-US" altLang="ko-KR" dirty="0" err="1">
                <a:latin typeface="Comic Sans MS" pitchFamily="66" charset="0"/>
              </a:rPr>
              <a:t>Kelompok</a:t>
            </a:r>
            <a:r>
              <a:rPr lang="en-US" altLang="ko-KR" dirty="0">
                <a:latin typeface="Comic Sans MS" pitchFamily="66" charset="0"/>
              </a:rPr>
              <a:t> 6</a:t>
            </a:r>
            <a:endParaRPr lang="ko-KR" altLang="en-US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10160" y="3549799"/>
            <a:ext cx="2085232" cy="939745"/>
            <a:chOff x="502048" y="3505909"/>
            <a:chExt cx="2085232" cy="939745"/>
          </a:xfrm>
        </p:grpSpPr>
        <p:sp>
          <p:nvSpPr>
            <p:cNvPr id="7" name="Text Placeholder 17"/>
            <p:cNvSpPr txBox="1">
              <a:spLocks/>
            </p:cNvSpPr>
            <p:nvPr/>
          </p:nvSpPr>
          <p:spPr>
            <a:xfrm>
              <a:off x="752576" y="3505909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Henni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Hendrani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 Placeholder 18"/>
            <p:cNvSpPr txBox="1">
              <a:spLocks/>
            </p:cNvSpPr>
            <p:nvPr/>
          </p:nvSpPr>
          <p:spPr>
            <a:xfrm>
              <a:off x="752576" y="38624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3311801020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048" y="4184044"/>
              <a:ext cx="20852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http://github.com/hennynst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47864" y="3579862"/>
            <a:ext cx="2448272" cy="1008112"/>
            <a:chOff x="320528" y="3535972"/>
            <a:chExt cx="2448272" cy="1008112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716820" y="3535972"/>
              <a:ext cx="1655688" cy="180810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Karniah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Hasanah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752576" y="38624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3311601006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528" y="4113197"/>
              <a:ext cx="2448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http://github.com/karniah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hasanah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9136" y="3549799"/>
            <a:ext cx="1584176" cy="1038175"/>
            <a:chOff x="752576" y="3505909"/>
            <a:chExt cx="1584176" cy="1038175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752576" y="3505909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Novitasari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752576" y="38624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3311801012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576" y="4113197"/>
              <a:ext cx="1584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http://github.com/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25Novitasari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691680" y="3191704"/>
            <a:ext cx="1728192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707904" y="3191704"/>
            <a:ext cx="1728192" cy="158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5724128" y="3191704"/>
            <a:ext cx="1728192" cy="1584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xmlns="" id="{B1AEE5F0-5E1B-4FA2-BDB2-0BDBFBB75B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r="23" b="15858"/>
          <a:stretch/>
        </p:blipFill>
        <p:spPr>
          <a:xfrm>
            <a:off x="1692275" y="1131590"/>
            <a:ext cx="1727200" cy="1871662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xmlns="" id="{C2207368-C0E3-414F-AEBD-172CD6756BC8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5845"/>
          <a:stretch/>
        </p:blipFill>
        <p:spPr>
          <a:xfrm>
            <a:off x="3708400" y="1131888"/>
            <a:ext cx="1727200" cy="1871662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xmlns="" id="{DD4BC782-4579-4608-9C27-A95F510476D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254" r="-52" b="15605"/>
          <a:stretch/>
        </p:blipFill>
        <p:spPr>
          <a:xfrm>
            <a:off x="5724525" y="1131888"/>
            <a:ext cx="1727200" cy="1871662"/>
          </a:xfrm>
        </p:spPr>
      </p:pic>
    </p:spTree>
    <p:extLst>
      <p:ext uri="{BB962C8B-B14F-4D97-AF65-F5344CB8AC3E}">
        <p14:creationId xmlns:p14="http://schemas.microsoft.com/office/powerpoint/2010/main" val="32760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10. </a:t>
            </a:r>
            <a:r>
              <a:rPr lang="en-US" sz="2000" b="1" dirty="0" err="1"/>
              <a:t>Menampilkan</a:t>
            </a:r>
            <a:r>
              <a:rPr lang="en-US" sz="2000" b="1" dirty="0"/>
              <a:t> </a:t>
            </a:r>
            <a:r>
              <a:rPr lang="en-US" sz="2000" b="1" dirty="0" err="1"/>
              <a:t>pohon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85ECC3-CEB0-41EC-8962-9746AF5F28EE}"/>
              </a:ext>
            </a:extLst>
          </p:cNvPr>
          <p:cNvPicPr/>
          <p:nvPr/>
        </p:nvPicPr>
        <p:blipFill rotWithShape="1">
          <a:blip r:embed="rId2"/>
          <a:srcRect b="8780"/>
          <a:stretch/>
        </p:blipFill>
        <p:spPr bwMode="auto">
          <a:xfrm>
            <a:off x="1781175" y="1366051"/>
            <a:ext cx="5599138" cy="322013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11. </a:t>
            </a:r>
            <a:r>
              <a:rPr lang="en-US" sz="2000" b="1" dirty="0" err="1"/>
              <a:t>Menjadikan</a:t>
            </a:r>
            <a:r>
              <a:rPr lang="en-US" sz="2000" b="1" dirty="0"/>
              <a:t> dataset, </a:t>
            </a:r>
            <a:r>
              <a:rPr lang="en-US" sz="2000" b="1" dirty="0" err="1"/>
              <a:t>sebagai</a:t>
            </a:r>
            <a:r>
              <a:rPr lang="en-US" sz="2000" b="1" dirty="0"/>
              <a:t> data testing.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Namun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9 </a:t>
            </a:r>
            <a:r>
              <a:rPr lang="en-US" sz="2000" b="1" dirty="0" err="1"/>
              <a:t>kolom</a:t>
            </a:r>
            <a:r>
              <a:rPr lang="en-US" sz="2000" b="1" dirty="0"/>
              <a:t> </a:t>
            </a:r>
            <a:r>
              <a:rPr lang="en-US" sz="2000" b="1" dirty="0" err="1"/>
              <a:t>saja</a:t>
            </a:r>
            <a:r>
              <a:rPr lang="en-US" sz="2000" b="1" dirty="0"/>
              <a:t> dan </a:t>
            </a:r>
            <a:r>
              <a:rPr lang="en-US" sz="2000" b="1" dirty="0" err="1"/>
              <a:t>tanpa</a:t>
            </a:r>
            <a:r>
              <a:rPr lang="en-US" sz="2000" b="1" dirty="0"/>
              <a:t>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E9D82A-9CAE-4266-B933-4CBA8C1E36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175" y="1366051"/>
            <a:ext cx="5599137" cy="3220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35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12. </a:t>
            </a:r>
            <a:r>
              <a:rPr lang="en-US" sz="2000" b="1" dirty="0" err="1"/>
              <a:t>Prediksi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18B8B1-D981-419F-8B86-1862E5934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9387" y="2395537"/>
            <a:ext cx="3705225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5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000" b="1" dirty="0"/>
              <a:t>13. </a:t>
            </a:r>
            <a:r>
              <a:rPr lang="en-US" sz="2000" b="1" dirty="0" err="1"/>
              <a:t>Membandingkan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B5C7E0-B381-43C7-B554-DBB13C328E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6055" y="2133600"/>
            <a:ext cx="369189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400" b="1" dirty="0" smtClean="0"/>
              <a:t>Rule </a:t>
            </a:r>
            <a:r>
              <a:rPr lang="en-US" sz="2400" b="1" dirty="0" smtClean="0"/>
              <a:t>yang </a:t>
            </a:r>
            <a:r>
              <a:rPr lang="en-US" sz="2400" b="1" dirty="0" err="1" smtClean="0"/>
              <a:t>dihasilkan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proses </a:t>
            </a:r>
            <a:r>
              <a:rPr lang="en-US" sz="2400" b="1" dirty="0" err="1" smtClean="0"/>
              <a:t>klasifikasi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95536" y="1376645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Rule 1:</a:t>
            </a:r>
            <a:r>
              <a:rPr lang="id-ID" dirty="0"/>
              <a:t> if (glucose &lt;=91) and (resistin &lt;=12,9361) then classification = HC</a:t>
            </a:r>
            <a:endParaRPr lang="en-US" dirty="0"/>
          </a:p>
          <a:p>
            <a:r>
              <a:rPr lang="id-ID" b="1" dirty="0"/>
              <a:t>Rule 2:</a:t>
            </a:r>
            <a:r>
              <a:rPr lang="id-ID" dirty="0"/>
              <a:t> if (glucose &lt;=91) and (resistin &gt; 12,9361) and (bmi &lt;= 29,77778) then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id-ID" dirty="0" smtClean="0"/>
              <a:t>classification </a:t>
            </a:r>
            <a:r>
              <a:rPr lang="id-ID" dirty="0"/>
              <a:t>= P</a:t>
            </a:r>
            <a:endParaRPr lang="en-US" dirty="0"/>
          </a:p>
          <a:p>
            <a:r>
              <a:rPr lang="id-ID" b="1" dirty="0"/>
              <a:t>Rule 3:</a:t>
            </a:r>
            <a:r>
              <a:rPr lang="id-ID" dirty="0"/>
              <a:t> if (glucose &lt;=91) and (resistin &gt; 12,9361) and (bmi  &gt; 29,77778) then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id-ID" dirty="0" smtClean="0"/>
              <a:t>classification </a:t>
            </a:r>
            <a:r>
              <a:rPr lang="id-ID" dirty="0"/>
              <a:t>= HC</a:t>
            </a:r>
            <a:endParaRPr lang="en-US" dirty="0"/>
          </a:p>
          <a:p>
            <a:r>
              <a:rPr lang="id-ID" b="1" dirty="0"/>
              <a:t>Rule 4:</a:t>
            </a:r>
            <a:r>
              <a:rPr lang="id-ID" dirty="0"/>
              <a:t> if (glucose &gt; 91) and (age &lt;= 48) then classification = P</a:t>
            </a:r>
            <a:endParaRPr lang="en-US" dirty="0"/>
          </a:p>
          <a:p>
            <a:r>
              <a:rPr lang="id-ID" b="1" dirty="0"/>
              <a:t>Rule 5:</a:t>
            </a:r>
            <a:r>
              <a:rPr lang="id-ID" dirty="0"/>
              <a:t> if (age &gt; 48) and (glucose  &gt; 118) then classification = P</a:t>
            </a:r>
            <a:endParaRPr lang="en-US" dirty="0"/>
          </a:p>
          <a:p>
            <a:r>
              <a:rPr lang="id-ID" b="1" dirty="0"/>
              <a:t>Rule 6:</a:t>
            </a:r>
            <a:r>
              <a:rPr lang="id-ID" dirty="0"/>
              <a:t> if (glucose  &lt;= 118) and (leptin &lt;= 7,85) then classification = HC</a:t>
            </a:r>
            <a:endParaRPr lang="en-US" dirty="0"/>
          </a:p>
          <a:p>
            <a:r>
              <a:rPr lang="id-ID" b="1" dirty="0"/>
              <a:t>Rule 7:</a:t>
            </a:r>
            <a:r>
              <a:rPr lang="id-ID" dirty="0"/>
              <a:t> if (leptin &gt; 7,85) and (bmi &gt; 32,27079) then classification = </a:t>
            </a:r>
            <a:r>
              <a:rPr lang="id-ID" dirty="0" smtClean="0"/>
              <a:t>HC</a:t>
            </a:r>
            <a:endParaRPr lang="en-US" dirty="0" smtClean="0"/>
          </a:p>
          <a:p>
            <a:r>
              <a:rPr lang="id-ID" b="1" dirty="0"/>
              <a:t>Rule 8:</a:t>
            </a:r>
            <a:r>
              <a:rPr lang="id-ID" dirty="0"/>
              <a:t> if (bmi &lt;= 32,27079) and (age &lt;= 73) then classification = P</a:t>
            </a:r>
            <a:endParaRPr lang="en-US" dirty="0"/>
          </a:p>
          <a:p>
            <a:r>
              <a:rPr lang="id-ID" b="1" dirty="0"/>
              <a:t>Rule 9:</a:t>
            </a:r>
            <a:r>
              <a:rPr lang="id-ID" dirty="0"/>
              <a:t> if (bmi &lt;= 32,27079) and (age &gt; 73) then classification = </a:t>
            </a:r>
            <a:r>
              <a:rPr lang="id-ID" dirty="0" smtClean="0"/>
              <a:t>HC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65D19-DB1B-4161-BE34-D52C1A601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056784" cy="576064"/>
          </a:xfrm>
        </p:spPr>
        <p:txBody>
          <a:bodyPr/>
          <a:lstStyle/>
          <a:p>
            <a:r>
              <a:rPr lang="en-US" sz="2400" b="1" dirty="0" err="1" smtClean="0"/>
              <a:t>Kesimpulan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915566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</a:t>
            </a:r>
            <a:r>
              <a:rPr lang="id-ID" dirty="0" smtClean="0"/>
              <a:t>Breast </a:t>
            </a:r>
            <a:r>
              <a:rPr lang="id-ID" dirty="0"/>
              <a:t>Cancer Coimbra Dataset adalah sekumpulan data pemeriksaan darah rutin yang dikumpulkan oleh patricio, dkk di University Hospital Centre of Coimbra. </a:t>
            </a:r>
            <a:endParaRPr lang="en-US" dirty="0" smtClean="0"/>
          </a:p>
          <a:p>
            <a:r>
              <a:rPr lang="id-ID" dirty="0" smtClean="0"/>
              <a:t>Dataset </a:t>
            </a:r>
            <a:r>
              <a:rPr lang="id-ID" dirty="0"/>
              <a:t>ini digunakan untuk memprediksikan seseorang menderita kanker payudara atau tidak dengan menggunakan metode klasifikasi dan algoritma C5.0. Kesimpulan dari hasil klasifikasi dataset ini adalah: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id-ID" dirty="0" smtClean="0"/>
              <a:t>Memiliki </a:t>
            </a:r>
            <a:r>
              <a:rPr lang="id-ID" dirty="0"/>
              <a:t>glucose kurang dari atau sama dengan 91 dan resistin lebih dari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12,9361</a:t>
            </a:r>
            <a:r>
              <a:rPr lang="en-US" dirty="0"/>
              <a:t> </a:t>
            </a:r>
            <a:r>
              <a:rPr lang="id-ID" dirty="0" smtClean="0"/>
              <a:t>memiliki </a:t>
            </a:r>
            <a:r>
              <a:rPr lang="id-ID" dirty="0"/>
              <a:t>2 kemungkinan yaitu dengan melihat hasil data bmi. Jika data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bmi </a:t>
            </a:r>
            <a:r>
              <a:rPr lang="id-ID" dirty="0"/>
              <a:t>kurang dari atau sama dengan 29,77778 maka orang itu menderita kanker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payudara.</a:t>
            </a:r>
            <a:endParaRPr lang="en-US" dirty="0" smtClean="0"/>
          </a:p>
          <a:p>
            <a:pPr marL="342900" lvl="0" indent="-342900">
              <a:buAutoNum type="arabicPeriod" startAt="2"/>
            </a:pPr>
            <a:r>
              <a:rPr lang="id-ID" dirty="0" smtClean="0"/>
              <a:t>Memiliki </a:t>
            </a:r>
            <a:r>
              <a:rPr lang="id-ID" dirty="0"/>
              <a:t>glucose lebih dari 91 dan berumur dibawah atau sama dengan 48 juga </a:t>
            </a:r>
            <a:endParaRPr lang="en-US" dirty="0" smtClean="0"/>
          </a:p>
          <a:p>
            <a:pPr lvl="0"/>
            <a:r>
              <a:rPr lang="en-US" dirty="0" smtClean="0"/>
              <a:t>     </a:t>
            </a:r>
            <a:r>
              <a:rPr lang="id-ID" dirty="0" smtClean="0"/>
              <a:t>menderita </a:t>
            </a:r>
            <a:r>
              <a:rPr lang="id-ID" dirty="0"/>
              <a:t>kanker payudara.</a:t>
            </a:r>
            <a:endParaRPr lang="en-US" dirty="0"/>
          </a:p>
          <a:p>
            <a:pPr marL="342900" lvl="0" indent="-342900">
              <a:buAutoNum type="arabicPeriod" startAt="3"/>
            </a:pPr>
            <a:r>
              <a:rPr lang="id-ID" dirty="0" smtClean="0"/>
              <a:t>Memiliki </a:t>
            </a:r>
            <a:r>
              <a:rPr lang="id-ID" dirty="0"/>
              <a:t>glucose lebih dari 118 dan berumur  lebih dari 48 juga menderita </a:t>
            </a:r>
            <a:r>
              <a:rPr lang="id-ID" dirty="0" smtClean="0"/>
              <a:t>kanker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payudara</a:t>
            </a:r>
            <a:r>
              <a:rPr lang="id-ID" dirty="0"/>
              <a:t>.</a:t>
            </a:r>
            <a:endParaRPr lang="en-US" dirty="0"/>
          </a:p>
          <a:p>
            <a:pPr marL="342900" lvl="0" indent="-342900">
              <a:buAutoNum type="arabicPeriod" startAt="4"/>
            </a:pPr>
            <a:r>
              <a:rPr lang="id-ID" dirty="0" smtClean="0"/>
              <a:t>Memiliki </a:t>
            </a:r>
            <a:r>
              <a:rPr lang="id-ID" dirty="0"/>
              <a:t>bmi kurang dari atau sama dengan 32,27079 dan berumur kurang dari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atau </a:t>
            </a:r>
            <a:r>
              <a:rPr lang="id-ID" dirty="0"/>
              <a:t>sama dengan 73 juga menderita kanker payudara.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REFERENSI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https://archive.ics.uci.edu/ml/datasets/Breast+Cancer+Coimbra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Agenda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44422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09229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740367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3388439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4036511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60031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Breast Cancer Coimbra Data Set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224398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  <a:cs typeface="Arial" pitchFamily="34" charset="0"/>
              </a:rPr>
              <a:t>Algoritma</a:t>
            </a:r>
            <a:r>
              <a:rPr lang="en-US" altLang="ko-KR" dirty="0" smtClean="0">
                <a:solidFill>
                  <a:schemeClr val="accent1"/>
                </a:solidFill>
                <a:cs typeface="Arial" pitchFamily="34" charset="0"/>
              </a:rPr>
              <a:t> C5.0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88766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cs typeface="Arial" pitchFamily="34" charset="0"/>
              </a:rPr>
              <a:t>Deskripsi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353133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cs typeface="Arial" pitchFamily="34" charset="0"/>
              </a:rPr>
              <a:t>Implementasi</a:t>
            </a:r>
            <a:endParaRPr lang="en-US" altLang="ko-KR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421864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cs typeface="Arial" pitchFamily="34" charset="0"/>
              </a:rPr>
              <a:t>Referensi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344816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Comic Sans MS" pitchFamily="66" charset="0"/>
              </a:rPr>
              <a:t>Breast Cancer Coimbra Data Set</a:t>
            </a:r>
            <a:endParaRPr lang="ko-KR" altLang="en-US" dirty="0">
              <a:latin typeface="Comic Sans MS" pitchFamily="66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79512" y="177966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i="1" dirty="0" err="1" smtClean="0">
                <a:latin typeface="Comic Sans MS" pitchFamily="66" charset="0"/>
                <a:cs typeface="Arial" pitchFamily="34" charset="0"/>
              </a:rPr>
              <a:t>Tujuan</a:t>
            </a:r>
            <a:r>
              <a:rPr lang="en-US" sz="3200" i="1" dirty="0" smtClean="0">
                <a:latin typeface="Comic Sans MS" pitchFamily="66" charset="0"/>
                <a:cs typeface="Arial" pitchFamily="34" charset="0"/>
              </a:rPr>
              <a:t> Dataset</a:t>
            </a:r>
            <a:endParaRPr lang="en-US" sz="3600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02668" y="2499742"/>
            <a:ext cx="7341740" cy="122413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Dataset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ini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bertujuan</a:t>
            </a:r>
            <a:r>
              <a:rPr lang="en-US" sz="2400" dirty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menentukan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apakah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</a:p>
          <a:p>
            <a:pPr algn="l"/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seseorang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menderita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kanker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payudara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atau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hanya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</a:p>
          <a:p>
            <a:pPr algn="l"/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melakukan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pemeriksaan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Comic Sans MS" pitchFamily="66" charset="0"/>
                <a:cs typeface="Arial" pitchFamily="34" charset="0"/>
              </a:rPr>
              <a:t>kesehatan</a:t>
            </a:r>
            <a:r>
              <a:rPr lang="en-US" sz="2400" dirty="0" smtClean="0">
                <a:latin typeface="Comic Sans MS" pitchFamily="66" charset="0"/>
                <a:cs typeface="Arial" pitchFamily="34" charset="0"/>
              </a:rPr>
              <a:t>.</a:t>
            </a:r>
            <a:endParaRPr lang="en-US" sz="3600" dirty="0"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344816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Comic Sans MS" pitchFamily="66" charset="0"/>
              </a:rPr>
              <a:t>Breast Cancer Coimbra Data Set</a:t>
            </a:r>
            <a:endParaRPr lang="ko-KR" altLang="en-US" dirty="0">
              <a:latin typeface="Comic Sans MS" pitchFamily="66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3B6255B-0B51-4383-83E1-0F57029C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7" y="941618"/>
            <a:ext cx="4890245" cy="42018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968AB2A-B93F-463F-B14F-C658FD3BE877}"/>
              </a:ext>
            </a:extLst>
          </p:cNvPr>
          <p:cNvSpPr/>
          <p:nvPr/>
        </p:nvSpPr>
        <p:spPr>
          <a:xfrm>
            <a:off x="7272808" y="2519311"/>
            <a:ext cx="4572000" cy="7725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 : Health Control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Patients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344816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Comic Sans MS" pitchFamily="66" charset="0"/>
              </a:rPr>
              <a:t>Breast Cancer Coimbra Data Set</a:t>
            </a:r>
            <a:endParaRPr lang="ko-KR" altLang="en-US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131590"/>
            <a:ext cx="77768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Breast Cancer Coimbra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attribut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diantaranya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  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esponden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 BMI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Kg/m2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Body Mass Index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Glukosa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Mg/dl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Glukosa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  Insulin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Insulin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Homeostasis Model Assessment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Leptin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Leptin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Adiponectin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Adiponectin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Resistin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Resisten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  MCP-1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(PG/DL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Monocyte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Chemoattractan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Protein-1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Status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HC = Health Control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Kesehatan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P = Patients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Payudara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123478"/>
            <a:ext cx="5544616" cy="576064"/>
          </a:xfrm>
        </p:spPr>
        <p:txBody>
          <a:bodyPr/>
          <a:lstStyle/>
          <a:p>
            <a:r>
              <a:rPr lang="en-US" sz="2800" b="1" dirty="0" err="1" smtClean="0">
                <a:latin typeface="Comic Sans MS" pitchFamily="66" charset="0"/>
              </a:rPr>
              <a:t>Algoritma</a:t>
            </a:r>
            <a:r>
              <a:rPr lang="en-US" sz="2800" b="1" dirty="0" smtClean="0">
                <a:latin typeface="Comic Sans MS" pitchFamily="66" charset="0"/>
              </a:rPr>
              <a:t> C5.0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856" y="946338"/>
            <a:ext cx="57606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Algoritma</a:t>
            </a:r>
            <a:r>
              <a:rPr lang="en-US" sz="1600" dirty="0"/>
              <a:t> C5.0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data mining yang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diterapkan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decision tree. C5.0 </a:t>
            </a:r>
            <a:endParaRPr lang="en-US" sz="1600" dirty="0" smtClean="0"/>
          </a:p>
          <a:p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/>
              <a:t>penyempurnaan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yang </a:t>
            </a:r>
            <a:endParaRPr lang="en-US" sz="1600" dirty="0" smtClean="0"/>
          </a:p>
          <a:p>
            <a:r>
              <a:rPr lang="en-US" sz="1600" dirty="0" err="1" smtClean="0"/>
              <a:t>dibentuk</a:t>
            </a:r>
            <a:r>
              <a:rPr lang="en-US" sz="1600" dirty="0" smtClean="0"/>
              <a:t> </a:t>
            </a:r>
            <a:r>
              <a:rPr lang="en-US" sz="1600" dirty="0" err="1"/>
              <a:t>oleh</a:t>
            </a:r>
            <a:r>
              <a:rPr lang="en-US" sz="1600" dirty="0"/>
              <a:t> Ross Quinlan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1987, </a:t>
            </a:r>
            <a:r>
              <a:rPr lang="en-US" sz="1600" dirty="0" err="1"/>
              <a:t>yaitu</a:t>
            </a:r>
            <a:r>
              <a:rPr lang="en-US" sz="1600" dirty="0"/>
              <a:t> ID3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C4.5</a:t>
            </a:r>
            <a:r>
              <a:rPr lang="en-US" sz="1600" dirty="0"/>
              <a:t>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pemilihan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diproses</a:t>
            </a:r>
            <a:r>
              <a:rPr lang="en-US" sz="1600" dirty="0" smtClean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information gain.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atribut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pemecah</a:t>
            </a:r>
            <a:r>
              <a:rPr lang="en-US" sz="1600" dirty="0"/>
              <a:t> </a:t>
            </a:r>
            <a:r>
              <a:rPr lang="en-US" sz="1600" dirty="0" err="1"/>
              <a:t>obyek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yang </a:t>
            </a:r>
            <a:r>
              <a:rPr lang="en-US" sz="1600" dirty="0" err="1"/>
              <a:t>menghasilkan</a:t>
            </a:r>
            <a:r>
              <a:rPr lang="en-US" sz="1600" dirty="0"/>
              <a:t> information gain paling </a:t>
            </a:r>
            <a:endParaRPr lang="en-US" sz="1600" dirty="0" smtClean="0"/>
          </a:p>
          <a:p>
            <a:r>
              <a:rPr lang="en-US" sz="1600" dirty="0" err="1" smtClean="0"/>
              <a:t>besar</a:t>
            </a:r>
            <a:r>
              <a:rPr lang="en-US" sz="1600" dirty="0"/>
              <a:t>.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information gain </a:t>
            </a:r>
            <a:r>
              <a:rPr lang="en-US" sz="1600" dirty="0" err="1"/>
              <a:t>tertinggi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parent </a:t>
            </a:r>
            <a:r>
              <a:rPr lang="en-US" sz="1600" dirty="0" err="1"/>
              <a:t>bagi</a:t>
            </a:r>
            <a:r>
              <a:rPr lang="en-US" sz="1600" dirty="0"/>
              <a:t> node </a:t>
            </a:r>
            <a:r>
              <a:rPr lang="en-US" sz="1600" dirty="0" err="1"/>
              <a:t>selanjutnya</a:t>
            </a:r>
            <a:r>
              <a:rPr lang="en-US" sz="1600" dirty="0"/>
              <a:t> {4} C5.0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versi</a:t>
            </a:r>
            <a:r>
              <a:rPr lang="en-US" sz="1600" dirty="0" smtClean="0"/>
              <a:t> </a:t>
            </a:r>
            <a:r>
              <a:rPr lang="en-US" sz="1600" dirty="0" err="1"/>
              <a:t>komersial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C4.5 yang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di </a:t>
            </a:r>
            <a:endParaRPr lang="en-US" sz="1600" dirty="0" smtClean="0"/>
          </a:p>
          <a:p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/>
              <a:t>pemaketan</a:t>
            </a:r>
            <a:r>
              <a:rPr lang="en-US" sz="1600" dirty="0"/>
              <a:t> data mining </a:t>
            </a:r>
            <a:r>
              <a:rPr lang="en-US" sz="1600" dirty="0" err="1"/>
              <a:t>seperti</a:t>
            </a:r>
            <a:r>
              <a:rPr lang="en-US" sz="1600" dirty="0"/>
              <a:t> Clementine and </a:t>
            </a:r>
            <a:r>
              <a:rPr lang="en-US" sz="1600" dirty="0" err="1"/>
              <a:t>RuleQuest</a:t>
            </a:r>
            <a:r>
              <a:rPr lang="en-US" sz="1600" dirty="0"/>
              <a:t>.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C4.5,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yang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C5.0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terungkap</a:t>
            </a:r>
            <a:r>
              <a:rPr lang="en-US" sz="1600" dirty="0"/>
              <a:t>.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C5.0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penggunaaan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90%,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C4.5.</a:t>
            </a:r>
          </a:p>
        </p:txBody>
      </p:sp>
    </p:spTree>
    <p:extLst>
      <p:ext uri="{BB962C8B-B14F-4D97-AF65-F5344CB8AC3E}">
        <p14:creationId xmlns:p14="http://schemas.microsoft.com/office/powerpoint/2010/main" val="4071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3998BC-7045-410A-9278-29CB1FB642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Deskripsi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C01438-2627-4262-A0C3-AD6C7E45A397}"/>
              </a:ext>
            </a:extLst>
          </p:cNvPr>
          <p:cNvSpPr/>
          <p:nvPr/>
        </p:nvSpPr>
        <p:spPr>
          <a:xfrm>
            <a:off x="360040" y="1131590"/>
            <a:ext cx="2843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klinis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diamati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64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kanker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payudara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52 orang yang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035E14-7EB6-4D3B-8C00-9173065237A3}"/>
              </a:ext>
            </a:extLst>
          </p:cNvPr>
          <p:cNvSpPr/>
          <p:nvPr/>
        </p:nvSpPr>
        <p:spPr>
          <a:xfrm>
            <a:off x="360040" y="2126342"/>
            <a:ext cx="2843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9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prediktor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semuanya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kuantitatif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tidaknya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kanker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payudara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Prediktor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antropometrik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parameter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yang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dikumpulkan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rutin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Model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berpotensi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biomarker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kanker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payudara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ADB736-9C1A-4834-A631-600C4A58D7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2432040"/>
            <a:ext cx="5629275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083998BC-7045-410A-9278-29CB1FB642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79662"/>
            <a:ext cx="9144000" cy="57606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Implementasi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882</Words>
  <Application>Microsoft Office PowerPoint</Application>
  <PresentationFormat>On-screen Show (16:9)</PresentationFormat>
  <Paragraphs>126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118</cp:revision>
  <dcterms:created xsi:type="dcterms:W3CDTF">2016-12-05T23:26:54Z</dcterms:created>
  <dcterms:modified xsi:type="dcterms:W3CDTF">2019-12-22T12:45:12Z</dcterms:modified>
</cp:coreProperties>
</file>