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75" r:id="rId2"/>
  </p:sldIdLst>
  <p:sldSz cx="43891200" cy="32918400"/>
  <p:notesSz cx="37441188" cy="50149125"/>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40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40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40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4000" kern="1200">
        <a:solidFill>
          <a:schemeClr val="tx1"/>
        </a:solidFill>
        <a:latin typeface="Arial" panose="020B0604020202020204" pitchFamily="34" charset="0"/>
        <a:ea typeface="+mn-ea"/>
        <a:cs typeface="+mn-cs"/>
      </a:defRPr>
    </a:lvl5pPr>
    <a:lvl6pPr marL="2286000" algn="l" defTabSz="914400" rtl="0" eaLnBrk="1" latinLnBrk="0" hangingPunct="1">
      <a:defRPr sz="4000" kern="1200">
        <a:solidFill>
          <a:schemeClr val="tx1"/>
        </a:solidFill>
        <a:latin typeface="Arial" panose="020B0604020202020204" pitchFamily="34" charset="0"/>
        <a:ea typeface="+mn-ea"/>
        <a:cs typeface="+mn-cs"/>
      </a:defRPr>
    </a:lvl6pPr>
    <a:lvl7pPr marL="2743200" algn="l" defTabSz="914400" rtl="0" eaLnBrk="1" latinLnBrk="0" hangingPunct="1">
      <a:defRPr sz="4000" kern="1200">
        <a:solidFill>
          <a:schemeClr val="tx1"/>
        </a:solidFill>
        <a:latin typeface="Arial" panose="020B0604020202020204" pitchFamily="34" charset="0"/>
        <a:ea typeface="+mn-ea"/>
        <a:cs typeface="+mn-cs"/>
      </a:defRPr>
    </a:lvl7pPr>
    <a:lvl8pPr marL="3200400" algn="l" defTabSz="914400" rtl="0" eaLnBrk="1" latinLnBrk="0" hangingPunct="1">
      <a:defRPr sz="4000" kern="1200">
        <a:solidFill>
          <a:schemeClr val="tx1"/>
        </a:solidFill>
        <a:latin typeface="Arial" panose="020B0604020202020204" pitchFamily="34" charset="0"/>
        <a:ea typeface="+mn-ea"/>
        <a:cs typeface="+mn-cs"/>
      </a:defRPr>
    </a:lvl8pPr>
    <a:lvl9pPr marL="3657600" algn="l" defTabSz="914400" rtl="0" eaLnBrk="1" latinLnBrk="0" hangingPunct="1">
      <a:defRPr sz="4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5" d="100"/>
          <a:sy n="25" d="100"/>
        </p:scale>
        <p:origin x="14" y="14"/>
      </p:cViewPr>
      <p:guideLst>
        <p:guide orient="horz" pos="10368"/>
        <p:guide pos="13824"/>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0CD48EB-3056-4B52-BCA7-1306347AE8E2}"/>
              </a:ext>
            </a:extLst>
          </p:cNvPr>
          <p:cNvSpPr>
            <a:spLocks noGrp="1" noChangeArrowheads="1"/>
          </p:cNvSpPr>
          <p:nvPr>
            <p:ph type="hdr" sz="quarter"/>
          </p:nvPr>
        </p:nvSpPr>
        <p:spPr bwMode="auto">
          <a:xfrm>
            <a:off x="0" y="0"/>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39" name="Rectangle 3">
            <a:extLst>
              <a:ext uri="{FF2B5EF4-FFF2-40B4-BE49-F238E27FC236}">
                <a16:creationId xmlns:a16="http://schemas.microsoft.com/office/drawing/2014/main" id="{03D78FCB-6550-416F-9A8D-61C03CE95086}"/>
              </a:ext>
            </a:extLst>
          </p:cNvPr>
          <p:cNvSpPr>
            <a:spLocks noGrp="1" noChangeArrowheads="1"/>
          </p:cNvSpPr>
          <p:nvPr>
            <p:ph type="dt" idx="1"/>
          </p:nvPr>
        </p:nvSpPr>
        <p:spPr bwMode="auto">
          <a:xfrm>
            <a:off x="21207413" y="0"/>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lvl1pPr algn="r" defTabSz="5005388">
              <a:defRPr sz="6600">
                <a:ea typeface="宋体" panose="02010600030101010101" pitchFamily="2" charset="-122"/>
              </a:defRPr>
            </a:lvl1pPr>
          </a:lstStyle>
          <a:p>
            <a:endParaRPr lang="en-US" altLang="zh-CN"/>
          </a:p>
        </p:txBody>
      </p:sp>
      <p:sp>
        <p:nvSpPr>
          <p:cNvPr id="14340" name="Rectangle 4">
            <a:extLst>
              <a:ext uri="{FF2B5EF4-FFF2-40B4-BE49-F238E27FC236}">
                <a16:creationId xmlns:a16="http://schemas.microsoft.com/office/drawing/2014/main" id="{F7B85525-D2F7-49A3-8870-4D4D738861BD}"/>
              </a:ext>
            </a:extLst>
          </p:cNvPr>
          <p:cNvSpPr>
            <a:spLocks noGrp="1" noRot="1" noChangeAspect="1" noChangeArrowheads="1" noTextEdit="1"/>
          </p:cNvSpPr>
          <p:nvPr>
            <p:ph type="sldImg" idx="2"/>
          </p:nvPr>
        </p:nvSpPr>
        <p:spPr bwMode="auto">
          <a:xfrm>
            <a:off x="6183313" y="3760788"/>
            <a:ext cx="25076150" cy="188071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EF6BF78D-9F27-4116-911F-383306717DF3}"/>
              </a:ext>
            </a:extLst>
          </p:cNvPr>
          <p:cNvSpPr>
            <a:spLocks noGrp="1" noChangeArrowheads="1"/>
          </p:cNvSpPr>
          <p:nvPr>
            <p:ph type="body" sz="quarter" idx="3"/>
          </p:nvPr>
        </p:nvSpPr>
        <p:spPr bwMode="auto">
          <a:xfrm>
            <a:off x="3744913" y="23820438"/>
            <a:ext cx="29952950" cy="2256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4342" name="Rectangle 6">
            <a:extLst>
              <a:ext uri="{FF2B5EF4-FFF2-40B4-BE49-F238E27FC236}">
                <a16:creationId xmlns:a16="http://schemas.microsoft.com/office/drawing/2014/main" id="{2F73FADB-CEA0-4811-96F3-9A22024DD793}"/>
              </a:ext>
            </a:extLst>
          </p:cNvPr>
          <p:cNvSpPr>
            <a:spLocks noGrp="1" noChangeArrowheads="1"/>
          </p:cNvSpPr>
          <p:nvPr>
            <p:ph type="ftr" sz="quarter" idx="4"/>
          </p:nvPr>
        </p:nvSpPr>
        <p:spPr bwMode="auto">
          <a:xfrm>
            <a:off x="0" y="47632938"/>
            <a:ext cx="16224250"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defTabSz="5005388">
              <a:defRPr sz="6600">
                <a:ea typeface="宋体" panose="02010600030101010101" pitchFamily="2" charset="-122"/>
              </a:defRPr>
            </a:lvl1pPr>
          </a:lstStyle>
          <a:p>
            <a:endParaRPr lang="en-US" altLang="zh-CN"/>
          </a:p>
        </p:txBody>
      </p:sp>
      <p:sp>
        <p:nvSpPr>
          <p:cNvPr id="14343" name="Rectangle 7">
            <a:extLst>
              <a:ext uri="{FF2B5EF4-FFF2-40B4-BE49-F238E27FC236}">
                <a16:creationId xmlns:a16="http://schemas.microsoft.com/office/drawing/2014/main" id="{62A2D8F3-4D42-428E-B981-2C521C3FF5F8}"/>
              </a:ext>
            </a:extLst>
          </p:cNvPr>
          <p:cNvSpPr>
            <a:spLocks noGrp="1" noChangeArrowheads="1"/>
          </p:cNvSpPr>
          <p:nvPr>
            <p:ph type="sldNum" sz="quarter" idx="5"/>
          </p:nvPr>
        </p:nvSpPr>
        <p:spPr bwMode="auto">
          <a:xfrm>
            <a:off x="21207413" y="47632938"/>
            <a:ext cx="16225837"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numCol="1" anchor="b" anchorCtr="0" compatLnSpc="1">
            <a:prstTxWarp prst="textNoShape">
              <a:avLst/>
            </a:prstTxWarp>
          </a:bodyPr>
          <a:lstStyle>
            <a:lvl1pPr algn="r" defTabSz="5005388">
              <a:defRPr sz="6600">
                <a:ea typeface="宋体" panose="02010600030101010101" pitchFamily="2" charset="-122"/>
              </a:defRPr>
            </a:lvl1pPr>
          </a:lstStyle>
          <a:p>
            <a:fld id="{2AC703C7-5DC4-4528-B542-80B01BDA6AD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486400" y="5387978"/>
            <a:ext cx="32918400" cy="11460163"/>
          </a:xfrm>
        </p:spPr>
        <p:txBody>
          <a:bodyPr anchor="b"/>
          <a:lstStyle>
            <a:lvl1pPr algn="ctr">
              <a:defRPr sz="5333"/>
            </a:lvl1pPr>
          </a:lstStyle>
          <a:p>
            <a:r>
              <a:rPr lang="zh-CN" altLang="en-US"/>
              <a:t>单击此处编辑母版标题样式</a:t>
            </a:r>
          </a:p>
        </p:txBody>
      </p:sp>
      <p:sp>
        <p:nvSpPr>
          <p:cNvPr id="3" name="副标题 2"/>
          <p:cNvSpPr>
            <a:spLocks noGrp="1"/>
          </p:cNvSpPr>
          <p:nvPr>
            <p:ph type="subTitle" idx="1"/>
          </p:nvPr>
        </p:nvSpPr>
        <p:spPr>
          <a:xfrm>
            <a:off x="5486400" y="17289464"/>
            <a:ext cx="32918400" cy="7948612"/>
          </a:xfrm>
        </p:spPr>
        <p:txBody>
          <a:bodyPr/>
          <a:lstStyle>
            <a:lvl1pPr marL="0" indent="0" algn="ctr">
              <a:buNone/>
              <a:defRPr sz="2133"/>
            </a:lvl1pPr>
            <a:lvl2pPr marL="406426" indent="0" algn="ctr">
              <a:buNone/>
              <a:defRPr sz="1778"/>
            </a:lvl2pPr>
            <a:lvl3pPr marL="812850" indent="0" algn="ctr">
              <a:buNone/>
              <a:defRPr sz="1600"/>
            </a:lvl3pPr>
            <a:lvl4pPr marL="1219277" indent="0" algn="ctr">
              <a:buNone/>
              <a:defRPr sz="1423"/>
            </a:lvl4pPr>
            <a:lvl5pPr marL="1625702" indent="0" algn="ctr">
              <a:buNone/>
              <a:defRPr sz="1423"/>
            </a:lvl5pPr>
            <a:lvl6pPr marL="2032127" indent="0" algn="ctr">
              <a:buNone/>
              <a:defRPr sz="1423"/>
            </a:lvl6pPr>
            <a:lvl7pPr marL="2438552" indent="0" algn="ctr">
              <a:buNone/>
              <a:defRPr sz="1423"/>
            </a:lvl7pPr>
            <a:lvl8pPr marL="2844979" indent="0" algn="ctr">
              <a:buNone/>
              <a:defRPr sz="1423"/>
            </a:lvl8pPr>
            <a:lvl9pPr marL="3251403" indent="0" algn="ctr">
              <a:buNone/>
              <a:defRPr sz="1423"/>
            </a:lvl9pPr>
          </a:lstStyle>
          <a:p>
            <a:r>
              <a:rPr lang="zh-CN" altLang="en-US"/>
              <a:t>单击此处编辑母版副标题样式</a:t>
            </a:r>
          </a:p>
        </p:txBody>
      </p:sp>
      <p:sp>
        <p:nvSpPr>
          <p:cNvPr id="4" name="Rectangle 4">
            <a:extLst>
              <a:ext uri="{FF2B5EF4-FFF2-40B4-BE49-F238E27FC236}">
                <a16:creationId xmlns:a16="http://schemas.microsoft.com/office/drawing/2014/main" id="{204DE5F5-69DB-4621-858F-F613920149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46EA93-CB59-4177-BD6A-E5E602FAA99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7F43E6-611D-46B0-A139-49D7D75D1ACD}"/>
              </a:ext>
            </a:extLst>
          </p:cNvPr>
          <p:cNvSpPr>
            <a:spLocks noGrp="1" noChangeArrowheads="1"/>
          </p:cNvSpPr>
          <p:nvPr>
            <p:ph type="sldNum" sz="quarter" idx="12"/>
          </p:nvPr>
        </p:nvSpPr>
        <p:spPr>
          <a:ln/>
        </p:spPr>
        <p:txBody>
          <a:bodyPr/>
          <a:lstStyle>
            <a:lvl1pPr>
              <a:defRPr/>
            </a:lvl1pPr>
          </a:lstStyle>
          <a:p>
            <a:pPr>
              <a:defRPr/>
            </a:pPr>
            <a:fld id="{69405A38-2AEF-48E2-A581-ACDFEFB0C556}" type="slidenum">
              <a:rPr lang="en-US" altLang="zh-CN"/>
              <a:pPr>
                <a:defRPr/>
              </a:pPr>
              <a:t>‹#›</a:t>
            </a:fld>
            <a:endParaRPr lang="en-US" altLang="zh-CN"/>
          </a:p>
        </p:txBody>
      </p:sp>
    </p:spTree>
    <p:extLst>
      <p:ext uri="{BB962C8B-B14F-4D97-AF65-F5344CB8AC3E}">
        <p14:creationId xmlns:p14="http://schemas.microsoft.com/office/powerpoint/2010/main" val="10441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E2DB97E-BC52-4A40-A53B-5B24AA464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5EFC420-14C6-4392-A469-09FB56E2C3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1E2A805-35D4-4A3A-A37A-9EBF861AEFB2}"/>
              </a:ext>
            </a:extLst>
          </p:cNvPr>
          <p:cNvSpPr>
            <a:spLocks noGrp="1" noChangeArrowheads="1"/>
          </p:cNvSpPr>
          <p:nvPr>
            <p:ph type="sldNum" sz="quarter" idx="12"/>
          </p:nvPr>
        </p:nvSpPr>
        <p:spPr>
          <a:ln/>
        </p:spPr>
        <p:txBody>
          <a:bodyPr/>
          <a:lstStyle>
            <a:lvl1pPr>
              <a:defRPr/>
            </a:lvl1pPr>
          </a:lstStyle>
          <a:p>
            <a:pPr>
              <a:defRPr/>
            </a:pPr>
            <a:fld id="{BD61F67C-4A20-49D0-AC63-9CF8A395B8F7}" type="slidenum">
              <a:rPr lang="en-US" altLang="zh-CN"/>
              <a:pPr>
                <a:defRPr/>
              </a:pPr>
              <a:t>‹#›</a:t>
            </a:fld>
            <a:endParaRPr lang="en-US" altLang="zh-CN"/>
          </a:p>
        </p:txBody>
      </p:sp>
    </p:spTree>
    <p:extLst>
      <p:ext uri="{BB962C8B-B14F-4D97-AF65-F5344CB8AC3E}">
        <p14:creationId xmlns:p14="http://schemas.microsoft.com/office/powerpoint/2010/main" val="69026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21440" y="1317625"/>
            <a:ext cx="9875837" cy="280876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193927" y="1317625"/>
            <a:ext cx="29475114" cy="280876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A8DF1F7F-61BE-4071-B72D-B69C6AA6EE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2C8AAD-7AD7-422E-95C1-6D2749C569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26EB749-5537-4C07-8AF7-5FCB8E8541BF}"/>
              </a:ext>
            </a:extLst>
          </p:cNvPr>
          <p:cNvSpPr>
            <a:spLocks noGrp="1" noChangeArrowheads="1"/>
          </p:cNvSpPr>
          <p:nvPr>
            <p:ph type="sldNum" sz="quarter" idx="12"/>
          </p:nvPr>
        </p:nvSpPr>
        <p:spPr>
          <a:ln/>
        </p:spPr>
        <p:txBody>
          <a:bodyPr/>
          <a:lstStyle>
            <a:lvl1pPr>
              <a:defRPr/>
            </a:lvl1pPr>
          </a:lstStyle>
          <a:p>
            <a:pPr>
              <a:defRPr/>
            </a:pPr>
            <a:fld id="{7332BF84-2E35-4683-A170-B94FB74BF640}" type="slidenum">
              <a:rPr lang="en-US" altLang="zh-CN"/>
              <a:pPr>
                <a:defRPr/>
              </a:pPr>
              <a:t>‹#›</a:t>
            </a:fld>
            <a:endParaRPr lang="en-US" altLang="zh-CN"/>
          </a:p>
        </p:txBody>
      </p:sp>
    </p:spTree>
    <p:extLst>
      <p:ext uri="{BB962C8B-B14F-4D97-AF65-F5344CB8AC3E}">
        <p14:creationId xmlns:p14="http://schemas.microsoft.com/office/powerpoint/2010/main" val="422125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BE7D8777-D23A-403A-9521-603E60D52D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0B9AAB-2F1F-4BBF-8BD5-C9867422DC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B63F776-D8C2-494A-80A2-8678AD1D3F79}"/>
              </a:ext>
            </a:extLst>
          </p:cNvPr>
          <p:cNvSpPr>
            <a:spLocks noGrp="1" noChangeArrowheads="1"/>
          </p:cNvSpPr>
          <p:nvPr>
            <p:ph type="sldNum" sz="quarter" idx="12"/>
          </p:nvPr>
        </p:nvSpPr>
        <p:spPr>
          <a:ln/>
        </p:spPr>
        <p:txBody>
          <a:bodyPr/>
          <a:lstStyle>
            <a:lvl1pPr>
              <a:defRPr/>
            </a:lvl1pPr>
          </a:lstStyle>
          <a:p>
            <a:pPr>
              <a:defRPr/>
            </a:pPr>
            <a:fld id="{462257E6-11A2-4666-9F77-7A7928DC1B27}" type="slidenum">
              <a:rPr lang="en-US" altLang="zh-CN"/>
              <a:pPr>
                <a:defRPr/>
              </a:pPr>
              <a:t>‹#›</a:t>
            </a:fld>
            <a:endParaRPr lang="en-US" altLang="zh-CN"/>
          </a:p>
        </p:txBody>
      </p:sp>
    </p:spTree>
    <p:extLst>
      <p:ext uri="{BB962C8B-B14F-4D97-AF65-F5344CB8AC3E}">
        <p14:creationId xmlns:p14="http://schemas.microsoft.com/office/powerpoint/2010/main" val="44367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994026" y="8207376"/>
            <a:ext cx="37857114" cy="13692188"/>
          </a:xfrm>
        </p:spPr>
        <p:txBody>
          <a:bodyPr anchor="b"/>
          <a:lstStyle>
            <a:lvl1pPr>
              <a:defRPr sz="5333"/>
            </a:lvl1pPr>
          </a:lstStyle>
          <a:p>
            <a:r>
              <a:rPr lang="zh-CN" altLang="en-US"/>
              <a:t>单击此处编辑母版标题样式</a:t>
            </a:r>
          </a:p>
        </p:txBody>
      </p:sp>
      <p:sp>
        <p:nvSpPr>
          <p:cNvPr id="3" name="文本占位符 2"/>
          <p:cNvSpPr>
            <a:spLocks noGrp="1"/>
          </p:cNvSpPr>
          <p:nvPr>
            <p:ph type="body" idx="1"/>
          </p:nvPr>
        </p:nvSpPr>
        <p:spPr>
          <a:xfrm>
            <a:off x="2994026" y="22029738"/>
            <a:ext cx="37857114" cy="7200900"/>
          </a:xfrm>
        </p:spPr>
        <p:txBody>
          <a:bodyPr/>
          <a:lstStyle>
            <a:lvl1pPr marL="0" indent="0">
              <a:buNone/>
              <a:defRPr sz="2133"/>
            </a:lvl1pPr>
            <a:lvl2pPr marL="406426" indent="0">
              <a:buNone/>
              <a:defRPr sz="1778"/>
            </a:lvl2pPr>
            <a:lvl3pPr marL="812850" indent="0">
              <a:buNone/>
              <a:defRPr sz="1600"/>
            </a:lvl3pPr>
            <a:lvl4pPr marL="1219277" indent="0">
              <a:buNone/>
              <a:defRPr sz="1423"/>
            </a:lvl4pPr>
            <a:lvl5pPr marL="1625702" indent="0">
              <a:buNone/>
              <a:defRPr sz="1423"/>
            </a:lvl5pPr>
            <a:lvl6pPr marL="2032127" indent="0">
              <a:buNone/>
              <a:defRPr sz="1423"/>
            </a:lvl6pPr>
            <a:lvl7pPr marL="2438552" indent="0">
              <a:buNone/>
              <a:defRPr sz="1423"/>
            </a:lvl7pPr>
            <a:lvl8pPr marL="2844979" indent="0">
              <a:buNone/>
              <a:defRPr sz="1423"/>
            </a:lvl8pPr>
            <a:lvl9pPr marL="3251403" indent="0">
              <a:buNone/>
              <a:defRPr sz="1423"/>
            </a:lvl9pPr>
          </a:lstStyle>
          <a:p>
            <a:pPr lvl="0"/>
            <a:r>
              <a:rPr lang="zh-CN" altLang="en-US"/>
              <a:t>单击此处编辑母版文本样式</a:t>
            </a:r>
          </a:p>
        </p:txBody>
      </p:sp>
      <p:sp>
        <p:nvSpPr>
          <p:cNvPr id="4" name="Rectangle 4">
            <a:extLst>
              <a:ext uri="{FF2B5EF4-FFF2-40B4-BE49-F238E27FC236}">
                <a16:creationId xmlns:a16="http://schemas.microsoft.com/office/drawing/2014/main" id="{06A1A6BC-0C77-4D76-9C14-09D54E3C91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325451-7BEF-4D00-818B-4D5233CF0E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7EC565-EAD9-40CF-B63A-2272A1A09A5C}"/>
              </a:ext>
            </a:extLst>
          </p:cNvPr>
          <p:cNvSpPr>
            <a:spLocks noGrp="1" noChangeArrowheads="1"/>
          </p:cNvSpPr>
          <p:nvPr>
            <p:ph type="sldNum" sz="quarter" idx="12"/>
          </p:nvPr>
        </p:nvSpPr>
        <p:spPr>
          <a:ln/>
        </p:spPr>
        <p:txBody>
          <a:bodyPr/>
          <a:lstStyle>
            <a:lvl1pPr>
              <a:defRPr/>
            </a:lvl1pPr>
          </a:lstStyle>
          <a:p>
            <a:pPr>
              <a:defRPr/>
            </a:pPr>
            <a:fld id="{E755F70F-7C6C-46DD-A73E-6C298AA5634F}" type="slidenum">
              <a:rPr lang="en-US" altLang="zh-CN"/>
              <a:pPr>
                <a:defRPr/>
              </a:pPr>
              <a:t>‹#›</a:t>
            </a:fld>
            <a:endParaRPr lang="en-US" altLang="zh-CN"/>
          </a:p>
        </p:txBody>
      </p:sp>
    </p:spTree>
    <p:extLst>
      <p:ext uri="{BB962C8B-B14F-4D97-AF65-F5344CB8AC3E}">
        <p14:creationId xmlns:p14="http://schemas.microsoft.com/office/powerpoint/2010/main" val="340110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193926"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22021802" y="7680325"/>
            <a:ext cx="19675475" cy="217249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FDCC8F4B-B949-481A-8E94-4D19D824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0D8877-FE35-42B5-9F4F-1ADA90BD47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31B19F-4F7A-417B-BAED-B006B9613B32}"/>
              </a:ext>
            </a:extLst>
          </p:cNvPr>
          <p:cNvSpPr>
            <a:spLocks noGrp="1" noChangeArrowheads="1"/>
          </p:cNvSpPr>
          <p:nvPr>
            <p:ph type="sldNum" sz="quarter" idx="12"/>
          </p:nvPr>
        </p:nvSpPr>
        <p:spPr>
          <a:ln/>
        </p:spPr>
        <p:txBody>
          <a:bodyPr/>
          <a:lstStyle>
            <a:lvl1pPr>
              <a:defRPr/>
            </a:lvl1pPr>
          </a:lstStyle>
          <a:p>
            <a:pPr>
              <a:defRPr/>
            </a:pPr>
            <a:fld id="{BDBB1C7F-4086-4FBE-8F04-848483E33B61}" type="slidenum">
              <a:rPr lang="en-US" altLang="zh-CN"/>
              <a:pPr>
                <a:defRPr/>
              </a:pPr>
              <a:t>‹#›</a:t>
            </a:fld>
            <a:endParaRPr lang="en-US" altLang="zh-CN"/>
          </a:p>
        </p:txBody>
      </p:sp>
    </p:spTree>
    <p:extLst>
      <p:ext uri="{BB962C8B-B14F-4D97-AF65-F5344CB8AC3E}">
        <p14:creationId xmlns:p14="http://schemas.microsoft.com/office/powerpoint/2010/main" val="126640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022602" y="1752600"/>
            <a:ext cx="37857114" cy="6362700"/>
          </a:xfrm>
        </p:spPr>
        <p:txBody>
          <a:bodyPr/>
          <a:lstStyle/>
          <a:p>
            <a:r>
              <a:rPr lang="zh-CN" altLang="en-US"/>
              <a:t>单击此处编辑母版标题样式</a:t>
            </a:r>
          </a:p>
        </p:txBody>
      </p:sp>
      <p:sp>
        <p:nvSpPr>
          <p:cNvPr id="3" name="文本占位符 2"/>
          <p:cNvSpPr>
            <a:spLocks noGrp="1"/>
          </p:cNvSpPr>
          <p:nvPr>
            <p:ph type="body" idx="1"/>
          </p:nvPr>
        </p:nvSpPr>
        <p:spPr>
          <a:xfrm>
            <a:off x="3022601" y="8069263"/>
            <a:ext cx="18568988"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4" name="内容占位符 3"/>
          <p:cNvSpPr>
            <a:spLocks noGrp="1"/>
          </p:cNvSpPr>
          <p:nvPr>
            <p:ph sz="half" idx="2"/>
          </p:nvPr>
        </p:nvSpPr>
        <p:spPr>
          <a:xfrm>
            <a:off x="3022601" y="12023725"/>
            <a:ext cx="18568988"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22220240" y="8069263"/>
            <a:ext cx="18659475" cy="3954462"/>
          </a:xfrm>
        </p:spPr>
        <p:txBody>
          <a:bodyPr anchor="b"/>
          <a:lstStyle>
            <a:lvl1pPr marL="0" indent="0">
              <a:buNone/>
              <a:defRPr sz="2133" b="1"/>
            </a:lvl1pPr>
            <a:lvl2pPr marL="406426" indent="0">
              <a:buNone/>
              <a:defRPr sz="1778" b="1"/>
            </a:lvl2pPr>
            <a:lvl3pPr marL="812850" indent="0">
              <a:buNone/>
              <a:defRPr sz="1600" b="1"/>
            </a:lvl3pPr>
            <a:lvl4pPr marL="1219277" indent="0">
              <a:buNone/>
              <a:defRPr sz="1423" b="1"/>
            </a:lvl4pPr>
            <a:lvl5pPr marL="1625702" indent="0">
              <a:buNone/>
              <a:defRPr sz="1423" b="1"/>
            </a:lvl5pPr>
            <a:lvl6pPr marL="2032127" indent="0">
              <a:buNone/>
              <a:defRPr sz="1423" b="1"/>
            </a:lvl6pPr>
            <a:lvl7pPr marL="2438552" indent="0">
              <a:buNone/>
              <a:defRPr sz="1423" b="1"/>
            </a:lvl7pPr>
            <a:lvl8pPr marL="2844979" indent="0">
              <a:buNone/>
              <a:defRPr sz="1423" b="1"/>
            </a:lvl8pPr>
            <a:lvl9pPr marL="3251403" indent="0">
              <a:buNone/>
              <a:defRPr sz="1423" b="1"/>
            </a:lvl9pPr>
          </a:lstStyle>
          <a:p>
            <a:pPr lvl="0"/>
            <a:r>
              <a:rPr lang="zh-CN" altLang="en-US"/>
              <a:t>单击此处编辑母版文本样式</a:t>
            </a:r>
          </a:p>
        </p:txBody>
      </p:sp>
      <p:sp>
        <p:nvSpPr>
          <p:cNvPr id="6" name="内容占位符 5"/>
          <p:cNvSpPr>
            <a:spLocks noGrp="1"/>
          </p:cNvSpPr>
          <p:nvPr>
            <p:ph sz="quarter" idx="4"/>
          </p:nvPr>
        </p:nvSpPr>
        <p:spPr>
          <a:xfrm>
            <a:off x="22220240" y="12023725"/>
            <a:ext cx="18659475" cy="17686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90C04531-E6A3-4720-A0EE-5FCD41ED13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CDFF42-57B8-491B-9F01-2E9985DF78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AC79B0A-ABF5-4E44-A493-98C0AE80860D}"/>
              </a:ext>
            </a:extLst>
          </p:cNvPr>
          <p:cNvSpPr>
            <a:spLocks noGrp="1" noChangeArrowheads="1"/>
          </p:cNvSpPr>
          <p:nvPr>
            <p:ph type="sldNum" sz="quarter" idx="12"/>
          </p:nvPr>
        </p:nvSpPr>
        <p:spPr>
          <a:ln/>
        </p:spPr>
        <p:txBody>
          <a:bodyPr/>
          <a:lstStyle>
            <a:lvl1pPr>
              <a:defRPr/>
            </a:lvl1pPr>
          </a:lstStyle>
          <a:p>
            <a:pPr>
              <a:defRPr/>
            </a:pPr>
            <a:fld id="{482285D6-6C9F-4984-9486-C9229B794538}" type="slidenum">
              <a:rPr lang="en-US" altLang="zh-CN"/>
              <a:pPr>
                <a:defRPr/>
              </a:pPr>
              <a:t>‹#›</a:t>
            </a:fld>
            <a:endParaRPr lang="en-US" altLang="zh-CN"/>
          </a:p>
        </p:txBody>
      </p:sp>
    </p:spTree>
    <p:extLst>
      <p:ext uri="{BB962C8B-B14F-4D97-AF65-F5344CB8AC3E}">
        <p14:creationId xmlns:p14="http://schemas.microsoft.com/office/powerpoint/2010/main" val="266506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8B97143-B0E8-4414-8AA1-9BE01B74C6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1767F53-C3D8-4621-A33A-382DC2815B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32A8DBE-FCCF-4F62-8E6C-5BD2BE2212C0}"/>
              </a:ext>
            </a:extLst>
          </p:cNvPr>
          <p:cNvSpPr>
            <a:spLocks noGrp="1" noChangeArrowheads="1"/>
          </p:cNvSpPr>
          <p:nvPr>
            <p:ph type="sldNum" sz="quarter" idx="12"/>
          </p:nvPr>
        </p:nvSpPr>
        <p:spPr>
          <a:ln/>
        </p:spPr>
        <p:txBody>
          <a:bodyPr/>
          <a:lstStyle>
            <a:lvl1pPr>
              <a:defRPr/>
            </a:lvl1pPr>
          </a:lstStyle>
          <a:p>
            <a:pPr>
              <a:defRPr/>
            </a:pPr>
            <a:fld id="{9FC7D21D-0F31-4041-92F2-0F062EDDDAFA}" type="slidenum">
              <a:rPr lang="en-US" altLang="zh-CN"/>
              <a:pPr>
                <a:defRPr/>
              </a:pPr>
              <a:t>‹#›</a:t>
            </a:fld>
            <a:endParaRPr lang="en-US" altLang="zh-CN"/>
          </a:p>
        </p:txBody>
      </p:sp>
    </p:spTree>
    <p:extLst>
      <p:ext uri="{BB962C8B-B14F-4D97-AF65-F5344CB8AC3E}">
        <p14:creationId xmlns:p14="http://schemas.microsoft.com/office/powerpoint/2010/main" val="213722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BB0AFE9-BFE6-4078-9E51-84C8F05CC0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F69DB-C5E1-4B98-BD39-CF6F91DCD7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F823BD5-4363-4054-92DE-F8CE99A28124}"/>
              </a:ext>
            </a:extLst>
          </p:cNvPr>
          <p:cNvSpPr>
            <a:spLocks noGrp="1" noChangeArrowheads="1"/>
          </p:cNvSpPr>
          <p:nvPr>
            <p:ph type="sldNum" sz="quarter" idx="12"/>
          </p:nvPr>
        </p:nvSpPr>
        <p:spPr>
          <a:ln/>
        </p:spPr>
        <p:txBody>
          <a:bodyPr/>
          <a:lstStyle>
            <a:lvl1pPr>
              <a:defRPr/>
            </a:lvl1pPr>
          </a:lstStyle>
          <a:p>
            <a:pPr>
              <a:defRPr/>
            </a:pPr>
            <a:fld id="{DAE57B32-EFD5-4C32-A2E6-DD5D110B3549}" type="slidenum">
              <a:rPr lang="en-US" altLang="zh-CN"/>
              <a:pPr>
                <a:defRPr/>
              </a:pPr>
              <a:t>‹#›</a:t>
            </a:fld>
            <a:endParaRPr lang="en-US" altLang="zh-CN"/>
          </a:p>
        </p:txBody>
      </p:sp>
    </p:spTree>
    <p:extLst>
      <p:ext uri="{BB962C8B-B14F-4D97-AF65-F5344CB8AC3E}">
        <p14:creationId xmlns:p14="http://schemas.microsoft.com/office/powerpoint/2010/main" val="282698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内容占位符 2"/>
          <p:cNvSpPr>
            <a:spLocks noGrp="1"/>
          </p:cNvSpPr>
          <p:nvPr>
            <p:ph idx="1"/>
          </p:nvPr>
        </p:nvSpPr>
        <p:spPr>
          <a:xfrm>
            <a:off x="18659476" y="4740275"/>
            <a:ext cx="22220239" cy="23393400"/>
          </a:xfrm>
        </p:spPr>
        <p:txBody>
          <a:bodyPr/>
          <a:lstStyle>
            <a:lvl1pPr>
              <a:defRPr sz="2844"/>
            </a:lvl1pPr>
            <a:lvl2pPr>
              <a:defRPr sz="2490"/>
            </a:lvl2pPr>
            <a:lvl3pPr>
              <a:defRPr sz="2133"/>
            </a:lvl3pPr>
            <a:lvl4pPr>
              <a:defRPr sz="1778"/>
            </a:lvl4pPr>
            <a:lvl5pPr>
              <a:defRPr sz="1778"/>
            </a:lvl5pPr>
            <a:lvl6pPr>
              <a:defRPr sz="1778"/>
            </a:lvl6pPr>
            <a:lvl7pPr>
              <a:defRPr sz="1778"/>
            </a:lvl7pPr>
            <a:lvl8pPr>
              <a:defRPr sz="1778"/>
            </a:lvl8pPr>
            <a:lvl9pPr>
              <a:defRPr sz="177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C4A202A-F894-408A-8484-1845C1D2A6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D5CA0C2-AC07-4808-B092-6C008966205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245275-BD40-4BCC-804D-079629C7F555}"/>
              </a:ext>
            </a:extLst>
          </p:cNvPr>
          <p:cNvSpPr>
            <a:spLocks noGrp="1" noChangeArrowheads="1"/>
          </p:cNvSpPr>
          <p:nvPr>
            <p:ph type="sldNum" sz="quarter" idx="12"/>
          </p:nvPr>
        </p:nvSpPr>
        <p:spPr>
          <a:ln/>
        </p:spPr>
        <p:txBody>
          <a:bodyPr/>
          <a:lstStyle>
            <a:lvl1pPr>
              <a:defRPr/>
            </a:lvl1pPr>
          </a:lstStyle>
          <a:p>
            <a:pPr>
              <a:defRPr/>
            </a:pPr>
            <a:fld id="{3A5A0D0A-2F4C-4508-A354-5EB46ECFE384}" type="slidenum">
              <a:rPr lang="en-US" altLang="zh-CN"/>
              <a:pPr>
                <a:defRPr/>
              </a:pPr>
              <a:t>‹#›</a:t>
            </a:fld>
            <a:endParaRPr lang="en-US" altLang="zh-CN"/>
          </a:p>
        </p:txBody>
      </p:sp>
    </p:spTree>
    <p:extLst>
      <p:ext uri="{BB962C8B-B14F-4D97-AF65-F5344CB8AC3E}">
        <p14:creationId xmlns:p14="http://schemas.microsoft.com/office/powerpoint/2010/main" val="190490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22601" y="2193928"/>
            <a:ext cx="14157325" cy="7681913"/>
          </a:xfrm>
        </p:spPr>
        <p:txBody>
          <a:bodyPr anchor="b"/>
          <a:lstStyle>
            <a:lvl1pPr>
              <a:defRPr sz="2844"/>
            </a:lvl1pPr>
          </a:lstStyle>
          <a:p>
            <a:r>
              <a:rPr lang="zh-CN" altLang="en-US"/>
              <a:t>单击此处编辑母版标题样式</a:t>
            </a:r>
          </a:p>
        </p:txBody>
      </p:sp>
      <p:sp>
        <p:nvSpPr>
          <p:cNvPr id="3" name="图片占位符 2"/>
          <p:cNvSpPr>
            <a:spLocks noGrp="1"/>
          </p:cNvSpPr>
          <p:nvPr>
            <p:ph type="pic" idx="1"/>
          </p:nvPr>
        </p:nvSpPr>
        <p:spPr>
          <a:xfrm>
            <a:off x="18659476" y="4740275"/>
            <a:ext cx="22220239" cy="23393400"/>
          </a:xfrm>
        </p:spPr>
        <p:txBody>
          <a:bodyPr/>
          <a:lstStyle>
            <a:lvl1pPr marL="0" indent="0">
              <a:buNone/>
              <a:defRPr sz="2844"/>
            </a:lvl1pPr>
            <a:lvl2pPr marL="406426" indent="0">
              <a:buNone/>
              <a:defRPr sz="2490"/>
            </a:lvl2pPr>
            <a:lvl3pPr marL="812850" indent="0">
              <a:buNone/>
              <a:defRPr sz="2133"/>
            </a:lvl3pPr>
            <a:lvl4pPr marL="1219277" indent="0">
              <a:buNone/>
              <a:defRPr sz="1778"/>
            </a:lvl4pPr>
            <a:lvl5pPr marL="1625702" indent="0">
              <a:buNone/>
              <a:defRPr sz="1778"/>
            </a:lvl5pPr>
            <a:lvl6pPr marL="2032127" indent="0">
              <a:buNone/>
              <a:defRPr sz="1778"/>
            </a:lvl6pPr>
            <a:lvl7pPr marL="2438552" indent="0">
              <a:buNone/>
              <a:defRPr sz="1778"/>
            </a:lvl7pPr>
            <a:lvl8pPr marL="2844979" indent="0">
              <a:buNone/>
              <a:defRPr sz="1778"/>
            </a:lvl8pPr>
            <a:lvl9pPr marL="3251403" indent="0">
              <a:buNone/>
              <a:defRPr sz="1778"/>
            </a:lvl9pPr>
          </a:lstStyle>
          <a:p>
            <a:pPr lvl="0"/>
            <a:endParaRPr lang="zh-CN" altLang="en-US" noProof="0"/>
          </a:p>
        </p:txBody>
      </p:sp>
      <p:sp>
        <p:nvSpPr>
          <p:cNvPr id="4" name="文本占位符 3"/>
          <p:cNvSpPr>
            <a:spLocks noGrp="1"/>
          </p:cNvSpPr>
          <p:nvPr>
            <p:ph type="body" sz="half" idx="2"/>
          </p:nvPr>
        </p:nvSpPr>
        <p:spPr>
          <a:xfrm>
            <a:off x="3022601" y="9875841"/>
            <a:ext cx="14157325" cy="18295937"/>
          </a:xfrm>
        </p:spPr>
        <p:txBody>
          <a:bodyPr/>
          <a:lstStyle>
            <a:lvl1pPr marL="0" indent="0">
              <a:buNone/>
              <a:defRPr sz="1423"/>
            </a:lvl1pPr>
            <a:lvl2pPr marL="406426" indent="0">
              <a:buNone/>
              <a:defRPr sz="1244"/>
            </a:lvl2pPr>
            <a:lvl3pPr marL="812850" indent="0">
              <a:buNone/>
              <a:defRPr sz="1067"/>
            </a:lvl3pPr>
            <a:lvl4pPr marL="1219277" indent="0">
              <a:buNone/>
              <a:defRPr sz="890"/>
            </a:lvl4pPr>
            <a:lvl5pPr marL="1625702" indent="0">
              <a:buNone/>
              <a:defRPr sz="890"/>
            </a:lvl5pPr>
            <a:lvl6pPr marL="2032127" indent="0">
              <a:buNone/>
              <a:defRPr sz="890"/>
            </a:lvl6pPr>
            <a:lvl7pPr marL="2438552" indent="0">
              <a:buNone/>
              <a:defRPr sz="890"/>
            </a:lvl7pPr>
            <a:lvl8pPr marL="2844979" indent="0">
              <a:buNone/>
              <a:defRPr sz="890"/>
            </a:lvl8pPr>
            <a:lvl9pPr marL="3251403" indent="0">
              <a:buNone/>
              <a:defRPr sz="89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D1B5255-712D-4E41-9048-9F8C0E4C2A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04EB6A-3C89-4AD2-86F0-5347D3FA29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BB512C0-F28F-4CA4-A2E8-A52B2A234D48}"/>
              </a:ext>
            </a:extLst>
          </p:cNvPr>
          <p:cNvSpPr>
            <a:spLocks noGrp="1" noChangeArrowheads="1"/>
          </p:cNvSpPr>
          <p:nvPr>
            <p:ph type="sldNum" sz="quarter" idx="12"/>
          </p:nvPr>
        </p:nvSpPr>
        <p:spPr>
          <a:ln/>
        </p:spPr>
        <p:txBody>
          <a:bodyPr/>
          <a:lstStyle>
            <a:lvl1pPr>
              <a:defRPr/>
            </a:lvl1pPr>
          </a:lstStyle>
          <a:p>
            <a:pPr>
              <a:defRPr/>
            </a:pPr>
            <a:fld id="{1BEB623C-E4D0-4122-B222-7E2F6C420D46}" type="slidenum">
              <a:rPr lang="en-US" altLang="zh-CN"/>
              <a:pPr>
                <a:defRPr/>
              </a:pPr>
              <a:t>‹#›</a:t>
            </a:fld>
            <a:endParaRPr lang="en-US" altLang="zh-CN"/>
          </a:p>
        </p:txBody>
      </p:sp>
    </p:spTree>
    <p:extLst>
      <p:ext uri="{BB962C8B-B14F-4D97-AF65-F5344CB8AC3E}">
        <p14:creationId xmlns:p14="http://schemas.microsoft.com/office/powerpoint/2010/main" val="46894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2FE4574-36D5-4A3C-871A-1B4CC5CA33A4}"/>
              </a:ext>
            </a:extLst>
          </p:cNvPr>
          <p:cNvSpPr>
            <a:spLocks noGrp="1" noChangeArrowheads="1"/>
          </p:cNvSpPr>
          <p:nvPr>
            <p:ph type="title"/>
          </p:nvPr>
        </p:nvSpPr>
        <p:spPr bwMode="auto">
          <a:xfrm>
            <a:off x="2194280" y="1317625"/>
            <a:ext cx="395026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ctr" anchorCtr="0" compatLnSpc="1">
            <a:prstTxWarp prst="textNoShape">
              <a:avLst/>
            </a:prstTxWarp>
          </a:bodyPr>
          <a:lstStyle/>
          <a:p>
            <a:pPr lvl="0"/>
            <a:r>
              <a:rPr lang="en-US" altLang="zh-CN"/>
              <a:t>Click to edit Master title style</a:t>
            </a:r>
          </a:p>
        </p:txBody>
      </p:sp>
      <p:sp>
        <p:nvSpPr>
          <p:cNvPr id="5123" name="Rectangle 3">
            <a:extLst>
              <a:ext uri="{FF2B5EF4-FFF2-40B4-BE49-F238E27FC236}">
                <a16:creationId xmlns:a16="http://schemas.microsoft.com/office/drawing/2014/main" id="{38F973E1-8BA5-401A-83DC-F3963D6149B6}"/>
              </a:ext>
            </a:extLst>
          </p:cNvPr>
          <p:cNvSpPr>
            <a:spLocks noGrp="1" noChangeArrowheads="1"/>
          </p:cNvSpPr>
          <p:nvPr>
            <p:ph type="body" idx="1"/>
          </p:nvPr>
        </p:nvSpPr>
        <p:spPr bwMode="auto">
          <a:xfrm>
            <a:off x="2194280" y="7680325"/>
            <a:ext cx="39502644" cy="2172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DE9359D0-0B05-444D-A16E-0EF6D47BE38A}"/>
              </a:ext>
            </a:extLst>
          </p:cNvPr>
          <p:cNvSpPr>
            <a:spLocks noGrp="1" noChangeArrowheads="1"/>
          </p:cNvSpPr>
          <p:nvPr>
            <p:ph type="dt" sz="half" idx="2"/>
          </p:nvPr>
        </p:nvSpPr>
        <p:spPr bwMode="auto">
          <a:xfrm>
            <a:off x="21942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defTabSz="4179972">
              <a:defRPr sz="6400">
                <a:ea typeface="宋体" panose="02010600030101010101"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25169D5C-75BD-4A55-B014-AF8B8EE90C82}"/>
              </a:ext>
            </a:extLst>
          </p:cNvPr>
          <p:cNvSpPr>
            <a:spLocks noGrp="1" noChangeArrowheads="1"/>
          </p:cNvSpPr>
          <p:nvPr>
            <p:ph type="ftr" sz="quarter" idx="3"/>
          </p:nvPr>
        </p:nvSpPr>
        <p:spPr bwMode="auto">
          <a:xfrm>
            <a:off x="14995880" y="29976763"/>
            <a:ext cx="138994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ctr" defTabSz="4179972">
              <a:defRPr sz="6400">
                <a:ea typeface="宋体" panose="02010600030101010101"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9CBBB5A5-84C7-4095-8283-2643D1C152E0}"/>
              </a:ext>
            </a:extLst>
          </p:cNvPr>
          <p:cNvSpPr>
            <a:spLocks noGrp="1" noChangeArrowheads="1"/>
          </p:cNvSpPr>
          <p:nvPr>
            <p:ph type="sldNum" sz="quarter" idx="4"/>
          </p:nvPr>
        </p:nvSpPr>
        <p:spPr bwMode="auto">
          <a:xfrm>
            <a:off x="31455080" y="29976763"/>
            <a:ext cx="10241844" cy="2286000"/>
          </a:xfrm>
          <a:prstGeom prst="rect">
            <a:avLst/>
          </a:prstGeom>
          <a:noFill/>
          <a:ln>
            <a:noFill/>
          </a:ln>
          <a:effectLst/>
        </p:spPr>
        <p:txBody>
          <a:bodyPr vert="horz" wrap="square" lIns="470258" tIns="235129" rIns="470258" bIns="235129" numCol="1" anchor="t" anchorCtr="0" compatLnSpc="1">
            <a:prstTxWarp prst="textNoShape">
              <a:avLst/>
            </a:prstTxWarp>
          </a:bodyPr>
          <a:lstStyle>
            <a:lvl1pPr algn="r" defTabSz="4179972">
              <a:defRPr sz="6400" smtClean="0">
                <a:ea typeface="宋体" panose="02010600030101010101" pitchFamily="2" charset="-122"/>
              </a:defRPr>
            </a:lvl1pPr>
          </a:lstStyle>
          <a:p>
            <a:pPr>
              <a:defRPr/>
            </a:pPr>
            <a:fld id="{C298625A-67DD-4258-B08C-F8662C2C191F}" type="slidenum">
              <a:rPr lang="en-US" altLang="zh-CN"/>
              <a:pPr>
                <a:defRPr/>
              </a:pPr>
              <a:t>‹#›</a:t>
            </a:fld>
            <a:endParaRPr lang="en-US" altLang="zh-CN"/>
          </a:p>
        </p:txBody>
      </p:sp>
    </p:spTree>
    <p:extLst>
      <p:ext uri="{BB962C8B-B14F-4D97-AF65-F5344CB8AC3E}">
        <p14:creationId xmlns:p14="http://schemas.microsoft.com/office/powerpoint/2010/main" val="27369625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179972" rtl="0" eaLnBrk="0" fontAlgn="base" hangingPunct="0">
        <a:spcBef>
          <a:spcPct val="0"/>
        </a:spcBef>
        <a:spcAft>
          <a:spcPct val="0"/>
        </a:spcAft>
        <a:defRPr sz="20090" kern="1200">
          <a:solidFill>
            <a:schemeClr val="tx2"/>
          </a:solidFill>
          <a:latin typeface="+mj-lt"/>
          <a:ea typeface="+mj-ea"/>
          <a:cs typeface="+mj-cs"/>
        </a:defRPr>
      </a:lvl1pPr>
      <a:lvl2pPr algn="ctr" defTabSz="4179972" rtl="0" eaLnBrk="0" fontAlgn="base" hangingPunct="0">
        <a:spcBef>
          <a:spcPct val="0"/>
        </a:spcBef>
        <a:spcAft>
          <a:spcPct val="0"/>
        </a:spcAft>
        <a:defRPr sz="20090">
          <a:solidFill>
            <a:schemeClr val="tx2"/>
          </a:solidFill>
          <a:latin typeface="Arial" panose="020B0604020202020204" pitchFamily="34" charset="0"/>
        </a:defRPr>
      </a:lvl2pPr>
      <a:lvl3pPr algn="ctr" defTabSz="4179972" rtl="0" eaLnBrk="0" fontAlgn="base" hangingPunct="0">
        <a:spcBef>
          <a:spcPct val="0"/>
        </a:spcBef>
        <a:spcAft>
          <a:spcPct val="0"/>
        </a:spcAft>
        <a:defRPr sz="20090">
          <a:solidFill>
            <a:schemeClr val="tx2"/>
          </a:solidFill>
          <a:latin typeface="Arial" panose="020B0604020202020204" pitchFamily="34" charset="0"/>
        </a:defRPr>
      </a:lvl3pPr>
      <a:lvl4pPr algn="ctr" defTabSz="4179972" rtl="0" eaLnBrk="0" fontAlgn="base" hangingPunct="0">
        <a:spcBef>
          <a:spcPct val="0"/>
        </a:spcBef>
        <a:spcAft>
          <a:spcPct val="0"/>
        </a:spcAft>
        <a:defRPr sz="20090">
          <a:solidFill>
            <a:schemeClr val="tx2"/>
          </a:solidFill>
          <a:latin typeface="Arial" panose="020B0604020202020204" pitchFamily="34" charset="0"/>
        </a:defRPr>
      </a:lvl4pPr>
      <a:lvl5pPr algn="ctr" defTabSz="4179972" rtl="0" eaLnBrk="0" fontAlgn="base" hangingPunct="0">
        <a:spcBef>
          <a:spcPct val="0"/>
        </a:spcBef>
        <a:spcAft>
          <a:spcPct val="0"/>
        </a:spcAft>
        <a:defRPr sz="20090">
          <a:solidFill>
            <a:schemeClr val="tx2"/>
          </a:solidFill>
          <a:latin typeface="Arial" panose="020B0604020202020204" pitchFamily="34" charset="0"/>
        </a:defRPr>
      </a:lvl5pPr>
      <a:lvl6pPr marL="406426" algn="ctr" defTabSz="4179972" rtl="0" fontAlgn="base">
        <a:spcBef>
          <a:spcPct val="0"/>
        </a:spcBef>
        <a:spcAft>
          <a:spcPct val="0"/>
        </a:spcAft>
        <a:defRPr sz="20090">
          <a:solidFill>
            <a:schemeClr val="tx2"/>
          </a:solidFill>
          <a:latin typeface="Arial" panose="020B0604020202020204" pitchFamily="34" charset="0"/>
        </a:defRPr>
      </a:lvl6pPr>
      <a:lvl7pPr marL="812850" algn="ctr" defTabSz="4179972" rtl="0" fontAlgn="base">
        <a:spcBef>
          <a:spcPct val="0"/>
        </a:spcBef>
        <a:spcAft>
          <a:spcPct val="0"/>
        </a:spcAft>
        <a:defRPr sz="20090">
          <a:solidFill>
            <a:schemeClr val="tx2"/>
          </a:solidFill>
          <a:latin typeface="Arial" panose="020B0604020202020204" pitchFamily="34" charset="0"/>
        </a:defRPr>
      </a:lvl7pPr>
      <a:lvl8pPr marL="1219277" algn="ctr" defTabSz="4179972" rtl="0" fontAlgn="base">
        <a:spcBef>
          <a:spcPct val="0"/>
        </a:spcBef>
        <a:spcAft>
          <a:spcPct val="0"/>
        </a:spcAft>
        <a:defRPr sz="20090">
          <a:solidFill>
            <a:schemeClr val="tx2"/>
          </a:solidFill>
          <a:latin typeface="Arial" panose="020B0604020202020204" pitchFamily="34" charset="0"/>
        </a:defRPr>
      </a:lvl8pPr>
      <a:lvl9pPr marL="1625702" algn="ctr" defTabSz="4179972" rtl="0" fontAlgn="base">
        <a:spcBef>
          <a:spcPct val="0"/>
        </a:spcBef>
        <a:spcAft>
          <a:spcPct val="0"/>
        </a:spcAft>
        <a:defRPr sz="20090">
          <a:solidFill>
            <a:schemeClr val="tx2"/>
          </a:solidFill>
          <a:latin typeface="Arial" panose="020B0604020202020204" pitchFamily="34" charset="0"/>
        </a:defRPr>
      </a:lvl9pPr>
    </p:titleStyle>
    <p:bodyStyle>
      <a:lvl1pPr marL="1567843" indent="-1567843" algn="l" defTabSz="4179972" rtl="0" eaLnBrk="0" fontAlgn="base" hangingPunct="0">
        <a:spcBef>
          <a:spcPct val="20000"/>
        </a:spcBef>
        <a:spcAft>
          <a:spcPct val="0"/>
        </a:spcAft>
        <a:buChar char="•"/>
        <a:defRPr sz="14669" kern="1200">
          <a:solidFill>
            <a:schemeClr val="tx1"/>
          </a:solidFill>
          <a:latin typeface="+mn-lt"/>
          <a:ea typeface="+mn-ea"/>
          <a:cs typeface="+mn-cs"/>
        </a:defRPr>
      </a:lvl1pPr>
      <a:lvl2pPr marL="3396757" indent="-1306771" algn="l" defTabSz="4179972" rtl="0" eaLnBrk="0" fontAlgn="base" hangingPunct="0">
        <a:spcBef>
          <a:spcPct val="20000"/>
        </a:spcBef>
        <a:spcAft>
          <a:spcPct val="0"/>
        </a:spcAft>
        <a:buChar char="–"/>
        <a:defRPr sz="12800" kern="1200">
          <a:solidFill>
            <a:schemeClr val="tx1"/>
          </a:solidFill>
          <a:latin typeface="+mn-lt"/>
          <a:ea typeface="+mn-ea"/>
          <a:cs typeface="+mn-cs"/>
        </a:defRPr>
      </a:lvl2pPr>
      <a:lvl3pPr marL="5225672" indent="-1045700" algn="l" defTabSz="4179972" rtl="0" eaLnBrk="0" fontAlgn="base" hangingPunct="0">
        <a:spcBef>
          <a:spcPct val="20000"/>
        </a:spcBef>
        <a:spcAft>
          <a:spcPct val="0"/>
        </a:spcAft>
        <a:buChar char="•"/>
        <a:defRPr sz="10933" kern="1200">
          <a:solidFill>
            <a:schemeClr val="tx1"/>
          </a:solidFill>
          <a:latin typeface="+mn-lt"/>
          <a:ea typeface="+mn-ea"/>
          <a:cs typeface="+mn-cs"/>
        </a:defRPr>
      </a:lvl3pPr>
      <a:lvl4pPr marL="7315657" indent="-1045700" algn="l" defTabSz="4179972" rtl="0" eaLnBrk="0" fontAlgn="base" hangingPunct="0">
        <a:spcBef>
          <a:spcPct val="20000"/>
        </a:spcBef>
        <a:spcAft>
          <a:spcPct val="0"/>
        </a:spcAft>
        <a:buChar char="–"/>
        <a:defRPr sz="9157" kern="1200">
          <a:solidFill>
            <a:schemeClr val="tx1"/>
          </a:solidFill>
          <a:latin typeface="+mn-lt"/>
          <a:ea typeface="+mn-ea"/>
          <a:cs typeface="+mn-cs"/>
        </a:defRPr>
      </a:lvl4pPr>
      <a:lvl5pPr marL="9405645" indent="-1044288" algn="l" defTabSz="4179972" rtl="0" eaLnBrk="0" fontAlgn="base" hangingPunct="0">
        <a:spcBef>
          <a:spcPct val="20000"/>
        </a:spcBef>
        <a:spcAft>
          <a:spcPct val="0"/>
        </a:spcAft>
        <a:buChar char="»"/>
        <a:defRPr sz="9157" kern="1200">
          <a:solidFill>
            <a:schemeClr val="tx1"/>
          </a:solidFill>
          <a:latin typeface="+mn-lt"/>
          <a:ea typeface="+mn-ea"/>
          <a:cs typeface="+mn-cs"/>
        </a:defRPr>
      </a:lvl5pPr>
      <a:lvl6pPr marL="223534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765"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190"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617" indent="-203213" algn="l" defTabSz="81285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812850" rtl="0" eaLnBrk="1" latinLnBrk="0" hangingPunct="1">
        <a:defRPr sz="1600" kern="1200">
          <a:solidFill>
            <a:schemeClr val="tx1"/>
          </a:solidFill>
          <a:latin typeface="+mn-lt"/>
          <a:ea typeface="+mn-ea"/>
          <a:cs typeface="+mn-cs"/>
        </a:defRPr>
      </a:lvl1pPr>
      <a:lvl2pPr marL="406426" algn="l" defTabSz="812850" rtl="0" eaLnBrk="1" latinLnBrk="0" hangingPunct="1">
        <a:defRPr sz="1600" kern="1200">
          <a:solidFill>
            <a:schemeClr val="tx1"/>
          </a:solidFill>
          <a:latin typeface="+mn-lt"/>
          <a:ea typeface="+mn-ea"/>
          <a:cs typeface="+mn-cs"/>
        </a:defRPr>
      </a:lvl2pPr>
      <a:lvl3pPr marL="812850" algn="l" defTabSz="812850" rtl="0" eaLnBrk="1" latinLnBrk="0" hangingPunct="1">
        <a:defRPr sz="1600" kern="1200">
          <a:solidFill>
            <a:schemeClr val="tx1"/>
          </a:solidFill>
          <a:latin typeface="+mn-lt"/>
          <a:ea typeface="+mn-ea"/>
          <a:cs typeface="+mn-cs"/>
        </a:defRPr>
      </a:lvl3pPr>
      <a:lvl4pPr marL="1219277" algn="l" defTabSz="812850" rtl="0" eaLnBrk="1" latinLnBrk="0" hangingPunct="1">
        <a:defRPr sz="1600" kern="1200">
          <a:solidFill>
            <a:schemeClr val="tx1"/>
          </a:solidFill>
          <a:latin typeface="+mn-lt"/>
          <a:ea typeface="+mn-ea"/>
          <a:cs typeface="+mn-cs"/>
        </a:defRPr>
      </a:lvl4pPr>
      <a:lvl5pPr marL="1625702" algn="l" defTabSz="812850" rtl="0" eaLnBrk="1" latinLnBrk="0" hangingPunct="1">
        <a:defRPr sz="1600" kern="1200">
          <a:solidFill>
            <a:schemeClr val="tx1"/>
          </a:solidFill>
          <a:latin typeface="+mn-lt"/>
          <a:ea typeface="+mn-ea"/>
          <a:cs typeface="+mn-cs"/>
        </a:defRPr>
      </a:lvl5pPr>
      <a:lvl6pPr marL="2032127" algn="l" defTabSz="812850" rtl="0" eaLnBrk="1" latinLnBrk="0" hangingPunct="1">
        <a:defRPr sz="1600" kern="1200">
          <a:solidFill>
            <a:schemeClr val="tx1"/>
          </a:solidFill>
          <a:latin typeface="+mn-lt"/>
          <a:ea typeface="+mn-ea"/>
          <a:cs typeface="+mn-cs"/>
        </a:defRPr>
      </a:lvl6pPr>
      <a:lvl7pPr marL="2438552" algn="l" defTabSz="812850" rtl="0" eaLnBrk="1" latinLnBrk="0" hangingPunct="1">
        <a:defRPr sz="1600" kern="1200">
          <a:solidFill>
            <a:schemeClr val="tx1"/>
          </a:solidFill>
          <a:latin typeface="+mn-lt"/>
          <a:ea typeface="+mn-ea"/>
          <a:cs typeface="+mn-cs"/>
        </a:defRPr>
      </a:lvl7pPr>
      <a:lvl8pPr marL="2844979" algn="l" defTabSz="812850" rtl="0" eaLnBrk="1" latinLnBrk="0" hangingPunct="1">
        <a:defRPr sz="1600" kern="1200">
          <a:solidFill>
            <a:schemeClr val="tx1"/>
          </a:solidFill>
          <a:latin typeface="+mn-lt"/>
          <a:ea typeface="+mn-ea"/>
          <a:cs typeface="+mn-cs"/>
        </a:defRPr>
      </a:lvl8pPr>
      <a:lvl9pPr marL="3251403" algn="l" defTabSz="81285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39" Type="http://schemas.openxmlformats.org/officeDocument/2006/relationships/image" Target="../media/image41.png"/><Relationship Id="rId3" Type="http://schemas.openxmlformats.org/officeDocument/2006/relationships/image" Target="../media/image2.jpeg"/><Relationship Id="rId21" Type="http://schemas.openxmlformats.org/officeDocument/2006/relationships/image" Target="../media/image17.png"/><Relationship Id="rId34" Type="http://schemas.openxmlformats.org/officeDocument/2006/relationships/image" Target="../media/image27.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6.png"/><Relationship Id="rId38" Type="http://schemas.openxmlformats.org/officeDocument/2006/relationships/image" Target="../media/image30.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2.png"/><Relationship Id="rId1" Type="http://schemas.openxmlformats.org/officeDocument/2006/relationships/slideLayout" Target="../slideLayouts/slideLayout7.xml"/><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5.png"/><Relationship Id="rId37" Type="http://schemas.openxmlformats.org/officeDocument/2006/relationships/image" Target="../media/image29.png"/><Relationship Id="rId5" Type="http://schemas.openxmlformats.org/officeDocument/2006/relationships/image" Target="../media/image42.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39.png"/><Relationship Id="rId36" Type="http://schemas.openxmlformats.org/officeDocument/2006/relationships/image" Target="../media/image28.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30" Type="http://schemas.openxmlformats.org/officeDocument/2006/relationships/image" Target="../media/image23.png"/><Relationship Id="rId35" Type="http://schemas.openxmlformats.org/officeDocument/2006/relationships/image" Target="../media/image40.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icture 16">
            <a:extLst>
              <a:ext uri="{FF2B5EF4-FFF2-40B4-BE49-F238E27FC236}">
                <a16:creationId xmlns:a16="http://schemas.microsoft.com/office/drawing/2014/main" id="{6FB94AC9-57AA-42DF-8315-FF1973BCF2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13209" y="29223190"/>
            <a:ext cx="4445209" cy="2880000"/>
          </a:xfrm>
          <a:prstGeom prst="rect">
            <a:avLst/>
          </a:prstGeom>
          <a:noFill/>
          <a:ln>
            <a:noFill/>
          </a:ln>
        </p:spPr>
      </p:pic>
      <p:sp>
        <p:nvSpPr>
          <p:cNvPr id="167" name="文本框 166">
            <a:extLst>
              <a:ext uri="{FF2B5EF4-FFF2-40B4-BE49-F238E27FC236}">
                <a16:creationId xmlns:a16="http://schemas.microsoft.com/office/drawing/2014/main" id="{787A1F00-1713-491E-A9CA-9BC98584B30F}"/>
              </a:ext>
            </a:extLst>
          </p:cNvPr>
          <p:cNvSpPr txBox="1"/>
          <p:nvPr/>
        </p:nvSpPr>
        <p:spPr>
          <a:xfrm>
            <a:off x="33005197" y="29291428"/>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Contact</a:t>
            </a:r>
            <a:endParaRPr lang="zh-CN" altLang="en-US" sz="5333" b="1" dirty="0">
              <a:solidFill>
                <a:srgbClr val="FFFFFF"/>
              </a:solidFill>
              <a:ea typeface="宋体" panose="02010600030101010101" pitchFamily="2" charset="-122"/>
            </a:endParaRPr>
          </a:p>
        </p:txBody>
      </p:sp>
      <p:grpSp>
        <p:nvGrpSpPr>
          <p:cNvPr id="15364" name="组合 23">
            <a:extLst>
              <a:ext uri="{FF2B5EF4-FFF2-40B4-BE49-F238E27FC236}">
                <a16:creationId xmlns:a16="http://schemas.microsoft.com/office/drawing/2014/main" id="{1C1747D0-9B17-4208-B80C-04848938DC61}"/>
              </a:ext>
            </a:extLst>
          </p:cNvPr>
          <p:cNvGrpSpPr>
            <a:grpSpLocks/>
          </p:cNvGrpSpPr>
          <p:nvPr/>
        </p:nvGrpSpPr>
        <p:grpSpPr bwMode="auto">
          <a:xfrm>
            <a:off x="1081734" y="14497588"/>
            <a:ext cx="9808634" cy="723900"/>
            <a:chOff x="1360081" y="15948824"/>
            <a:chExt cx="11035709" cy="815176"/>
          </a:xfrm>
        </p:grpSpPr>
        <p:grpSp>
          <p:nvGrpSpPr>
            <p:cNvPr id="15548" name="组合 22">
              <a:extLst>
                <a:ext uri="{FF2B5EF4-FFF2-40B4-BE49-F238E27FC236}">
                  <a16:creationId xmlns:a16="http://schemas.microsoft.com/office/drawing/2014/main" id="{6B682FD3-9C40-41D5-B6F7-A136BC20E359}"/>
                </a:ext>
              </a:extLst>
            </p:cNvPr>
            <p:cNvGrpSpPr>
              <a:grpSpLocks/>
            </p:cNvGrpSpPr>
            <p:nvPr/>
          </p:nvGrpSpPr>
          <p:grpSpPr bwMode="auto">
            <a:xfrm>
              <a:off x="1360081" y="15948824"/>
              <a:ext cx="11035709" cy="815176"/>
              <a:chOff x="1360081" y="17068800"/>
              <a:chExt cx="11035709" cy="815176"/>
            </a:xfrm>
          </p:grpSpPr>
          <p:sp>
            <p:nvSpPr>
              <p:cNvPr id="17" name="矩形: 圆顶角 16">
                <a:extLst>
                  <a:ext uri="{FF2B5EF4-FFF2-40B4-BE49-F238E27FC236}">
                    <a16:creationId xmlns:a16="http://schemas.microsoft.com/office/drawing/2014/main" id="{3FBA10B4-021A-419E-B070-02653BE459FB}"/>
                  </a:ext>
                </a:extLst>
              </p:cNvPr>
              <p:cNvSpPr/>
              <p:nvPr/>
            </p:nvSpPr>
            <p:spPr bwMode="auto">
              <a:xfrm>
                <a:off x="1371194" y="17068800"/>
                <a:ext cx="566191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1" name="直接连接符 21">
                <a:extLst>
                  <a:ext uri="{FF2B5EF4-FFF2-40B4-BE49-F238E27FC236}">
                    <a16:creationId xmlns:a16="http://schemas.microsoft.com/office/drawing/2014/main" id="{E5102631-3306-4D6D-BA6C-255B7AAED72B}"/>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49" name="文本框 17">
              <a:extLst>
                <a:ext uri="{FF2B5EF4-FFF2-40B4-BE49-F238E27FC236}">
                  <a16:creationId xmlns:a16="http://schemas.microsoft.com/office/drawing/2014/main" id="{72EED600-6F74-4107-A923-57444EFAEF8D}"/>
                </a:ext>
              </a:extLst>
            </p:cNvPr>
            <p:cNvSpPr txBox="1">
              <a:spLocks noChangeArrowheads="1"/>
            </p:cNvSpPr>
            <p:nvPr/>
          </p:nvSpPr>
          <p:spPr bwMode="auto">
            <a:xfrm>
              <a:off x="1563871" y="16005201"/>
              <a:ext cx="5469233"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Distributed Learning</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5" name="文本框 14">
            <a:extLst>
              <a:ext uri="{FF2B5EF4-FFF2-40B4-BE49-F238E27FC236}">
                <a16:creationId xmlns:a16="http://schemas.microsoft.com/office/drawing/2014/main" id="{199E192E-2527-410C-A8EF-8B06CDB3CC75}"/>
              </a:ext>
            </a:extLst>
          </p:cNvPr>
          <p:cNvSpPr txBox="1"/>
          <p:nvPr/>
        </p:nvSpPr>
        <p:spPr>
          <a:xfrm>
            <a:off x="32983239" y="15460119"/>
            <a:ext cx="9819922" cy="1077218"/>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6400" b="1" dirty="0">
                <a:solidFill>
                  <a:srgbClr val="FFFFFF"/>
                </a:solidFill>
                <a:ea typeface="宋体" panose="02010600030101010101" pitchFamily="2" charset="-122"/>
              </a:rPr>
              <a:t>Application</a:t>
            </a:r>
            <a:endParaRPr lang="zh-CN" altLang="en-US" sz="6400" b="1" dirty="0">
              <a:solidFill>
                <a:srgbClr val="FFFFFF"/>
              </a:solidFill>
              <a:ea typeface="宋体" panose="02010600030101010101" pitchFamily="2" charset="-122"/>
            </a:endParaRPr>
          </a:p>
        </p:txBody>
      </p:sp>
      <p:sp>
        <p:nvSpPr>
          <p:cNvPr id="14" name="文本框 13">
            <a:extLst>
              <a:ext uri="{FF2B5EF4-FFF2-40B4-BE49-F238E27FC236}">
                <a16:creationId xmlns:a16="http://schemas.microsoft.com/office/drawing/2014/main" id="{AE4FB01F-53CA-4D0F-823C-007ABBC5ECC1}"/>
              </a:ext>
            </a:extLst>
          </p:cNvPr>
          <p:cNvSpPr txBox="1"/>
          <p:nvPr/>
        </p:nvSpPr>
        <p:spPr>
          <a:xfrm>
            <a:off x="11718125" y="25230169"/>
            <a:ext cx="20424815" cy="913007"/>
          </a:xfrm>
          <a:prstGeom prst="rect">
            <a:avLst/>
          </a:prstGeom>
          <a:solidFill>
            <a:schemeClr val="accent1">
              <a:lumMod val="50000"/>
            </a:schemeClr>
          </a:solid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Results</a:t>
            </a:r>
            <a:endParaRPr lang="zh-CN" altLang="en-US" sz="6400" b="1" dirty="0">
              <a:solidFill>
                <a:srgbClr val="FFFFFF"/>
              </a:solidFill>
              <a:ea typeface="宋体" panose="02010600030101010101" pitchFamily="2" charset="-122"/>
            </a:endParaRPr>
          </a:p>
        </p:txBody>
      </p:sp>
      <p:sp>
        <p:nvSpPr>
          <p:cNvPr id="12" name="文本框 11">
            <a:extLst>
              <a:ext uri="{FF2B5EF4-FFF2-40B4-BE49-F238E27FC236}">
                <a16:creationId xmlns:a16="http://schemas.microsoft.com/office/drawing/2014/main" id="{DEFB302D-BB6D-40C1-AB7E-C16EB9ADBE34}"/>
              </a:ext>
            </a:extLst>
          </p:cNvPr>
          <p:cNvSpPr txBox="1"/>
          <p:nvPr/>
        </p:nvSpPr>
        <p:spPr>
          <a:xfrm>
            <a:off x="1060567" y="13448546"/>
            <a:ext cx="9819923"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Background</a:t>
            </a:r>
            <a:endParaRPr lang="zh-CN" altLang="en-US" sz="5333" b="1" dirty="0">
              <a:solidFill>
                <a:srgbClr val="FFFFFF"/>
              </a:solidFill>
              <a:ea typeface="宋体" panose="02010600030101010101" pitchFamily="2" charset="-122"/>
            </a:endParaRPr>
          </a:p>
        </p:txBody>
      </p:sp>
      <p:sp>
        <p:nvSpPr>
          <p:cNvPr id="11" name="文本框 10">
            <a:extLst>
              <a:ext uri="{FF2B5EF4-FFF2-40B4-BE49-F238E27FC236}">
                <a16:creationId xmlns:a16="http://schemas.microsoft.com/office/drawing/2014/main" id="{D17A3F7F-CDA9-4190-BBA8-BED4B4A5549E}"/>
              </a:ext>
            </a:extLst>
          </p:cNvPr>
          <p:cNvSpPr txBox="1"/>
          <p:nvPr/>
        </p:nvSpPr>
        <p:spPr>
          <a:xfrm>
            <a:off x="1081733" y="5922142"/>
            <a:ext cx="9819922" cy="913007"/>
          </a:xfrm>
          <a:prstGeom prst="rect">
            <a:avLst/>
          </a:prstGeom>
          <a:solidFill>
            <a:schemeClr val="accent1">
              <a:lumMod val="50000"/>
            </a:schemeClr>
          </a:solid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dirty="0">
                <a:solidFill>
                  <a:srgbClr val="FFFFFF"/>
                </a:solidFill>
                <a:ea typeface="宋体" panose="02010600030101010101" pitchFamily="2" charset="-122"/>
              </a:rPr>
              <a:t>Introduction</a:t>
            </a:r>
            <a:endParaRPr lang="zh-CN" altLang="en-US" sz="5333" b="1" dirty="0">
              <a:solidFill>
                <a:srgbClr val="FFFFFF"/>
              </a:solidFill>
              <a:ea typeface="宋体" panose="02010600030101010101" pitchFamily="2" charset="-122"/>
            </a:endParaRPr>
          </a:p>
        </p:txBody>
      </p:sp>
      <p:grpSp>
        <p:nvGrpSpPr>
          <p:cNvPr id="10" name="组合 9">
            <a:extLst>
              <a:ext uri="{FF2B5EF4-FFF2-40B4-BE49-F238E27FC236}">
                <a16:creationId xmlns:a16="http://schemas.microsoft.com/office/drawing/2014/main" id="{18E36338-537B-46A4-BE4C-6057F6A92D81}"/>
              </a:ext>
            </a:extLst>
          </p:cNvPr>
          <p:cNvGrpSpPr/>
          <p:nvPr/>
        </p:nvGrpSpPr>
        <p:grpSpPr>
          <a:xfrm>
            <a:off x="0" y="6192"/>
            <a:ext cx="43891200" cy="5283200"/>
            <a:chOff x="0" y="1828800"/>
            <a:chExt cx="43891200" cy="5283200"/>
          </a:xfrm>
        </p:grpSpPr>
        <p:sp>
          <p:nvSpPr>
            <p:cNvPr id="2" name="矩形 1">
              <a:extLst>
                <a:ext uri="{FF2B5EF4-FFF2-40B4-BE49-F238E27FC236}">
                  <a16:creationId xmlns:a16="http://schemas.microsoft.com/office/drawing/2014/main" id="{F854BA7B-B59E-431D-9511-37D39E886565}"/>
                </a:ext>
              </a:extLst>
            </p:cNvPr>
            <p:cNvSpPr/>
            <p:nvPr/>
          </p:nvSpPr>
          <p:spPr bwMode="auto">
            <a:xfrm>
              <a:off x="0" y="1828800"/>
              <a:ext cx="43891200" cy="5283200"/>
            </a:xfrm>
            <a:prstGeom prst="rect">
              <a:avLst/>
            </a:prstGeom>
            <a:solidFill>
              <a:schemeClr val="accent5">
                <a:lumMod val="25000"/>
              </a:schemeClr>
            </a:solidFill>
            <a:ln w="9525" cap="flat" cmpd="sng" algn="ctr">
              <a:solidFill>
                <a:schemeClr val="tx1"/>
              </a:solidFill>
              <a:prstDash val="solid"/>
              <a:round/>
              <a:headEnd type="none" w="med" len="med"/>
              <a:tailEnd type="none" w="med" len="med"/>
            </a:ln>
            <a:effectLst/>
          </p:spPr>
          <p:txBody>
            <a:bodyPr/>
            <a:lstStyle>
              <a:lvl1pPr defTabSz="4702175">
                <a:defRPr sz="2400">
                  <a:solidFill>
                    <a:schemeClr val="tx1"/>
                  </a:solidFill>
                  <a:latin typeface="Times New Roman" panose="02020603050405020304" pitchFamily="18" charset="0"/>
                </a:defRPr>
              </a:lvl1pPr>
              <a:lvl2pPr marL="742950" indent="-285750" defTabSz="4702175">
                <a:defRPr sz="2400">
                  <a:solidFill>
                    <a:schemeClr val="tx1"/>
                  </a:solidFill>
                  <a:latin typeface="Times New Roman" panose="02020603050405020304" pitchFamily="18" charset="0"/>
                </a:defRPr>
              </a:lvl2pPr>
              <a:lvl3pPr marL="1143000" indent="-228600" defTabSz="4702175">
                <a:defRPr sz="2400">
                  <a:solidFill>
                    <a:schemeClr val="tx1"/>
                  </a:solidFill>
                  <a:latin typeface="Times New Roman" panose="02020603050405020304" pitchFamily="18" charset="0"/>
                </a:defRPr>
              </a:lvl3pPr>
              <a:lvl4pPr marL="1600200" indent="-228600" defTabSz="4702175">
                <a:defRPr sz="2400">
                  <a:solidFill>
                    <a:schemeClr val="tx1"/>
                  </a:solidFill>
                  <a:latin typeface="Times New Roman" panose="02020603050405020304" pitchFamily="18" charset="0"/>
                </a:defRPr>
              </a:lvl4pPr>
              <a:lvl5pPr marL="2057400" indent="-228600" defTabSz="4702175">
                <a:defRPr sz="2400">
                  <a:solidFill>
                    <a:schemeClr val="tx1"/>
                  </a:solidFill>
                  <a:latin typeface="Times New Roman" panose="02020603050405020304" pitchFamily="18" charset="0"/>
                </a:defRPr>
              </a:lvl5pPr>
              <a:lvl6pPr marL="2514600" indent="-228600" defTabSz="47021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7021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7021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702175" eaLnBrk="0" fontAlgn="base" hangingPunct="0">
                <a:spcBef>
                  <a:spcPct val="0"/>
                </a:spcBef>
                <a:spcAft>
                  <a:spcPct val="0"/>
                </a:spcAft>
                <a:defRPr sz="2400">
                  <a:solidFill>
                    <a:schemeClr val="tx1"/>
                  </a:solidFill>
                  <a:latin typeface="Times New Roman" panose="02020603050405020304" pitchFamily="18" charset="0"/>
                </a:defRPr>
              </a:lvl9pPr>
            </a:lstStyle>
            <a:p>
              <a:pPr defTabSz="4179763"/>
              <a:endParaRPr lang="zh-CN" altLang="en-US" sz="8267">
                <a:solidFill>
                  <a:srgbClr val="000000"/>
                </a:solidFill>
                <a:latin typeface="Arial" panose="020B06040202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9A62AC36-CD1B-41B7-8CF9-69130B54D773}"/>
                </a:ext>
              </a:extLst>
            </p:cNvPr>
            <p:cNvSpPr txBox="1"/>
            <p:nvPr/>
          </p:nvSpPr>
          <p:spPr>
            <a:xfrm>
              <a:off x="7044267" y="2442636"/>
              <a:ext cx="35390667" cy="129618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7823" b="1" dirty="0">
                  <a:solidFill>
                    <a:srgbClr val="FFFFFF"/>
                  </a:solidFill>
                  <a:ea typeface="宋体" panose="02010600030101010101" pitchFamily="2" charset="-122"/>
                </a:rPr>
                <a:t>Always Synchronize All Workers for Asynchronous Parallel Scheme via Broadcast</a:t>
              </a:r>
              <a:endParaRPr lang="zh-CN" altLang="en-US" sz="7823" b="1" dirty="0">
                <a:solidFill>
                  <a:srgbClr val="FFFFFF"/>
                </a:solidFill>
                <a:ea typeface="宋体" panose="02010600030101010101" pitchFamily="2" charset="-122"/>
              </a:endParaRPr>
            </a:p>
          </p:txBody>
        </p:sp>
        <p:sp>
          <p:nvSpPr>
            <p:cNvPr id="4" name="文本框 3">
              <a:extLst>
                <a:ext uri="{FF2B5EF4-FFF2-40B4-BE49-F238E27FC236}">
                  <a16:creationId xmlns:a16="http://schemas.microsoft.com/office/drawing/2014/main" id="{5EB6DC66-FD34-4C69-B9A3-2E1324394C7D}"/>
                </a:ext>
              </a:extLst>
            </p:cNvPr>
            <p:cNvSpPr txBox="1"/>
            <p:nvPr/>
          </p:nvSpPr>
          <p:spPr>
            <a:xfrm>
              <a:off x="7044267" y="4529667"/>
              <a:ext cx="15849600"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Yang Yutong, Chen Kailin, Tan Zhiren, Shi Hao</a:t>
              </a:r>
              <a:endParaRPr lang="zh-CN" altLang="en-US" sz="7112" b="1">
                <a:solidFill>
                  <a:srgbClr val="FFFFFF"/>
                </a:solidFill>
                <a:ea typeface="宋体" panose="02010600030101010101" pitchFamily="2" charset="-122"/>
              </a:endParaRPr>
            </a:p>
          </p:txBody>
        </p:sp>
        <p:sp>
          <p:nvSpPr>
            <p:cNvPr id="5" name="文本框 4">
              <a:extLst>
                <a:ext uri="{FF2B5EF4-FFF2-40B4-BE49-F238E27FC236}">
                  <a16:creationId xmlns:a16="http://schemas.microsoft.com/office/drawing/2014/main" id="{6EC627F2-F153-4339-A2AE-0E048C80BDD0}"/>
                </a:ext>
              </a:extLst>
            </p:cNvPr>
            <p:cNvSpPr txBox="1"/>
            <p:nvPr/>
          </p:nvSpPr>
          <p:spPr>
            <a:xfrm>
              <a:off x="6637868" y="5573890"/>
              <a:ext cx="21853879" cy="995209"/>
            </a:xfrm>
            <a:prstGeom prst="rect">
              <a:avLst/>
            </a:prstGeom>
            <a:noFill/>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867" b="1">
                  <a:solidFill>
                    <a:srgbClr val="FFFFFF"/>
                  </a:solidFill>
                  <a:ea typeface="宋体" panose="02010600030101010101" pitchFamily="2" charset="-122"/>
                </a:rPr>
                <a:t>National University of Singapore, School of Computing, CS5260</a:t>
              </a:r>
              <a:endParaRPr lang="zh-CN" altLang="en-US" sz="7112" b="1">
                <a:solidFill>
                  <a:srgbClr val="FFFFFF"/>
                </a:solidFill>
                <a:ea typeface="宋体" panose="02010600030101010101" pitchFamily="2" charset="-122"/>
              </a:endParaRPr>
            </a:p>
          </p:txBody>
        </p:sp>
        <p:pic>
          <p:nvPicPr>
            <p:cNvPr id="15379" name="Picture 2" descr="NUS - National University of Singapore">
              <a:extLst>
                <a:ext uri="{FF2B5EF4-FFF2-40B4-BE49-F238E27FC236}">
                  <a16:creationId xmlns:a16="http://schemas.microsoft.com/office/drawing/2014/main" id="{3628A59E-A729-4405-BE7A-F71C20130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999" t="5115" r="17999" b="7301"/>
            <a:stretch>
              <a:fillRect/>
            </a:stretch>
          </p:blipFill>
          <p:spPr bwMode="auto">
            <a:xfrm>
              <a:off x="270933" y="2101146"/>
              <a:ext cx="6502400" cy="467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9" name="文本框 136">
            <a:extLst>
              <a:ext uri="{FF2B5EF4-FFF2-40B4-BE49-F238E27FC236}">
                <a16:creationId xmlns:a16="http://schemas.microsoft.com/office/drawing/2014/main" id="{5AB81904-9730-49BB-A311-529311A5AA26}"/>
              </a:ext>
            </a:extLst>
          </p:cNvPr>
          <p:cNvSpPr txBox="1">
            <a:spLocks noChangeArrowheads="1"/>
          </p:cNvSpPr>
          <p:nvPr/>
        </p:nvSpPr>
        <p:spPr bwMode="auto">
          <a:xfrm>
            <a:off x="11869334" y="26138139"/>
            <a:ext cx="9447388" cy="334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conduct a series of experiment to elaborate the performance of APSB on CNN and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The experiment is implemented with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Pytorch</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execute them on heterogeneous cluster containing 9 virtual machines (with 8 workers and 1 server), with GCC Linux Red Hat 4.8.5-16 operating system and supporting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OpenMPI</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a:t>
            </a:r>
            <a:br>
              <a:rPr lang="en-US" sz="2840" dirty="0">
                <a:effectLst/>
                <a:latin typeface="Times New Roman" panose="02020603050405020304" pitchFamily="18" charset="0"/>
                <a:ea typeface="DengXian" panose="02010600030101010101" pitchFamily="2" charset="-122"/>
                <a:cs typeface="Times New Roman" panose="02020603050405020304" pitchFamily="18" charset="0"/>
              </a:rPr>
            </a:b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75" name="文本框 136">
            <a:extLst>
              <a:ext uri="{FF2B5EF4-FFF2-40B4-BE49-F238E27FC236}">
                <a16:creationId xmlns:a16="http://schemas.microsoft.com/office/drawing/2014/main" id="{6EFCACF7-0937-46FA-8AD7-6E3518B74073}"/>
              </a:ext>
            </a:extLst>
          </p:cNvPr>
          <p:cNvSpPr txBox="1">
            <a:spLocks noChangeArrowheads="1"/>
          </p:cNvSpPr>
          <p:nvPr/>
        </p:nvSpPr>
        <p:spPr bwMode="auto">
          <a:xfrm>
            <a:off x="33400657" y="5939687"/>
            <a:ext cx="9447388" cy="381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then compare the communication cost and accuracy in different K from 4 to 16. For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all experiments with different K achieve a similar training loss and test accuracy. In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model the convergence loss gets higher when K increases, which is because the gradient varieties increase when communication loss is less frequent. On the other hand, the communication cost is reduced significantly by 1/K comparing to baseline. </a:t>
            </a:r>
            <a:endParaRPr lang="en-US" sz="2840" dirty="0">
              <a:effectLst/>
              <a:latin typeface="Calibri" panose="020F0502020204030204" pitchFamily="34" charset="0"/>
              <a:ea typeface="DengXian" panose="02010600030101010101" pitchFamily="2" charset="-122"/>
              <a:cs typeface="Times New Roman" panose="02020603050405020304" pitchFamily="18" charset="0"/>
            </a:endParaRPr>
          </a:p>
        </p:txBody>
      </p:sp>
      <p:grpSp>
        <p:nvGrpSpPr>
          <p:cNvPr id="15502" name="组合 35">
            <a:extLst>
              <a:ext uri="{FF2B5EF4-FFF2-40B4-BE49-F238E27FC236}">
                <a16:creationId xmlns:a16="http://schemas.microsoft.com/office/drawing/2014/main" id="{FE060A64-684F-44DC-B5AE-96948482C584}"/>
              </a:ext>
            </a:extLst>
          </p:cNvPr>
          <p:cNvGrpSpPr>
            <a:grpSpLocks/>
          </p:cNvGrpSpPr>
          <p:nvPr/>
        </p:nvGrpSpPr>
        <p:grpSpPr bwMode="auto">
          <a:xfrm>
            <a:off x="11712910" y="5952348"/>
            <a:ext cx="9810044" cy="725311"/>
            <a:chOff x="1384891" y="19987424"/>
            <a:chExt cx="11035709" cy="815897"/>
          </a:xfrm>
        </p:grpSpPr>
        <p:grpSp>
          <p:nvGrpSpPr>
            <p:cNvPr id="15544" name="组合 24">
              <a:extLst>
                <a:ext uri="{FF2B5EF4-FFF2-40B4-BE49-F238E27FC236}">
                  <a16:creationId xmlns:a16="http://schemas.microsoft.com/office/drawing/2014/main" id="{28F60B89-8DC1-4314-83F0-DDD9B51A65BD}"/>
                </a:ext>
              </a:extLst>
            </p:cNvPr>
            <p:cNvGrpSpPr>
              <a:grpSpLocks/>
            </p:cNvGrpSpPr>
            <p:nvPr/>
          </p:nvGrpSpPr>
          <p:grpSpPr bwMode="auto">
            <a:xfrm>
              <a:off x="1384891" y="19987424"/>
              <a:ext cx="11035709" cy="815897"/>
              <a:chOff x="1360081" y="17068800"/>
              <a:chExt cx="11035709" cy="815897"/>
            </a:xfrm>
          </p:grpSpPr>
          <p:sp>
            <p:nvSpPr>
              <p:cNvPr id="26" name="矩形: 圆顶角 25">
                <a:extLst>
                  <a:ext uri="{FF2B5EF4-FFF2-40B4-BE49-F238E27FC236}">
                    <a16:creationId xmlns:a16="http://schemas.microsoft.com/office/drawing/2014/main" id="{8B274C7C-9C1B-4742-B907-5A34A2E50561}"/>
                  </a:ext>
                </a:extLst>
              </p:cNvPr>
              <p:cNvSpPr/>
              <p:nvPr/>
            </p:nvSpPr>
            <p:spPr bwMode="auto">
              <a:xfrm>
                <a:off x="1371193" y="17068800"/>
                <a:ext cx="4947708" cy="815897"/>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47" name="直接连接符 26">
                <a:extLst>
                  <a:ext uri="{FF2B5EF4-FFF2-40B4-BE49-F238E27FC236}">
                    <a16:creationId xmlns:a16="http://schemas.microsoft.com/office/drawing/2014/main" id="{F152B2EF-3BE6-4535-880F-20FBD32E04CF}"/>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45" name="文本框 33">
              <a:extLst>
                <a:ext uri="{FF2B5EF4-FFF2-40B4-BE49-F238E27FC236}">
                  <a16:creationId xmlns:a16="http://schemas.microsoft.com/office/drawing/2014/main" id="{2533D632-D519-4E1D-AC71-57656EA5ACB0}"/>
                </a:ext>
              </a:extLst>
            </p:cNvPr>
            <p:cNvSpPr txBox="1">
              <a:spLocks noChangeArrowheads="1"/>
            </p:cNvSpPr>
            <p:nvPr/>
          </p:nvSpPr>
          <p:spPr bwMode="auto">
            <a:xfrm>
              <a:off x="1615441" y="20050802"/>
              <a:ext cx="5915949" cy="65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Local SGD (LSGD)</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5507" name="文本框 74">
            <a:extLst>
              <a:ext uri="{FF2B5EF4-FFF2-40B4-BE49-F238E27FC236}">
                <a16:creationId xmlns:a16="http://schemas.microsoft.com/office/drawing/2014/main" id="{BBFB2A28-E874-49D8-9B8D-AB42A529811D}"/>
              </a:ext>
            </a:extLst>
          </p:cNvPr>
          <p:cNvSpPr txBox="1">
            <a:spLocks noChangeArrowheads="1"/>
          </p:cNvSpPr>
          <p:nvPr/>
        </p:nvSpPr>
        <p:spPr bwMode="auto">
          <a:xfrm>
            <a:off x="11852836" y="6764040"/>
            <a:ext cx="9447730" cy="1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All workers upload the cumulative gradient to the server after each K iterations. After aggregation, the server broadcasts new parameters, replacing local parameters in all workers.</a:t>
            </a:r>
            <a:endParaRPr lang="zh-CN" altLang="en-US" sz="2844" dirty="0">
              <a:solidFill>
                <a:srgbClr val="000000"/>
              </a:solidFill>
              <a:ea typeface="宋体" panose="02010600030101010101" pitchFamily="2" charset="-122"/>
            </a:endParaRPr>
          </a:p>
        </p:txBody>
      </p:sp>
      <p:sp>
        <p:nvSpPr>
          <p:cNvPr id="178" name="文本框 74">
            <a:extLst>
              <a:ext uri="{FF2B5EF4-FFF2-40B4-BE49-F238E27FC236}">
                <a16:creationId xmlns:a16="http://schemas.microsoft.com/office/drawing/2014/main" id="{1250EE9E-0411-4111-8699-264562460F05}"/>
              </a:ext>
            </a:extLst>
          </p:cNvPr>
          <p:cNvSpPr txBox="1">
            <a:spLocks noChangeArrowheads="1"/>
          </p:cNvSpPr>
          <p:nvPr/>
        </p:nvSpPr>
        <p:spPr bwMode="auto">
          <a:xfrm>
            <a:off x="11872712" y="11868247"/>
            <a:ext cx="9447730" cy="2280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The local update frequency of LSGD is K. Its communication cost is only 1/K of normal distributed learning, which is synchronized after each iteration.  However, the larger the K is, the more unstable the convergence effect is. Additionally, workers that iterate faster will be blocked by slower workers.</a:t>
            </a:r>
          </a:p>
        </p:txBody>
      </p:sp>
      <p:sp>
        <p:nvSpPr>
          <p:cNvPr id="184" name="文本框 9">
            <a:extLst>
              <a:ext uri="{FF2B5EF4-FFF2-40B4-BE49-F238E27FC236}">
                <a16:creationId xmlns:a16="http://schemas.microsoft.com/office/drawing/2014/main" id="{D5599165-7BED-4AAB-BAEA-9D43AA77A0FB}"/>
              </a:ext>
            </a:extLst>
          </p:cNvPr>
          <p:cNvSpPr txBox="1">
            <a:spLocks noChangeArrowheads="1"/>
          </p:cNvSpPr>
          <p:nvPr/>
        </p:nvSpPr>
        <p:spPr bwMode="auto">
          <a:xfrm>
            <a:off x="1290738" y="7044277"/>
            <a:ext cx="9447388" cy="621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cs typeface="Times New Roman" panose="02020603050405020304" pitchFamily="18" charset="0"/>
              </a:rPr>
              <a:t>Federated Learning (FL) has enabled multiple mobile devices to collaboratively train a centralized machine learning model without sharing their private dataset. Most commonly used FL algorithms are synchronous(e.g. Local SGD), where the server aggregates the updated models from all involved workers and returns the aggregated global model back to them via broadcast communication. However, such synchronous algorithms are also susceptible to performance degradation in heterogeneous environments. Although asynchronous algorithms(e.g. Asynchronous Local SGD) break the limitation of heterogeneity, they can not benefit from the broadcast acceleration. Considering that broadcast is much more efficient than point-to-point in the edge learning scenario, we tried to apply broadcast to A-LSGD and proposed APSB.</a:t>
            </a:r>
            <a:endParaRPr lang="zh-CN" altLang="en-US" sz="3556" dirty="0">
              <a:solidFill>
                <a:srgbClr val="000000"/>
              </a:solidFill>
              <a:ea typeface="宋体" panose="02010600030101010101" pitchFamily="2" charset="-122"/>
              <a:cs typeface="Times New Roman" panose="02020603050405020304" pitchFamily="18" charset="0"/>
            </a:endParaRPr>
          </a:p>
        </p:txBody>
      </p:sp>
      <p:pic>
        <p:nvPicPr>
          <p:cNvPr id="33" name="图片 32">
            <a:extLst>
              <a:ext uri="{FF2B5EF4-FFF2-40B4-BE49-F238E27FC236}">
                <a16:creationId xmlns:a16="http://schemas.microsoft.com/office/drawing/2014/main" id="{8E2964DD-CECE-4B80-A29E-CF78B19E5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885" y="27164589"/>
            <a:ext cx="6956582" cy="4555353"/>
          </a:xfrm>
          <a:prstGeom prst="rect">
            <a:avLst/>
          </a:prstGeom>
        </p:spPr>
      </p:pic>
      <mc:AlternateContent xmlns:mc="http://schemas.openxmlformats.org/markup-compatibility/2006" xmlns:a14="http://schemas.microsoft.com/office/drawing/2010/main">
        <mc:Choice Requires="a14">
          <p:sp>
            <p:nvSpPr>
              <p:cNvPr id="188" name="文本框 9">
                <a:extLst>
                  <a:ext uri="{FF2B5EF4-FFF2-40B4-BE49-F238E27FC236}">
                    <a16:creationId xmlns:a16="http://schemas.microsoft.com/office/drawing/2014/main" id="{2FEF3BC5-181C-4F06-AD92-A0098FABD5A1}"/>
                  </a:ext>
                </a:extLst>
              </p:cNvPr>
              <p:cNvSpPr txBox="1">
                <a:spLocks noChangeArrowheads="1"/>
              </p:cNvSpPr>
              <p:nvPr/>
            </p:nvSpPr>
            <p:spPr bwMode="auto">
              <a:xfrm>
                <a:off x="1335201" y="15352623"/>
                <a:ext cx="9447388" cy="35938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cs typeface="Times New Roman" panose="02020603050405020304" pitchFamily="18" charset="0"/>
                  </a:rPr>
                  <a:t>In our project, we consider a baseline Distributed Learning system, as illustrated below, which consists of a master and a set of </a:t>
                </a:r>
                <a:r>
                  <a:rPr lang="en-US" altLang="zh-CN" sz="2844" i="1" dirty="0">
                    <a:solidFill>
                      <a:srgbClr val="000000"/>
                    </a:solidFill>
                    <a:ea typeface="宋体" panose="02010600030101010101" pitchFamily="2" charset="-122"/>
                    <a:cs typeface="Times New Roman" panose="02020603050405020304" pitchFamily="18" charset="0"/>
                  </a:rPr>
                  <a:t>m</a:t>
                </a:r>
                <a:r>
                  <a:rPr lang="en-US" altLang="zh-CN" sz="2844" dirty="0">
                    <a:solidFill>
                      <a:srgbClr val="000000"/>
                    </a:solidFill>
                    <a:ea typeface="宋体" panose="02010600030101010101" pitchFamily="2" charset="-122"/>
                    <a:cs typeface="Times New Roman" panose="02020603050405020304" pitchFamily="18" charset="0"/>
                  </a:rPr>
                  <a:t> workers denoted by </a:t>
                </a:r>
                <a14:m>
                  <m:oMath xmlns:m="http://schemas.openxmlformats.org/officeDocument/2006/math">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𝑊</m:t>
                    </m:r>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 …, </m:t>
                    </m:r>
                    <m:sSub>
                      <m:sSubPr>
                        <m:ctrlP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𝑊</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844" dirty="0">
                    <a:solidFill>
                      <a:srgbClr val="000000"/>
                    </a:solidFill>
                    <a:ea typeface="宋体" panose="02010600030101010101" pitchFamily="2" charset="-122"/>
                    <a:cs typeface="Times New Roman" panose="02020603050405020304" pitchFamily="18" charset="0"/>
                  </a:rPr>
                  <a:t>.A whole dataset </a:t>
                </a:r>
                <a:r>
                  <a:rPr lang="en-US" altLang="zh-CN" sz="2844" i="1" dirty="0">
                    <a:solidFill>
                      <a:srgbClr val="000000"/>
                    </a:solidFill>
                    <a:ea typeface="宋体" panose="02010600030101010101" pitchFamily="2" charset="-122"/>
                    <a:cs typeface="Times New Roman" panose="02020603050405020304" pitchFamily="18" charset="0"/>
                  </a:rPr>
                  <a:t>D</a:t>
                </a:r>
                <a:r>
                  <a:rPr lang="en-US" altLang="zh-CN" sz="2844" dirty="0">
                    <a:solidFill>
                      <a:srgbClr val="000000"/>
                    </a:solidFill>
                    <a:ea typeface="宋体" panose="02010600030101010101" pitchFamily="2" charset="-122"/>
                    <a:cs typeface="Times New Roman" panose="02020603050405020304" pitchFamily="18" charset="0"/>
                  </a:rPr>
                  <a:t> is divided into </a:t>
                </a:r>
                <a:r>
                  <a:rPr lang="en-US" altLang="zh-CN" sz="2844" i="1" dirty="0">
                    <a:solidFill>
                      <a:srgbClr val="000000"/>
                    </a:solidFill>
                    <a:ea typeface="宋体" panose="02010600030101010101" pitchFamily="2" charset="-122"/>
                    <a:cs typeface="Times New Roman" panose="02020603050405020304" pitchFamily="18" charset="0"/>
                  </a:rPr>
                  <a:t>k</a:t>
                </a:r>
                <a:r>
                  <a:rPr lang="en-US" altLang="zh-CN" sz="2844" dirty="0">
                    <a:solidFill>
                      <a:srgbClr val="000000"/>
                    </a:solidFill>
                    <a:ea typeface="宋体" panose="02010600030101010101" pitchFamily="2" charset="-122"/>
                    <a:cs typeface="Times New Roman" panose="02020603050405020304" pitchFamily="18" charset="0"/>
                  </a:rPr>
                  <a:t> equal-sized data partitions, denoted by </a:t>
                </a:r>
                <a14:m>
                  <m:oMath xmlns:m="http://schemas.openxmlformats.org/officeDocument/2006/math">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 …, </m:t>
                    </m:r>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𝑘</m:t>
                        </m:r>
                      </m:sub>
                    </m:sSub>
                  </m:oMath>
                </a14:m>
                <a:r>
                  <a:rPr lang="en-US" altLang="zh-CN" sz="2844" dirty="0">
                    <a:solidFill>
                      <a:srgbClr val="000000"/>
                    </a:solidFill>
                    <a:ea typeface="宋体" panose="02010600030101010101" pitchFamily="2" charset="-122"/>
                    <a:cs typeface="Times New Roman" panose="02020603050405020304" pitchFamily="18" charset="0"/>
                  </a:rPr>
                  <a:t>, i.e., </a:t>
                </a:r>
                <a14:m>
                  <m:oMath xmlns:m="http://schemas.openxmlformats.org/officeDocument/2006/math">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 …, </m:t>
                    </m:r>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𝑘</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844" dirty="0">
                    <a:solidFill>
                      <a:srgbClr val="000000"/>
                    </a:solidFill>
                    <a:ea typeface="宋体" panose="02010600030101010101" pitchFamily="2" charset="-122"/>
                    <a:cs typeface="Times New Roman" panose="02020603050405020304" pitchFamily="18" charset="0"/>
                  </a:rPr>
                  <a:t>. The partial gradient over a data partition </a:t>
                </a:r>
                <a14:m>
                  <m:oMath xmlns:m="http://schemas.openxmlformats.org/officeDocument/2006/math">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𝐷</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844"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44"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𝐷</m:t>
                    </m:r>
                  </m:oMath>
                </a14:m>
                <a:r>
                  <a:rPr lang="en-US" altLang="zh-CN" sz="2844" dirty="0">
                    <a:solidFill>
                      <a:srgbClr val="000000"/>
                    </a:solidFill>
                    <a:ea typeface="宋体" panose="02010600030101010101" pitchFamily="2" charset="-122"/>
                    <a:cs typeface="Times New Roman" panose="02020603050405020304" pitchFamily="18" charset="0"/>
                  </a:rPr>
                  <a:t> in round </a:t>
                </a:r>
                <a:r>
                  <a:rPr lang="en-US" altLang="zh-CN" sz="2844" i="1" dirty="0">
                    <a:solidFill>
                      <a:srgbClr val="000000"/>
                    </a:solidFill>
                    <a:ea typeface="宋体" panose="02010600030101010101" pitchFamily="2" charset="-122"/>
                    <a:cs typeface="Times New Roman" panose="02020603050405020304" pitchFamily="18" charset="0"/>
                  </a:rPr>
                  <a:t>t</a:t>
                </a:r>
                <a:r>
                  <a:rPr lang="en-US" altLang="zh-CN" sz="2844" dirty="0">
                    <a:solidFill>
                      <a:srgbClr val="000000"/>
                    </a:solidFill>
                    <a:ea typeface="宋体" panose="02010600030101010101" pitchFamily="2" charset="-122"/>
                    <a:cs typeface="Times New Roman" panose="02020603050405020304" pitchFamily="18" charset="0"/>
                  </a:rPr>
                  <a:t> is denoted as </a:t>
                </a:r>
                <a14:m>
                  <m:oMath xmlns:m="http://schemas.openxmlformats.org/officeDocument/2006/math">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1" i="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𝐠</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844" dirty="0">
                    <a:solidFill>
                      <a:srgbClr val="000000"/>
                    </a:solidFill>
                    <a:ea typeface="宋体" panose="02010600030101010101" pitchFamily="2" charset="-122"/>
                    <a:cs typeface="Times New Roman" panose="02020603050405020304" pitchFamily="18" charset="0"/>
                  </a:rPr>
                  <a:t>The whole task of distributed computation over this learning system is to obtain the aggregated gradient as</a:t>
                </a:r>
                <a:endParaRPr lang="zh-CN" altLang="en-US" sz="3556" dirty="0">
                  <a:solidFill>
                    <a:srgbClr val="000000"/>
                  </a:solidFill>
                  <a:ea typeface="宋体" panose="02010600030101010101" pitchFamily="2" charset="-122"/>
                  <a:cs typeface="Times New Roman" panose="02020603050405020304" pitchFamily="18" charset="0"/>
                </a:endParaRPr>
              </a:p>
            </p:txBody>
          </p:sp>
        </mc:Choice>
        <mc:Fallback xmlns="">
          <p:sp>
            <p:nvSpPr>
              <p:cNvPr id="188" name="文本框 9">
                <a:extLst>
                  <a:ext uri="{FF2B5EF4-FFF2-40B4-BE49-F238E27FC236}">
                    <a16:creationId xmlns:a16="http://schemas.microsoft.com/office/drawing/2014/main" id="{2FEF3BC5-181C-4F06-AD92-A0098FABD5A1}"/>
                  </a:ext>
                </a:extLst>
              </p:cNvPr>
              <p:cNvSpPr txBox="1">
                <a:spLocks noRot="1" noChangeAspect="1" noMove="1" noResize="1" noEditPoints="1" noAdjustHandles="1" noChangeArrowheads="1" noChangeShapeType="1" noTextEdit="1"/>
              </p:cNvSpPr>
              <p:nvPr/>
            </p:nvSpPr>
            <p:spPr bwMode="auto">
              <a:xfrm>
                <a:off x="1335201" y="15352623"/>
                <a:ext cx="9447388" cy="3593804"/>
              </a:xfrm>
              <a:prstGeom prst="rect">
                <a:avLst/>
              </a:prstGeom>
              <a:blipFill>
                <a:blip r:embed="rId5"/>
                <a:stretch>
                  <a:fillRect l="-1355" t="-1695" r="-1613" b="-44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D70C188-F7F7-42D5-BABE-8D232520B0BC}"/>
                  </a:ext>
                </a:extLst>
              </p:cNvPr>
              <p:cNvSpPr txBox="1"/>
              <p:nvPr/>
            </p:nvSpPr>
            <p:spPr>
              <a:xfrm>
                <a:off x="4611975" y="19093934"/>
                <a:ext cx="2742109" cy="12202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0" smtClean="0">
                              <a:latin typeface="Cambria Math" panose="02040503050406030204" pitchFamily="18" charset="0"/>
                            </a:rPr>
                            <m:t>𝐠</m:t>
                          </m:r>
                        </m:e>
                        <m:sub>
                          <m:r>
                            <a:rPr lang="en-US" altLang="zh-CN" sz="2800" b="0" i="1" smtClean="0">
                              <a:latin typeface="Cambria Math" panose="02040503050406030204" pitchFamily="18" charset="0"/>
                            </a:rPr>
                            <m:t>𝑡</m:t>
                          </m:r>
                        </m:sub>
                      </m:sSub>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𝑘</m:t>
                          </m:r>
                        </m:sup>
                        <m:e>
                          <m:sSub>
                            <m:sSubPr>
                              <m:ctrlPr>
                                <a:rPr lang="en-US" altLang="zh-CN" sz="2800" b="0" i="1" smtClean="0">
                                  <a:latin typeface="Cambria Math" panose="02040503050406030204" pitchFamily="18" charset="0"/>
                                </a:rPr>
                              </m:ctrlPr>
                            </m:sSubPr>
                            <m:e>
                              <m:r>
                                <a:rPr lang="en-US" altLang="zh-CN" sz="2800" b="1" i="0" smtClean="0">
                                  <a:latin typeface="Cambria Math" panose="02040503050406030204" pitchFamily="18" charset="0"/>
                                </a:rPr>
                                <m:t>𝐠</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sub>
                          </m:sSub>
                        </m:e>
                      </m:nary>
                    </m:oMath>
                  </m:oMathPara>
                </a14:m>
                <a:endParaRPr lang="zh-CN" altLang="en-US" sz="2800" dirty="0"/>
              </a:p>
            </p:txBody>
          </p:sp>
        </mc:Choice>
        <mc:Fallback xmlns="">
          <p:sp>
            <p:nvSpPr>
              <p:cNvPr id="35" name="文本框 34">
                <a:extLst>
                  <a:ext uri="{FF2B5EF4-FFF2-40B4-BE49-F238E27FC236}">
                    <a16:creationId xmlns:a16="http://schemas.microsoft.com/office/drawing/2014/main" id="{7D70C188-F7F7-42D5-BABE-8D232520B0BC}"/>
                  </a:ext>
                </a:extLst>
              </p:cNvPr>
              <p:cNvSpPr txBox="1">
                <a:spLocks noRot="1" noChangeAspect="1" noMove="1" noResize="1" noEditPoints="1" noAdjustHandles="1" noChangeArrowheads="1" noChangeShapeType="1" noTextEdit="1"/>
              </p:cNvSpPr>
              <p:nvPr/>
            </p:nvSpPr>
            <p:spPr>
              <a:xfrm>
                <a:off x="4611975" y="19093934"/>
                <a:ext cx="2742109" cy="122027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0" name="文本框 74">
                <a:extLst>
                  <a:ext uri="{FF2B5EF4-FFF2-40B4-BE49-F238E27FC236}">
                    <a16:creationId xmlns:a16="http://schemas.microsoft.com/office/drawing/2014/main" id="{815B4B8C-6D9E-4EF8-A6A2-B4A8DCB06258}"/>
                  </a:ext>
                </a:extLst>
              </p:cNvPr>
              <p:cNvSpPr txBox="1">
                <a:spLocks noChangeArrowheads="1"/>
              </p:cNvSpPr>
              <p:nvPr/>
            </p:nvSpPr>
            <p:spPr bwMode="auto">
              <a:xfrm>
                <a:off x="1246663" y="20414650"/>
                <a:ext cx="9447730" cy="9677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and use the aggregated gradient to update machine learning model parameter </a:t>
                </a:r>
                <a14:m>
                  <m:oMath xmlns:m="http://schemas.openxmlformats.org/officeDocument/2006/math">
                    <m:sSub>
                      <m:sSubPr>
                        <m:ctrlPr>
                          <a:rPr lang="en-US" altLang="zh-CN" sz="2844"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844"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2844" dirty="0">
                    <a:solidFill>
                      <a:srgbClr val="000000"/>
                    </a:solidFill>
                    <a:ea typeface="宋体" panose="02010600030101010101" pitchFamily="2" charset="-122"/>
                  </a:rPr>
                  <a:t> stored in master as</a:t>
                </a:r>
              </a:p>
            </p:txBody>
          </p:sp>
        </mc:Choice>
        <mc:Fallback xmlns="">
          <p:sp>
            <p:nvSpPr>
              <p:cNvPr id="190" name="文本框 74">
                <a:extLst>
                  <a:ext uri="{FF2B5EF4-FFF2-40B4-BE49-F238E27FC236}">
                    <a16:creationId xmlns:a16="http://schemas.microsoft.com/office/drawing/2014/main" id="{815B4B8C-6D9E-4EF8-A6A2-B4A8DCB06258}"/>
                  </a:ext>
                </a:extLst>
              </p:cNvPr>
              <p:cNvSpPr txBox="1">
                <a:spLocks noRot="1" noChangeAspect="1" noMove="1" noResize="1" noEditPoints="1" noAdjustHandles="1" noChangeArrowheads="1" noChangeShapeType="1" noTextEdit="1"/>
              </p:cNvSpPr>
              <p:nvPr/>
            </p:nvSpPr>
            <p:spPr bwMode="auto">
              <a:xfrm>
                <a:off x="1246663" y="20414650"/>
                <a:ext cx="9447730" cy="967701"/>
              </a:xfrm>
              <a:prstGeom prst="rect">
                <a:avLst/>
              </a:prstGeom>
              <a:blipFill>
                <a:blip r:embed="rId9"/>
                <a:stretch>
                  <a:fillRect l="-1356" t="-6918" b="-163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D03E9EC-20B6-4A22-8E3A-8969E2C60023}"/>
                  </a:ext>
                </a:extLst>
              </p:cNvPr>
              <p:cNvSpPr txBox="1"/>
              <p:nvPr/>
            </p:nvSpPr>
            <p:spPr>
              <a:xfrm>
                <a:off x="4468965" y="21501905"/>
                <a:ext cx="280442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𝜔</m:t>
                          </m:r>
                        </m:e>
                        <m:sub>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𝜔</m:t>
                          </m:r>
                        </m:e>
                        <m:sub>
                          <m:r>
                            <a:rPr lang="en-US" altLang="zh-CN" sz="2800" b="0" i="1" smtClean="0">
                              <a:latin typeface="Cambria Math" panose="02040503050406030204" pitchFamily="18" charset="0"/>
                            </a:rPr>
                            <m:t>𝑡</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𝜂</m:t>
                          </m:r>
                        </m:e>
                        <m:sub>
                          <m:r>
                            <a:rPr lang="en-US" altLang="zh-CN" sz="2800" b="0" i="1" smtClean="0">
                              <a:latin typeface="Cambria Math" panose="02040503050406030204" pitchFamily="18" charset="0"/>
                            </a:rPr>
                            <m:t>𝑡</m:t>
                          </m:r>
                        </m:sub>
                      </m:sSub>
                      <m:sSub>
                        <m:sSubPr>
                          <m:ctrlPr>
                            <a:rPr lang="en-US" altLang="zh-CN" sz="2800" b="0" i="1" smtClean="0">
                              <a:latin typeface="Cambria Math" panose="02040503050406030204" pitchFamily="18" charset="0"/>
                            </a:rPr>
                          </m:ctrlPr>
                        </m:sSubPr>
                        <m:e>
                          <m:r>
                            <a:rPr lang="en-US" altLang="zh-CN" sz="2800" b="1" i="0" smtClean="0">
                              <a:latin typeface="Cambria Math" panose="02040503050406030204" pitchFamily="18" charset="0"/>
                            </a:rPr>
                            <m:t>𝐠</m:t>
                          </m:r>
                        </m:e>
                        <m:sub>
                          <m:r>
                            <a:rPr lang="en-US" altLang="zh-CN" sz="2800" b="0" i="1" smtClean="0">
                              <a:latin typeface="Cambria Math" panose="02040503050406030204" pitchFamily="18" charset="0"/>
                            </a:rPr>
                            <m:t>𝑡</m:t>
                          </m:r>
                        </m:sub>
                      </m:sSub>
                    </m:oMath>
                  </m:oMathPara>
                </a14:m>
                <a:endParaRPr lang="zh-CN" altLang="en-US" sz="2800" dirty="0"/>
              </a:p>
            </p:txBody>
          </p:sp>
        </mc:Choice>
        <mc:Fallback xmlns="">
          <p:sp>
            <p:nvSpPr>
              <p:cNvPr id="36" name="文本框 35">
                <a:extLst>
                  <a:ext uri="{FF2B5EF4-FFF2-40B4-BE49-F238E27FC236}">
                    <a16:creationId xmlns:a16="http://schemas.microsoft.com/office/drawing/2014/main" id="{2D03E9EC-20B6-4A22-8E3A-8969E2C60023}"/>
                  </a:ext>
                </a:extLst>
              </p:cNvPr>
              <p:cNvSpPr txBox="1">
                <a:spLocks noRot="1" noChangeAspect="1" noMove="1" noResize="1" noEditPoints="1" noAdjustHandles="1" noChangeArrowheads="1" noChangeShapeType="1" noTextEdit="1"/>
              </p:cNvSpPr>
              <p:nvPr/>
            </p:nvSpPr>
            <p:spPr>
              <a:xfrm>
                <a:off x="4468965" y="21501905"/>
                <a:ext cx="2804421" cy="43088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2" name="文本框 74">
                <a:extLst>
                  <a:ext uri="{FF2B5EF4-FFF2-40B4-BE49-F238E27FC236}">
                    <a16:creationId xmlns:a16="http://schemas.microsoft.com/office/drawing/2014/main" id="{F65CE801-32F2-4661-8638-FA2C6C94EA7D}"/>
                  </a:ext>
                </a:extLst>
              </p:cNvPr>
              <p:cNvSpPr txBox="1">
                <a:spLocks noChangeArrowheads="1"/>
              </p:cNvSpPr>
              <p:nvPr/>
            </p:nvSpPr>
            <p:spPr bwMode="auto">
              <a:xfrm>
                <a:off x="1315103" y="22132913"/>
                <a:ext cx="9447730" cy="49455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where </a:t>
                </a:r>
                <a14:m>
                  <m:oMath xmlns:m="http://schemas.openxmlformats.org/officeDocument/2006/math">
                    <m:sSub>
                      <m:sSubPr>
                        <m:ctrlPr>
                          <a:rPr lang="en-US" altLang="zh-CN" sz="2844"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844"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844"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2844" dirty="0">
                    <a:solidFill>
                      <a:srgbClr val="000000"/>
                    </a:solidFill>
                    <a:ea typeface="宋体" panose="02010600030101010101" pitchFamily="2" charset="-122"/>
                  </a:rPr>
                  <a:t> is the learning rate. Considering the subscript of gradient </a:t>
                </a:r>
                <a14:m>
                  <m:oMath xmlns:m="http://schemas.openxmlformats.org/officeDocument/2006/math">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1">
                            <a:solidFill>
                              <a:srgbClr val="000000"/>
                            </a:solidFill>
                            <a:latin typeface="Cambria Math" panose="02040503050406030204" pitchFamily="18" charset="0"/>
                            <a:ea typeface="宋体" panose="02010600030101010101" pitchFamily="2" charset="-122"/>
                            <a:cs typeface="Times New Roman" panose="02020603050405020304" pitchFamily="18" charset="0"/>
                          </a:rPr>
                          <m:t>𝐠</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844" dirty="0">
                    <a:solidFill>
                      <a:srgbClr val="000000"/>
                    </a:solidFill>
                    <a:ea typeface="宋体" panose="02010600030101010101" pitchFamily="2" charset="-122"/>
                  </a:rPr>
                  <a:t> always being </a:t>
                </a:r>
                <a:r>
                  <a:rPr lang="en-US" altLang="zh-CN" sz="2844" i="1" dirty="0">
                    <a:solidFill>
                      <a:srgbClr val="000000"/>
                    </a:solidFill>
                    <a:ea typeface="宋体" panose="02010600030101010101" pitchFamily="2" charset="-122"/>
                  </a:rPr>
                  <a:t>t</a:t>
                </a:r>
                <a:r>
                  <a:rPr lang="en-US" altLang="zh-CN" sz="2844" dirty="0">
                    <a:solidFill>
                      <a:srgbClr val="000000"/>
                    </a:solidFill>
                    <a:ea typeface="宋体" panose="02010600030101010101" pitchFamily="2" charset="-122"/>
                  </a:rPr>
                  <a:t> under the setting that discards the partial gradients of stragglers, we ignore the subscript </a:t>
                </a:r>
                <a:r>
                  <a:rPr lang="en-US" altLang="zh-CN" sz="2844" i="1" dirty="0">
                    <a:solidFill>
                      <a:srgbClr val="000000"/>
                    </a:solidFill>
                    <a:ea typeface="宋体" panose="02010600030101010101" pitchFamily="2" charset="-122"/>
                  </a:rPr>
                  <a:t>t</a:t>
                </a:r>
                <a:r>
                  <a:rPr lang="en-US" altLang="zh-CN" sz="2844" dirty="0">
                    <a:solidFill>
                      <a:srgbClr val="000000"/>
                    </a:solidFill>
                    <a:ea typeface="宋体" panose="02010600030101010101" pitchFamily="2" charset="-122"/>
                  </a:rPr>
                  <a:t> for clarity by replacing </a:t>
                </a:r>
                <a14:m>
                  <m:oMath xmlns:m="http://schemas.openxmlformats.org/officeDocument/2006/math">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1">
                            <a:solidFill>
                              <a:srgbClr val="000000"/>
                            </a:solidFill>
                            <a:latin typeface="Cambria Math" panose="02040503050406030204" pitchFamily="18" charset="0"/>
                            <a:ea typeface="宋体" panose="02010600030101010101" pitchFamily="2" charset="-122"/>
                            <a:cs typeface="Times New Roman" panose="02020603050405020304" pitchFamily="18" charset="0"/>
                          </a:rPr>
                          <m:t>𝐠</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oMath>
                </a14:m>
                <a:r>
                  <a:rPr lang="en-US" altLang="zh-CN" sz="2844" dirty="0">
                    <a:solidFill>
                      <a:srgbClr val="000000"/>
                    </a:solidFill>
                    <a:ea typeface="宋体" panose="02010600030101010101" pitchFamily="2" charset="-122"/>
                  </a:rPr>
                  <a:t> with </a:t>
                </a:r>
                <a14:m>
                  <m:oMath xmlns:m="http://schemas.openxmlformats.org/officeDocument/2006/math">
                    <m:sSub>
                      <m:sSubPr>
                        <m:ctrlP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844" b="1">
                            <a:solidFill>
                              <a:srgbClr val="000000"/>
                            </a:solidFill>
                            <a:latin typeface="Cambria Math" panose="02040503050406030204" pitchFamily="18" charset="0"/>
                            <a:ea typeface="宋体" panose="02010600030101010101" pitchFamily="2" charset="-122"/>
                            <a:cs typeface="Times New Roman" panose="02020603050405020304" pitchFamily="18" charset="0"/>
                          </a:rPr>
                          <m:t>𝐠</m:t>
                        </m:r>
                      </m:e>
                      <m: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844" i="1">
                        <a:solidFill>
                          <a:srgbClr val="000000"/>
                        </a:solidFill>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844" dirty="0">
                    <a:solidFill>
                      <a:srgbClr val="000000"/>
                    </a:solidFill>
                    <a:ea typeface="宋体" panose="02010600030101010101" pitchFamily="2" charset="-122"/>
                  </a:rPr>
                  <a:t>in the figure.</a:t>
                </a:r>
              </a:p>
              <a:p>
                <a:pPr defTabSz="812810" eaLnBrk="0" hangingPunct="0"/>
                <a:endParaRPr lang="en-US" altLang="zh-CN" sz="2844" dirty="0">
                  <a:solidFill>
                    <a:srgbClr val="000000"/>
                  </a:solidFill>
                  <a:ea typeface="宋体" panose="02010600030101010101" pitchFamily="2" charset="-122"/>
                </a:endParaRPr>
              </a:p>
              <a:p>
                <a:pPr defTabSz="812810" eaLnBrk="0" hangingPunct="0"/>
                <a:r>
                  <a:rPr lang="en-US" altLang="zh-CN" sz="2844" dirty="0">
                    <a:solidFill>
                      <a:srgbClr val="000000"/>
                    </a:solidFill>
                    <a:ea typeface="宋体" panose="02010600030101010101" pitchFamily="2" charset="-122"/>
                  </a:rPr>
                  <a:t>A direct approach is to allocate different data partitions to different workers. Each worker computes the partial gradients over the data partitions in hand, and then sends the summation of these partial gradients to the master. After collecting all the summations from the workers, the master can get the aggregated gradient by summing up the summations.</a:t>
                </a:r>
              </a:p>
            </p:txBody>
          </p:sp>
        </mc:Choice>
        <mc:Fallback xmlns="">
          <p:sp>
            <p:nvSpPr>
              <p:cNvPr id="192" name="文本框 74">
                <a:extLst>
                  <a:ext uri="{FF2B5EF4-FFF2-40B4-BE49-F238E27FC236}">
                    <a16:creationId xmlns:a16="http://schemas.microsoft.com/office/drawing/2014/main" id="{F65CE801-32F2-4661-8638-FA2C6C94EA7D}"/>
                  </a:ext>
                </a:extLst>
              </p:cNvPr>
              <p:cNvSpPr txBox="1">
                <a:spLocks noRot="1" noChangeAspect="1" noMove="1" noResize="1" noEditPoints="1" noAdjustHandles="1" noChangeArrowheads="1" noChangeShapeType="1" noTextEdit="1"/>
              </p:cNvSpPr>
              <p:nvPr/>
            </p:nvSpPr>
            <p:spPr bwMode="auto">
              <a:xfrm>
                <a:off x="1315103" y="22132913"/>
                <a:ext cx="9447730" cy="4945585"/>
              </a:xfrm>
              <a:prstGeom prst="rect">
                <a:avLst/>
              </a:prstGeom>
              <a:blipFill>
                <a:blip r:embed="rId11"/>
                <a:stretch>
                  <a:fillRect l="-1355" t="-1356" b="-25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93" name="Picture 12">
            <a:extLst>
              <a:ext uri="{FF2B5EF4-FFF2-40B4-BE49-F238E27FC236}">
                <a16:creationId xmlns:a16="http://schemas.microsoft.com/office/drawing/2014/main" id="{3A64C6B5-C4DD-446A-B6DC-8B766A95EFA9}"/>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59156" y="29148706"/>
            <a:ext cx="4246711" cy="2880000"/>
          </a:xfrm>
          <a:prstGeom prst="rect">
            <a:avLst/>
          </a:prstGeom>
          <a:noFill/>
          <a:ln>
            <a:noFill/>
          </a:ln>
        </p:spPr>
      </p:pic>
      <p:pic>
        <p:nvPicPr>
          <p:cNvPr id="197" name="Picture 14">
            <a:extLst>
              <a:ext uri="{FF2B5EF4-FFF2-40B4-BE49-F238E27FC236}">
                <a16:creationId xmlns:a16="http://schemas.microsoft.com/office/drawing/2014/main" id="{CE60D990-1463-4CDF-AE94-204CA2D17F5F}"/>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356733" y="9729704"/>
            <a:ext cx="4377600" cy="2880000"/>
          </a:xfrm>
          <a:prstGeom prst="rect">
            <a:avLst/>
          </a:prstGeom>
          <a:noFill/>
          <a:ln>
            <a:noFill/>
          </a:ln>
        </p:spPr>
      </p:pic>
      <p:pic>
        <p:nvPicPr>
          <p:cNvPr id="199" name="Picture 18">
            <a:extLst>
              <a:ext uri="{FF2B5EF4-FFF2-40B4-BE49-F238E27FC236}">
                <a16:creationId xmlns:a16="http://schemas.microsoft.com/office/drawing/2014/main" id="{27880215-AAA7-409F-815F-DCDDF750E618}"/>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629862" y="9757336"/>
            <a:ext cx="4161340" cy="2880000"/>
          </a:xfrm>
          <a:prstGeom prst="rect">
            <a:avLst/>
          </a:prstGeom>
          <a:noFill/>
          <a:ln>
            <a:noFill/>
          </a:ln>
        </p:spPr>
      </p:pic>
      <p:grpSp>
        <p:nvGrpSpPr>
          <p:cNvPr id="37" name="组合 36">
            <a:extLst>
              <a:ext uri="{FF2B5EF4-FFF2-40B4-BE49-F238E27FC236}">
                <a16:creationId xmlns:a16="http://schemas.microsoft.com/office/drawing/2014/main" id="{BC8D7FBE-52F5-44C0-B76C-D85E4D541251}"/>
              </a:ext>
            </a:extLst>
          </p:cNvPr>
          <p:cNvGrpSpPr/>
          <p:nvPr/>
        </p:nvGrpSpPr>
        <p:grpSpPr>
          <a:xfrm>
            <a:off x="32988958" y="16665879"/>
            <a:ext cx="9808634" cy="12414159"/>
            <a:chOff x="11679923" y="13829970"/>
            <a:chExt cx="9808634" cy="12414159"/>
          </a:xfrm>
        </p:grpSpPr>
        <p:grpSp>
          <p:nvGrpSpPr>
            <p:cNvPr id="201" name="组合 168">
              <a:extLst>
                <a:ext uri="{FF2B5EF4-FFF2-40B4-BE49-F238E27FC236}">
                  <a16:creationId xmlns:a16="http://schemas.microsoft.com/office/drawing/2014/main" id="{762B6C0A-8C9E-440B-98E2-32704CD347D9}"/>
                </a:ext>
              </a:extLst>
            </p:cNvPr>
            <p:cNvGrpSpPr>
              <a:grpSpLocks/>
            </p:cNvGrpSpPr>
            <p:nvPr/>
          </p:nvGrpSpPr>
          <p:grpSpPr bwMode="auto">
            <a:xfrm>
              <a:off x="11679923" y="13829970"/>
              <a:ext cx="9808634" cy="723901"/>
              <a:chOff x="1306882" y="9989238"/>
              <a:chExt cx="11035709" cy="815177"/>
            </a:xfrm>
          </p:grpSpPr>
          <p:grpSp>
            <p:nvGrpSpPr>
              <p:cNvPr id="202" name="组合 169">
                <a:extLst>
                  <a:ext uri="{FF2B5EF4-FFF2-40B4-BE49-F238E27FC236}">
                    <a16:creationId xmlns:a16="http://schemas.microsoft.com/office/drawing/2014/main" id="{F5B6956C-37A4-4158-95C5-87E5CF66399E}"/>
                  </a:ext>
                </a:extLst>
              </p:cNvPr>
              <p:cNvGrpSpPr>
                <a:grpSpLocks/>
              </p:cNvGrpSpPr>
              <p:nvPr/>
            </p:nvGrpSpPr>
            <p:grpSpPr bwMode="auto">
              <a:xfrm>
                <a:off x="1306882" y="9989238"/>
                <a:ext cx="11035709" cy="815177"/>
                <a:chOff x="1306882" y="11109214"/>
                <a:chExt cx="11035709" cy="815177"/>
              </a:xfrm>
            </p:grpSpPr>
            <p:sp>
              <p:nvSpPr>
                <p:cNvPr id="204" name="矩形: 圆顶角 203">
                  <a:extLst>
                    <a:ext uri="{FF2B5EF4-FFF2-40B4-BE49-F238E27FC236}">
                      <a16:creationId xmlns:a16="http://schemas.microsoft.com/office/drawing/2014/main" id="{F83BAE70-2430-4DD6-AAF5-7D3C0BF5507C}"/>
                    </a:ext>
                  </a:extLst>
                </p:cNvPr>
                <p:cNvSpPr/>
                <p:nvPr/>
              </p:nvSpPr>
              <p:spPr bwMode="auto">
                <a:xfrm>
                  <a:off x="1317995" y="11109215"/>
                  <a:ext cx="5567560"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205" name="直接连接符 172">
                  <a:extLst>
                    <a:ext uri="{FF2B5EF4-FFF2-40B4-BE49-F238E27FC236}">
                      <a16:creationId xmlns:a16="http://schemas.microsoft.com/office/drawing/2014/main" id="{4577459E-860B-4543-B47E-94BE6E820142}"/>
                    </a:ext>
                  </a:extLst>
                </p:cNvPr>
                <p:cNvCxnSpPr>
                  <a:cxnSpLocks noChangeShapeType="1"/>
                </p:cNvCxnSpPr>
                <p:nvPr/>
              </p:nvCxnSpPr>
              <p:spPr bwMode="auto">
                <a:xfrm>
                  <a:off x="1306882" y="11109214"/>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3" name="文本框 170">
                <a:extLst>
                  <a:ext uri="{FF2B5EF4-FFF2-40B4-BE49-F238E27FC236}">
                    <a16:creationId xmlns:a16="http://schemas.microsoft.com/office/drawing/2014/main" id="{FDD88F83-4C5F-4855-B208-B3916F4D6C1B}"/>
                  </a:ext>
                </a:extLst>
              </p:cNvPr>
              <p:cNvSpPr txBox="1">
                <a:spLocks noChangeArrowheads="1"/>
              </p:cNvSpPr>
              <p:nvPr/>
            </p:nvSpPr>
            <p:spPr bwMode="auto">
              <a:xfrm>
                <a:off x="1510671" y="10045620"/>
                <a:ext cx="3070122" cy="65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Application</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206" name="文本框 173">
              <a:extLst>
                <a:ext uri="{FF2B5EF4-FFF2-40B4-BE49-F238E27FC236}">
                  <a16:creationId xmlns:a16="http://schemas.microsoft.com/office/drawing/2014/main" id="{C91F0F1D-F965-44E1-BB32-9C4F57795F40}"/>
                </a:ext>
              </a:extLst>
            </p:cNvPr>
            <p:cNvSpPr txBox="1">
              <a:spLocks noChangeArrowheads="1"/>
            </p:cNvSpPr>
            <p:nvPr/>
          </p:nvSpPr>
          <p:spPr bwMode="auto">
            <a:xfrm>
              <a:off x="11833253" y="14733325"/>
              <a:ext cx="9447388" cy="821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7000"/>
                </a:lnSpc>
                <a:spcAft>
                  <a:spcPts val="800"/>
                </a:spcAft>
              </a:pPr>
              <a:r>
                <a:rPr lang="en-US" sz="2840" dirty="0">
                  <a:effectLst/>
                  <a:ea typeface="DengXian" panose="02010600030101010101" pitchFamily="2" charset="-122"/>
                  <a:cs typeface="Times New Roman" panose="02020603050405020304" pitchFamily="18" charset="0"/>
                </a:rPr>
                <a:t>In the machine learning field, federated learning with wireless communications has attract increasing interest considering the availability of unprecedented amount of data and advancements in computing and parallel processing. Distributed learning scheme adapting wireless communication is particularly appealing because the traditional model-driven approaches are not rich enough to capture the growing complexity and heterogeneity of the modern wireless networks. </a:t>
              </a:r>
            </a:p>
            <a:p>
              <a:pPr>
                <a:lnSpc>
                  <a:spcPct val="107000"/>
                </a:lnSpc>
                <a:spcAft>
                  <a:spcPts val="800"/>
                </a:spcAft>
              </a:pPr>
              <a:r>
                <a:rPr lang="en-US" sz="2840" dirty="0">
                  <a:effectLst/>
                  <a:ea typeface="DengXian" panose="02010600030101010101" pitchFamily="2" charset="-122"/>
                  <a:cs typeface="Times New Roman" panose="02020603050405020304" pitchFamily="18" charset="0"/>
                </a:rPr>
                <a:t> </a:t>
              </a:r>
            </a:p>
            <a:p>
              <a:pPr>
                <a:lnSpc>
                  <a:spcPct val="107000"/>
                </a:lnSpc>
                <a:spcAft>
                  <a:spcPts val="800"/>
                </a:spcAft>
              </a:pPr>
              <a:r>
                <a:rPr lang="en-US" sz="2840" dirty="0">
                  <a:effectLst/>
                  <a:ea typeface="DengXian" panose="02010600030101010101" pitchFamily="2" charset="-122"/>
                  <a:cs typeface="Times New Roman" panose="02020603050405020304" pitchFamily="18" charset="0"/>
                </a:rPr>
                <a:t>As an asynchronous algorithm, APSB is tolerant to devices with various computation speed to compute parallelly. The increase of communication interval K significantly alleviates the communication overhead where the data transfer speed in wireless network is usually limited. Utilizing the factor that all devices can receive broadcast operation reduces stimulatingly with the same cost of p2p transfer, APSB reduces the gradient latency and stabilizes the iteration step for large K.</a:t>
              </a:r>
            </a:p>
          </p:txBody>
        </p:sp>
        <p:grpSp>
          <p:nvGrpSpPr>
            <p:cNvPr id="207" name="组合 28680">
              <a:extLst>
                <a:ext uri="{FF2B5EF4-FFF2-40B4-BE49-F238E27FC236}">
                  <a16:creationId xmlns:a16="http://schemas.microsoft.com/office/drawing/2014/main" id="{9BFD50FB-9A9A-4A23-B986-5A0D7389C044}"/>
                </a:ext>
              </a:extLst>
            </p:cNvPr>
            <p:cNvGrpSpPr>
              <a:grpSpLocks/>
            </p:cNvGrpSpPr>
            <p:nvPr/>
          </p:nvGrpSpPr>
          <p:grpSpPr bwMode="auto">
            <a:xfrm>
              <a:off x="13754692" y="23472706"/>
              <a:ext cx="5709356" cy="2771423"/>
              <a:chOff x="2543414" y="3429001"/>
              <a:chExt cx="6422138" cy="3117553"/>
            </a:xfrm>
          </p:grpSpPr>
          <p:pic>
            <p:nvPicPr>
              <p:cNvPr id="208" name="Google Shape;104;p15">
                <a:extLst>
                  <a:ext uri="{FF2B5EF4-FFF2-40B4-BE49-F238E27FC236}">
                    <a16:creationId xmlns:a16="http://schemas.microsoft.com/office/drawing/2014/main" id="{C59D8645-F692-4171-8178-6A5F9711EA61}"/>
                  </a:ext>
                </a:extLst>
              </p:cNvPr>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9448" y="3429001"/>
                <a:ext cx="896552"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Google Shape;105;p15">
                <a:extLst>
                  <a:ext uri="{FF2B5EF4-FFF2-40B4-BE49-F238E27FC236}">
                    <a16:creationId xmlns:a16="http://schemas.microsoft.com/office/drawing/2014/main" id="{139B393D-9973-44E7-AB28-745D893EF2D8}"/>
                  </a:ext>
                </a:extLst>
              </p:cNvPr>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43414" y="4923632"/>
                <a:ext cx="1067321" cy="87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 name="Google Shape;106;p15">
                <a:extLst>
                  <a:ext uri="{FF2B5EF4-FFF2-40B4-BE49-F238E27FC236}">
                    <a16:creationId xmlns:a16="http://schemas.microsoft.com/office/drawing/2014/main" id="{BD4CE9E4-BE9E-47A8-A1B3-243F4C186404}"/>
                  </a:ext>
                </a:extLst>
              </p:cNvPr>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8217"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 name="Google Shape;107;p15">
                <a:extLst>
                  <a:ext uri="{FF2B5EF4-FFF2-40B4-BE49-F238E27FC236}">
                    <a16:creationId xmlns:a16="http://schemas.microsoft.com/office/drawing/2014/main" id="{EAEE3DA2-1732-4ED6-9EDC-326944EF8628}"/>
                  </a:ext>
                </a:extLst>
              </p:cNvPr>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40828" y="4923254"/>
                <a:ext cx="1524724" cy="57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2" name="Google Shape;108;p15">
                <a:extLst>
                  <a:ext uri="{FF2B5EF4-FFF2-40B4-BE49-F238E27FC236}">
                    <a16:creationId xmlns:a16="http://schemas.microsoft.com/office/drawing/2014/main" id="{A8C6397C-B990-4CF9-B483-166917B4A5D7}"/>
                  </a:ext>
                </a:extLst>
              </p:cNvPr>
              <p:cNvCxnSpPr>
                <a:cxnSpLocks noChangeShapeType="1"/>
              </p:cNvCxnSpPr>
              <p:nvPr/>
            </p:nvCxnSpPr>
            <p:spPr bwMode="auto">
              <a:xfrm rot="10800000" flipH="1">
                <a:off x="3535971" y="4176127"/>
                <a:ext cx="1588764" cy="800380"/>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3" name="Google Shape;109;p15">
                <a:extLst>
                  <a:ext uri="{FF2B5EF4-FFF2-40B4-BE49-F238E27FC236}">
                    <a16:creationId xmlns:a16="http://schemas.microsoft.com/office/drawing/2014/main" id="{978EDC86-05A4-4E1C-B5C9-82BDD024AA3C}"/>
                  </a:ext>
                </a:extLst>
              </p:cNvPr>
              <p:cNvCxnSpPr>
                <a:cxnSpLocks noChangeShapeType="1"/>
              </p:cNvCxnSpPr>
              <p:nvPr/>
            </p:nvCxnSpPr>
            <p:spPr bwMode="auto">
              <a:xfrm rot="10800000" flipH="1">
                <a:off x="4676459" y="4400265"/>
                <a:ext cx="774584" cy="99647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4" name="Google Shape;110;p15">
                <a:extLst>
                  <a:ext uri="{FF2B5EF4-FFF2-40B4-BE49-F238E27FC236}">
                    <a16:creationId xmlns:a16="http://schemas.microsoft.com/office/drawing/2014/main" id="{4B042681-2C54-46D3-8716-4EF934A53123}"/>
                  </a:ext>
                </a:extLst>
              </p:cNvPr>
              <p:cNvCxnSpPr>
                <a:cxnSpLocks noChangeShapeType="1"/>
              </p:cNvCxnSpPr>
              <p:nvPr/>
            </p:nvCxnSpPr>
            <p:spPr bwMode="auto">
              <a:xfrm rot="10800000">
                <a:off x="5894929" y="4400264"/>
                <a:ext cx="519720" cy="107138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5" name="Google Shape;111;p15">
                <a:extLst>
                  <a:ext uri="{FF2B5EF4-FFF2-40B4-BE49-F238E27FC236}">
                    <a16:creationId xmlns:a16="http://schemas.microsoft.com/office/drawing/2014/main" id="{2EB0E394-5927-4EA6-87BF-DD7B8885AF59}"/>
                  </a:ext>
                </a:extLst>
              </p:cNvPr>
              <p:cNvCxnSpPr>
                <a:cxnSpLocks noChangeShapeType="1"/>
              </p:cNvCxnSpPr>
              <p:nvPr/>
            </p:nvCxnSpPr>
            <p:spPr bwMode="auto">
              <a:xfrm rot="10800000">
                <a:off x="6170713" y="4274116"/>
                <a:ext cx="1494253" cy="684232"/>
              </a:xfrm>
              <a:prstGeom prst="straightConnector1">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cxnSp>
          <p:pic>
            <p:nvPicPr>
              <p:cNvPr id="216" name="Google Shape;112;p15">
                <a:extLst>
                  <a:ext uri="{FF2B5EF4-FFF2-40B4-BE49-F238E27FC236}">
                    <a16:creationId xmlns:a16="http://schemas.microsoft.com/office/drawing/2014/main" id="{6B659038-C826-477C-943A-C9B6015CA66E}"/>
                  </a:ext>
                </a:extLst>
              </p:cNvPr>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60699" y="5541335"/>
                <a:ext cx="682107" cy="100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7" name="组合 26">
            <a:extLst>
              <a:ext uri="{FF2B5EF4-FFF2-40B4-BE49-F238E27FC236}">
                <a16:creationId xmlns:a16="http://schemas.microsoft.com/office/drawing/2014/main" id="{A51839AA-3F75-46E4-A40D-874C55A785E5}"/>
              </a:ext>
            </a:extLst>
          </p:cNvPr>
          <p:cNvGrpSpPr/>
          <p:nvPr/>
        </p:nvGrpSpPr>
        <p:grpSpPr>
          <a:xfrm>
            <a:off x="22149765" y="5970464"/>
            <a:ext cx="9810044" cy="8069202"/>
            <a:chOff x="22149765" y="5970464"/>
            <a:chExt cx="9810044" cy="8069202"/>
          </a:xfrm>
        </p:grpSpPr>
        <p:grpSp>
          <p:nvGrpSpPr>
            <p:cNvPr id="15460" name="组合 36">
              <a:extLst>
                <a:ext uri="{FF2B5EF4-FFF2-40B4-BE49-F238E27FC236}">
                  <a16:creationId xmlns:a16="http://schemas.microsoft.com/office/drawing/2014/main" id="{FE16CD2E-15CD-4A85-9052-7BCB734632B4}"/>
                </a:ext>
              </a:extLst>
            </p:cNvPr>
            <p:cNvGrpSpPr>
              <a:grpSpLocks/>
            </p:cNvGrpSpPr>
            <p:nvPr/>
          </p:nvGrpSpPr>
          <p:grpSpPr bwMode="auto">
            <a:xfrm>
              <a:off x="22149765" y="5970464"/>
              <a:ext cx="9810044" cy="723901"/>
              <a:chOff x="1360081" y="26235824"/>
              <a:chExt cx="11035709" cy="814389"/>
            </a:xfrm>
          </p:grpSpPr>
          <p:grpSp>
            <p:nvGrpSpPr>
              <p:cNvPr id="15498" name="组合 27">
                <a:extLst>
                  <a:ext uri="{FF2B5EF4-FFF2-40B4-BE49-F238E27FC236}">
                    <a16:creationId xmlns:a16="http://schemas.microsoft.com/office/drawing/2014/main" id="{C5105645-B407-42A2-A798-B28C4FA1A68F}"/>
                  </a:ext>
                </a:extLst>
              </p:cNvPr>
              <p:cNvGrpSpPr>
                <a:grpSpLocks/>
              </p:cNvGrpSpPr>
              <p:nvPr/>
            </p:nvGrpSpPr>
            <p:grpSpPr bwMode="auto">
              <a:xfrm>
                <a:off x="1360081" y="26235824"/>
                <a:ext cx="11035709" cy="814389"/>
                <a:chOff x="1360081" y="17068800"/>
                <a:chExt cx="11035709" cy="814389"/>
              </a:xfrm>
            </p:grpSpPr>
            <p:sp>
              <p:nvSpPr>
                <p:cNvPr id="29" name="矩形: 圆顶角 28">
                  <a:extLst>
                    <a:ext uri="{FF2B5EF4-FFF2-40B4-BE49-F238E27FC236}">
                      <a16:creationId xmlns:a16="http://schemas.microsoft.com/office/drawing/2014/main" id="{F176512A-6D42-44EE-A4CC-BF749AA429B8}"/>
                    </a:ext>
                  </a:extLst>
                </p:cNvPr>
                <p:cNvSpPr/>
                <p:nvPr/>
              </p:nvSpPr>
              <p:spPr bwMode="auto">
                <a:xfrm>
                  <a:off x="1371193" y="17068800"/>
                  <a:ext cx="5491646" cy="814389"/>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01" name="直接连接符 29">
                  <a:extLst>
                    <a:ext uri="{FF2B5EF4-FFF2-40B4-BE49-F238E27FC236}">
                      <a16:creationId xmlns:a16="http://schemas.microsoft.com/office/drawing/2014/main" id="{05ECB331-05A6-4993-A77C-442AA485C696}"/>
                    </a:ext>
                  </a:extLst>
                </p:cNvPr>
                <p:cNvCxnSpPr>
                  <a:cxnSpLocks noChangeShapeType="1"/>
                </p:cNvCxnSpPr>
                <p:nvPr/>
              </p:nvCxnSpPr>
              <p:spPr bwMode="auto">
                <a:xfrm>
                  <a:off x="1360081" y="17068800"/>
                  <a:ext cx="11035709"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499" name="文本框 34">
                <a:extLst>
                  <a:ext uri="{FF2B5EF4-FFF2-40B4-BE49-F238E27FC236}">
                    <a16:creationId xmlns:a16="http://schemas.microsoft.com/office/drawing/2014/main" id="{A7F70DEC-79A6-4445-AB09-40136D17474E}"/>
                  </a:ext>
                </a:extLst>
              </p:cNvPr>
              <p:cNvSpPr txBox="1">
                <a:spLocks noChangeArrowheads="1"/>
              </p:cNvSpPr>
              <p:nvPr/>
            </p:nvSpPr>
            <p:spPr bwMode="auto">
              <a:xfrm>
                <a:off x="1481631" y="26326695"/>
                <a:ext cx="7798883" cy="6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a:solidFill>
                      <a:srgbClr val="000000"/>
                    </a:solidFill>
                    <a:latin typeface="Lucida Fax" panose="02060602050505020204" pitchFamily="18" charset="0"/>
                    <a:ea typeface="宋体" panose="02010600030101010101" pitchFamily="2" charset="-122"/>
                  </a:rPr>
                  <a:t>Asynchronous </a:t>
                </a:r>
                <a:r>
                  <a:rPr lang="en-US" altLang="zh-CN" sz="3200" b="1" dirty="0">
                    <a:solidFill>
                      <a:srgbClr val="000000"/>
                    </a:solidFill>
                    <a:latin typeface="Lucida Fax" panose="02060602050505020204" pitchFamily="18" charset="0"/>
                    <a:ea typeface="宋体" panose="02010600030101010101" pitchFamily="2" charset="-122"/>
                  </a:rPr>
                  <a:t>LSGD</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5461" name="文本框 77">
              <a:extLst>
                <a:ext uri="{FF2B5EF4-FFF2-40B4-BE49-F238E27FC236}">
                  <a16:creationId xmlns:a16="http://schemas.microsoft.com/office/drawing/2014/main" id="{968C3C5F-64BD-4FF6-809E-E869193694C8}"/>
                </a:ext>
              </a:extLst>
            </p:cNvPr>
            <p:cNvSpPr txBox="1">
              <a:spLocks noChangeArrowheads="1"/>
            </p:cNvSpPr>
            <p:nvPr/>
          </p:nvSpPr>
          <p:spPr bwMode="auto">
            <a:xfrm>
              <a:off x="22356337" y="6740035"/>
              <a:ext cx="9447730" cy="1843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After any worker completes K iterations, the cumulative gradient is uploaded immediately. After the server is updated, the local parameter of the worker is replaced with the new parameter.</a:t>
              </a:r>
              <a:endParaRPr lang="zh-CN" altLang="en-US" sz="2844" dirty="0">
                <a:solidFill>
                  <a:srgbClr val="000000"/>
                </a:solidFill>
                <a:ea typeface="宋体" panose="02010600030101010101" pitchFamily="2" charset="-122"/>
              </a:endParaRPr>
            </a:p>
          </p:txBody>
        </p:sp>
        <p:sp>
          <p:nvSpPr>
            <p:cNvPr id="180" name="文本框 77">
              <a:extLst>
                <a:ext uri="{FF2B5EF4-FFF2-40B4-BE49-F238E27FC236}">
                  <a16:creationId xmlns:a16="http://schemas.microsoft.com/office/drawing/2014/main" id="{691B3831-0879-474E-9898-F8222D874043}"/>
                </a:ext>
              </a:extLst>
            </p:cNvPr>
            <p:cNvSpPr txBox="1">
              <a:spLocks noChangeArrowheads="1"/>
            </p:cNvSpPr>
            <p:nvPr/>
          </p:nvSpPr>
          <p:spPr bwMode="auto">
            <a:xfrm>
              <a:off x="22375416" y="12634281"/>
              <a:ext cx="9447730" cy="1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The local update frequency of A-LSGD is K. In A-LSGD, workers do not block each other, which shows the robustness </a:t>
              </a:r>
              <a:r>
                <a:rPr lang="en-US" altLang="zh-CN" sz="2844" dirty="0">
                  <a:ea typeface="宋体" panose="02010600030101010101" pitchFamily="2" charset="-122"/>
                </a:rPr>
                <a:t>to heterogeneity.</a:t>
              </a:r>
            </a:p>
          </p:txBody>
        </p:sp>
        <p:grpSp>
          <p:nvGrpSpPr>
            <p:cNvPr id="25" name="组合 24">
              <a:extLst>
                <a:ext uri="{FF2B5EF4-FFF2-40B4-BE49-F238E27FC236}">
                  <a16:creationId xmlns:a16="http://schemas.microsoft.com/office/drawing/2014/main" id="{F114654F-E421-4D55-8F1E-DFEC02A998CC}"/>
                </a:ext>
              </a:extLst>
            </p:cNvPr>
            <p:cNvGrpSpPr/>
            <p:nvPr/>
          </p:nvGrpSpPr>
          <p:grpSpPr>
            <a:xfrm>
              <a:off x="22425785" y="8538595"/>
              <a:ext cx="9250290" cy="4075165"/>
              <a:chOff x="22425785" y="8538595"/>
              <a:chExt cx="9250290" cy="4075165"/>
            </a:xfrm>
          </p:grpSpPr>
          <p:grpSp>
            <p:nvGrpSpPr>
              <p:cNvPr id="15465" name="组合 28672">
                <a:extLst>
                  <a:ext uri="{FF2B5EF4-FFF2-40B4-BE49-F238E27FC236}">
                    <a16:creationId xmlns:a16="http://schemas.microsoft.com/office/drawing/2014/main" id="{0047315A-424E-47B3-9473-A2EECD34633B}"/>
                  </a:ext>
                </a:extLst>
              </p:cNvPr>
              <p:cNvGrpSpPr>
                <a:grpSpLocks/>
              </p:cNvGrpSpPr>
              <p:nvPr/>
            </p:nvGrpSpPr>
            <p:grpSpPr bwMode="auto">
              <a:xfrm>
                <a:off x="27041367" y="8538595"/>
                <a:ext cx="4268151" cy="3301271"/>
                <a:chOff x="6429240" y="1576608"/>
                <a:chExt cx="5090171" cy="3937287"/>
              </a:xfrm>
            </p:grpSpPr>
            <p:pic>
              <p:nvPicPr>
                <p:cNvPr id="15468" name="Google Shape;169;p18">
                  <a:extLst>
                    <a:ext uri="{FF2B5EF4-FFF2-40B4-BE49-F238E27FC236}">
                      <a16:creationId xmlns:a16="http://schemas.microsoft.com/office/drawing/2014/main" id="{F65E1E2B-9193-4377-AACD-C364A5D08D48}"/>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66180" y="1926963"/>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9" name="Google Shape;170;p18">
                  <a:extLst>
                    <a:ext uri="{FF2B5EF4-FFF2-40B4-BE49-F238E27FC236}">
                      <a16:creationId xmlns:a16="http://schemas.microsoft.com/office/drawing/2014/main" id="{D722ABA8-7A4E-4E5E-8AD3-9FD031902B59}"/>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8615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0" name="Google Shape;171;p18">
                  <a:extLst>
                    <a:ext uri="{FF2B5EF4-FFF2-40B4-BE49-F238E27FC236}">
                      <a16:creationId xmlns:a16="http://schemas.microsoft.com/office/drawing/2014/main" id="{8C80B1AF-A6A9-470D-8260-81DD72037FE1}"/>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8087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71" name="Google Shape;172;p18">
                  <a:extLst>
                    <a:ext uri="{FF2B5EF4-FFF2-40B4-BE49-F238E27FC236}">
                      <a16:creationId xmlns:a16="http://schemas.microsoft.com/office/drawing/2014/main" id="{82404B78-2314-49BA-AC37-34CCCA865671}"/>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7559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72" name="Google Shape;176;p18">
                  <a:extLst>
                    <a:ext uri="{FF2B5EF4-FFF2-40B4-BE49-F238E27FC236}">
                      <a16:creationId xmlns:a16="http://schemas.microsoft.com/office/drawing/2014/main" id="{56F6CFCF-01DF-4C16-ACB2-4B221497703D}"/>
                    </a:ext>
                  </a:extLst>
                </p:cNvPr>
                <p:cNvCxnSpPr>
                  <a:cxnSpLocks noChangeShapeType="1"/>
                </p:cNvCxnSpPr>
                <p:nvPr/>
              </p:nvCxnSpPr>
              <p:spPr bwMode="auto">
                <a:xfrm rot="10800000">
                  <a:off x="9118661" y="3084991"/>
                  <a:ext cx="0" cy="1167413"/>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73" name="Google Shape;177;p18">
                  <a:extLst>
                    <a:ext uri="{FF2B5EF4-FFF2-40B4-BE49-F238E27FC236}">
                      <a16:creationId xmlns:a16="http://schemas.microsoft.com/office/drawing/2014/main" id="{309FB574-4438-4AE5-97DD-3E40EF4BB745}"/>
                    </a:ext>
                  </a:extLst>
                </p:cNvPr>
                <p:cNvCxnSpPr>
                  <a:cxnSpLocks noChangeShapeType="1"/>
                </p:cNvCxnSpPr>
                <p:nvPr/>
              </p:nvCxnSpPr>
              <p:spPr bwMode="auto">
                <a:xfrm>
                  <a:off x="9236512" y="3119619"/>
                  <a:ext cx="0" cy="116829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95" name="Google Shape;181;p18">
                  <a:extLst>
                    <a:ext uri="{FF2B5EF4-FFF2-40B4-BE49-F238E27FC236}">
                      <a16:creationId xmlns:a16="http://schemas.microsoft.com/office/drawing/2014/main" id="{E1AD6210-A875-45C1-BCB0-1D827E247759}"/>
                    </a:ext>
                  </a:extLst>
                </p:cNvPr>
                <p:cNvSpPr txBox="1"/>
                <p:nvPr/>
              </p:nvSpPr>
              <p:spPr>
                <a:xfrm>
                  <a:off x="6429240" y="3446088"/>
                  <a:ext cx="2563074" cy="288092"/>
                </a:xfrm>
                <a:prstGeom prst="rect">
                  <a:avLst/>
                </a:prstGeom>
                <a:blipFill rotWithShape="1">
                  <a:blip r:embed="rId20">
                    <a:alphaModFix/>
                  </a:blip>
                  <a:stretch>
                    <a:fillRect l="-951" t="-2081" r="-950" b="-22914"/>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96" name="Google Shape;182;p18">
                  <a:extLst>
                    <a:ext uri="{FF2B5EF4-FFF2-40B4-BE49-F238E27FC236}">
                      <a16:creationId xmlns:a16="http://schemas.microsoft.com/office/drawing/2014/main" id="{556855B3-87BE-4518-99AC-A85EEA475068}"/>
                    </a:ext>
                  </a:extLst>
                </p:cNvPr>
                <p:cNvSpPr txBox="1"/>
                <p:nvPr/>
              </p:nvSpPr>
              <p:spPr>
                <a:xfrm>
                  <a:off x="8267548" y="1576608"/>
                  <a:ext cx="1459695" cy="281937"/>
                </a:xfrm>
                <a:prstGeom prst="rect">
                  <a:avLst/>
                </a:prstGeom>
                <a:blipFill rotWithShape="1">
                  <a:blip r:embed="rId21">
                    <a:alphaModFix/>
                  </a:blip>
                  <a:stretch>
                    <a:fillRect l="-1249" t="-6521" r="-2498" b="-26086"/>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97" name="Google Shape;183;p18">
                  <a:extLst>
                    <a:ext uri="{FF2B5EF4-FFF2-40B4-BE49-F238E27FC236}">
                      <a16:creationId xmlns:a16="http://schemas.microsoft.com/office/drawing/2014/main" id="{C1A54ACC-5256-4117-8E70-3F04524096AF}"/>
                    </a:ext>
                  </a:extLst>
                </p:cNvPr>
                <p:cNvSpPr txBox="1"/>
                <p:nvPr/>
              </p:nvSpPr>
              <p:spPr>
                <a:xfrm>
                  <a:off x="9270057" y="3510933"/>
                  <a:ext cx="811697" cy="276999"/>
                </a:xfrm>
                <a:prstGeom prst="rect">
                  <a:avLst/>
                </a:prstGeom>
                <a:blipFill rotWithShape="1">
                  <a:blip r:embed="rId22">
                    <a:alphaModFix/>
                  </a:blip>
                  <a:stretch>
                    <a:fillRect l="-3007" r="-3758" b="-17777"/>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sp>
            <p:nvSpPr>
              <p:cNvPr id="15466" name="文本框 98">
                <a:extLst>
                  <a:ext uri="{FF2B5EF4-FFF2-40B4-BE49-F238E27FC236}">
                    <a16:creationId xmlns:a16="http://schemas.microsoft.com/office/drawing/2014/main" id="{7904244B-A6CB-40B9-B9CD-966C74DAA132}"/>
                  </a:ext>
                </a:extLst>
              </p:cNvPr>
              <p:cNvSpPr txBox="1">
                <a:spLocks noChangeArrowheads="1"/>
              </p:cNvSpPr>
              <p:nvPr/>
            </p:nvSpPr>
            <p:spPr bwMode="auto">
              <a:xfrm>
                <a:off x="26807362" y="11905589"/>
                <a:ext cx="48687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宋体" panose="02010600030101010101" pitchFamily="2" charset="-122"/>
                  </a:rPr>
                  <a:t>Server transfers model to the worker. Worker adopts and starts new round of K iterations.</a:t>
                </a:r>
                <a:endParaRPr lang="zh-CN" altLang="en-US" sz="2000" dirty="0">
                  <a:solidFill>
                    <a:srgbClr val="000000"/>
                  </a:solidFill>
                  <a:ea typeface="宋体" panose="02010600030101010101" pitchFamily="2" charset="-122"/>
                </a:endParaRPr>
              </a:p>
            </p:txBody>
          </p:sp>
          <p:grpSp>
            <p:nvGrpSpPr>
              <p:cNvPr id="15464" name="组合 28671">
                <a:extLst>
                  <a:ext uri="{FF2B5EF4-FFF2-40B4-BE49-F238E27FC236}">
                    <a16:creationId xmlns:a16="http://schemas.microsoft.com/office/drawing/2014/main" id="{87AA1486-6D13-4E55-8257-15C8AB8C9468}"/>
                  </a:ext>
                </a:extLst>
              </p:cNvPr>
              <p:cNvGrpSpPr>
                <a:grpSpLocks/>
              </p:cNvGrpSpPr>
              <p:nvPr/>
            </p:nvGrpSpPr>
            <p:grpSpPr bwMode="auto">
              <a:xfrm>
                <a:off x="22425785" y="8558427"/>
                <a:ext cx="4458107" cy="3280635"/>
                <a:chOff x="1816079" y="26868830"/>
                <a:chExt cx="5335625" cy="3976293"/>
              </a:xfrm>
            </p:grpSpPr>
            <p:pic>
              <p:nvPicPr>
                <p:cNvPr id="15483" name="Google Shape;164;p18">
                  <a:extLst>
                    <a:ext uri="{FF2B5EF4-FFF2-40B4-BE49-F238E27FC236}">
                      <a16:creationId xmlns:a16="http://schemas.microsoft.com/office/drawing/2014/main" id="{A1246C1C-0A27-4857-94F6-51627CEC3371}"/>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8473" y="2725819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4" name="Google Shape;165;p18">
                  <a:extLst>
                    <a:ext uri="{FF2B5EF4-FFF2-40B4-BE49-F238E27FC236}">
                      <a16:creationId xmlns:a16="http://schemas.microsoft.com/office/drawing/2014/main" id="{FDAC5BBD-649B-4DAC-9F84-A62DFF65B61D}"/>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18446" y="29701305"/>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5" name="Google Shape;166;p18">
                  <a:extLst>
                    <a:ext uri="{FF2B5EF4-FFF2-40B4-BE49-F238E27FC236}">
                      <a16:creationId xmlns:a16="http://schemas.microsoft.com/office/drawing/2014/main" id="{315465E6-693B-47E5-967F-E3FBE8745D1D}"/>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3166" y="29701305"/>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86" name="Google Shape;167;p18">
                  <a:extLst>
                    <a:ext uri="{FF2B5EF4-FFF2-40B4-BE49-F238E27FC236}">
                      <a16:creationId xmlns:a16="http://schemas.microsoft.com/office/drawing/2014/main" id="{ADE4E8E5-58FA-49D6-B253-5566A2705663}"/>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07886" y="29701305"/>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87" name="Google Shape;168;p18">
                  <a:extLst>
                    <a:ext uri="{FF2B5EF4-FFF2-40B4-BE49-F238E27FC236}">
                      <a16:creationId xmlns:a16="http://schemas.microsoft.com/office/drawing/2014/main" id="{7FAA9A6A-102F-4641-8E42-AA6DDF0F336A}"/>
                    </a:ext>
                  </a:extLst>
                </p:cNvPr>
                <p:cNvCxnSpPr>
                  <a:cxnSpLocks noChangeShapeType="1"/>
                  <a:stCxn id="15484" idx="0"/>
                  <a:endCxn id="15483" idx="2"/>
                </p:cNvCxnSpPr>
                <p:nvPr/>
              </p:nvCxnSpPr>
              <p:spPr bwMode="auto">
                <a:xfrm rot="10800000" flipH="1">
                  <a:off x="3390355" y="28402005"/>
                  <a:ext cx="14799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88" name="Google Shape;173;p18">
                  <a:extLst>
                    <a:ext uri="{FF2B5EF4-FFF2-40B4-BE49-F238E27FC236}">
                      <a16:creationId xmlns:a16="http://schemas.microsoft.com/office/drawing/2014/main" id="{148ED4F9-BB23-49D0-B515-80D9CB8CEA34}"/>
                    </a:ext>
                  </a:extLst>
                </p:cNvPr>
                <p:cNvCxnSpPr>
                  <a:cxnSpLocks noChangeShapeType="1"/>
                </p:cNvCxnSpPr>
                <p:nvPr/>
              </p:nvCxnSpPr>
              <p:spPr bwMode="auto">
                <a:xfrm flipH="1">
                  <a:off x="3508205" y="28436637"/>
                  <a:ext cx="1480027" cy="129929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85" name="Google Shape;178;p18">
                  <a:extLst>
                    <a:ext uri="{FF2B5EF4-FFF2-40B4-BE49-F238E27FC236}">
                      <a16:creationId xmlns:a16="http://schemas.microsoft.com/office/drawing/2014/main" id="{171B9386-5C22-4F42-B619-B50AB7C1B002}"/>
                    </a:ext>
                  </a:extLst>
                </p:cNvPr>
                <p:cNvSpPr txBox="1"/>
                <p:nvPr/>
              </p:nvSpPr>
              <p:spPr>
                <a:xfrm>
                  <a:off x="1816079" y="28554813"/>
                  <a:ext cx="2576346" cy="276999"/>
                </a:xfrm>
                <a:prstGeom prst="rect">
                  <a:avLst/>
                </a:prstGeom>
                <a:blipFill rotWithShape="1">
                  <a:blip r:embed="rId23">
                    <a:alphaModFix/>
                  </a:blip>
                  <a:stretch>
                    <a:fillRect l="-707" r="-708" b="-26665"/>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86" name="Google Shape;179;p18">
                  <a:extLst>
                    <a:ext uri="{FF2B5EF4-FFF2-40B4-BE49-F238E27FC236}">
                      <a16:creationId xmlns:a16="http://schemas.microsoft.com/office/drawing/2014/main" id="{448EB9EB-1358-44F9-87D1-661818747931}"/>
                    </a:ext>
                  </a:extLst>
                </p:cNvPr>
                <p:cNvSpPr txBox="1"/>
                <p:nvPr/>
              </p:nvSpPr>
              <p:spPr>
                <a:xfrm>
                  <a:off x="3962264" y="26868830"/>
                  <a:ext cx="1464120" cy="276999"/>
                </a:xfrm>
                <a:prstGeom prst="rect">
                  <a:avLst/>
                </a:prstGeom>
                <a:blipFill rotWithShape="1">
                  <a:blip r:embed="rId24">
                    <a:alphaModFix/>
                  </a:blip>
                  <a:stretch>
                    <a:fillRect l="-1249" r="-1665" b="-23912"/>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87" name="Google Shape;180;p18">
                  <a:extLst>
                    <a:ext uri="{FF2B5EF4-FFF2-40B4-BE49-F238E27FC236}">
                      <a16:creationId xmlns:a16="http://schemas.microsoft.com/office/drawing/2014/main" id="{14C7C484-AD56-4A2E-B487-1075FF5203C4}"/>
                    </a:ext>
                  </a:extLst>
                </p:cNvPr>
                <p:cNvSpPr txBox="1"/>
                <p:nvPr/>
              </p:nvSpPr>
              <p:spPr>
                <a:xfrm>
                  <a:off x="4389818" y="28979948"/>
                  <a:ext cx="810735" cy="276999"/>
                </a:xfrm>
                <a:prstGeom prst="rect">
                  <a:avLst/>
                </a:prstGeom>
                <a:blipFill rotWithShape="1">
                  <a:blip r:embed="rId25">
                    <a:alphaModFix/>
                  </a:blip>
                  <a:stretch>
                    <a:fillRect l="-2255" r="-3758" b="-11109"/>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21" name="文本框 98">
                    <a:extLst>
                      <a:ext uri="{FF2B5EF4-FFF2-40B4-BE49-F238E27FC236}">
                        <a16:creationId xmlns:a16="http://schemas.microsoft.com/office/drawing/2014/main" id="{7C6F26E0-4B11-4B5E-ACC4-56D225621990}"/>
                      </a:ext>
                    </a:extLst>
                  </p:cNvPr>
                  <p:cNvSpPr txBox="1">
                    <a:spLocks noChangeArrowheads="1"/>
                  </p:cNvSpPr>
                  <p:nvPr/>
                </p:nvSpPr>
                <p:spPr bwMode="auto">
                  <a:xfrm>
                    <a:off x="22546749" y="11905874"/>
                    <a:ext cx="4097992"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宋体" panose="02010600030101010101" pitchFamily="2" charset="-122"/>
                      </a:rPr>
                      <a:t>Upload </a:t>
                    </a:r>
                    <a14:m>
                      <m:oMath xmlns:m="http://schemas.openxmlformats.org/officeDocument/2006/math">
                        <m:r>
                          <m:rPr>
                            <m:sty m:val="p"/>
                          </m:rP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b="0" i="1" smtClean="0">
                            <a:solidFill>
                              <a:srgbClr val="000000"/>
                            </a:solidFill>
                            <a:latin typeface="Cambria Math" panose="02040503050406030204" pitchFamily="18" charset="0"/>
                            <a:ea typeface="Cambria Math" panose="02040503050406030204" pitchFamily="18" charset="0"/>
                          </a:rPr>
                          <m:t>𝑔</m:t>
                        </m:r>
                      </m:oMath>
                    </a14:m>
                    <a:r>
                      <a:rPr lang="en-US" altLang="zh-CN" sz="2000" dirty="0">
                        <a:solidFill>
                          <a:srgbClr val="000000"/>
                        </a:solidFill>
                        <a:ea typeface="宋体" panose="02010600030101010101" pitchFamily="2" charset="-122"/>
                      </a:rPr>
                      <a:t> to server once any worker finishes K iterations.</a:t>
                    </a:r>
                    <a:endParaRPr lang="zh-CN" altLang="en-US" sz="2000" dirty="0">
                      <a:solidFill>
                        <a:srgbClr val="000000"/>
                      </a:solidFill>
                      <a:ea typeface="宋体" panose="02010600030101010101" pitchFamily="2" charset="-122"/>
                    </a:endParaRPr>
                  </a:p>
                </p:txBody>
              </p:sp>
            </mc:Choice>
            <mc:Fallback xmlns="">
              <p:sp>
                <p:nvSpPr>
                  <p:cNvPr id="221" name="文本框 98">
                    <a:extLst>
                      <a:ext uri="{FF2B5EF4-FFF2-40B4-BE49-F238E27FC236}">
                        <a16:creationId xmlns:a16="http://schemas.microsoft.com/office/drawing/2014/main" id="{7C6F26E0-4B11-4B5E-ACC4-56D225621990}"/>
                      </a:ext>
                    </a:extLst>
                  </p:cNvPr>
                  <p:cNvSpPr txBox="1">
                    <a:spLocks noRot="1" noChangeAspect="1" noMove="1" noResize="1" noEditPoints="1" noAdjustHandles="1" noChangeArrowheads="1" noChangeShapeType="1" noTextEdit="1"/>
                  </p:cNvSpPr>
                  <p:nvPr/>
                </p:nvSpPr>
                <p:spPr bwMode="auto">
                  <a:xfrm>
                    <a:off x="22546749" y="11905874"/>
                    <a:ext cx="4097992" cy="707886"/>
                  </a:xfrm>
                  <a:prstGeom prst="rect">
                    <a:avLst/>
                  </a:prstGeom>
                  <a:blipFill>
                    <a:blip r:embed="rId28"/>
                    <a:stretch>
                      <a:fillRect l="-1637" t="-4310" r="-744" b="-14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grpSp>
        <p:nvGrpSpPr>
          <p:cNvPr id="43" name="组合 42">
            <a:extLst>
              <a:ext uri="{FF2B5EF4-FFF2-40B4-BE49-F238E27FC236}">
                <a16:creationId xmlns:a16="http://schemas.microsoft.com/office/drawing/2014/main" id="{8C336681-EF01-4626-94E6-73FE9B62284D}"/>
              </a:ext>
            </a:extLst>
          </p:cNvPr>
          <p:cNvGrpSpPr/>
          <p:nvPr/>
        </p:nvGrpSpPr>
        <p:grpSpPr>
          <a:xfrm>
            <a:off x="12191579" y="8246910"/>
            <a:ext cx="9049829" cy="3574856"/>
            <a:chOff x="12193002" y="8192127"/>
            <a:chExt cx="9049829" cy="3574856"/>
          </a:xfrm>
        </p:grpSpPr>
        <p:grpSp>
          <p:nvGrpSpPr>
            <p:cNvPr id="15503" name="组合 38">
              <a:extLst>
                <a:ext uri="{FF2B5EF4-FFF2-40B4-BE49-F238E27FC236}">
                  <a16:creationId xmlns:a16="http://schemas.microsoft.com/office/drawing/2014/main" id="{C8553842-1DD3-487D-94D9-3794B60B5C11}"/>
                </a:ext>
              </a:extLst>
            </p:cNvPr>
            <p:cNvGrpSpPr>
              <a:grpSpLocks/>
            </p:cNvGrpSpPr>
            <p:nvPr/>
          </p:nvGrpSpPr>
          <p:grpSpPr bwMode="auto">
            <a:xfrm>
              <a:off x="12318423" y="8192127"/>
              <a:ext cx="3803986" cy="2829217"/>
              <a:chOff x="935744" y="21241894"/>
              <a:chExt cx="5335625" cy="3968205"/>
            </a:xfrm>
          </p:grpSpPr>
          <p:pic>
            <p:nvPicPr>
              <p:cNvPr id="15525" name="Google Shape;136;p17">
                <a:extLst>
                  <a:ext uri="{FF2B5EF4-FFF2-40B4-BE49-F238E27FC236}">
                    <a16:creationId xmlns:a16="http://schemas.microsoft.com/office/drawing/2014/main" id="{FD6C3D94-E7CD-4726-AE90-61122EB48B6B}"/>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18138" y="2162316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26" name="Google Shape;137;p17">
                <a:extLst>
                  <a:ext uri="{FF2B5EF4-FFF2-40B4-BE49-F238E27FC236}">
                    <a16:creationId xmlns:a16="http://schemas.microsoft.com/office/drawing/2014/main" id="{6BED3599-63E1-4FB9-AADD-8C6E010CAE17}"/>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38111"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27" name="Google Shape;138;p17">
                <a:extLst>
                  <a:ext uri="{FF2B5EF4-FFF2-40B4-BE49-F238E27FC236}">
                    <a16:creationId xmlns:a16="http://schemas.microsoft.com/office/drawing/2014/main" id="{50B3F10E-4A45-46BA-A502-3D5C8E26C8E0}"/>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32831"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28" name="Google Shape;139;p17">
                <a:extLst>
                  <a:ext uri="{FF2B5EF4-FFF2-40B4-BE49-F238E27FC236}">
                    <a16:creationId xmlns:a16="http://schemas.microsoft.com/office/drawing/2014/main" id="{4FC3A8FD-0A88-4109-BAC6-EBEFED889864}"/>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27551"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529" name="Google Shape;140;p17">
                <a:extLst>
                  <a:ext uri="{FF2B5EF4-FFF2-40B4-BE49-F238E27FC236}">
                    <a16:creationId xmlns:a16="http://schemas.microsoft.com/office/drawing/2014/main" id="{CC339A15-F7EF-45A3-B2CF-795E50F47FCE}"/>
                  </a:ext>
                </a:extLst>
              </p:cNvPr>
              <p:cNvCxnSpPr>
                <a:cxnSpLocks noChangeShapeType="1"/>
                <a:stCxn id="15526" idx="0"/>
                <a:endCxn id="15525" idx="2"/>
              </p:cNvCxnSpPr>
              <p:nvPr/>
            </p:nvCxnSpPr>
            <p:spPr bwMode="auto">
              <a:xfrm rot="10800000" flipH="1">
                <a:off x="2510020" y="22766981"/>
                <a:ext cx="1479900" cy="12993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530" name="Google Shape;146;p17">
                <a:extLst>
                  <a:ext uri="{FF2B5EF4-FFF2-40B4-BE49-F238E27FC236}">
                    <a16:creationId xmlns:a16="http://schemas.microsoft.com/office/drawing/2014/main" id="{D55DA986-F17D-416B-AFED-72CC8239B2F2}"/>
                  </a:ext>
                </a:extLst>
              </p:cNvPr>
              <p:cNvCxnSpPr>
                <a:cxnSpLocks/>
              </p:cNvCxnSpPr>
              <p:nvPr/>
            </p:nvCxnSpPr>
            <p:spPr bwMode="auto">
              <a:xfrm rot="10800000">
                <a:off x="3990047" y="22761929"/>
                <a:ext cx="0" cy="1167413"/>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6" name="Google Shape;148;p17">
                <a:extLst>
                  <a:ext uri="{FF2B5EF4-FFF2-40B4-BE49-F238E27FC236}">
                    <a16:creationId xmlns:a16="http://schemas.microsoft.com/office/drawing/2014/main" id="{72309EA7-64E2-425D-968D-506E3341DDEA}"/>
                  </a:ext>
                </a:extLst>
              </p:cNvPr>
              <p:cNvSpPr txBox="1"/>
              <p:nvPr/>
            </p:nvSpPr>
            <p:spPr>
              <a:xfrm>
                <a:off x="935744" y="22919789"/>
                <a:ext cx="2576346" cy="276999"/>
              </a:xfrm>
              <a:prstGeom prst="rect">
                <a:avLst/>
              </a:prstGeom>
              <a:blipFill rotWithShape="1">
                <a:blip r:embed="rId23">
                  <a:alphaModFix/>
                </a:blip>
                <a:stretch>
                  <a:fillRect l="-707" r="-708" b="-26665"/>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sp>
            <p:nvSpPr>
              <p:cNvPr id="57" name="Google Shape;149;p17">
                <a:extLst>
                  <a:ext uri="{FF2B5EF4-FFF2-40B4-BE49-F238E27FC236}">
                    <a16:creationId xmlns:a16="http://schemas.microsoft.com/office/drawing/2014/main" id="{70EAB25A-75F3-409F-988D-51DDFE3FB2CC}"/>
                  </a:ext>
                </a:extLst>
              </p:cNvPr>
              <p:cNvSpPr txBox="1"/>
              <p:nvPr/>
            </p:nvSpPr>
            <p:spPr>
              <a:xfrm>
                <a:off x="2510020" y="21241894"/>
                <a:ext cx="2796215" cy="281937"/>
              </a:xfrm>
              <a:prstGeom prst="rect">
                <a:avLst/>
              </a:prstGeom>
              <a:blipFill rotWithShape="1">
                <a:blip r:embed="rId29">
                  <a:alphaModFix/>
                </a:blip>
                <a:stretch>
                  <a:fillRect l="-653" t="-6521" r="-435" b="-26086"/>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cxnSp>
            <p:nvCxnSpPr>
              <p:cNvPr id="15537" name="Google Shape;151;p17">
                <a:extLst>
                  <a:ext uri="{FF2B5EF4-FFF2-40B4-BE49-F238E27FC236}">
                    <a16:creationId xmlns:a16="http://schemas.microsoft.com/office/drawing/2014/main" id="{3761A798-6EE4-428E-9E67-4E7159413807}"/>
                  </a:ext>
                </a:extLst>
              </p:cNvPr>
              <p:cNvCxnSpPr>
                <a:cxnSpLocks noChangeShapeType="1"/>
                <a:endCxn id="15525" idx="2"/>
              </p:cNvCxnSpPr>
              <p:nvPr/>
            </p:nvCxnSpPr>
            <p:spPr bwMode="auto">
              <a:xfrm rot="10800000">
                <a:off x="3990047" y="22766985"/>
                <a:ext cx="1511700" cy="11388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60" name="Google Shape;152;p17">
                <a:extLst>
                  <a:ext uri="{FF2B5EF4-FFF2-40B4-BE49-F238E27FC236}">
                    <a16:creationId xmlns:a16="http://schemas.microsoft.com/office/drawing/2014/main" id="{CC810C8D-F0D9-47D6-87C2-2BF14500F6E5}"/>
                  </a:ext>
                </a:extLst>
              </p:cNvPr>
              <p:cNvSpPr txBox="1"/>
              <p:nvPr/>
            </p:nvSpPr>
            <p:spPr>
              <a:xfrm>
                <a:off x="3956503" y="23253745"/>
                <a:ext cx="517881" cy="374270"/>
              </a:xfrm>
              <a:prstGeom prst="rect">
                <a:avLst/>
              </a:prstGeom>
              <a:blipFill rotWithShape="1">
                <a:blip r:embed="rId30">
                  <a:alphaModFix/>
                </a:blip>
                <a:stretch>
                  <a:fillRect r="-4760" b="-6555"/>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sp>
            <p:nvSpPr>
              <p:cNvPr id="61" name="Google Shape;153;p17">
                <a:extLst>
                  <a:ext uri="{FF2B5EF4-FFF2-40B4-BE49-F238E27FC236}">
                    <a16:creationId xmlns:a16="http://schemas.microsoft.com/office/drawing/2014/main" id="{725572A9-9D77-4492-8CD9-2940EA3BE5ED}"/>
                  </a:ext>
                </a:extLst>
              </p:cNvPr>
              <p:cNvSpPr txBox="1"/>
              <p:nvPr/>
            </p:nvSpPr>
            <p:spPr>
              <a:xfrm>
                <a:off x="4604153" y="22938069"/>
                <a:ext cx="517881" cy="369332"/>
              </a:xfrm>
              <a:prstGeom prst="rect">
                <a:avLst/>
              </a:prstGeom>
              <a:blipFill rotWithShape="1">
                <a:blip r:embed="rId31">
                  <a:alphaModFix/>
                </a:blip>
                <a:stretch>
                  <a:fillRect b="-6666"/>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grpSp>
        <p:grpSp>
          <p:nvGrpSpPr>
            <p:cNvPr id="15504" name="组合 39">
              <a:extLst>
                <a:ext uri="{FF2B5EF4-FFF2-40B4-BE49-F238E27FC236}">
                  <a16:creationId xmlns:a16="http://schemas.microsoft.com/office/drawing/2014/main" id="{2AA62C4D-54CB-4E93-8195-A3F02FE1CB69}"/>
                </a:ext>
              </a:extLst>
            </p:cNvPr>
            <p:cNvGrpSpPr>
              <a:grpSpLocks/>
            </p:cNvGrpSpPr>
            <p:nvPr/>
          </p:nvGrpSpPr>
          <p:grpSpPr bwMode="auto">
            <a:xfrm>
              <a:off x="17268238" y="8349778"/>
              <a:ext cx="3242938" cy="2684514"/>
              <a:chOff x="8121897" y="21623167"/>
              <a:chExt cx="4333258" cy="3586932"/>
            </a:xfrm>
          </p:grpSpPr>
          <p:pic>
            <p:nvPicPr>
              <p:cNvPr id="15509" name="Google Shape;141;p17">
                <a:extLst>
                  <a:ext uri="{FF2B5EF4-FFF2-40B4-BE49-F238E27FC236}">
                    <a16:creationId xmlns:a16="http://schemas.microsoft.com/office/drawing/2014/main" id="{D15D7D14-C1B5-4FB2-B85F-CF004FCF0BC8}"/>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01924" y="2162316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10" name="Google Shape;142;p17">
                <a:extLst>
                  <a:ext uri="{FF2B5EF4-FFF2-40B4-BE49-F238E27FC236}">
                    <a16:creationId xmlns:a16="http://schemas.microsoft.com/office/drawing/2014/main" id="{6423118F-E26E-4364-8991-26AF68E9D2E6}"/>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21897"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11" name="Google Shape;143;p17">
                <a:extLst>
                  <a:ext uri="{FF2B5EF4-FFF2-40B4-BE49-F238E27FC236}">
                    <a16:creationId xmlns:a16="http://schemas.microsoft.com/office/drawing/2014/main" id="{D8BDAFE7-75B7-488E-9643-310D774FABA4}"/>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16617"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12" name="Google Shape;144;p17">
                <a:extLst>
                  <a:ext uri="{FF2B5EF4-FFF2-40B4-BE49-F238E27FC236}">
                    <a16:creationId xmlns:a16="http://schemas.microsoft.com/office/drawing/2014/main" id="{1C63001A-FE70-4920-BFC3-9948F82F6E45}"/>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11337" y="24066281"/>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513" name="Google Shape;147;p17">
                <a:extLst>
                  <a:ext uri="{FF2B5EF4-FFF2-40B4-BE49-F238E27FC236}">
                    <a16:creationId xmlns:a16="http://schemas.microsoft.com/office/drawing/2014/main" id="{2EAF41FE-0CEE-423C-8496-552B03B603FF}"/>
                  </a:ext>
                </a:extLst>
              </p:cNvPr>
              <p:cNvCxnSpPr>
                <a:cxnSpLocks noChangeShapeType="1"/>
                <a:stCxn id="15509" idx="2"/>
              </p:cNvCxnSpPr>
              <p:nvPr/>
            </p:nvCxnSpPr>
            <p:spPr bwMode="auto">
              <a:xfrm flipH="1">
                <a:off x="10172333" y="22766985"/>
                <a:ext cx="1500" cy="12171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8" name="Google Shape;150;p17">
                <a:extLst>
                  <a:ext uri="{FF2B5EF4-FFF2-40B4-BE49-F238E27FC236}">
                    <a16:creationId xmlns:a16="http://schemas.microsoft.com/office/drawing/2014/main" id="{4444869B-9C58-4C2B-BA5A-BE72BC4FA412}"/>
                  </a:ext>
                </a:extLst>
              </p:cNvPr>
              <p:cNvSpPr txBox="1"/>
              <p:nvPr/>
            </p:nvSpPr>
            <p:spPr>
              <a:xfrm>
                <a:off x="10631049" y="22914352"/>
                <a:ext cx="810735" cy="276999"/>
              </a:xfrm>
              <a:prstGeom prst="rect">
                <a:avLst/>
              </a:prstGeom>
              <a:blipFill rotWithShape="1">
                <a:blip r:embed="rId32">
                  <a:alphaModFix/>
                </a:blip>
                <a:stretch>
                  <a:fillRect l="-2255" r="-3758" b="-11109"/>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cxnSp>
            <p:nvCxnSpPr>
              <p:cNvPr id="15517" name="Google Shape;154;p17">
                <a:extLst>
                  <a:ext uri="{FF2B5EF4-FFF2-40B4-BE49-F238E27FC236}">
                    <a16:creationId xmlns:a16="http://schemas.microsoft.com/office/drawing/2014/main" id="{8D692BDB-FD62-469F-83EE-EDBB6750AA00}"/>
                  </a:ext>
                </a:extLst>
              </p:cNvPr>
              <p:cNvCxnSpPr>
                <a:cxnSpLocks noChangeShapeType="1"/>
                <a:stCxn id="15509" idx="2"/>
                <a:endCxn id="15510" idx="0"/>
              </p:cNvCxnSpPr>
              <p:nvPr/>
            </p:nvCxnSpPr>
            <p:spPr bwMode="auto">
              <a:xfrm flipH="1">
                <a:off x="8693933" y="22766985"/>
                <a:ext cx="1479900" cy="12993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518" name="Google Shape;155;p17">
                <a:extLst>
                  <a:ext uri="{FF2B5EF4-FFF2-40B4-BE49-F238E27FC236}">
                    <a16:creationId xmlns:a16="http://schemas.microsoft.com/office/drawing/2014/main" id="{1F4835F5-934A-4663-B3C2-1DB50DCD820D}"/>
                  </a:ext>
                </a:extLst>
              </p:cNvPr>
              <p:cNvCxnSpPr>
                <a:cxnSpLocks noChangeShapeType="1"/>
                <a:stCxn id="15509" idx="2"/>
                <a:endCxn id="15512" idx="0"/>
              </p:cNvCxnSpPr>
              <p:nvPr/>
            </p:nvCxnSpPr>
            <p:spPr bwMode="auto">
              <a:xfrm>
                <a:off x="10173833" y="22766985"/>
                <a:ext cx="1709400" cy="1299300"/>
              </a:xfrm>
              <a:prstGeom prst="straightConnector1">
                <a:avLst/>
              </a:prstGeom>
              <a:noFill/>
              <a:ln w="9525">
                <a:solidFill>
                  <a:srgbClr val="4472C4"/>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64" name="Google Shape;156;p17">
                <a:extLst>
                  <a:ext uri="{FF2B5EF4-FFF2-40B4-BE49-F238E27FC236}">
                    <a16:creationId xmlns:a16="http://schemas.microsoft.com/office/drawing/2014/main" id="{8281E0E3-0B74-4750-93A2-3E2DF51247E6}"/>
                  </a:ext>
                </a:extLst>
              </p:cNvPr>
              <p:cNvSpPr txBox="1"/>
              <p:nvPr/>
            </p:nvSpPr>
            <p:spPr>
              <a:xfrm>
                <a:off x="8632409" y="23120881"/>
                <a:ext cx="791114" cy="276999"/>
              </a:xfrm>
              <a:prstGeom prst="rect">
                <a:avLst/>
              </a:prstGeom>
              <a:blipFill rotWithShape="1">
                <a:blip r:embed="rId33">
                  <a:alphaModFix/>
                </a:blip>
                <a:stretch>
                  <a:fillRect l="-3099" r="-3875" b="-11109"/>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sp>
            <p:nvSpPr>
              <p:cNvPr id="65" name="Google Shape;157;p17">
                <a:extLst>
                  <a:ext uri="{FF2B5EF4-FFF2-40B4-BE49-F238E27FC236}">
                    <a16:creationId xmlns:a16="http://schemas.microsoft.com/office/drawing/2014/main" id="{5E57A36E-42CD-4F54-AE05-F12709AF21F6}"/>
                  </a:ext>
                </a:extLst>
              </p:cNvPr>
              <p:cNvSpPr txBox="1"/>
              <p:nvPr/>
            </p:nvSpPr>
            <p:spPr>
              <a:xfrm>
                <a:off x="10172257" y="23604398"/>
                <a:ext cx="811697" cy="276999"/>
              </a:xfrm>
              <a:prstGeom prst="rect">
                <a:avLst/>
              </a:prstGeom>
              <a:blipFill rotWithShape="1">
                <a:blip r:embed="rId34">
                  <a:alphaModFix/>
                </a:blip>
                <a:stretch>
                  <a:fillRect l="-2254" r="-4510" b="-15215"/>
                </a:stretch>
              </a:blipFill>
              <a:ln>
                <a:noFill/>
              </a:ln>
            </p:spPr>
            <p:txBody>
              <a:bodyPr spcFirstLastPara="1" lIns="81267" tIns="40623" rIns="81267" bIns="40623"/>
              <a:lstStyle/>
              <a:p>
                <a:pPr defTabSz="812810" fontAlgn="auto">
                  <a:spcBef>
                    <a:spcPts val="0"/>
                  </a:spcBef>
                  <a:spcAft>
                    <a:spcPts val="0"/>
                  </a:spcAft>
                  <a:buClr>
                    <a:srgbClr val="000000"/>
                  </a:buClr>
                  <a:defRPr/>
                </a:pPr>
                <a:r>
                  <a:rPr lang="en-US" sz="1600" kern="0">
                    <a:solidFill>
                      <a:srgbClr val="000000"/>
                    </a:solidFill>
                    <a:latin typeface="Arial"/>
                    <a:ea typeface="Arial"/>
                    <a:cs typeface="Arial"/>
                    <a:sym typeface="Arial"/>
                  </a:rPr>
                  <a:t> </a:t>
                </a:r>
                <a:endParaRPr sz="1244" kern="0">
                  <a:solidFill>
                    <a:srgbClr val="000000"/>
                  </a:solidFill>
                  <a:latin typeface="Arial"/>
                  <a:cs typeface="Arial"/>
                  <a:sym typeface="Arial"/>
                </a:endParaRPr>
              </a:p>
            </p:txBody>
          </p:sp>
        </p:grpSp>
        <p:sp>
          <p:nvSpPr>
            <p:cNvPr id="15505" name="文本框 40">
              <a:extLst>
                <a:ext uri="{FF2B5EF4-FFF2-40B4-BE49-F238E27FC236}">
                  <a16:creationId xmlns:a16="http://schemas.microsoft.com/office/drawing/2014/main" id="{2BE7A2AB-F6F0-4367-B22E-25E252CA110D}"/>
                </a:ext>
              </a:extLst>
            </p:cNvPr>
            <p:cNvSpPr txBox="1">
              <a:spLocks noChangeArrowheads="1"/>
            </p:cNvSpPr>
            <p:nvPr/>
          </p:nvSpPr>
          <p:spPr bwMode="auto">
            <a:xfrm>
              <a:off x="16606395" y="11059097"/>
              <a:ext cx="46364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宋体" panose="02010600030101010101" pitchFamily="2" charset="-122"/>
                </a:rPr>
                <a:t>Server transfers model to workers. Workers adopt and start new round of K iterations.</a:t>
              </a:r>
              <a:endParaRPr lang="zh-CN" altLang="en-US" sz="2000" dirty="0">
                <a:solidFill>
                  <a:srgbClr val="000000"/>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22" name="文本框 98">
                  <a:extLst>
                    <a:ext uri="{FF2B5EF4-FFF2-40B4-BE49-F238E27FC236}">
                      <a16:creationId xmlns:a16="http://schemas.microsoft.com/office/drawing/2014/main" id="{4CA567C9-D101-4A94-9782-56622A7A4ED6}"/>
                    </a:ext>
                  </a:extLst>
                </p:cNvPr>
                <p:cNvSpPr txBox="1">
                  <a:spLocks noChangeArrowheads="1"/>
                </p:cNvSpPr>
                <p:nvPr/>
              </p:nvSpPr>
              <p:spPr bwMode="auto">
                <a:xfrm>
                  <a:off x="12193002" y="11057248"/>
                  <a:ext cx="4090073"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宋体" panose="02010600030101010101" pitchFamily="2" charset="-122"/>
                    </a:rPr>
                    <a:t>Wait until every worker computes </a:t>
                  </a:r>
                  <a14:m>
                    <m:oMath xmlns:m="http://schemas.openxmlformats.org/officeDocument/2006/math">
                      <m:r>
                        <m:rPr>
                          <m:sty m:val="p"/>
                        </m:rPr>
                        <a:rPr lang="en-US" altLang="zh-CN" sz="2000" i="1" smtClean="0">
                          <a:solidFill>
                            <a:srgbClr val="000000"/>
                          </a:solidFill>
                          <a:latin typeface="Cambria Math" panose="02040503050406030204" pitchFamily="18" charset="0"/>
                          <a:ea typeface="Cambria Math" panose="02040503050406030204" pitchFamily="18" charset="0"/>
                        </a:rPr>
                        <m:t>∇</m:t>
                      </m:r>
                      <m:r>
                        <a:rPr lang="en-US" altLang="zh-CN" sz="2000" b="0" i="1" smtClean="0">
                          <a:solidFill>
                            <a:srgbClr val="000000"/>
                          </a:solidFill>
                          <a:latin typeface="Cambria Math" panose="02040503050406030204" pitchFamily="18" charset="0"/>
                          <a:ea typeface="Cambria Math" panose="02040503050406030204" pitchFamily="18" charset="0"/>
                        </a:rPr>
                        <m:t>𝑔</m:t>
                      </m:r>
                    </m:oMath>
                  </a14:m>
                  <a:r>
                    <a:rPr lang="en-US" altLang="zh-CN" sz="2000" dirty="0">
                      <a:solidFill>
                        <a:srgbClr val="000000"/>
                      </a:solidFill>
                      <a:ea typeface="宋体" panose="02010600030101010101" pitchFamily="2" charset="-122"/>
                    </a:rPr>
                    <a:t>, then upload &amp; aggregate in server.</a:t>
                  </a:r>
                  <a:endParaRPr lang="zh-CN" altLang="en-US" sz="2000" dirty="0">
                    <a:solidFill>
                      <a:srgbClr val="000000"/>
                    </a:solidFill>
                    <a:ea typeface="宋体" panose="02010600030101010101" pitchFamily="2" charset="-122"/>
                  </a:endParaRPr>
                </a:p>
              </p:txBody>
            </p:sp>
          </mc:Choice>
          <mc:Fallback xmlns="">
            <p:sp>
              <p:nvSpPr>
                <p:cNvPr id="222" name="文本框 98">
                  <a:extLst>
                    <a:ext uri="{FF2B5EF4-FFF2-40B4-BE49-F238E27FC236}">
                      <a16:creationId xmlns:a16="http://schemas.microsoft.com/office/drawing/2014/main" id="{4CA567C9-D101-4A94-9782-56622A7A4ED6}"/>
                    </a:ext>
                  </a:extLst>
                </p:cNvPr>
                <p:cNvSpPr txBox="1">
                  <a:spLocks noRot="1" noChangeAspect="1" noMove="1" noResize="1" noEditPoints="1" noAdjustHandles="1" noChangeArrowheads="1" noChangeShapeType="1" noTextEdit="1"/>
                </p:cNvSpPr>
                <p:nvPr/>
              </p:nvSpPr>
              <p:spPr bwMode="auto">
                <a:xfrm>
                  <a:off x="12193002" y="11057248"/>
                  <a:ext cx="4090073" cy="707886"/>
                </a:xfrm>
                <a:prstGeom prst="rect">
                  <a:avLst/>
                </a:prstGeom>
                <a:blipFill>
                  <a:blip r:embed="rId35"/>
                  <a:stretch>
                    <a:fillRect l="-1639" t="-5172" r="-2385" b="-14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13" name="文本框 12">
            <a:extLst>
              <a:ext uri="{FF2B5EF4-FFF2-40B4-BE49-F238E27FC236}">
                <a16:creationId xmlns:a16="http://schemas.microsoft.com/office/drawing/2014/main" id="{1893553C-089B-4496-AF99-E4BEDE116390}"/>
              </a:ext>
            </a:extLst>
          </p:cNvPr>
          <p:cNvSpPr txBox="1"/>
          <p:nvPr/>
        </p:nvSpPr>
        <p:spPr>
          <a:xfrm>
            <a:off x="11703341" y="14271806"/>
            <a:ext cx="20439601" cy="913007"/>
          </a:xfrm>
          <a:prstGeom prst="rect">
            <a:avLst/>
          </a:prstGeom>
          <a:solidFill>
            <a:schemeClr val="accent1">
              <a:lumMod val="50000"/>
            </a:schemeClr>
          </a:solidFill>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r>
              <a:rPr lang="en-US" altLang="zh-CN" sz="5333" b="1">
                <a:solidFill>
                  <a:srgbClr val="FFFFFF"/>
                </a:solidFill>
                <a:ea typeface="宋体" panose="02010600030101010101" pitchFamily="2" charset="-122"/>
              </a:rPr>
              <a:t>Methods</a:t>
            </a:r>
            <a:endParaRPr lang="zh-CN" altLang="en-US" sz="5333" b="1">
              <a:solidFill>
                <a:srgbClr val="FFFFFF"/>
              </a:solidFill>
              <a:ea typeface="宋体" panose="02010600030101010101" pitchFamily="2" charset="-122"/>
            </a:endParaRPr>
          </a:p>
        </p:txBody>
      </p:sp>
      <p:grpSp>
        <p:nvGrpSpPr>
          <p:cNvPr id="15363" name="组合 131">
            <a:extLst>
              <a:ext uri="{FF2B5EF4-FFF2-40B4-BE49-F238E27FC236}">
                <a16:creationId xmlns:a16="http://schemas.microsoft.com/office/drawing/2014/main" id="{43B5DCA4-B86A-4A77-9E26-3310DEFE2FD8}"/>
              </a:ext>
            </a:extLst>
          </p:cNvPr>
          <p:cNvGrpSpPr>
            <a:grpSpLocks/>
          </p:cNvGrpSpPr>
          <p:nvPr/>
        </p:nvGrpSpPr>
        <p:grpSpPr bwMode="auto">
          <a:xfrm>
            <a:off x="11713218" y="15317311"/>
            <a:ext cx="20429724" cy="746576"/>
            <a:chOff x="1360081" y="15924924"/>
            <a:chExt cx="22982210" cy="839076"/>
          </a:xfrm>
        </p:grpSpPr>
        <p:grpSp>
          <p:nvGrpSpPr>
            <p:cNvPr id="15552" name="组合 132">
              <a:extLst>
                <a:ext uri="{FF2B5EF4-FFF2-40B4-BE49-F238E27FC236}">
                  <a16:creationId xmlns:a16="http://schemas.microsoft.com/office/drawing/2014/main" id="{5228DE15-6A91-4059-B761-C43F61307F6A}"/>
                </a:ext>
              </a:extLst>
            </p:cNvPr>
            <p:cNvGrpSpPr>
              <a:grpSpLocks/>
            </p:cNvGrpSpPr>
            <p:nvPr/>
          </p:nvGrpSpPr>
          <p:grpSpPr bwMode="auto">
            <a:xfrm>
              <a:off x="1360081" y="15924924"/>
              <a:ext cx="22982210" cy="839076"/>
              <a:chOff x="1360081" y="17044900"/>
              <a:chExt cx="22982210" cy="839076"/>
            </a:xfrm>
          </p:grpSpPr>
          <p:sp>
            <p:nvSpPr>
              <p:cNvPr id="135" name="矩形: 圆顶角 134">
                <a:extLst>
                  <a:ext uri="{FF2B5EF4-FFF2-40B4-BE49-F238E27FC236}">
                    <a16:creationId xmlns:a16="http://schemas.microsoft.com/office/drawing/2014/main" id="{CBC99F0D-FD2C-4876-9929-BF8E774B5674}"/>
                  </a:ext>
                </a:extLst>
              </p:cNvPr>
              <p:cNvSpPr/>
              <p:nvPr/>
            </p:nvSpPr>
            <p:spPr bwMode="auto">
              <a:xfrm>
                <a:off x="1371193" y="17068800"/>
                <a:ext cx="4947362" cy="815176"/>
              </a:xfrm>
              <a:prstGeom prst="round2SameRect">
                <a:avLst>
                  <a:gd name="adj1" fmla="val 0"/>
                  <a:gd name="adj2" fmla="val 50000"/>
                </a:avLst>
              </a:prstGeom>
              <a:solidFill>
                <a:schemeClr val="accent1"/>
              </a:solidFill>
              <a:ln w="9525" cap="flat" cmpd="sng" algn="ctr">
                <a:noFill/>
                <a:prstDash val="solid"/>
                <a:round/>
                <a:headEnd type="none" w="med" len="med"/>
                <a:tailEnd type="none" w="med" len="med"/>
              </a:ln>
              <a:effectLst/>
            </p:spPr>
            <p:txBody>
              <a:bodyPr/>
              <a:lstStyle/>
              <a:p>
                <a:pPr defTabSz="4179972">
                  <a:defRPr/>
                </a:pPr>
                <a:endParaRPr lang="zh-CN" altLang="en-US" sz="8267" dirty="0">
                  <a:solidFill>
                    <a:srgbClr val="000000"/>
                  </a:solidFill>
                </a:endParaRPr>
              </a:p>
            </p:txBody>
          </p:sp>
          <p:cxnSp>
            <p:nvCxnSpPr>
              <p:cNvPr id="15555" name="直接连接符 135">
                <a:extLst>
                  <a:ext uri="{FF2B5EF4-FFF2-40B4-BE49-F238E27FC236}">
                    <a16:creationId xmlns:a16="http://schemas.microsoft.com/office/drawing/2014/main" id="{68ADE472-AF4D-4F14-9C91-F75276BAF547}"/>
                  </a:ext>
                </a:extLst>
              </p:cNvPr>
              <p:cNvCxnSpPr>
                <a:cxnSpLocks noChangeShapeType="1"/>
              </p:cNvCxnSpPr>
              <p:nvPr/>
            </p:nvCxnSpPr>
            <p:spPr bwMode="auto">
              <a:xfrm>
                <a:off x="1360081" y="17044900"/>
                <a:ext cx="22982210" cy="0"/>
              </a:xfrm>
              <a:prstGeom prst="line">
                <a:avLst/>
              </a:prstGeom>
              <a:noFill/>
              <a:ln w="76200"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553" name="文本框 133">
              <a:extLst>
                <a:ext uri="{FF2B5EF4-FFF2-40B4-BE49-F238E27FC236}">
                  <a16:creationId xmlns:a16="http://schemas.microsoft.com/office/drawing/2014/main" id="{47DF9443-1FD0-434E-BA79-979ACB191D86}"/>
                </a:ext>
              </a:extLst>
            </p:cNvPr>
            <p:cNvSpPr txBox="1">
              <a:spLocks noChangeArrowheads="1"/>
            </p:cNvSpPr>
            <p:nvPr/>
          </p:nvSpPr>
          <p:spPr bwMode="auto">
            <a:xfrm>
              <a:off x="1563872" y="16005200"/>
              <a:ext cx="1803832" cy="65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3200" b="1" dirty="0">
                  <a:solidFill>
                    <a:srgbClr val="000000"/>
                  </a:solidFill>
                  <a:latin typeface="Lucida Fax" panose="02060602050505020204" pitchFamily="18" charset="0"/>
                  <a:ea typeface="宋体" panose="02010600030101010101" pitchFamily="2" charset="-122"/>
                </a:rPr>
                <a:t>APSB</a:t>
              </a:r>
              <a:endParaRPr lang="zh-CN" altLang="en-US" sz="3911" b="1" dirty="0">
                <a:solidFill>
                  <a:srgbClr val="000000"/>
                </a:solidFill>
                <a:latin typeface="Lucida Fax" panose="02060602050505020204" pitchFamily="18" charset="0"/>
                <a:ea typeface="宋体" panose="02010600030101010101" pitchFamily="2" charset="-122"/>
              </a:endParaRPr>
            </a:p>
          </p:txBody>
        </p:sp>
      </p:grpSp>
      <p:sp>
        <p:nvSpPr>
          <p:cNvPr id="15384" name="文本框 136">
            <a:extLst>
              <a:ext uri="{FF2B5EF4-FFF2-40B4-BE49-F238E27FC236}">
                <a16:creationId xmlns:a16="http://schemas.microsoft.com/office/drawing/2014/main" id="{36F707D0-F289-4D85-857B-207FB44444F3}"/>
              </a:ext>
            </a:extLst>
          </p:cNvPr>
          <p:cNvSpPr txBox="1">
            <a:spLocks noChangeArrowheads="1"/>
          </p:cNvSpPr>
          <p:nvPr/>
        </p:nvSpPr>
        <p:spPr bwMode="auto">
          <a:xfrm>
            <a:off x="11886482" y="16102388"/>
            <a:ext cx="9447388" cy="31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After any worker completes K iterations, the cumulative gradient is uploaded immediately. The server broadcasts the new parameters to all workers after updating. If a worker is in the </a:t>
            </a:r>
            <a:r>
              <a:rPr lang="en-US" altLang="zh-CN" sz="2844" dirty="0" err="1">
                <a:solidFill>
                  <a:srgbClr val="000000"/>
                </a:solidFill>
                <a:ea typeface="宋体" panose="02010600030101010101" pitchFamily="2" charset="-122"/>
              </a:rPr>
              <a:t>i-th</a:t>
            </a:r>
            <a:r>
              <a:rPr lang="en-US" altLang="zh-CN" sz="2844" dirty="0">
                <a:solidFill>
                  <a:srgbClr val="000000"/>
                </a:solidFill>
                <a:ea typeface="宋体" panose="02010600030101010101" pitchFamily="2" charset="-122"/>
              </a:rPr>
              <a:t> iteration (</a:t>
            </a:r>
            <a:r>
              <a:rPr lang="en-US" altLang="zh-CN" sz="2844" dirty="0" err="1">
                <a:solidFill>
                  <a:srgbClr val="000000"/>
                </a:solidFill>
                <a:ea typeface="宋体" panose="02010600030101010101" pitchFamily="2" charset="-122"/>
              </a:rPr>
              <a:t>i</a:t>
            </a:r>
            <a:r>
              <a:rPr lang="en-US" altLang="zh-CN" sz="2844" dirty="0">
                <a:solidFill>
                  <a:srgbClr val="000000"/>
                </a:solidFill>
                <a:ea typeface="宋体" panose="02010600030101010101" pitchFamily="2" charset="-122"/>
              </a:rPr>
              <a:t> &lt; K) when receiving the broadcast, it will update the local parameters after the </a:t>
            </a:r>
            <a:r>
              <a:rPr lang="en-US" altLang="zh-CN" sz="2844" dirty="0" err="1">
                <a:solidFill>
                  <a:srgbClr val="000000"/>
                </a:solidFill>
                <a:ea typeface="宋体" panose="02010600030101010101" pitchFamily="2" charset="-122"/>
              </a:rPr>
              <a:t>i-th</a:t>
            </a:r>
            <a:r>
              <a:rPr lang="en-US" altLang="zh-CN" sz="2844" dirty="0">
                <a:solidFill>
                  <a:srgbClr val="000000"/>
                </a:solidFill>
                <a:ea typeface="宋体" panose="02010600030101010101" pitchFamily="2" charset="-122"/>
              </a:rPr>
              <a:t> iteration and continue the remaining k-</a:t>
            </a:r>
            <a:r>
              <a:rPr lang="en-US" altLang="zh-CN" sz="2844" dirty="0" err="1">
                <a:solidFill>
                  <a:srgbClr val="000000"/>
                </a:solidFill>
                <a:ea typeface="宋体" panose="02010600030101010101" pitchFamily="2" charset="-122"/>
              </a:rPr>
              <a:t>i</a:t>
            </a:r>
            <a:r>
              <a:rPr lang="en-US" altLang="zh-CN" sz="2844" dirty="0">
                <a:solidFill>
                  <a:srgbClr val="000000"/>
                </a:solidFill>
                <a:ea typeface="宋体" panose="02010600030101010101" pitchFamily="2" charset="-122"/>
              </a:rPr>
              <a:t> iterations, where the cumulative gradient of previous </a:t>
            </a:r>
            <a:r>
              <a:rPr lang="en-US" altLang="zh-CN" sz="2844" dirty="0" err="1">
                <a:solidFill>
                  <a:srgbClr val="000000"/>
                </a:solidFill>
                <a:ea typeface="宋体" panose="02010600030101010101" pitchFamily="2" charset="-122"/>
              </a:rPr>
              <a:t>i</a:t>
            </a:r>
            <a:r>
              <a:rPr lang="en-US" altLang="zh-CN" sz="2844" dirty="0">
                <a:solidFill>
                  <a:srgbClr val="000000"/>
                </a:solidFill>
                <a:ea typeface="宋体" panose="02010600030101010101" pitchFamily="2" charset="-122"/>
              </a:rPr>
              <a:t> iterations will not be invalidated.</a:t>
            </a:r>
            <a:endParaRPr lang="zh-CN" altLang="en-US" sz="2844" dirty="0">
              <a:solidFill>
                <a:srgbClr val="000000"/>
              </a:solidFill>
              <a:ea typeface="宋体" panose="02010600030101010101" pitchFamily="2" charset="-122"/>
            </a:endParaRPr>
          </a:p>
        </p:txBody>
      </p:sp>
      <p:grpSp>
        <p:nvGrpSpPr>
          <p:cNvPr id="23" name="组合 22">
            <a:extLst>
              <a:ext uri="{FF2B5EF4-FFF2-40B4-BE49-F238E27FC236}">
                <a16:creationId xmlns:a16="http://schemas.microsoft.com/office/drawing/2014/main" id="{4EC89B2E-265E-4894-A463-EA986CE6F63C}"/>
              </a:ext>
            </a:extLst>
          </p:cNvPr>
          <p:cNvGrpSpPr/>
          <p:nvPr/>
        </p:nvGrpSpPr>
        <p:grpSpPr>
          <a:xfrm>
            <a:off x="11801343" y="19456180"/>
            <a:ext cx="19700634" cy="5550771"/>
            <a:chOff x="11801343" y="19199263"/>
            <a:chExt cx="19700634" cy="5550771"/>
          </a:xfrm>
        </p:grpSpPr>
        <p:grpSp>
          <p:nvGrpSpPr>
            <p:cNvPr id="22" name="组合 21">
              <a:extLst>
                <a:ext uri="{FF2B5EF4-FFF2-40B4-BE49-F238E27FC236}">
                  <a16:creationId xmlns:a16="http://schemas.microsoft.com/office/drawing/2014/main" id="{46E6DF72-CC1B-46EC-8167-7C9B2639DDCE}"/>
                </a:ext>
              </a:extLst>
            </p:cNvPr>
            <p:cNvGrpSpPr/>
            <p:nvPr/>
          </p:nvGrpSpPr>
          <p:grpSpPr>
            <a:xfrm>
              <a:off x="11801343" y="19199263"/>
              <a:ext cx="19700634" cy="5550771"/>
              <a:chOff x="11801343" y="19199263"/>
              <a:chExt cx="19700634" cy="5550771"/>
            </a:xfrm>
          </p:grpSpPr>
          <p:cxnSp>
            <p:nvCxnSpPr>
              <p:cNvPr id="15401" name="Google Shape;213;p20">
                <a:extLst>
                  <a:ext uri="{FF2B5EF4-FFF2-40B4-BE49-F238E27FC236}">
                    <a16:creationId xmlns:a16="http://schemas.microsoft.com/office/drawing/2014/main" id="{F090BFBC-0B4E-4566-83EF-60BF0A2EC310}"/>
                  </a:ext>
                </a:extLst>
              </p:cNvPr>
              <p:cNvCxnSpPr>
                <a:cxnSpLocks noChangeShapeType="1"/>
              </p:cNvCxnSpPr>
              <p:nvPr/>
            </p:nvCxnSpPr>
            <p:spPr bwMode="auto">
              <a:xfrm>
                <a:off x="14222525" y="19570048"/>
                <a:ext cx="0" cy="4890152"/>
              </a:xfrm>
              <a:prstGeom prst="straightConnector1">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cxnSp>
          <p:sp>
            <p:nvSpPr>
              <p:cNvPr id="15402" name="Google Shape;214;p20">
                <a:extLst>
                  <a:ext uri="{FF2B5EF4-FFF2-40B4-BE49-F238E27FC236}">
                    <a16:creationId xmlns:a16="http://schemas.microsoft.com/office/drawing/2014/main" id="{758BB300-1689-42E8-A797-707589DC22A0}"/>
                  </a:ext>
                </a:extLst>
              </p:cNvPr>
              <p:cNvSpPr>
                <a:spLocks noChangeArrowheads="1"/>
              </p:cNvSpPr>
              <p:nvPr/>
            </p:nvSpPr>
            <p:spPr bwMode="auto">
              <a:xfrm>
                <a:off x="14222525"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3" name="Google Shape;215;p20">
                <a:extLst>
                  <a:ext uri="{FF2B5EF4-FFF2-40B4-BE49-F238E27FC236}">
                    <a16:creationId xmlns:a16="http://schemas.microsoft.com/office/drawing/2014/main" id="{6443D84D-FD3E-465B-A562-1A46BCCC51A9}"/>
                  </a:ext>
                </a:extLst>
              </p:cNvPr>
              <p:cNvSpPr>
                <a:spLocks noChangeArrowheads="1"/>
              </p:cNvSpPr>
              <p:nvPr/>
            </p:nvSpPr>
            <p:spPr bwMode="auto">
              <a:xfrm>
                <a:off x="23896212" y="19786304"/>
                <a:ext cx="1156639" cy="938771"/>
              </a:xfrm>
              <a:prstGeom prst="rightArrow">
                <a:avLst>
                  <a:gd name="adj1" fmla="val 50000"/>
                  <a:gd name="adj2" fmla="val 50002"/>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4" name="Google Shape;216;p20">
                <a:extLst>
                  <a:ext uri="{FF2B5EF4-FFF2-40B4-BE49-F238E27FC236}">
                    <a16:creationId xmlns:a16="http://schemas.microsoft.com/office/drawing/2014/main" id="{6996CB24-ADD2-44AF-925E-6C81908EE05C}"/>
                  </a:ext>
                </a:extLst>
              </p:cNvPr>
              <p:cNvSpPr>
                <a:spLocks noChangeArrowheads="1"/>
              </p:cNvSpPr>
              <p:nvPr/>
            </p:nvSpPr>
            <p:spPr bwMode="auto">
              <a:xfrm>
                <a:off x="17447088"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5" name="Google Shape;217;p20">
                <a:extLst>
                  <a:ext uri="{FF2B5EF4-FFF2-40B4-BE49-F238E27FC236}">
                    <a16:creationId xmlns:a16="http://schemas.microsoft.com/office/drawing/2014/main" id="{9524C7F4-A94B-47EB-9975-1F79C66D767F}"/>
                  </a:ext>
                </a:extLst>
              </p:cNvPr>
              <p:cNvSpPr>
                <a:spLocks noChangeArrowheads="1"/>
              </p:cNvSpPr>
              <p:nvPr/>
            </p:nvSpPr>
            <p:spPr bwMode="auto">
              <a:xfrm>
                <a:off x="20671649" y="1978002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6" name="Google Shape;218;p20">
                <a:extLst>
                  <a:ext uri="{FF2B5EF4-FFF2-40B4-BE49-F238E27FC236}">
                    <a16:creationId xmlns:a16="http://schemas.microsoft.com/office/drawing/2014/main" id="{171A1BE9-1CAC-4783-AFA4-47481C0E63D4}"/>
                  </a:ext>
                </a:extLst>
              </p:cNvPr>
              <p:cNvSpPr>
                <a:spLocks noChangeArrowheads="1"/>
              </p:cNvSpPr>
              <p:nvPr/>
            </p:nvSpPr>
            <p:spPr bwMode="auto">
              <a:xfrm>
                <a:off x="25052851" y="1979258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7" name="Google Shape;219;p20">
                <a:extLst>
                  <a:ext uri="{FF2B5EF4-FFF2-40B4-BE49-F238E27FC236}">
                    <a16:creationId xmlns:a16="http://schemas.microsoft.com/office/drawing/2014/main" id="{198A4497-6FC5-473A-8C13-2C0C8148A359}"/>
                  </a:ext>
                </a:extLst>
              </p:cNvPr>
              <p:cNvSpPr>
                <a:spLocks noChangeArrowheads="1"/>
              </p:cNvSpPr>
              <p:nvPr/>
            </p:nvSpPr>
            <p:spPr bwMode="auto">
              <a:xfrm>
                <a:off x="28277414" y="19792584"/>
                <a:ext cx="3224563" cy="938771"/>
              </a:xfrm>
              <a:prstGeom prst="rightArrow">
                <a:avLst>
                  <a:gd name="adj1" fmla="val 50000"/>
                  <a:gd name="adj2" fmla="val 50002"/>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8" name="Google Shape;220;p20">
                <a:extLst>
                  <a:ext uri="{FF2B5EF4-FFF2-40B4-BE49-F238E27FC236}">
                    <a16:creationId xmlns:a16="http://schemas.microsoft.com/office/drawing/2014/main" id="{FD9055E6-69B0-4C2B-8BD4-29A3E36A2493}"/>
                  </a:ext>
                </a:extLst>
              </p:cNvPr>
              <p:cNvSpPr>
                <a:spLocks noChangeArrowheads="1"/>
              </p:cNvSpPr>
              <p:nvPr/>
            </p:nvSpPr>
            <p:spPr bwMode="auto">
              <a:xfrm>
                <a:off x="14222525" y="22897145"/>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09" name="Google Shape;221;p20">
                <a:extLst>
                  <a:ext uri="{FF2B5EF4-FFF2-40B4-BE49-F238E27FC236}">
                    <a16:creationId xmlns:a16="http://schemas.microsoft.com/office/drawing/2014/main" id="{2E56D029-6031-406E-8502-88F706788DBA}"/>
                  </a:ext>
                </a:extLst>
              </p:cNvPr>
              <p:cNvSpPr>
                <a:spLocks noChangeArrowheads="1"/>
              </p:cNvSpPr>
              <p:nvPr/>
            </p:nvSpPr>
            <p:spPr bwMode="auto">
              <a:xfrm>
                <a:off x="15624501" y="22897143"/>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0" name="Google Shape;222;p20">
                <a:extLst>
                  <a:ext uri="{FF2B5EF4-FFF2-40B4-BE49-F238E27FC236}">
                    <a16:creationId xmlns:a16="http://schemas.microsoft.com/office/drawing/2014/main" id="{7D903103-8921-4A23-A41A-B5AB9896A94E}"/>
                  </a:ext>
                </a:extLst>
              </p:cNvPr>
              <p:cNvSpPr>
                <a:spLocks noChangeArrowheads="1"/>
              </p:cNvSpPr>
              <p:nvPr/>
            </p:nvSpPr>
            <p:spPr bwMode="auto">
              <a:xfrm>
                <a:off x="17026475" y="22897141"/>
                <a:ext cx="1401976" cy="938771"/>
              </a:xfrm>
              <a:prstGeom prst="rightArrow">
                <a:avLst>
                  <a:gd name="adj1" fmla="val 50000"/>
                  <a:gd name="adj2" fmla="val 50000"/>
                </a:avLst>
              </a:prstGeom>
              <a:solidFill>
                <a:schemeClr val="accent1"/>
              </a:solidFill>
              <a:ln w="12700">
                <a:solidFill>
                  <a:srgbClr val="31538F"/>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1" name="Google Shape;223;p20">
                <a:extLst>
                  <a:ext uri="{FF2B5EF4-FFF2-40B4-BE49-F238E27FC236}">
                    <a16:creationId xmlns:a16="http://schemas.microsoft.com/office/drawing/2014/main" id="{6260632C-CF7D-4E9C-9017-CF6E48E5F81F}"/>
                  </a:ext>
                </a:extLst>
              </p:cNvPr>
              <p:cNvSpPr>
                <a:spLocks noChangeArrowheads="1"/>
              </p:cNvSpPr>
              <p:nvPr/>
            </p:nvSpPr>
            <p:spPr bwMode="auto">
              <a:xfrm>
                <a:off x="18428449" y="22897139"/>
                <a:ext cx="858745" cy="938771"/>
              </a:xfrm>
              <a:prstGeom prst="rightArrow">
                <a:avLst>
                  <a:gd name="adj1" fmla="val 50000"/>
                  <a:gd name="adj2" fmla="val 50000"/>
                </a:avLst>
              </a:prstGeom>
              <a:solidFill>
                <a:schemeClr val="tx1"/>
              </a:solidFill>
              <a:ln w="12700">
                <a:solidFill>
                  <a:schemeClr val="tx1"/>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2" name="Google Shape;224;p20">
                <a:extLst>
                  <a:ext uri="{FF2B5EF4-FFF2-40B4-BE49-F238E27FC236}">
                    <a16:creationId xmlns:a16="http://schemas.microsoft.com/office/drawing/2014/main" id="{E7EFFCA8-255C-49D9-AC11-EF80B370679D}"/>
                  </a:ext>
                </a:extLst>
              </p:cNvPr>
              <p:cNvSpPr txBox="1">
                <a:spLocks noChangeArrowheads="1"/>
              </p:cNvSpPr>
              <p:nvPr/>
            </p:nvSpPr>
            <p:spPr bwMode="auto">
              <a:xfrm>
                <a:off x="21820417" y="19199263"/>
                <a:ext cx="5453897" cy="51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 as model1</a:t>
                </a:r>
                <a:endParaRPr lang="zh-CN" altLang="zh-CN" sz="2800" dirty="0">
                  <a:solidFill>
                    <a:srgbClr val="000000"/>
                  </a:solidFill>
                  <a:cs typeface="Times New Roman" panose="02020603050405020304" pitchFamily="18" charset="0"/>
                </a:endParaRPr>
              </a:p>
            </p:txBody>
          </p:sp>
          <p:sp>
            <p:nvSpPr>
              <p:cNvPr id="15413" name="Google Shape;225;p20">
                <a:extLst>
                  <a:ext uri="{FF2B5EF4-FFF2-40B4-BE49-F238E27FC236}">
                    <a16:creationId xmlns:a16="http://schemas.microsoft.com/office/drawing/2014/main" id="{BF9E0CA8-F4EC-4D6D-9DB9-A95D279D5EFE}"/>
                  </a:ext>
                </a:extLst>
              </p:cNvPr>
              <p:cNvSpPr>
                <a:spLocks noChangeArrowheads="1"/>
              </p:cNvSpPr>
              <p:nvPr/>
            </p:nvSpPr>
            <p:spPr bwMode="auto">
              <a:xfrm>
                <a:off x="19287194" y="20845363"/>
                <a:ext cx="1104074" cy="938771"/>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4" name="Google Shape;226;p20">
                <a:extLst>
                  <a:ext uri="{FF2B5EF4-FFF2-40B4-BE49-F238E27FC236}">
                    <a16:creationId xmlns:a16="http://schemas.microsoft.com/office/drawing/2014/main" id="{7A358F57-C9C6-45C3-9B7C-B49070D683FC}"/>
                  </a:ext>
                </a:extLst>
              </p:cNvPr>
              <p:cNvSpPr txBox="1">
                <a:spLocks noChangeArrowheads="1"/>
              </p:cNvSpPr>
              <p:nvPr/>
            </p:nvSpPr>
            <p:spPr bwMode="auto">
              <a:xfrm>
                <a:off x="19206469" y="21812417"/>
                <a:ext cx="1672331" cy="94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model0</a:t>
                </a:r>
                <a:endParaRPr lang="zh-CN"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15415" name="Google Shape;227;p20">
                <a:extLst>
                  <a:ext uri="{FF2B5EF4-FFF2-40B4-BE49-F238E27FC236}">
                    <a16:creationId xmlns:a16="http://schemas.microsoft.com/office/drawing/2014/main" id="{DE38A732-436B-48CE-A436-21DE8B374914}"/>
                  </a:ext>
                </a:extLst>
              </p:cNvPr>
              <p:cNvSpPr txBox="1">
                <a:spLocks noChangeArrowheads="1"/>
              </p:cNvSpPr>
              <p:nvPr/>
            </p:nvSpPr>
            <p:spPr bwMode="auto">
              <a:xfrm>
                <a:off x="20618353" y="20618258"/>
                <a:ext cx="3132230" cy="94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model0</a:t>
                </a:r>
                <a:endParaRPr lang="zh-CN" altLang="zh-CN" sz="28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15416" name="Google Shape;228;p20">
                <a:extLst>
                  <a:ext uri="{FF2B5EF4-FFF2-40B4-BE49-F238E27FC236}">
                    <a16:creationId xmlns:a16="http://schemas.microsoft.com/office/drawing/2014/main" id="{1D1BACB5-B597-4836-8B2D-4B1F0AD43E92}"/>
                  </a:ext>
                </a:extLst>
              </p:cNvPr>
              <p:cNvSpPr txBox="1">
                <a:spLocks noChangeArrowheads="1"/>
              </p:cNvSpPr>
              <p:nvPr/>
            </p:nvSpPr>
            <p:spPr bwMode="auto">
              <a:xfrm>
                <a:off x="17727463" y="23806220"/>
                <a:ext cx="3340265" cy="94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Upload &amp; aggregate</a:t>
                </a:r>
                <a:endParaRPr lang="zh-CN" altLang="zh-CN" sz="28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as model0</a:t>
                </a:r>
                <a:endParaRPr lang="zh-CN" altLang="zh-CN" sz="2800" dirty="0">
                  <a:solidFill>
                    <a:srgbClr val="000000"/>
                  </a:solidFill>
                  <a:cs typeface="Times New Roman" panose="02020603050405020304" pitchFamily="18" charset="0"/>
                </a:endParaRPr>
              </a:p>
            </p:txBody>
          </p:sp>
          <p:sp>
            <p:nvSpPr>
              <p:cNvPr id="15417" name="Google Shape;229;p20">
                <a:extLst>
                  <a:ext uri="{FF2B5EF4-FFF2-40B4-BE49-F238E27FC236}">
                    <a16:creationId xmlns:a16="http://schemas.microsoft.com/office/drawing/2014/main" id="{E6A9B5FA-D221-45B1-AA8C-A8F8CE23E63A}"/>
                  </a:ext>
                </a:extLst>
              </p:cNvPr>
              <p:cNvSpPr>
                <a:spLocks noChangeArrowheads="1"/>
              </p:cNvSpPr>
              <p:nvPr/>
            </p:nvSpPr>
            <p:spPr bwMode="auto">
              <a:xfrm>
                <a:off x="25052851" y="20845363"/>
                <a:ext cx="1104074" cy="938771"/>
              </a:xfrm>
              <a:prstGeom prst="rightArrow">
                <a:avLst>
                  <a:gd name="adj1" fmla="val 50000"/>
                  <a:gd name="adj2" fmla="val 50002"/>
                </a:avLst>
              </a:prstGeom>
              <a:solidFill>
                <a:schemeClr val="accent2"/>
              </a:solidFill>
              <a:ln w="12700">
                <a:solidFill>
                  <a:srgbClr val="AC5B23"/>
                </a:solidFill>
                <a:miter lim="800000"/>
                <a:headEnd type="none" w="sm" len="sm"/>
                <a:tailEnd type="none" w="sm" len="sm"/>
              </a:ln>
            </p:spPr>
            <p:txBody>
              <a:bodyPr lIns="81267" tIns="40623" rIns="81267" bIns="40623"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812810" eaLnBrk="0" hangingPunct="0"/>
                <a:endParaRPr lang="zh-CN" altLang="zh-CN" sz="160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418" name="Google Shape;230;p20">
                <a:extLst>
                  <a:ext uri="{FF2B5EF4-FFF2-40B4-BE49-F238E27FC236}">
                    <a16:creationId xmlns:a16="http://schemas.microsoft.com/office/drawing/2014/main" id="{6D2BE483-EA2E-40C2-913F-7BD338E5C3C3}"/>
                  </a:ext>
                </a:extLst>
              </p:cNvPr>
              <p:cNvSpPr txBox="1">
                <a:spLocks noChangeArrowheads="1"/>
              </p:cNvSpPr>
              <p:nvPr/>
            </p:nvSpPr>
            <p:spPr bwMode="auto">
              <a:xfrm>
                <a:off x="24991072" y="21810220"/>
                <a:ext cx="2601628" cy="94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Download </a:t>
                </a:r>
                <a:b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br>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model1</a:t>
                </a:r>
                <a:endParaRPr lang="zh-CN"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sp>
            <p:nvSpPr>
              <p:cNvPr id="15419" name="Google Shape;231;p20">
                <a:extLst>
                  <a:ext uri="{FF2B5EF4-FFF2-40B4-BE49-F238E27FC236}">
                    <a16:creationId xmlns:a16="http://schemas.microsoft.com/office/drawing/2014/main" id="{C8DE4E2A-F1C5-4A88-9FBF-255534F7BA0F}"/>
                  </a:ext>
                </a:extLst>
              </p:cNvPr>
              <p:cNvSpPr txBox="1">
                <a:spLocks noChangeArrowheads="1"/>
              </p:cNvSpPr>
              <p:nvPr/>
            </p:nvSpPr>
            <p:spPr bwMode="auto">
              <a:xfrm>
                <a:off x="28277412" y="20656846"/>
                <a:ext cx="2860204" cy="94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Replace model1</a:t>
                </a:r>
                <a:endParaRPr lang="zh-CN" altLang="zh-CN" sz="2800" dirty="0">
                  <a:solidFill>
                    <a:srgbClr val="000000"/>
                  </a:solidFill>
                  <a:ea typeface="Arial" panose="020B0604020202020204" pitchFamily="34" charset="0"/>
                  <a:cs typeface="Times New Roman" panose="02020603050405020304" pitchFamily="18" charset="0"/>
                </a:endParaRPr>
              </a:p>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as current model</a:t>
                </a:r>
                <a:endParaRPr lang="zh-CN"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endParaRPr>
              </a:p>
            </p:txBody>
          </p:sp>
          <p:cxnSp>
            <p:nvCxnSpPr>
              <p:cNvPr id="15420" name="Google Shape;232;p20">
                <a:extLst>
                  <a:ext uri="{FF2B5EF4-FFF2-40B4-BE49-F238E27FC236}">
                    <a16:creationId xmlns:a16="http://schemas.microsoft.com/office/drawing/2014/main" id="{88CFED8D-4B74-41A0-A272-2AD74449B23E}"/>
                  </a:ext>
                </a:extLst>
              </p:cNvPr>
              <p:cNvCxnSpPr>
                <a:cxnSpLocks noChangeShapeType="1"/>
              </p:cNvCxnSpPr>
              <p:nvPr/>
            </p:nvCxnSpPr>
            <p:spPr bwMode="auto">
              <a:xfrm>
                <a:off x="19287194" y="20718795"/>
                <a:ext cx="0" cy="308742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15421" name="Google Shape;233;p20">
                <a:extLst>
                  <a:ext uri="{FF2B5EF4-FFF2-40B4-BE49-F238E27FC236}">
                    <a16:creationId xmlns:a16="http://schemas.microsoft.com/office/drawing/2014/main" id="{8FEDE9B7-440F-4000-9C81-56E2000C377A}"/>
                  </a:ext>
                </a:extLst>
              </p:cNvPr>
              <p:cNvCxnSpPr>
                <a:cxnSpLocks noChangeShapeType="1"/>
              </p:cNvCxnSpPr>
              <p:nvPr/>
            </p:nvCxnSpPr>
            <p:spPr bwMode="auto">
              <a:xfrm>
                <a:off x="20671649" y="19516916"/>
                <a:ext cx="0" cy="220268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15422" name="Google Shape;234;p20">
                <a:extLst>
                  <a:ext uri="{FF2B5EF4-FFF2-40B4-BE49-F238E27FC236}">
                    <a16:creationId xmlns:a16="http://schemas.microsoft.com/office/drawing/2014/main" id="{F28F578E-B717-4C02-9C23-B83D287CE18E}"/>
                  </a:ext>
                </a:extLst>
              </p:cNvPr>
              <p:cNvCxnSpPr>
                <a:cxnSpLocks noChangeShapeType="1"/>
              </p:cNvCxnSpPr>
              <p:nvPr/>
            </p:nvCxnSpPr>
            <p:spPr bwMode="auto">
              <a:xfrm>
                <a:off x="28277414" y="19630013"/>
                <a:ext cx="0" cy="2202685"/>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cxnSp>
            <p:nvCxnSpPr>
              <p:cNvPr id="15423" name="Google Shape;235;p20">
                <a:extLst>
                  <a:ext uri="{FF2B5EF4-FFF2-40B4-BE49-F238E27FC236}">
                    <a16:creationId xmlns:a16="http://schemas.microsoft.com/office/drawing/2014/main" id="{A3990E7C-1F1C-4224-AC58-64DFCFD2A5BB}"/>
                  </a:ext>
                </a:extLst>
              </p:cNvPr>
              <p:cNvCxnSpPr>
                <a:cxnSpLocks noChangeShapeType="1"/>
              </p:cNvCxnSpPr>
              <p:nvPr/>
            </p:nvCxnSpPr>
            <p:spPr bwMode="auto">
              <a:xfrm>
                <a:off x="25052851" y="19583312"/>
                <a:ext cx="0" cy="3162371"/>
              </a:xfrm>
              <a:prstGeom prst="straightConnector1">
                <a:avLst/>
              </a:prstGeom>
              <a:noFill/>
              <a:ln w="952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cxnSp>
          <p:sp>
            <p:nvSpPr>
              <p:cNvPr id="15424" name="Google Shape;236;p20">
                <a:extLst>
                  <a:ext uri="{FF2B5EF4-FFF2-40B4-BE49-F238E27FC236}">
                    <a16:creationId xmlns:a16="http://schemas.microsoft.com/office/drawing/2014/main" id="{C0F1D797-B436-4A77-8C17-DD93280E0315}"/>
                  </a:ext>
                </a:extLst>
              </p:cNvPr>
              <p:cNvSpPr txBox="1">
                <a:spLocks noChangeArrowheads="1"/>
              </p:cNvSpPr>
              <p:nvPr/>
            </p:nvSpPr>
            <p:spPr bwMode="auto">
              <a:xfrm>
                <a:off x="11801347" y="19906005"/>
                <a:ext cx="2068069" cy="51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Worker A</a:t>
                </a:r>
                <a:endParaRPr lang="zh-CN" altLang="zh-CN" sz="2800" dirty="0">
                  <a:solidFill>
                    <a:srgbClr val="000000"/>
                  </a:solidFill>
                  <a:ea typeface="Arial" panose="020B0604020202020204" pitchFamily="34" charset="0"/>
                  <a:cs typeface="Times New Roman" panose="02020603050405020304" pitchFamily="18" charset="0"/>
                </a:endParaRPr>
              </a:p>
            </p:txBody>
          </p:sp>
          <p:sp>
            <p:nvSpPr>
              <p:cNvPr id="15425" name="Google Shape;237;p20">
                <a:extLst>
                  <a:ext uri="{FF2B5EF4-FFF2-40B4-BE49-F238E27FC236}">
                    <a16:creationId xmlns:a16="http://schemas.microsoft.com/office/drawing/2014/main" id="{BB241B1A-D55A-4243-A07A-CBA71890950A}"/>
                  </a:ext>
                </a:extLst>
              </p:cNvPr>
              <p:cNvSpPr txBox="1">
                <a:spLocks noChangeArrowheads="1"/>
              </p:cNvSpPr>
              <p:nvPr/>
            </p:nvSpPr>
            <p:spPr bwMode="auto">
              <a:xfrm>
                <a:off x="11801343" y="23023120"/>
                <a:ext cx="2116837" cy="51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Worker B</a:t>
                </a:r>
                <a:endParaRPr lang="zh-CN" altLang="zh-CN" sz="2800" dirty="0">
                  <a:solidFill>
                    <a:srgbClr val="000000"/>
                  </a:solidFill>
                  <a:ea typeface="Arial" panose="020B0604020202020204" pitchFamily="34" charset="0"/>
                  <a:cs typeface="Times New Roman" panose="02020603050405020304" pitchFamily="18" charset="0"/>
                </a:endParaRPr>
              </a:p>
            </p:txBody>
          </p:sp>
          <p:sp>
            <p:nvSpPr>
              <p:cNvPr id="15426" name="Google Shape;238;p20">
                <a:extLst>
                  <a:ext uri="{FF2B5EF4-FFF2-40B4-BE49-F238E27FC236}">
                    <a16:creationId xmlns:a16="http://schemas.microsoft.com/office/drawing/2014/main" id="{3B0CA338-624F-45C1-AD16-1BB61194166F}"/>
                  </a:ext>
                </a:extLst>
              </p:cNvPr>
              <p:cNvSpPr txBox="1">
                <a:spLocks noChangeArrowheads="1"/>
              </p:cNvSpPr>
              <p:nvPr/>
            </p:nvSpPr>
            <p:spPr bwMode="auto">
              <a:xfrm>
                <a:off x="21333870" y="22933012"/>
                <a:ext cx="9447730" cy="512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000000"/>
                    </a:solidFill>
                    <a:ea typeface="Arial" panose="020B0604020202020204" pitchFamily="34" charset="0"/>
                    <a:cs typeface="Times New Roman" panose="02020603050405020304" pitchFamily="18" charset="0"/>
                    <a:sym typeface="Arial" panose="020B0604020202020204" pitchFamily="34" charset="0"/>
                  </a:rPr>
                  <a:t>We set K = 3 and assume aggregation at server node cost 0 time.</a:t>
                </a:r>
                <a:endParaRPr lang="zh-CN" altLang="zh-CN" sz="2800" dirty="0">
                  <a:solidFill>
                    <a:srgbClr val="000000"/>
                  </a:solidFill>
                  <a:cs typeface="Times New Roman" panose="02020603050405020304" pitchFamily="18" charset="0"/>
                </a:endParaRPr>
              </a:p>
            </p:txBody>
          </p:sp>
          <p:sp>
            <p:nvSpPr>
              <p:cNvPr id="165" name="Google Shape;239;p20">
                <a:extLst>
                  <a:ext uri="{FF2B5EF4-FFF2-40B4-BE49-F238E27FC236}">
                    <a16:creationId xmlns:a16="http://schemas.microsoft.com/office/drawing/2014/main" id="{2358CEB7-59D5-48F8-BBE6-C5B323548B58}"/>
                  </a:ext>
                </a:extLst>
              </p:cNvPr>
              <p:cNvSpPr txBox="1"/>
              <p:nvPr/>
            </p:nvSpPr>
            <p:spPr bwMode="auto">
              <a:xfrm>
                <a:off x="14336953" y="19218575"/>
                <a:ext cx="2126638" cy="512927"/>
              </a:xfrm>
              <a:prstGeom prst="rect">
                <a:avLst/>
              </a:prstGeom>
              <a:noFill/>
              <a:ln>
                <a:noFill/>
              </a:ln>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1E4649"/>
                    </a:solidFill>
                    <a:ea typeface="Arial" panose="020B0604020202020204" pitchFamily="34" charset="0"/>
                    <a:cs typeface="Times New Roman" panose="02020603050405020304" pitchFamily="18" charset="0"/>
                    <a:sym typeface="Arial" panose="020B0604020202020204" pitchFamily="34" charset="0"/>
                  </a:rPr>
                  <a:t>Thread 1</a:t>
                </a:r>
                <a:endParaRPr lang="zh-CN" altLang="zh-CN" sz="2800" dirty="0">
                  <a:solidFill>
                    <a:srgbClr val="1E4649"/>
                  </a:solidFill>
                  <a:ea typeface="Arial" panose="020B0604020202020204" pitchFamily="34" charset="0"/>
                  <a:cs typeface="Times New Roman" panose="02020603050405020304" pitchFamily="18" charset="0"/>
                </a:endParaRPr>
              </a:p>
            </p:txBody>
          </p:sp>
          <p:sp>
            <p:nvSpPr>
              <p:cNvPr id="166" name="Google Shape;240;p20">
                <a:extLst>
                  <a:ext uri="{FF2B5EF4-FFF2-40B4-BE49-F238E27FC236}">
                    <a16:creationId xmlns:a16="http://schemas.microsoft.com/office/drawing/2014/main" id="{A53C9EB8-DE19-46D9-9EDC-888E494CB8C2}"/>
                  </a:ext>
                </a:extLst>
              </p:cNvPr>
              <p:cNvSpPr txBox="1"/>
              <p:nvPr/>
            </p:nvSpPr>
            <p:spPr bwMode="auto">
              <a:xfrm>
                <a:off x="16887171" y="21400272"/>
                <a:ext cx="2287303" cy="512927"/>
              </a:xfrm>
              <a:prstGeom prst="rect">
                <a:avLst/>
              </a:prstGeom>
              <a:noFill/>
              <a:ln>
                <a:noFill/>
              </a:ln>
            </p:spPr>
            <p:txBody>
              <a:bodyPr lIns="81267" tIns="40623" rIns="81267" bIns="40623">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00" dirty="0">
                    <a:solidFill>
                      <a:srgbClr val="1E4649"/>
                    </a:solidFill>
                    <a:ea typeface="Arial" panose="020B0604020202020204" pitchFamily="34" charset="0"/>
                    <a:cs typeface="Times New Roman" panose="02020603050405020304" pitchFamily="18" charset="0"/>
                    <a:sym typeface="Arial" panose="020B0604020202020204" pitchFamily="34" charset="0"/>
                  </a:rPr>
                  <a:t>Thread 2</a:t>
                </a:r>
                <a:endParaRPr lang="zh-CN" altLang="zh-CN" sz="2800" dirty="0">
                  <a:solidFill>
                    <a:srgbClr val="1E4649"/>
                  </a:solidFill>
                  <a:ea typeface="Arial" panose="020B0604020202020204" pitchFamily="34" charset="0"/>
                  <a:cs typeface="Times New Roman" panose="02020603050405020304" pitchFamily="18" charset="0"/>
                </a:endParaRPr>
              </a:p>
            </p:txBody>
          </p:sp>
        </p:grpSp>
        <p:sp>
          <p:nvSpPr>
            <p:cNvPr id="182" name="文本框 74">
              <a:extLst>
                <a:ext uri="{FF2B5EF4-FFF2-40B4-BE49-F238E27FC236}">
                  <a16:creationId xmlns:a16="http://schemas.microsoft.com/office/drawing/2014/main" id="{7AFC7ABB-9388-4FA1-A9BD-87F497B8E582}"/>
                </a:ext>
              </a:extLst>
            </p:cNvPr>
            <p:cNvSpPr txBox="1">
              <a:spLocks noChangeArrowheads="1"/>
            </p:cNvSpPr>
            <p:nvPr/>
          </p:nvSpPr>
          <p:spPr bwMode="auto">
            <a:xfrm>
              <a:off x="21333870" y="23648928"/>
              <a:ext cx="9447730"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The local update frequency of APSB is K/N. In APSB, workers that iterate faster will not be blocked by slower workers. </a:t>
              </a:r>
            </a:p>
          </p:txBody>
        </p:sp>
      </p:grpSp>
      <p:grpSp>
        <p:nvGrpSpPr>
          <p:cNvPr id="44" name="组合 43">
            <a:extLst>
              <a:ext uri="{FF2B5EF4-FFF2-40B4-BE49-F238E27FC236}">
                <a16:creationId xmlns:a16="http://schemas.microsoft.com/office/drawing/2014/main" id="{3E611588-ED00-4571-BBF2-A5064BDB13CA}"/>
              </a:ext>
            </a:extLst>
          </p:cNvPr>
          <p:cNvGrpSpPr/>
          <p:nvPr/>
        </p:nvGrpSpPr>
        <p:grpSpPr>
          <a:xfrm>
            <a:off x="21988025" y="15474332"/>
            <a:ext cx="9513952" cy="3852793"/>
            <a:chOff x="22658624" y="6026623"/>
            <a:chExt cx="9513952" cy="3852793"/>
          </a:xfrm>
        </p:grpSpPr>
        <p:grpSp>
          <p:nvGrpSpPr>
            <p:cNvPr id="15429" name="组合 28676">
              <a:extLst>
                <a:ext uri="{FF2B5EF4-FFF2-40B4-BE49-F238E27FC236}">
                  <a16:creationId xmlns:a16="http://schemas.microsoft.com/office/drawing/2014/main" id="{4B3BD242-149F-49B3-B230-9DD42841AFE2}"/>
                </a:ext>
              </a:extLst>
            </p:cNvPr>
            <p:cNvGrpSpPr>
              <a:grpSpLocks/>
            </p:cNvGrpSpPr>
            <p:nvPr/>
          </p:nvGrpSpPr>
          <p:grpSpPr bwMode="auto">
            <a:xfrm>
              <a:off x="22658624" y="6026623"/>
              <a:ext cx="4198489" cy="3128700"/>
              <a:chOff x="0" y="1537597"/>
              <a:chExt cx="5335625" cy="3976298"/>
            </a:xfrm>
          </p:grpSpPr>
          <p:pic>
            <p:nvPicPr>
              <p:cNvPr id="15449" name="Google Shape;189;p19">
                <a:extLst>
                  <a:ext uri="{FF2B5EF4-FFF2-40B4-BE49-F238E27FC236}">
                    <a16:creationId xmlns:a16="http://schemas.microsoft.com/office/drawing/2014/main" id="{05DB1BB6-DAA1-454D-90B1-39216FB44B58}"/>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2394" y="1926963"/>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0" name="Google Shape;190;p19">
                <a:extLst>
                  <a:ext uri="{FF2B5EF4-FFF2-40B4-BE49-F238E27FC236}">
                    <a16:creationId xmlns:a16="http://schemas.microsoft.com/office/drawing/2014/main" id="{A3C8BC72-A915-40AC-AB2B-8384485C761D}"/>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2367"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1" name="Google Shape;191;p19">
                <a:extLst>
                  <a:ext uri="{FF2B5EF4-FFF2-40B4-BE49-F238E27FC236}">
                    <a16:creationId xmlns:a16="http://schemas.microsoft.com/office/drawing/2014/main" id="{9D48D581-1C21-4C7A-B7D3-774078F85637}"/>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97087"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52" name="Google Shape;192;p19">
                <a:extLst>
                  <a:ext uri="{FF2B5EF4-FFF2-40B4-BE49-F238E27FC236}">
                    <a16:creationId xmlns:a16="http://schemas.microsoft.com/office/drawing/2014/main" id="{3B76DC41-9C5A-4D35-9793-86194117B52A}"/>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1807"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53" name="Google Shape;193;p19">
                <a:extLst>
                  <a:ext uri="{FF2B5EF4-FFF2-40B4-BE49-F238E27FC236}">
                    <a16:creationId xmlns:a16="http://schemas.microsoft.com/office/drawing/2014/main" id="{5E9A7EE8-7A22-4BF5-8C8B-02A6C3C90009}"/>
                  </a:ext>
                </a:extLst>
              </p:cNvPr>
              <p:cNvCxnSpPr>
                <a:cxnSpLocks noChangeShapeType="1"/>
                <a:stCxn id="15450" idx="0"/>
                <a:endCxn id="15449" idx="2"/>
              </p:cNvCxnSpPr>
              <p:nvPr/>
            </p:nvCxnSpPr>
            <p:spPr bwMode="auto">
              <a:xfrm rot="10800000" flipH="1">
                <a:off x="1574276" y="3070777"/>
                <a:ext cx="14799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6" name="Google Shape;203;p19">
                <a:extLst>
                  <a:ext uri="{FF2B5EF4-FFF2-40B4-BE49-F238E27FC236}">
                    <a16:creationId xmlns:a16="http://schemas.microsoft.com/office/drawing/2014/main" id="{31D91FA0-E2A5-4245-A5A1-F593D6C9F366}"/>
                  </a:ext>
                </a:extLst>
              </p:cNvPr>
              <p:cNvSpPr txBox="1"/>
              <p:nvPr/>
            </p:nvSpPr>
            <p:spPr>
              <a:xfrm>
                <a:off x="0" y="3223585"/>
                <a:ext cx="2576346" cy="276999"/>
              </a:xfrm>
              <a:prstGeom prst="rect">
                <a:avLst/>
              </a:prstGeom>
              <a:blipFill rotWithShape="1">
                <a:blip r:embed="rId23">
                  <a:alphaModFix/>
                </a:blip>
                <a:stretch>
                  <a:fillRect l="-707" r="-708" b="-26665"/>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117" name="Google Shape;204;p19">
                <a:extLst>
                  <a:ext uri="{FF2B5EF4-FFF2-40B4-BE49-F238E27FC236}">
                    <a16:creationId xmlns:a16="http://schemas.microsoft.com/office/drawing/2014/main" id="{A2EEF0A1-E081-47D7-8FCC-EE83E3547443}"/>
                  </a:ext>
                </a:extLst>
              </p:cNvPr>
              <p:cNvSpPr txBox="1"/>
              <p:nvPr/>
            </p:nvSpPr>
            <p:spPr>
              <a:xfrm>
                <a:off x="2146185" y="1537597"/>
                <a:ext cx="1464119" cy="276999"/>
              </a:xfrm>
              <a:prstGeom prst="rect">
                <a:avLst/>
              </a:prstGeom>
              <a:blipFill rotWithShape="1">
                <a:blip r:embed="rId24">
                  <a:alphaModFix/>
                </a:blip>
                <a:stretch>
                  <a:fillRect l="-1249" r="-1665" b="-23912"/>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grpSp>
          <p:nvGrpSpPr>
            <p:cNvPr id="15430" name="组合 28677">
              <a:extLst>
                <a:ext uri="{FF2B5EF4-FFF2-40B4-BE49-F238E27FC236}">
                  <a16:creationId xmlns:a16="http://schemas.microsoft.com/office/drawing/2014/main" id="{3560A2DC-1829-4C8E-868D-0936F21B446A}"/>
                </a:ext>
              </a:extLst>
            </p:cNvPr>
            <p:cNvGrpSpPr>
              <a:grpSpLocks/>
            </p:cNvGrpSpPr>
            <p:nvPr/>
          </p:nvGrpSpPr>
          <p:grpSpPr bwMode="auto">
            <a:xfrm>
              <a:off x="27738464" y="6244576"/>
              <a:ext cx="3546954" cy="2935900"/>
              <a:chOff x="7186153" y="1926963"/>
              <a:chExt cx="4333258" cy="3586932"/>
            </a:xfrm>
          </p:grpSpPr>
          <p:pic>
            <p:nvPicPr>
              <p:cNvPr id="15433" name="Google Shape;195;p19">
                <a:extLst>
                  <a:ext uri="{FF2B5EF4-FFF2-40B4-BE49-F238E27FC236}">
                    <a16:creationId xmlns:a16="http://schemas.microsoft.com/office/drawing/2014/main" id="{E21D21E7-9361-4D87-9E1B-248C695D9560}"/>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66180" y="1926963"/>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4" name="Google Shape;196;p19">
                <a:extLst>
                  <a:ext uri="{FF2B5EF4-FFF2-40B4-BE49-F238E27FC236}">
                    <a16:creationId xmlns:a16="http://schemas.microsoft.com/office/drawing/2014/main" id="{CE5E5E4C-EC12-4832-8299-A4755320EEAD}"/>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8615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5" name="Google Shape;197;p19">
                <a:extLst>
                  <a:ext uri="{FF2B5EF4-FFF2-40B4-BE49-F238E27FC236}">
                    <a16:creationId xmlns:a16="http://schemas.microsoft.com/office/drawing/2014/main" id="{341D17B6-6FB9-4F7D-9B0A-07A1CBA3D324}"/>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8087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6" name="Google Shape;198;p19">
                <a:extLst>
                  <a:ext uri="{FF2B5EF4-FFF2-40B4-BE49-F238E27FC236}">
                    <a16:creationId xmlns:a16="http://schemas.microsoft.com/office/drawing/2014/main" id="{86BFFABB-7694-4C60-B3EC-72421AB71BF1}"/>
                  </a:ext>
                </a:extLst>
              </p:cNvPr>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75593" y="4370077"/>
                <a:ext cx="1143818" cy="114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437" name="Google Shape;199;p19">
                <a:extLst>
                  <a:ext uri="{FF2B5EF4-FFF2-40B4-BE49-F238E27FC236}">
                    <a16:creationId xmlns:a16="http://schemas.microsoft.com/office/drawing/2014/main" id="{C81A27AB-8A84-4944-857C-57BD14589286}"/>
                  </a:ext>
                </a:extLst>
              </p:cNvPr>
              <p:cNvCxnSpPr>
                <a:cxnSpLocks noChangeShapeType="1"/>
                <a:stCxn id="15433" idx="2"/>
                <a:endCxn id="15434" idx="0"/>
              </p:cNvCxnSpPr>
              <p:nvPr/>
            </p:nvCxnSpPr>
            <p:spPr bwMode="auto">
              <a:xfrm flipH="1">
                <a:off x="7758189" y="3070781"/>
                <a:ext cx="14799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38" name="Google Shape;201;p19">
                <a:extLst>
                  <a:ext uri="{FF2B5EF4-FFF2-40B4-BE49-F238E27FC236}">
                    <a16:creationId xmlns:a16="http://schemas.microsoft.com/office/drawing/2014/main" id="{DDC557DF-E8A5-4B27-8A7F-E6C796B29D86}"/>
                  </a:ext>
                </a:extLst>
              </p:cNvPr>
              <p:cNvCxnSpPr>
                <a:cxnSpLocks noChangeShapeType="1"/>
                <a:stCxn id="15433" idx="2"/>
                <a:endCxn id="15435" idx="0"/>
              </p:cNvCxnSpPr>
              <p:nvPr/>
            </p:nvCxnSpPr>
            <p:spPr bwMode="auto">
              <a:xfrm>
                <a:off x="9238089" y="3070781"/>
                <a:ext cx="1146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5439" name="Google Shape;202;p19">
                <a:extLst>
                  <a:ext uri="{FF2B5EF4-FFF2-40B4-BE49-F238E27FC236}">
                    <a16:creationId xmlns:a16="http://schemas.microsoft.com/office/drawing/2014/main" id="{0EBA3BE0-4BFF-4378-869F-FBA938BFECA4}"/>
                  </a:ext>
                </a:extLst>
              </p:cNvPr>
              <p:cNvCxnSpPr>
                <a:cxnSpLocks noChangeShapeType="1"/>
                <a:stCxn id="15433" idx="2"/>
                <a:endCxn id="15436" idx="0"/>
              </p:cNvCxnSpPr>
              <p:nvPr/>
            </p:nvCxnSpPr>
            <p:spPr bwMode="auto">
              <a:xfrm>
                <a:off x="9238089" y="3070781"/>
                <a:ext cx="1709400" cy="129930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26" name="Google Shape;205;p19">
                <a:extLst>
                  <a:ext uri="{FF2B5EF4-FFF2-40B4-BE49-F238E27FC236}">
                    <a16:creationId xmlns:a16="http://schemas.microsoft.com/office/drawing/2014/main" id="{98D61BB0-1D94-4311-A3CC-9A8C4CE9A7B1}"/>
                  </a:ext>
                </a:extLst>
              </p:cNvPr>
              <p:cNvSpPr txBox="1"/>
              <p:nvPr/>
            </p:nvSpPr>
            <p:spPr>
              <a:xfrm>
                <a:off x="8780873" y="3722439"/>
                <a:ext cx="811697" cy="276999"/>
              </a:xfrm>
              <a:prstGeom prst="rect">
                <a:avLst/>
              </a:prstGeom>
              <a:blipFill rotWithShape="1">
                <a:blip r:embed="rId36">
                  <a:alphaModFix/>
                </a:blip>
                <a:stretch>
                  <a:fillRect l="-2238" r="-3730" b="-17777"/>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127" name="Google Shape;206;p19">
                <a:extLst>
                  <a:ext uri="{FF2B5EF4-FFF2-40B4-BE49-F238E27FC236}">
                    <a16:creationId xmlns:a16="http://schemas.microsoft.com/office/drawing/2014/main" id="{25CDCE6D-4322-48F6-A5C1-164090915C7C}"/>
                  </a:ext>
                </a:extLst>
              </p:cNvPr>
              <p:cNvSpPr txBox="1"/>
              <p:nvPr/>
            </p:nvSpPr>
            <p:spPr>
              <a:xfrm>
                <a:off x="7567928" y="3720429"/>
                <a:ext cx="810735" cy="276999"/>
              </a:xfrm>
              <a:prstGeom prst="rect">
                <a:avLst/>
              </a:prstGeom>
              <a:blipFill rotWithShape="1">
                <a:blip r:embed="rId37">
                  <a:alphaModFix/>
                </a:blip>
                <a:stretch>
                  <a:fillRect l="-2255" r="-3758" b="-10868"/>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sp>
            <p:nvSpPr>
              <p:cNvPr id="128" name="Google Shape;207;p19">
                <a:extLst>
                  <a:ext uri="{FF2B5EF4-FFF2-40B4-BE49-F238E27FC236}">
                    <a16:creationId xmlns:a16="http://schemas.microsoft.com/office/drawing/2014/main" id="{D2C0167E-6014-4958-892F-E48A5C59FDF2}"/>
                  </a:ext>
                </a:extLst>
              </p:cNvPr>
              <p:cNvSpPr txBox="1"/>
              <p:nvPr/>
            </p:nvSpPr>
            <p:spPr>
              <a:xfrm>
                <a:off x="9806359" y="3351289"/>
                <a:ext cx="791114" cy="276999"/>
              </a:xfrm>
              <a:prstGeom prst="rect">
                <a:avLst/>
              </a:prstGeom>
              <a:blipFill rotWithShape="1">
                <a:blip r:embed="rId38">
                  <a:alphaModFix/>
                </a:blip>
                <a:stretch>
                  <a:fillRect l="-3099" r="-3875" b="-11109"/>
                </a:stretch>
              </a:blipFill>
              <a:ln>
                <a:noFill/>
              </a:ln>
            </p:spPr>
            <p:txBody>
              <a:bodyPr spcFirstLastPara="1" lIns="81267" tIns="40623" rIns="81267" bIns="40623"/>
              <a:lstStyle/>
              <a:p>
                <a:pPr defTabSz="812810" eaLnBrk="0" hangingPunct="0">
                  <a:spcBef>
                    <a:spcPts val="0"/>
                  </a:spcBef>
                  <a:spcAft>
                    <a:spcPts val="0"/>
                  </a:spcAft>
                  <a:defRPr/>
                </a:pPr>
                <a:r>
                  <a:rPr lang="en-US" sz="1600">
                    <a:solidFill>
                      <a:srgbClr val="000000"/>
                    </a:solidFill>
                    <a:latin typeface="Arial"/>
                    <a:ea typeface="Arial"/>
                    <a:cs typeface="Arial"/>
                    <a:sym typeface="Arial"/>
                  </a:rPr>
                  <a:t> </a:t>
                </a:r>
                <a:endParaRPr sz="2133">
                  <a:solidFill>
                    <a:srgbClr val="000000"/>
                  </a:solidFill>
                  <a:latin typeface="Times New Roman" panose="02020603050405020304" pitchFamily="18" charset="0"/>
                </a:endParaRPr>
              </a:p>
            </p:txBody>
          </p:sp>
        </p:grpSp>
        <p:sp>
          <p:nvSpPr>
            <p:cNvPr id="15432" name="文本框 130">
              <a:extLst>
                <a:ext uri="{FF2B5EF4-FFF2-40B4-BE49-F238E27FC236}">
                  <a16:creationId xmlns:a16="http://schemas.microsoft.com/office/drawing/2014/main" id="{207604AB-4F7D-4605-AF44-BE187DBDE714}"/>
                </a:ext>
              </a:extLst>
            </p:cNvPr>
            <p:cNvSpPr txBox="1">
              <a:spLocks noChangeArrowheads="1"/>
            </p:cNvSpPr>
            <p:nvPr/>
          </p:nvSpPr>
          <p:spPr bwMode="auto">
            <a:xfrm>
              <a:off x="27052038" y="9171530"/>
              <a:ext cx="51205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宋体" panose="02010600030101010101" pitchFamily="2" charset="-122"/>
                </a:rPr>
                <a:t>Server broadcasts model to all worker. Workers adopt new model and continue iterations.</a:t>
              </a:r>
              <a:endParaRPr lang="zh-CN" altLang="en-US" sz="2000" dirty="0">
                <a:solidFill>
                  <a:srgbClr val="000000"/>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26" name="文本框 98">
                  <a:extLst>
                    <a:ext uri="{FF2B5EF4-FFF2-40B4-BE49-F238E27FC236}">
                      <a16:creationId xmlns:a16="http://schemas.microsoft.com/office/drawing/2014/main" id="{E849A02F-8200-4E95-8D2B-1F468FCE91E1}"/>
                    </a:ext>
                  </a:extLst>
                </p:cNvPr>
                <p:cNvSpPr txBox="1">
                  <a:spLocks noChangeArrowheads="1"/>
                </p:cNvSpPr>
                <p:nvPr/>
              </p:nvSpPr>
              <p:spPr bwMode="auto">
                <a:xfrm>
                  <a:off x="23112491" y="9157271"/>
                  <a:ext cx="3729784"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000" dirty="0">
                      <a:solidFill>
                        <a:srgbClr val="000000"/>
                      </a:solidFill>
                      <a:ea typeface="宋体" panose="02010600030101010101" pitchFamily="2" charset="-122"/>
                    </a:rPr>
                    <a:t>Upload accumulated gradient </a:t>
                  </a:r>
                  <a14:m>
                    <m:oMath xmlns:m="http://schemas.openxmlformats.org/officeDocument/2006/math">
                      <m:r>
                        <m:rPr>
                          <m:sty m:val="p"/>
                        </m:rPr>
                        <a:rPr lang="en-US" altLang="zh-CN" sz="2000" i="1" smtClean="0">
                          <a:solidFill>
                            <a:srgbClr val="000000"/>
                          </a:solidFill>
                          <a:latin typeface="Cambria Math" panose="02040503050406030204" pitchFamily="18" charset="0"/>
                          <a:ea typeface="Cambria Math" panose="02040503050406030204" pitchFamily="18" charset="0"/>
                        </a:rPr>
                        <m:t>∇</m:t>
                      </m:r>
                      <m:sSup>
                        <m:sSupPr>
                          <m:ctrlPr>
                            <a:rPr lang="en-US" altLang="zh-CN" sz="2000" i="1" smtClean="0">
                              <a:solidFill>
                                <a:srgbClr val="000000"/>
                              </a:solidFill>
                              <a:latin typeface="Cambria Math" panose="02040503050406030204" pitchFamily="18" charset="0"/>
                              <a:ea typeface="Cambria Math" panose="02040503050406030204" pitchFamily="18" charset="0"/>
                            </a:rPr>
                          </m:ctrlPr>
                        </m:sSupPr>
                        <m:e>
                          <m:r>
                            <a:rPr lang="en-US" altLang="zh-CN" sz="2000" b="0" i="1" smtClean="0">
                              <a:solidFill>
                                <a:srgbClr val="000000"/>
                              </a:solidFill>
                              <a:latin typeface="Cambria Math" panose="02040503050406030204" pitchFamily="18" charset="0"/>
                              <a:ea typeface="Cambria Math" panose="02040503050406030204" pitchFamily="18" charset="0"/>
                            </a:rPr>
                            <m:t>𝑔</m:t>
                          </m:r>
                        </m:e>
                        <m:sup>
                          <m:r>
                            <a:rPr lang="en-US" altLang="zh-CN" sz="2000" b="0" i="1" smtClean="0">
                              <a:solidFill>
                                <a:srgbClr val="000000"/>
                              </a:solidFill>
                              <a:latin typeface="Cambria Math" panose="02040503050406030204" pitchFamily="18" charset="0"/>
                              <a:ea typeface="Cambria Math" panose="02040503050406030204" pitchFamily="18" charset="0"/>
                            </a:rPr>
                            <m:t>𝑎</m:t>
                          </m:r>
                        </m:sup>
                      </m:sSup>
                    </m:oMath>
                  </a14:m>
                  <a:r>
                    <a:rPr lang="en-US" altLang="zh-CN" sz="2000" dirty="0">
                      <a:solidFill>
                        <a:srgbClr val="000000"/>
                      </a:solidFill>
                      <a:ea typeface="宋体" panose="02010600030101010101" pitchFamily="2" charset="-122"/>
                    </a:rPr>
                    <a:t> to server.</a:t>
                  </a:r>
                  <a:endParaRPr lang="zh-CN" altLang="en-US" sz="2000" dirty="0">
                    <a:solidFill>
                      <a:srgbClr val="000000"/>
                    </a:solidFill>
                    <a:ea typeface="宋体" panose="02010600030101010101" pitchFamily="2" charset="-122"/>
                  </a:endParaRPr>
                </a:p>
              </p:txBody>
            </p:sp>
          </mc:Choice>
          <mc:Fallback xmlns="">
            <p:sp>
              <p:nvSpPr>
                <p:cNvPr id="226" name="文本框 98">
                  <a:extLst>
                    <a:ext uri="{FF2B5EF4-FFF2-40B4-BE49-F238E27FC236}">
                      <a16:creationId xmlns:a16="http://schemas.microsoft.com/office/drawing/2014/main" id="{E849A02F-8200-4E95-8D2B-1F468FCE91E1}"/>
                    </a:ext>
                  </a:extLst>
                </p:cNvPr>
                <p:cNvSpPr txBox="1">
                  <a:spLocks noRot="1" noChangeAspect="1" noMove="1" noResize="1" noEditPoints="1" noAdjustHandles="1" noChangeArrowheads="1" noChangeShapeType="1" noTextEdit="1"/>
                </p:cNvSpPr>
                <p:nvPr/>
              </p:nvSpPr>
              <p:spPr bwMode="auto">
                <a:xfrm>
                  <a:off x="23112491" y="9157271"/>
                  <a:ext cx="3729784" cy="707886"/>
                </a:xfrm>
                <a:prstGeom prst="rect">
                  <a:avLst/>
                </a:prstGeom>
                <a:blipFill>
                  <a:blip r:embed="rId39"/>
                  <a:stretch>
                    <a:fillRect l="-1634" t="-5172" b="-14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46" name="组合 45">
            <a:extLst>
              <a:ext uri="{FF2B5EF4-FFF2-40B4-BE49-F238E27FC236}">
                <a16:creationId xmlns:a16="http://schemas.microsoft.com/office/drawing/2014/main" id="{20924D5D-FBA9-4AD3-9A69-07FFF18DD18F}"/>
              </a:ext>
            </a:extLst>
          </p:cNvPr>
          <p:cNvGrpSpPr/>
          <p:nvPr/>
        </p:nvGrpSpPr>
        <p:grpSpPr>
          <a:xfrm>
            <a:off x="33232104" y="30204435"/>
            <a:ext cx="9447730" cy="1838307"/>
            <a:chOff x="33232104" y="30204435"/>
            <a:chExt cx="9447730" cy="1838307"/>
          </a:xfrm>
        </p:grpSpPr>
        <p:grpSp>
          <p:nvGrpSpPr>
            <p:cNvPr id="45" name="组合 44">
              <a:extLst>
                <a:ext uri="{FF2B5EF4-FFF2-40B4-BE49-F238E27FC236}">
                  <a16:creationId xmlns:a16="http://schemas.microsoft.com/office/drawing/2014/main" id="{889E24C8-B855-41A0-BB29-699B7424391B}"/>
                </a:ext>
              </a:extLst>
            </p:cNvPr>
            <p:cNvGrpSpPr/>
            <p:nvPr/>
          </p:nvGrpSpPr>
          <p:grpSpPr>
            <a:xfrm>
              <a:off x="33232104" y="31075040"/>
              <a:ext cx="9156920" cy="967702"/>
              <a:chOff x="33211219" y="30236792"/>
              <a:chExt cx="9156920" cy="967702"/>
            </a:xfrm>
          </p:grpSpPr>
          <p:sp>
            <p:nvSpPr>
              <p:cNvPr id="168" name="文本框 186">
                <a:extLst>
                  <a:ext uri="{FF2B5EF4-FFF2-40B4-BE49-F238E27FC236}">
                    <a16:creationId xmlns:a16="http://schemas.microsoft.com/office/drawing/2014/main" id="{98E5D132-5780-41C1-8979-26644F38CE7C}"/>
                  </a:ext>
                </a:extLst>
              </p:cNvPr>
              <p:cNvSpPr txBox="1">
                <a:spLocks noChangeArrowheads="1"/>
              </p:cNvSpPr>
              <p:nvPr/>
            </p:nvSpPr>
            <p:spPr bwMode="auto">
              <a:xfrm>
                <a:off x="33211219" y="30236793"/>
                <a:ext cx="4147333"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tswddd@gmail.com</a:t>
                </a:r>
              </a:p>
              <a:p>
                <a:pPr defTabSz="812810" eaLnBrk="0" hangingPunct="0"/>
                <a:r>
                  <a:rPr lang="en-US" altLang="zh-CN" sz="2844" dirty="0">
                    <a:ea typeface="宋体" panose="02010600030101010101" pitchFamily="2" charset="-122"/>
                  </a:rPr>
                  <a:t>zhiren.tan@u.nus.edu</a:t>
                </a:r>
              </a:p>
            </p:txBody>
          </p:sp>
          <p:sp>
            <p:nvSpPr>
              <p:cNvPr id="228" name="文本框 186">
                <a:extLst>
                  <a:ext uri="{FF2B5EF4-FFF2-40B4-BE49-F238E27FC236}">
                    <a16:creationId xmlns:a16="http://schemas.microsoft.com/office/drawing/2014/main" id="{89D49DA5-6066-4D5F-9D58-D76EAF4D43F0}"/>
                  </a:ext>
                </a:extLst>
              </p:cNvPr>
              <p:cNvSpPr txBox="1">
                <a:spLocks noChangeArrowheads="1"/>
              </p:cNvSpPr>
              <p:nvPr/>
            </p:nvSpPr>
            <p:spPr bwMode="auto">
              <a:xfrm>
                <a:off x="38220806" y="30236792"/>
                <a:ext cx="4147333"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kailinc@comp.nus.edu.sg</a:t>
                </a:r>
              </a:p>
              <a:p>
                <a:pPr defTabSz="812810" eaLnBrk="0" hangingPunct="0"/>
                <a:r>
                  <a:rPr lang="en-US" altLang="zh-CN" sz="2844" dirty="0">
                    <a:ea typeface="宋体" panose="02010600030101010101" pitchFamily="2" charset="-122"/>
                  </a:rPr>
                  <a:t>e0576183@u.nus.edu</a:t>
                </a:r>
              </a:p>
            </p:txBody>
          </p:sp>
        </p:grpSp>
        <p:sp>
          <p:nvSpPr>
            <p:cNvPr id="230" name="文本框 74">
              <a:extLst>
                <a:ext uri="{FF2B5EF4-FFF2-40B4-BE49-F238E27FC236}">
                  <a16:creationId xmlns:a16="http://schemas.microsoft.com/office/drawing/2014/main" id="{6DF1E1A0-F485-409C-8B8D-D1B8F330D765}"/>
                </a:ext>
              </a:extLst>
            </p:cNvPr>
            <p:cNvSpPr txBox="1">
              <a:spLocks noChangeArrowheads="1"/>
            </p:cNvSpPr>
            <p:nvPr/>
          </p:nvSpPr>
          <p:spPr bwMode="auto">
            <a:xfrm>
              <a:off x="33232104" y="30204435"/>
              <a:ext cx="9447730" cy="96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812810" eaLnBrk="0" hangingPunct="0"/>
              <a:r>
                <a:rPr lang="en-US" altLang="zh-CN" sz="2844" dirty="0">
                  <a:solidFill>
                    <a:srgbClr val="000000"/>
                  </a:solidFill>
                  <a:ea typeface="宋体" panose="02010600030101010101" pitchFamily="2" charset="-122"/>
                </a:rPr>
                <a:t>Our Group:</a:t>
              </a:r>
            </a:p>
            <a:p>
              <a:pPr defTabSz="812810" eaLnBrk="0" hangingPunct="0"/>
              <a:r>
                <a:rPr lang="en-US" altLang="zh-CN" sz="2844" dirty="0">
                  <a:solidFill>
                    <a:srgbClr val="000000"/>
                  </a:solidFill>
                  <a:ea typeface="宋体" panose="02010600030101010101" pitchFamily="2" charset="-122"/>
                </a:rPr>
                <a:t>https://github.com/karnina/APSB</a:t>
              </a:r>
            </a:p>
          </p:txBody>
        </p:sp>
      </p:grpSp>
      <p:graphicFrame>
        <p:nvGraphicFramePr>
          <p:cNvPr id="8" name="Table 7">
            <a:extLst>
              <a:ext uri="{FF2B5EF4-FFF2-40B4-BE49-F238E27FC236}">
                <a16:creationId xmlns:a16="http://schemas.microsoft.com/office/drawing/2014/main" id="{2314E999-C822-4318-847D-C1EF7ECC075C}"/>
              </a:ext>
            </a:extLst>
          </p:cNvPr>
          <p:cNvGraphicFramePr>
            <a:graphicFrameLocks noGrp="1"/>
          </p:cNvGraphicFramePr>
          <p:nvPr>
            <p:extLst>
              <p:ext uri="{D42A27DB-BD31-4B8C-83A1-F6EECF244321}">
                <p14:modId xmlns:p14="http://schemas.microsoft.com/office/powerpoint/2010/main" val="3816791690"/>
              </p:ext>
            </p:extLst>
          </p:nvPr>
        </p:nvGraphicFramePr>
        <p:xfrm>
          <a:off x="33935254" y="13856982"/>
          <a:ext cx="7438485" cy="1012665"/>
        </p:xfrm>
        <a:graphic>
          <a:graphicData uri="http://schemas.openxmlformats.org/drawingml/2006/table">
            <a:tbl>
              <a:tblPr firstRow="1" firstCol="1" bandRow="1">
                <a:tableStyleId>{5C22544A-7EE6-4342-B048-85BDC9FD1C3A}</a:tableStyleId>
              </a:tblPr>
              <a:tblGrid>
                <a:gridCol w="1487697">
                  <a:extLst>
                    <a:ext uri="{9D8B030D-6E8A-4147-A177-3AD203B41FA5}">
                      <a16:colId xmlns:a16="http://schemas.microsoft.com/office/drawing/2014/main" val="2697642880"/>
                    </a:ext>
                  </a:extLst>
                </a:gridCol>
                <a:gridCol w="1487697">
                  <a:extLst>
                    <a:ext uri="{9D8B030D-6E8A-4147-A177-3AD203B41FA5}">
                      <a16:colId xmlns:a16="http://schemas.microsoft.com/office/drawing/2014/main" val="965346295"/>
                    </a:ext>
                  </a:extLst>
                </a:gridCol>
                <a:gridCol w="1487697">
                  <a:extLst>
                    <a:ext uri="{9D8B030D-6E8A-4147-A177-3AD203B41FA5}">
                      <a16:colId xmlns:a16="http://schemas.microsoft.com/office/drawing/2014/main" val="3443992732"/>
                    </a:ext>
                  </a:extLst>
                </a:gridCol>
                <a:gridCol w="1487697">
                  <a:extLst>
                    <a:ext uri="{9D8B030D-6E8A-4147-A177-3AD203B41FA5}">
                      <a16:colId xmlns:a16="http://schemas.microsoft.com/office/drawing/2014/main" val="1626699301"/>
                    </a:ext>
                  </a:extLst>
                </a:gridCol>
                <a:gridCol w="1487697">
                  <a:extLst>
                    <a:ext uri="{9D8B030D-6E8A-4147-A177-3AD203B41FA5}">
                      <a16:colId xmlns:a16="http://schemas.microsoft.com/office/drawing/2014/main" val="283437395"/>
                    </a:ext>
                  </a:extLst>
                </a:gridCol>
              </a:tblGrid>
              <a:tr h="337555">
                <a:tc>
                  <a:txBody>
                    <a:bodyPr/>
                    <a:lstStyle/>
                    <a:p>
                      <a:pPr>
                        <a:lnSpc>
                          <a:spcPct val="107000"/>
                        </a:lnSpc>
                        <a:spcAft>
                          <a:spcPts val="800"/>
                        </a:spcAft>
                      </a:pPr>
                      <a:r>
                        <a:rPr lang="en-US" sz="1300">
                          <a:solidFill>
                            <a:schemeClr val="tx1"/>
                          </a:solidFill>
                          <a:effectLst/>
                        </a:rPr>
                        <a:t>Test Accuracy</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K=1</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K=8</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K=16</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4017341140"/>
                  </a:ext>
                </a:extLst>
              </a:tr>
              <a:tr h="337555">
                <a:tc>
                  <a:txBody>
                    <a:bodyPr/>
                    <a:lstStyle/>
                    <a:p>
                      <a:pPr>
                        <a:lnSpc>
                          <a:spcPct val="107000"/>
                        </a:lnSpc>
                        <a:spcAft>
                          <a:spcPts val="800"/>
                        </a:spcAft>
                      </a:pPr>
                      <a:r>
                        <a:rPr lang="en-US" sz="1300">
                          <a:solidFill>
                            <a:schemeClr val="tx1"/>
                          </a:solidFill>
                          <a:effectLst/>
                        </a:rPr>
                        <a:t>MnistCNN</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98.9%</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99.0%</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98.6%</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98.4%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250569149"/>
                  </a:ext>
                </a:extLst>
              </a:tr>
              <a:tr h="337555">
                <a:tc>
                  <a:txBody>
                    <a:bodyPr/>
                    <a:lstStyle/>
                    <a:p>
                      <a:pPr>
                        <a:lnSpc>
                          <a:spcPct val="107000"/>
                        </a:lnSpc>
                        <a:spcAft>
                          <a:spcPts val="800"/>
                        </a:spcAft>
                      </a:pPr>
                      <a:r>
                        <a:rPr lang="en-US" sz="1300">
                          <a:solidFill>
                            <a:schemeClr val="tx1"/>
                          </a:solidFill>
                          <a:effectLst/>
                        </a:rPr>
                        <a:t>ResNet</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72.4%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70.2%</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66.7%</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60.3%</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3447036287"/>
                  </a:ext>
                </a:extLst>
              </a:tr>
            </a:tbl>
          </a:graphicData>
        </a:graphic>
      </p:graphicFrame>
      <p:graphicFrame>
        <p:nvGraphicFramePr>
          <p:cNvPr id="16" name="Table 15">
            <a:extLst>
              <a:ext uri="{FF2B5EF4-FFF2-40B4-BE49-F238E27FC236}">
                <a16:creationId xmlns:a16="http://schemas.microsoft.com/office/drawing/2014/main" id="{2AB3681E-20E3-4DF9-A85A-5BA4B50574C2}"/>
              </a:ext>
            </a:extLst>
          </p:cNvPr>
          <p:cNvGraphicFramePr>
            <a:graphicFrameLocks noGrp="1"/>
          </p:cNvGraphicFramePr>
          <p:nvPr>
            <p:extLst>
              <p:ext uri="{D42A27DB-BD31-4B8C-83A1-F6EECF244321}">
                <p14:modId xmlns:p14="http://schemas.microsoft.com/office/powerpoint/2010/main" val="193673838"/>
              </p:ext>
            </p:extLst>
          </p:nvPr>
        </p:nvGraphicFramePr>
        <p:xfrm>
          <a:off x="33935254" y="12701413"/>
          <a:ext cx="7438485" cy="985353"/>
        </p:xfrm>
        <a:graphic>
          <a:graphicData uri="http://schemas.openxmlformats.org/drawingml/2006/table">
            <a:tbl>
              <a:tblPr firstRow="1" firstCol="1" bandRow="1">
                <a:tableStyleId>{5C22544A-7EE6-4342-B048-85BDC9FD1C3A}</a:tableStyleId>
              </a:tblPr>
              <a:tblGrid>
                <a:gridCol w="1487697">
                  <a:extLst>
                    <a:ext uri="{9D8B030D-6E8A-4147-A177-3AD203B41FA5}">
                      <a16:colId xmlns:a16="http://schemas.microsoft.com/office/drawing/2014/main" val="1549626155"/>
                    </a:ext>
                  </a:extLst>
                </a:gridCol>
                <a:gridCol w="1487697">
                  <a:extLst>
                    <a:ext uri="{9D8B030D-6E8A-4147-A177-3AD203B41FA5}">
                      <a16:colId xmlns:a16="http://schemas.microsoft.com/office/drawing/2014/main" val="264266844"/>
                    </a:ext>
                  </a:extLst>
                </a:gridCol>
                <a:gridCol w="1487697">
                  <a:extLst>
                    <a:ext uri="{9D8B030D-6E8A-4147-A177-3AD203B41FA5}">
                      <a16:colId xmlns:a16="http://schemas.microsoft.com/office/drawing/2014/main" val="4091861202"/>
                    </a:ext>
                  </a:extLst>
                </a:gridCol>
                <a:gridCol w="1487697">
                  <a:extLst>
                    <a:ext uri="{9D8B030D-6E8A-4147-A177-3AD203B41FA5}">
                      <a16:colId xmlns:a16="http://schemas.microsoft.com/office/drawing/2014/main" val="1906585900"/>
                    </a:ext>
                  </a:extLst>
                </a:gridCol>
                <a:gridCol w="1487697">
                  <a:extLst>
                    <a:ext uri="{9D8B030D-6E8A-4147-A177-3AD203B41FA5}">
                      <a16:colId xmlns:a16="http://schemas.microsoft.com/office/drawing/2014/main" val="130420624"/>
                    </a:ext>
                  </a:extLst>
                </a:gridCol>
              </a:tblGrid>
              <a:tr h="328451">
                <a:tc>
                  <a:txBody>
                    <a:bodyPr/>
                    <a:lstStyle/>
                    <a:p>
                      <a:pPr>
                        <a:lnSpc>
                          <a:spcPct val="107000"/>
                        </a:lnSpc>
                        <a:spcAft>
                          <a:spcPts val="800"/>
                        </a:spcAft>
                      </a:pPr>
                      <a:r>
                        <a:rPr lang="en-US" sz="1300">
                          <a:solidFill>
                            <a:schemeClr val="tx1"/>
                          </a:solidFill>
                          <a:effectLst/>
                        </a:rPr>
                        <a:t>Comm Cost</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K=1</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K=8</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K=16</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2370276307"/>
                  </a:ext>
                </a:extLst>
              </a:tr>
              <a:tr h="328451">
                <a:tc>
                  <a:txBody>
                    <a:bodyPr/>
                    <a:lstStyle/>
                    <a:p>
                      <a:pPr>
                        <a:lnSpc>
                          <a:spcPct val="107000"/>
                        </a:lnSpc>
                        <a:spcAft>
                          <a:spcPts val="800"/>
                        </a:spcAft>
                      </a:pPr>
                      <a:r>
                        <a:rPr lang="en-US" sz="1300">
                          <a:solidFill>
                            <a:schemeClr val="tx1"/>
                          </a:solidFill>
                          <a:effectLst/>
                        </a:rPr>
                        <a:t>MnistCNN (Mb)</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427</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104</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61</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26</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2703493792"/>
                  </a:ext>
                </a:extLst>
              </a:tr>
              <a:tr h="328451">
                <a:tc>
                  <a:txBody>
                    <a:bodyPr/>
                    <a:lstStyle/>
                    <a:p>
                      <a:pPr>
                        <a:lnSpc>
                          <a:spcPct val="107000"/>
                        </a:lnSpc>
                        <a:spcAft>
                          <a:spcPts val="800"/>
                        </a:spcAft>
                      </a:pPr>
                      <a:r>
                        <a:rPr lang="en-US" sz="1300">
                          <a:solidFill>
                            <a:schemeClr val="tx1"/>
                          </a:solidFill>
                          <a:effectLst/>
                        </a:rPr>
                        <a:t>ResNet (Gb)</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260</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68</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a:solidFill>
                            <a:schemeClr val="tx1"/>
                          </a:solidFill>
                          <a:effectLst/>
                        </a:rPr>
                        <a:t>32</a:t>
                      </a:r>
                      <a:endParaRPr lang="en-US" sz="130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tc>
                  <a:txBody>
                    <a:bodyPr/>
                    <a:lstStyle/>
                    <a:p>
                      <a:pPr>
                        <a:lnSpc>
                          <a:spcPct val="107000"/>
                        </a:lnSpc>
                        <a:spcAft>
                          <a:spcPts val="800"/>
                        </a:spcAft>
                      </a:pPr>
                      <a:r>
                        <a:rPr lang="en-US" sz="1300" dirty="0">
                          <a:solidFill>
                            <a:schemeClr val="tx1"/>
                          </a:solidFill>
                          <a:effectLst/>
                        </a:rPr>
                        <a:t>17</a:t>
                      </a:r>
                      <a:endParaRPr lang="en-US" sz="13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70481" marR="70481" marT="0" marB="0"/>
                </a:tc>
                <a:extLst>
                  <a:ext uri="{0D108BD9-81ED-4DB2-BD59-A6C34878D82A}">
                    <a16:rowId xmlns:a16="http://schemas.microsoft.com/office/drawing/2014/main" val="1893181180"/>
                  </a:ext>
                </a:extLst>
              </a:tr>
            </a:tbl>
          </a:graphicData>
        </a:graphic>
      </p:graphicFrame>
      <p:sp>
        <p:nvSpPr>
          <p:cNvPr id="18" name="Rectangle 1">
            <a:extLst>
              <a:ext uri="{FF2B5EF4-FFF2-40B4-BE49-F238E27FC236}">
                <a16:creationId xmlns:a16="http://schemas.microsoft.com/office/drawing/2014/main" id="{3B14B69C-2E54-433E-9DA3-71ADAEB24584}"/>
              </a:ext>
            </a:extLst>
          </p:cNvPr>
          <p:cNvSpPr>
            <a:spLocks noChangeArrowheads="1"/>
          </p:cNvSpPr>
          <p:nvPr/>
        </p:nvSpPr>
        <p:spPr bwMode="auto">
          <a:xfrm>
            <a:off x="33991404" y="12752533"/>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7" name="TextBox 216">
            <a:extLst>
              <a:ext uri="{FF2B5EF4-FFF2-40B4-BE49-F238E27FC236}">
                <a16:creationId xmlns:a16="http://schemas.microsoft.com/office/drawing/2014/main" id="{C52924E8-E81A-4B46-AE54-FE3A6845DE93}"/>
              </a:ext>
            </a:extLst>
          </p:cNvPr>
          <p:cNvSpPr txBox="1"/>
          <p:nvPr/>
        </p:nvSpPr>
        <p:spPr>
          <a:xfrm>
            <a:off x="21383142" y="26199458"/>
            <a:ext cx="10420925" cy="3801875"/>
          </a:xfrm>
          <a:prstGeom prst="rect">
            <a:avLst/>
          </a:prstGeom>
          <a:noFill/>
        </p:spPr>
        <p:txBody>
          <a:bodyPr wrap="square">
            <a:spAutoFit/>
          </a:bodyPr>
          <a:lstStyle/>
          <a:p>
            <a:pPr>
              <a:lnSpc>
                <a:spcPct val="107000"/>
              </a:lnSpc>
              <a:spcAft>
                <a:spcPts val="800"/>
              </a:spcAft>
            </a:pP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We first use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MnistCNN</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and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on Cifar10 to evaluate the performance between APSB and A-LSGD setting K = 8. Although A-LSGD could still converge for simple model like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MnistCNN</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for </a:t>
            </a:r>
            <a:r>
              <a:rPr lang="en-US" sz="2840" dirty="0" err="1">
                <a:effectLst/>
                <a:latin typeface="Times New Roman" panose="02020603050405020304" pitchFamily="18" charset="0"/>
                <a:ea typeface="DengXian" panose="02010600030101010101" pitchFamily="2" charset="-122"/>
                <a:cs typeface="Times New Roman" panose="02020603050405020304" pitchFamily="18" charset="0"/>
              </a:rPr>
              <a:t>ResNet</a:t>
            </a:r>
            <a:r>
              <a:rPr lang="en-US" sz="2840" dirty="0">
                <a:effectLst/>
                <a:latin typeface="Times New Roman" panose="02020603050405020304" pitchFamily="18" charset="0"/>
                <a:ea typeface="DengXian" panose="02010600030101010101" pitchFamily="2" charset="-122"/>
                <a:cs typeface="Times New Roman" panose="02020603050405020304" pitchFamily="18" charset="0"/>
              </a:rPr>
              <a:t> it has a high chance of convergence failure during experiment even when K = 2, making it infeasible for learning larger model like this. We also include LSGD as baseline to show that APSB can achieve a performance approaching to synchronous distributed algorithms with same setting. </a:t>
            </a:r>
          </a:p>
        </p:txBody>
      </p:sp>
    </p:spTree>
    <p:extLst>
      <p:ext uri="{BB962C8B-B14F-4D97-AF65-F5344CB8AC3E}">
        <p14:creationId xmlns:p14="http://schemas.microsoft.com/office/powerpoint/2010/main" val="769780098"/>
      </p:ext>
    </p:extLst>
  </p:cSld>
  <p:clrMapOvr>
    <a:masterClrMapping/>
  </p:clrMapOvr>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altLang="zh-CN" sz="93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4920</TotalTime>
  <Words>1267</Words>
  <Application>Microsoft Office PowerPoint</Application>
  <PresentationFormat>Custom</PresentationFormat>
  <Paragraphs>108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Lucida Fax</vt:lpstr>
      <vt:lpstr>Times New Roman</vt:lpstr>
      <vt:lpstr>2_Default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E 36 by 48</dc:title>
  <dc:creator>Cindy Kranz</dc:creator>
  <cp:lastModifiedBy>Yang Yutong</cp:lastModifiedBy>
  <cp:revision>163</cp:revision>
  <dcterms:created xsi:type="dcterms:W3CDTF">2004-07-26T21:45:23Z</dcterms:created>
  <dcterms:modified xsi:type="dcterms:W3CDTF">2021-04-15T23:35:02Z</dcterms:modified>
</cp:coreProperties>
</file>