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2"/>
  </p:notesMasterIdLst>
  <p:sldIdLst>
    <p:sldId id="256" r:id="rId2"/>
    <p:sldId id="480" r:id="rId3"/>
    <p:sldId id="299" r:id="rId4"/>
    <p:sldId id="471" r:id="rId5"/>
    <p:sldId id="337" r:id="rId6"/>
    <p:sldId id="410" r:id="rId7"/>
    <p:sldId id="472" r:id="rId8"/>
    <p:sldId id="460" r:id="rId9"/>
    <p:sldId id="483" r:id="rId10"/>
    <p:sldId id="473" r:id="rId11"/>
    <p:sldId id="478" r:id="rId12"/>
    <p:sldId id="411" r:id="rId13"/>
    <p:sldId id="482" r:id="rId14"/>
    <p:sldId id="462" r:id="rId15"/>
    <p:sldId id="481" r:id="rId16"/>
    <p:sldId id="463" r:id="rId17"/>
    <p:sldId id="464" r:id="rId18"/>
    <p:sldId id="465" r:id="rId19"/>
    <p:sldId id="466" r:id="rId20"/>
    <p:sldId id="467" r:id="rId21"/>
    <p:sldId id="461" r:id="rId22"/>
    <p:sldId id="474" r:id="rId23"/>
    <p:sldId id="470" r:id="rId24"/>
    <p:sldId id="475" r:id="rId25"/>
    <p:sldId id="476" r:id="rId26"/>
    <p:sldId id="468" r:id="rId27"/>
    <p:sldId id="469" r:id="rId28"/>
    <p:sldId id="477" r:id="rId29"/>
    <p:sldId id="479" r:id="rId30"/>
    <p:sldId id="338" r:id="rId31"/>
    <p:sldId id="484" r:id="rId32"/>
    <p:sldId id="293" r:id="rId33"/>
    <p:sldId id="336" r:id="rId34"/>
    <p:sldId id="332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06" r:id="rId48"/>
    <p:sldId id="407" r:id="rId49"/>
    <p:sldId id="408" r:id="rId50"/>
    <p:sldId id="40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75583" autoAdjust="0"/>
  </p:normalViewPr>
  <p:slideViewPr>
    <p:cSldViewPr>
      <p:cViewPr varScale="1">
        <p:scale>
          <a:sx n="121" d="100"/>
          <a:sy n="121" d="100"/>
        </p:scale>
        <p:origin x="28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2020-09-08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675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5336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9437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4659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7213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0941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829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1541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3388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43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4048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9043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8556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9750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130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7378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0058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0765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15332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4452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97011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2675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https://www.anaconda.com/distribution/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7637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1512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6591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28883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4074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8251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5794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885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361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70030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4168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87420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20021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8645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https://docs.anaconda.com/anaconda/user-guide/getting-started/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44215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https://anaconda.org/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70626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https://anaconda.org/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2884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142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8173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0612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5633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Finding our own goals and projects…</a:t>
            </a:r>
          </a:p>
          <a:p>
            <a:r>
              <a:rPr lang="en-CA" dirty="0"/>
              <a:t>Learning Python to the fullest…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661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572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xico.com/en/definition/intelligenc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hyperlink" Target="https://www.youtube.com/watch?v=NBjfAbZr5N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Xx-PpEBR7k" TargetMode="External"/><Relationship Id="rId5" Type="http://schemas.openxmlformats.org/officeDocument/2006/relationships/hyperlink" Target="https://en.wikipedia.org/wiki/Talos" TargetMode="Externa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M5VXKLf4D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www.youtube.com/watch?v=aircAruvnKk&amp;t=237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omberg.com/news/videos/2018-05-23/hello-world-canada-the-rise-of-ai-video" TargetMode="External"/><Relationship Id="rId7" Type="http://schemas.openxmlformats.org/officeDocument/2006/relationships/hyperlink" Target="https://www.youtube.com/watch?v=ibVpDhW6kDQ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HAPilyrEzC4&amp;t=87s" TargetMode="External"/><Relationship Id="rId5" Type="http://schemas.openxmlformats.org/officeDocument/2006/relationships/hyperlink" Target="https://www.imdb.com/title/tt0062622/" TargetMode="External"/><Relationship Id="rId4" Type="http://schemas.openxmlformats.org/officeDocument/2006/relationships/hyperlink" Target="https://www.imdb.com/title/tt2084970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3paOmcrTjQ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bkSRLYSojo&amp;t=20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tr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school.io/easier-data-analysis-with-pandas/" TargetMode="External"/><Relationship Id="rId5" Type="http://schemas.openxmlformats.org/officeDocument/2006/relationships/hyperlink" Target="https://www.youtube.com/watch?v=_uQrJ0TkZlc" TargetMode="External"/><Relationship Id="rId4" Type="http://schemas.openxmlformats.org/officeDocument/2006/relationships/hyperlink" Target="https://learnxinyminutes.com/docs/python3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evdp/PythonDataScienceHandboo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kevdp.github.io/PythonDataScienceHandbook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slide" Target="slide3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products/ai/ml-comic-1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rgebrown.ca/CO/gbc/technology/school-of-computer-technology/courses/COMP/3122/COMP-3122-T127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mrik/ML1/blob/master/Outline.md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eza.Dibaj@GeorgeBrown.c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r1LTe5KkS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latin typeface="+mj-lt"/>
                <a:cs typeface="Times New Roman" pitchFamily="18" charset="0"/>
              </a:rPr>
              <a:t>Data Science 01</a:t>
            </a:r>
            <a:endParaRPr lang="en-US" sz="4800" b="1" dirty="0">
              <a:latin typeface="+mj-lt"/>
              <a:cs typeface="Times New Roman" pitchFamily="18" charset="0"/>
            </a:endParaRPr>
          </a:p>
          <a:p>
            <a:pPr algn="ctr"/>
            <a:r>
              <a:rPr lang="en-US" sz="4000" dirty="0">
                <a:cs typeface="Times New Roman" pitchFamily="18" charset="0"/>
              </a:rPr>
              <a:t>COMP 3122</a:t>
            </a:r>
            <a:endParaRPr lang="en-US" sz="4800" dirty="0">
              <a:latin typeface="+mj-lt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429000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This course is not about ….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57199" y="1447800"/>
            <a:ext cx="8305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 Purpose 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Pure Big Data 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42103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explain what the intelligence is.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79868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81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intelligence?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ability to acquire and apply knowledge and skills.</a:t>
            </a:r>
          </a:p>
          <a:p>
            <a:r>
              <a:rPr lang="en-US" sz="2400" dirty="0">
                <a:hlinkClick r:id="rId3"/>
              </a:rPr>
              <a:t>Oxford Dictionary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 do we acquire knowledge?</a:t>
            </a:r>
          </a:p>
          <a:p>
            <a:endParaRPr lang="en-US" sz="2400" dirty="0"/>
          </a:p>
          <a:p>
            <a:r>
              <a:rPr lang="en-US" sz="2400" dirty="0"/>
              <a:t>How does a two-year old baby learn?</a:t>
            </a:r>
          </a:p>
        </p:txBody>
      </p:sp>
    </p:spTree>
    <p:extLst>
      <p:ext uri="{BB962C8B-B14F-4D97-AF65-F5344CB8AC3E}">
        <p14:creationId xmlns:p14="http://schemas.microsoft.com/office/powerpoint/2010/main" val="173223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Quick Review of Whole IT in One Slide</a:t>
            </a:r>
            <a:endParaRPr lang="en-US" sz="2800" b="1" dirty="0"/>
          </a:p>
        </p:txBody>
      </p:sp>
      <p:pic>
        <p:nvPicPr>
          <p:cNvPr id="5" name="Picture 2" descr="Image result for quick recap">
            <a:extLst>
              <a:ext uri="{FF2B5EF4-FFF2-40B4-BE49-F238E27FC236}">
                <a16:creationId xmlns:a16="http://schemas.microsoft.com/office/drawing/2014/main" id="{BC12F318-9FBE-4391-B789-298A55AAD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241286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93CFAE-3EB7-446C-96BB-5D8F5014F149}"/>
              </a:ext>
            </a:extLst>
          </p:cNvPr>
          <p:cNvSpPr/>
          <p:nvPr/>
        </p:nvSpPr>
        <p:spPr>
          <a:xfrm rot="16200000">
            <a:off x="9045" y="3728867"/>
            <a:ext cx="12573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83010E-A803-4B30-92F8-5A9815FD6862}"/>
              </a:ext>
            </a:extLst>
          </p:cNvPr>
          <p:cNvSpPr/>
          <p:nvPr/>
        </p:nvSpPr>
        <p:spPr>
          <a:xfrm>
            <a:off x="1138999" y="2610950"/>
            <a:ext cx="12573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258E79-0DC1-422A-B1E9-B8244B42DB2F}"/>
              </a:ext>
            </a:extLst>
          </p:cNvPr>
          <p:cNvSpPr/>
          <p:nvPr/>
        </p:nvSpPr>
        <p:spPr>
          <a:xfrm>
            <a:off x="1138999" y="4872929"/>
            <a:ext cx="12573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7640F3-809D-41B1-AEF2-61875004E639}"/>
              </a:ext>
            </a:extLst>
          </p:cNvPr>
          <p:cNvSpPr/>
          <p:nvPr/>
        </p:nvSpPr>
        <p:spPr>
          <a:xfrm>
            <a:off x="2705101" y="1919630"/>
            <a:ext cx="13716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S/W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9A44F7-F616-4FC1-905F-3C036A924364}"/>
              </a:ext>
            </a:extLst>
          </p:cNvPr>
          <p:cNvSpPr/>
          <p:nvPr/>
        </p:nvSpPr>
        <p:spPr>
          <a:xfrm>
            <a:off x="2705101" y="3652078"/>
            <a:ext cx="13716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A3DB9B-AE2B-4121-AEB1-792B7DE3F47D}"/>
              </a:ext>
            </a:extLst>
          </p:cNvPr>
          <p:cNvSpPr/>
          <p:nvPr/>
        </p:nvSpPr>
        <p:spPr>
          <a:xfrm>
            <a:off x="4419601" y="1345240"/>
            <a:ext cx="20955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DC263B-7B4E-444A-81D3-E669B391DFF2}"/>
              </a:ext>
            </a:extLst>
          </p:cNvPr>
          <p:cNvSpPr/>
          <p:nvPr/>
        </p:nvSpPr>
        <p:spPr>
          <a:xfrm>
            <a:off x="4419601" y="1919630"/>
            <a:ext cx="20955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8D8478-78D2-4EA8-B60C-126074372C6B}"/>
              </a:ext>
            </a:extLst>
          </p:cNvPr>
          <p:cNvSpPr/>
          <p:nvPr/>
        </p:nvSpPr>
        <p:spPr>
          <a:xfrm>
            <a:off x="4419601" y="2494020"/>
            <a:ext cx="20955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Languages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1DF54E-A8B7-4DB0-B0E3-613CE0B87B27}"/>
              </a:ext>
            </a:extLst>
          </p:cNvPr>
          <p:cNvSpPr/>
          <p:nvPr/>
        </p:nvSpPr>
        <p:spPr>
          <a:xfrm>
            <a:off x="6667500" y="3026324"/>
            <a:ext cx="18288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 High Level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4CD331-191D-459E-8304-20B97F7E7343}"/>
              </a:ext>
            </a:extLst>
          </p:cNvPr>
          <p:cNvSpPr/>
          <p:nvPr/>
        </p:nvSpPr>
        <p:spPr>
          <a:xfrm>
            <a:off x="6667500" y="3584856"/>
            <a:ext cx="18288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C90D50-0635-4DB3-92CE-F7E31E0AC361}"/>
              </a:ext>
            </a:extLst>
          </p:cNvPr>
          <p:cNvSpPr/>
          <p:nvPr/>
        </p:nvSpPr>
        <p:spPr>
          <a:xfrm>
            <a:off x="6667500" y="4143389"/>
            <a:ext cx="18288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Middle Level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60DFAF-5DC7-4F3E-A564-794684C5385E}"/>
              </a:ext>
            </a:extLst>
          </p:cNvPr>
          <p:cNvSpPr/>
          <p:nvPr/>
        </p:nvSpPr>
        <p:spPr>
          <a:xfrm>
            <a:off x="6667500" y="4701922"/>
            <a:ext cx="18288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 Level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4921F27-DA6B-44D9-A40D-072AB5FDF329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5910052" y="2497475"/>
            <a:ext cx="314747" cy="1200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031FB73-B5FC-423D-A3B6-00809291AA66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 rot="16200000" flipH="1">
            <a:off x="5630786" y="2776741"/>
            <a:ext cx="873279" cy="1200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281F872-7894-4982-A765-CB7B84FD4862}"/>
              </a:ext>
            </a:extLst>
          </p:cNvPr>
          <p:cNvCxnSpPr>
            <a:cxnSpLocks/>
            <a:stCxn id="14" idx="2"/>
            <a:endCxn id="17" idx="1"/>
          </p:cNvCxnSpPr>
          <p:nvPr/>
        </p:nvCxnSpPr>
        <p:spPr>
          <a:xfrm rot="16200000" flipH="1">
            <a:off x="5351519" y="3056008"/>
            <a:ext cx="1431812" cy="1200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AF7835A-2341-41C8-9B21-63FD3070421A}"/>
              </a:ext>
            </a:extLst>
          </p:cNvPr>
          <p:cNvCxnSpPr>
            <a:cxnSpLocks/>
            <a:stCxn id="14" idx="2"/>
            <a:endCxn id="18" idx="1"/>
          </p:cNvCxnSpPr>
          <p:nvPr/>
        </p:nvCxnSpPr>
        <p:spPr>
          <a:xfrm rot="16200000" flipH="1">
            <a:off x="5072253" y="3335274"/>
            <a:ext cx="1990345" cy="1200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858F226-42A7-45C3-9AD1-F24B81919C1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2396299" y="2142709"/>
            <a:ext cx="308802" cy="691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CA3789F-3C6C-4269-92C0-98CD563597A8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2396299" y="2834029"/>
            <a:ext cx="308802" cy="1041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8F564B9-9C7F-44F8-8785-405C662A034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076701" y="1568319"/>
            <a:ext cx="342900" cy="574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F7544D9-20A3-4364-96BC-45B80C831D5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076701" y="2142709"/>
            <a:ext cx="342900" cy="574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97BD8F-7576-4C48-93DB-B5FDFD0BAAE1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4076701" y="2142709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61F7487-AD06-4863-884E-3B23393F4F8C}"/>
              </a:ext>
            </a:extLst>
          </p:cNvPr>
          <p:cNvCxnSpPr>
            <a:cxnSpLocks/>
            <a:stCxn id="2" idx="2"/>
            <a:endCxn id="8" idx="2"/>
          </p:cNvCxnSpPr>
          <p:nvPr/>
        </p:nvCxnSpPr>
        <p:spPr>
          <a:xfrm flipV="1">
            <a:off x="860774" y="3057107"/>
            <a:ext cx="906875" cy="894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5D67A16-A39F-4DC5-B600-DD3F4276BAEA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860774" y="3951946"/>
            <a:ext cx="906875" cy="920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7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movie time cartoon">
            <a:extLst>
              <a:ext uri="{FF2B5EF4-FFF2-40B4-BE49-F238E27FC236}">
                <a16:creationId xmlns:a16="http://schemas.microsoft.com/office/drawing/2014/main" id="{DC21FACF-FE8B-47FD-AC21-BBB146E5B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593" y="136524"/>
            <a:ext cx="2488407" cy="165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uringtest">
            <a:extLst>
              <a:ext uri="{FF2B5EF4-FFF2-40B4-BE49-F238E27FC236}">
                <a16:creationId xmlns:a16="http://schemas.microsoft.com/office/drawing/2014/main" id="{BAACBD46-4DF0-4762-90CE-EA6E2C2E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95462"/>
            <a:ext cx="4572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B1CB0-7275-488F-9624-EB20411E1DBA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Brief history of AI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A6DE7-1AD8-4B3C-BA58-F57975251D00}"/>
              </a:ext>
            </a:extLst>
          </p:cNvPr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Myth of </a:t>
            </a:r>
            <a:r>
              <a:rPr lang="en-US" sz="2400" dirty="0" err="1"/>
              <a:t>Talos</a:t>
            </a:r>
            <a:r>
              <a:rPr lang="en-US" sz="2400" dirty="0"/>
              <a:t>  (</a:t>
            </a:r>
            <a:r>
              <a:rPr lang="en-US" sz="2400" dirty="0">
                <a:hlinkClick r:id="rId5"/>
              </a:rPr>
              <a:t>https://en.wikipedia.org/wiki/Talos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Turing Test – 1950s </a:t>
            </a:r>
          </a:p>
          <a:p>
            <a:r>
              <a:rPr lang="en-US" sz="2400" dirty="0">
                <a:hlinkClick r:id="rId6"/>
              </a:rPr>
              <a:t>Video 1</a:t>
            </a:r>
            <a:endParaRPr lang="en-US" sz="2400" dirty="0"/>
          </a:p>
          <a:p>
            <a:r>
              <a:rPr lang="en-US" sz="2400" dirty="0">
                <a:hlinkClick r:id="rId7"/>
              </a:rPr>
              <a:t>Video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5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77C7E9-915C-4B19-8628-AEBB02ED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7410" name="Picture 2" descr="Image may contain: shoes, sky and outdoor">
            <a:extLst>
              <a:ext uri="{FF2B5EF4-FFF2-40B4-BE49-F238E27FC236}">
                <a16:creationId xmlns:a16="http://schemas.microsoft.com/office/drawing/2014/main" id="{BCC5679D-E791-45C0-A22F-A384829EB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24000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438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B1CB0-7275-488F-9624-EB20411E1DBA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Brief history of AI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A6DE7-1AD8-4B3C-BA58-F57975251D00}"/>
              </a:ext>
            </a:extLst>
          </p:cNvPr>
          <p:cNvSpPr/>
          <p:nvPr/>
        </p:nvSpPr>
        <p:spPr>
          <a:xfrm>
            <a:off x="430763" y="14478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Asimov's Three Laws of Robotics – 1950s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robot may not injure a human being or, through inaction, allow a human being to come to harm.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robot must obey the orders given it by human beings except where such orders would conflict with the First Law.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robot must protect its own existence as long as such protection does not conflict with the First or Second Laws.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71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B1CB0-7275-488F-9624-EB20411E1DBA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Brief history of AI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A6DE7-1AD8-4B3C-BA58-F57975251D00}"/>
              </a:ext>
            </a:extLst>
          </p:cNvPr>
          <p:cNvSpPr/>
          <p:nvPr/>
        </p:nvSpPr>
        <p:spPr>
          <a:xfrm>
            <a:off x="430763" y="1447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Dartmouth Conference 1956: the birth of 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Term Artificial Intelligence discussed and accepted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proposal for the conference said, “The study is to proceed on the basis of the conjecture that </a:t>
            </a:r>
            <a:r>
              <a:rPr lang="en-US" sz="2400" b="1" dirty="0"/>
              <a:t>every aspect of learning </a:t>
            </a:r>
            <a:r>
              <a:rPr lang="en-US" sz="2400" dirty="0"/>
              <a:t>or </a:t>
            </a:r>
            <a:r>
              <a:rPr lang="en-US" sz="2400" b="1" dirty="0"/>
              <a:t>any other feature of intelligence </a:t>
            </a:r>
            <a:r>
              <a:rPr lang="en-US" sz="2400" dirty="0"/>
              <a:t>can in principle be so precisely described that a machine can be made to simulate it.”</a:t>
            </a:r>
          </a:p>
        </p:txBody>
      </p:sp>
    </p:spTree>
    <p:extLst>
      <p:ext uri="{BB962C8B-B14F-4D97-AF65-F5344CB8AC3E}">
        <p14:creationId xmlns:p14="http://schemas.microsoft.com/office/powerpoint/2010/main" val="31453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B1CB0-7275-488F-9624-EB20411E1DBA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Brief history of AI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A6DE7-1AD8-4B3C-BA58-F57975251D00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AI winters - late 70s and 80s</a:t>
            </a:r>
          </a:p>
          <a:p>
            <a:r>
              <a:rPr lang="en-US" sz="2400" dirty="0"/>
              <a:t>Boom and bust cycles of extreme enthusiasm followed by disappointment</a:t>
            </a:r>
          </a:p>
        </p:txBody>
      </p:sp>
    </p:spTree>
    <p:extLst>
      <p:ext uri="{BB962C8B-B14F-4D97-AF65-F5344CB8AC3E}">
        <p14:creationId xmlns:p14="http://schemas.microsoft.com/office/powerpoint/2010/main" val="210759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B1CB0-7275-488F-9624-EB20411E1DBA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Brief history of AI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A6DE7-1AD8-4B3C-BA58-F57975251D00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Modern times – Machine Learning and Deep Learning</a:t>
            </a:r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Video 1</a:t>
            </a:r>
            <a:endParaRPr lang="en-US" sz="2400" dirty="0"/>
          </a:p>
          <a:p>
            <a:r>
              <a:rPr lang="en-US" sz="2400" dirty="0">
                <a:hlinkClick r:id="rId4"/>
              </a:rPr>
              <a:t>Video 2</a:t>
            </a:r>
            <a:endParaRPr lang="en-US" sz="2400" dirty="0"/>
          </a:p>
        </p:txBody>
      </p:sp>
      <p:pic>
        <p:nvPicPr>
          <p:cNvPr id="7" name="Picture 2" descr="Image result for movie time cartoon">
            <a:extLst>
              <a:ext uri="{FF2B5EF4-FFF2-40B4-BE49-F238E27FC236}">
                <a16:creationId xmlns:a16="http://schemas.microsoft.com/office/drawing/2014/main" id="{897205FC-C2C0-43E1-BA2D-6682EA307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32" y="2854643"/>
            <a:ext cx="4290536" cy="28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06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77C7E9-915C-4B19-8628-AEBB02ED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366" name="Picture 6" descr="Image result for humans are hooked machines are learning">
            <a:extLst>
              <a:ext uri="{FF2B5EF4-FFF2-40B4-BE49-F238E27FC236}">
                <a16:creationId xmlns:a16="http://schemas.microsoft.com/office/drawing/2014/main" id="{30C4A356-12B0-4168-82FD-B2F494C66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6"/>
          <a:stretch/>
        </p:blipFill>
        <p:spPr bwMode="auto">
          <a:xfrm>
            <a:off x="2190750" y="765175"/>
            <a:ext cx="4762500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4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B1CB0-7275-488F-9624-EB20411E1DBA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Suggested Movies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A6DE7-1AD8-4B3C-BA58-F57975251D00}"/>
              </a:ext>
            </a:extLst>
          </p:cNvPr>
          <p:cNvSpPr/>
          <p:nvPr/>
        </p:nvSpPr>
        <p:spPr>
          <a:xfrm>
            <a:off x="430763" y="14478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Hello World Canada: The Rise of AI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4"/>
              </a:rPr>
              <a:t>The Imitation Game (2014)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5"/>
              </a:rPr>
              <a:t>2001: A Space Odyssey (1968)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6"/>
              </a:rPr>
              <a:t>Modern Times by Charlie Chaplin (1936)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7"/>
              </a:rPr>
              <a:t>The Great Dictator by Charlie Chaplin (1940)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65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pic>
        <p:nvPicPr>
          <p:cNvPr id="5" name="Picture 2" descr="Image result for group discussion">
            <a:extLst>
              <a:ext uri="{FF2B5EF4-FFF2-40B4-BE49-F238E27FC236}">
                <a16:creationId xmlns:a16="http://schemas.microsoft.com/office/drawing/2014/main" id="{A86DA486-601C-4A3E-95F5-E3AAFBCC5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79868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AA6DE7-1AD8-4B3C-BA58-F57975251D00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Artificial Intelligence, Machine Learning, Deep Learning and Data Science …. What are the differences between these terms?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4FFC0-5E14-4C63-88CA-C813509333B0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866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A6DE7-1AD8-4B3C-BA58-F57975251D00}"/>
              </a:ext>
            </a:extLst>
          </p:cNvPr>
          <p:cNvSpPr/>
          <p:nvPr/>
        </p:nvSpPr>
        <p:spPr>
          <a:xfrm>
            <a:off x="457200" y="1610618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now, we need to have an overall view as follows….</a:t>
            </a:r>
          </a:p>
          <a:p>
            <a:r>
              <a:rPr lang="en-US" sz="2400" dirty="0"/>
              <a:t>Data Science</a:t>
            </a:r>
            <a:r>
              <a:rPr lang="en-US" sz="2400" dirty="0">
                <a:sym typeface="Wingdings" panose="05000000000000000000" pitchFamily="2" charset="2"/>
              </a:rPr>
              <a:t> Making sense of data, visualization, ….</a:t>
            </a:r>
            <a:endParaRPr lang="en-US" sz="2400" dirty="0"/>
          </a:p>
        </p:txBody>
      </p:sp>
      <p:pic>
        <p:nvPicPr>
          <p:cNvPr id="10242" name="Picture 2" descr="Image result for ai machine learning deep learning data science">
            <a:extLst>
              <a:ext uri="{FF2B5EF4-FFF2-40B4-BE49-F238E27FC236}">
                <a16:creationId xmlns:a16="http://schemas.microsoft.com/office/drawing/2014/main" id="{14A16CD2-E86F-4523-BBE0-CDE841FC7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2882474"/>
            <a:ext cx="43910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4929D7-B466-461F-B43B-272D33B984BA}"/>
              </a:ext>
            </a:extLst>
          </p:cNvPr>
          <p:cNvSpPr/>
          <p:nvPr/>
        </p:nvSpPr>
        <p:spPr>
          <a:xfrm>
            <a:off x="457200" y="533400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Artificial Intelligence, Machine Learning, Deep Learning and Data Science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9620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explaining a few application of Machine Learning in real life. Have you ever used it? </a:t>
            </a:r>
          </a:p>
          <a:p>
            <a:r>
              <a:rPr lang="en-US" sz="2400" dirty="0"/>
              <a:t>Where?</a:t>
            </a:r>
          </a:p>
          <a:p>
            <a:r>
              <a:rPr lang="en-US" sz="2400" dirty="0"/>
              <a:t>How?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79868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1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Data Science?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Movie time… YAY!</a:t>
            </a:r>
          </a:p>
          <a:p>
            <a:endParaRPr lang="en-US" sz="2400" dirty="0"/>
          </a:p>
          <a:p>
            <a:r>
              <a:rPr lang="en-CA" sz="2400" dirty="0">
                <a:hlinkClick r:id="rId3"/>
              </a:rPr>
              <a:t>Data Science In 5 Minutes</a:t>
            </a:r>
            <a:endParaRPr lang="en-CA" sz="2400" dirty="0"/>
          </a:p>
        </p:txBody>
      </p:sp>
      <p:pic>
        <p:nvPicPr>
          <p:cNvPr id="1026" name="Picture 2" descr="Image result for movie time cartoon">
            <a:extLst>
              <a:ext uri="{FF2B5EF4-FFF2-40B4-BE49-F238E27FC236}">
                <a16:creationId xmlns:a16="http://schemas.microsoft.com/office/drawing/2014/main" id="{FCE39B1E-5896-4777-B198-B69C20FDB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32" y="2854643"/>
            <a:ext cx="4290536" cy="28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86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Amazing example… Let’s enjoy!</a:t>
            </a:r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Hans </a:t>
            </a:r>
            <a:r>
              <a:rPr lang="en-US" sz="2400" dirty="0" err="1">
                <a:hlinkClick r:id="rId3"/>
              </a:rPr>
              <a:t>Rosling's</a:t>
            </a:r>
            <a:r>
              <a:rPr lang="en-US" sz="2400" dirty="0">
                <a:hlinkClick r:id="rId3"/>
              </a:rPr>
              <a:t> 200 Countries, 200 Years, 4 Minutes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“Let my dataset change your mindset.” -Hans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Rosling</a:t>
            </a:r>
            <a:endParaRPr lang="en-CA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268" name="Picture 4" descr="Image result for hans rosling">
            <a:extLst>
              <a:ext uri="{FF2B5EF4-FFF2-40B4-BE49-F238E27FC236}">
                <a16:creationId xmlns:a16="http://schemas.microsoft.com/office/drawing/2014/main" id="{2F059D48-D71D-42B0-A1A6-9C0FC217F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7" y="2667962"/>
            <a:ext cx="4581525" cy="257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Visualization?</a:t>
            </a:r>
            <a:endParaRPr lang="en-US" sz="2800" b="1" dirty="0"/>
          </a:p>
        </p:txBody>
      </p:sp>
      <p:pic>
        <p:nvPicPr>
          <p:cNvPr id="7" name="Picture 2" descr="Image result for movie time cartoon">
            <a:extLst>
              <a:ext uri="{FF2B5EF4-FFF2-40B4-BE49-F238E27FC236}">
                <a16:creationId xmlns:a16="http://schemas.microsoft.com/office/drawing/2014/main" id="{6DA3B9D0-4E29-41C2-A7E8-E6838BAC8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593" y="136524"/>
            <a:ext cx="2488407" cy="165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4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26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B1CB0-7275-488F-9624-EB20411E1DBA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Why study Machine Learning (ML)?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A6DE7-1AD8-4B3C-BA58-F57975251D00}"/>
              </a:ext>
            </a:extLst>
          </p:cNvPr>
          <p:cNvSpPr/>
          <p:nvPr/>
        </p:nvSpPr>
        <p:spPr>
          <a:xfrm>
            <a:off x="430763" y="1447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Common industrial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Recommendation engines (AKA Customer Recommendation System) (Netflix, Amazon)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 targeting (Google, Facebook, </a:t>
            </a:r>
            <a:r>
              <a:rPr lang="en-US" sz="2400" dirty="0" err="1"/>
              <a:t>Cambrdge</a:t>
            </a:r>
            <a:r>
              <a:rPr lang="en-US" sz="2400" dirty="0"/>
              <a:t> Analytica)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Spam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Credit card fraud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Pattern recognition in sensor data (</a:t>
            </a:r>
            <a:r>
              <a:rPr lang="en-US" sz="2400" dirty="0" err="1"/>
              <a:t>FitBit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068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06B1D3-A75E-4FC9-AD1E-FCA6A9588874}"/>
              </a:ext>
            </a:extLst>
          </p:cNvPr>
          <p:cNvSpPr/>
          <p:nvPr/>
        </p:nvSpPr>
        <p:spPr>
          <a:xfrm>
            <a:off x="304800" y="4857750"/>
            <a:ext cx="83629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“What I cannot create, I do not understand.”- Richard Feynman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Image result for richard feynman">
            <a:extLst>
              <a:ext uri="{FF2B5EF4-FFF2-40B4-BE49-F238E27FC236}">
                <a16:creationId xmlns:a16="http://schemas.microsoft.com/office/drawing/2014/main" id="{B0F40A06-DC7F-47FA-86E2-EAFB7D084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76250"/>
            <a:ext cx="8191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82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28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B1CB0-7275-488F-9624-EB20411E1DBA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Skimming our Reference Book</a:t>
            </a:r>
            <a:endParaRPr lang="en-US" sz="2800" b="1" dirty="0"/>
          </a:p>
        </p:txBody>
      </p:sp>
      <p:pic>
        <p:nvPicPr>
          <p:cNvPr id="13314" name="Picture 2" descr="Image result for Book skimming">
            <a:extLst>
              <a:ext uri="{FF2B5EF4-FFF2-40B4-BE49-F238E27FC236}">
                <a16:creationId xmlns:a16="http://schemas.microsoft.com/office/drawing/2014/main" id="{547592EF-6264-4BC2-B90D-E8811CDB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77326"/>
            <a:ext cx="6553200" cy="437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3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29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B1CB0-7275-488F-9624-EB20411E1DBA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Important Notes on Python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30EED-2421-4C7D-8A71-86DAB4D55DAF}"/>
              </a:ext>
            </a:extLst>
          </p:cNvPr>
          <p:cNvSpPr/>
          <p:nvPr/>
        </p:nvSpPr>
        <p:spPr>
          <a:xfrm>
            <a:off x="430763" y="14478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Online Jupyter:</a:t>
            </a:r>
          </a:p>
          <a:p>
            <a:r>
              <a:rPr lang="de-DE" sz="2400" dirty="0">
                <a:hlinkClick r:id="rId3"/>
              </a:rPr>
              <a:t>https://jupyter.org/try</a:t>
            </a:r>
            <a:endParaRPr lang="de-DE" sz="2400" dirty="0"/>
          </a:p>
          <a:p>
            <a:endParaRPr lang="en-US" sz="2400" dirty="0"/>
          </a:p>
          <a:p>
            <a:r>
              <a:rPr lang="en-US" sz="2400" dirty="0"/>
              <a:t>Quick Python Recap:</a:t>
            </a:r>
          </a:p>
          <a:p>
            <a:r>
              <a:rPr lang="en-US" sz="2400" dirty="0">
                <a:hlinkClick r:id="rId4"/>
              </a:rPr>
              <a:t>https://learnxinyminutes.com/docs/python3/</a:t>
            </a:r>
            <a:endParaRPr lang="en-US" sz="2400" dirty="0"/>
          </a:p>
          <a:p>
            <a:endParaRPr lang="fa-IR" sz="2400" dirty="0"/>
          </a:p>
          <a:p>
            <a:r>
              <a:rPr lang="en-CA" sz="2400" dirty="0"/>
              <a:t>On of the best quickest recap videos</a:t>
            </a:r>
            <a:r>
              <a:rPr lang="en-US" sz="2400" dirty="0"/>
              <a:t> which was mentioned in the python official web site:</a:t>
            </a:r>
            <a:endParaRPr lang="en-CA" sz="2400" dirty="0"/>
          </a:p>
          <a:p>
            <a:r>
              <a:rPr lang="en-US" sz="2400" dirty="0">
                <a:hlinkClick r:id="rId5"/>
              </a:rPr>
              <a:t>https://www.youtube.com/watch?v=_uQrJ0TkZlc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One of the best series of videos on pandas:</a:t>
            </a:r>
          </a:p>
          <a:p>
            <a:r>
              <a:rPr lang="en-US" sz="2400" dirty="0">
                <a:hlinkClick r:id="rId6"/>
              </a:rPr>
              <a:t>https://www.dataschool.io/easier-data-analysis-with-pandas/</a:t>
            </a:r>
            <a:endParaRPr lang="en-US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3373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Previous Semester Resources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All the resources are available on the following link:</a:t>
            </a:r>
          </a:p>
          <a:p>
            <a:r>
              <a:rPr lang="en-US" sz="2400" dirty="0">
                <a:hlinkClick r:id="rId3"/>
              </a:rPr>
              <a:t>https://github.com/jakevdp/PythonDataScienceHandbook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main reference (reading online):</a:t>
            </a:r>
          </a:p>
          <a:p>
            <a:r>
              <a:rPr lang="en-US" sz="2400" dirty="0">
                <a:hlinkClick r:id="rId4"/>
              </a:rPr>
              <a:t>https://jakevdp.github.io/PythonDataScienceHandbook/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Book structure - Python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IPython</a:t>
            </a:r>
            <a:r>
              <a:rPr lang="en-US" sz="2400" dirty="0"/>
              <a:t> &amp; </a:t>
            </a:r>
            <a:r>
              <a:rPr lang="en-US" sz="2400" dirty="0" err="1"/>
              <a:t>Jupyter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Matplotlib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Scikit</a:t>
            </a:r>
            <a:r>
              <a:rPr lang="en-US" sz="2400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How to get pandas….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best way is to install Anaconda Distribution </a:t>
            </a:r>
          </a:p>
          <a:p>
            <a:r>
              <a:rPr lang="en-US" sz="2400" dirty="0"/>
              <a:t>Which contains all pandas dependencies….</a:t>
            </a:r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https://www.anaconda.com/distribution/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 can follow the steps in the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F0DB3303-A2EA-47D7-BBA5-CDC137BB75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9664400"/>
                  </p:ext>
                </p:extLst>
              </p:nvPr>
            </p:nvGraphicFramePr>
            <p:xfrm>
              <a:off x="4476750" y="3409950"/>
              <a:ext cx="2286000" cy="1714500"/>
            </p:xfrm>
            <a:graphic>
              <a:graphicData uri="http://schemas.microsoft.com/office/powerpoint/2016/slidezoom">
                <pslz:sldZm>
                  <pslz:sldZmObj sldId="336" cId="4222277315">
                    <pslz:zmPr id="{992A35BC-A2F3-4E74-BDD4-9FFCAAC0BB4A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0DB3303-A2EA-47D7-BBA5-CDC137BB75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76750" y="340995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0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31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B1CB0-7275-488F-9624-EB20411E1DBA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Cartoon: Learning Machine Learning</a:t>
            </a:r>
            <a:endParaRPr lang="en-US" sz="2800" b="1" dirty="0"/>
          </a:p>
        </p:txBody>
      </p:sp>
      <p:pic>
        <p:nvPicPr>
          <p:cNvPr id="1026" name="Picture 2" descr="Image result for cartoon">
            <a:extLst>
              <a:ext uri="{FF2B5EF4-FFF2-40B4-BE49-F238E27FC236}">
                <a16:creationId xmlns:a16="http://schemas.microsoft.com/office/drawing/2014/main" id="{06141542-98D3-4F61-80A3-3FA7BBABC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40000" y="3236627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DB3F74-43FE-4AF5-B0FE-F3159DCF8FE3}"/>
              </a:ext>
            </a:extLst>
          </p:cNvPr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following is a nice cartoon to read and learn more about Machine Learning :)</a:t>
            </a:r>
          </a:p>
          <a:p>
            <a:endParaRPr lang="en-US" sz="2400" dirty="0"/>
          </a:p>
          <a:p>
            <a:r>
              <a:rPr lang="en-US" sz="2400" dirty="0">
                <a:hlinkClick r:id="rId4"/>
              </a:rPr>
              <a:t>https://cloud.google.com/products/ai/ml-comic-1/</a:t>
            </a:r>
            <a:endParaRPr lang="en-US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27478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32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799" y="1066800"/>
            <a:ext cx="8496301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itchFamily="18" charset="0"/>
              </a:rPr>
              <a:t>Appendix:</a:t>
            </a:r>
          </a:p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Installation Process of </a:t>
            </a:r>
          </a:p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Anaconda Distribution of Python on Windows</a:t>
            </a:r>
            <a:endParaRPr lang="en-US" sz="4400" dirty="0">
              <a:latin typeface="+mj-lt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>
                <a:latin typeface="+mj-lt"/>
              </a:rPr>
              <a:pPr/>
              <a:t>33</a:t>
            </a:fld>
            <a:endParaRPr lang="en-US" sz="2400" dirty="0">
              <a:latin typeface="+mj-lt"/>
            </a:endParaRPr>
          </a:p>
        </p:txBody>
      </p:sp>
      <p:pic>
        <p:nvPicPr>
          <p:cNvPr id="9218" name="Picture 2" descr="Image result for anaconda installation application">
            <a:extLst>
              <a:ext uri="{FF2B5EF4-FFF2-40B4-BE49-F238E27FC236}">
                <a16:creationId xmlns:a16="http://schemas.microsoft.com/office/drawing/2014/main" id="{F991D25A-CAA1-4909-8946-865E22CA2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11" y="4206121"/>
            <a:ext cx="3451978" cy="1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27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Anaconda Distribution of Python</a:t>
            </a:r>
            <a:endParaRPr lang="en-US" sz="2800" b="1"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4D016A51-9240-455D-83C5-300FBC72DB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4"/>
          <a:stretch/>
        </p:blipFill>
        <p:spPr>
          <a:xfrm>
            <a:off x="419100" y="1524000"/>
            <a:ext cx="8305800" cy="42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Anaconda Distribution of Python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16A51-9240-455D-83C5-300FBC72D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"/>
          <a:stretch/>
        </p:blipFill>
        <p:spPr>
          <a:xfrm>
            <a:off x="419100" y="1524000"/>
            <a:ext cx="8305800" cy="425502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C9B77D-A64E-44CA-A9ED-F5FFBB7B16BC}"/>
              </a:ext>
            </a:extLst>
          </p:cNvPr>
          <p:cNvSpPr/>
          <p:nvPr/>
        </p:nvSpPr>
        <p:spPr>
          <a:xfrm>
            <a:off x="6616700" y="52197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497A6F2-7F2B-4013-98EB-81C0BACE34D3}"/>
              </a:ext>
            </a:extLst>
          </p:cNvPr>
          <p:cNvSpPr/>
          <p:nvPr/>
        </p:nvSpPr>
        <p:spPr>
          <a:xfrm>
            <a:off x="4762500" y="2603500"/>
            <a:ext cx="419100" cy="5207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935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Anaconda Distribution of Python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910874-CC9A-41CF-A010-1D1B4EAA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5" y="1940478"/>
            <a:ext cx="7914269" cy="360873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6BE999-E113-4595-BD18-949DD3459773}"/>
              </a:ext>
            </a:extLst>
          </p:cNvPr>
          <p:cNvSpPr/>
          <p:nvPr/>
        </p:nvSpPr>
        <p:spPr>
          <a:xfrm>
            <a:off x="2743200" y="1940478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014A5A9-E64A-4272-9900-D669900E4EB7}"/>
              </a:ext>
            </a:extLst>
          </p:cNvPr>
          <p:cNvSpPr/>
          <p:nvPr/>
        </p:nvSpPr>
        <p:spPr>
          <a:xfrm>
            <a:off x="1371600" y="44196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863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E39E58-08AF-4150-A474-7CDF59CF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4267200" cy="32958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BE4AAC3-3AF5-4FBB-B010-CAD6FFAF7599}"/>
              </a:ext>
            </a:extLst>
          </p:cNvPr>
          <p:cNvSpPr/>
          <p:nvPr/>
        </p:nvSpPr>
        <p:spPr>
          <a:xfrm>
            <a:off x="400050" y="154909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BB483-D7C4-4469-BB6F-AAA123846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2441094"/>
            <a:ext cx="4752975" cy="36957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58CC48F-A69D-4CEE-BFAB-B42935A4B06F}"/>
              </a:ext>
            </a:extLst>
          </p:cNvPr>
          <p:cNvSpPr/>
          <p:nvPr/>
        </p:nvSpPr>
        <p:spPr>
          <a:xfrm>
            <a:off x="4819650" y="5582272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07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88634-0DA5-4C89-926D-5B3FCACA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2089150"/>
            <a:ext cx="4752975" cy="36957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43C8751-816A-4BE4-92CC-56BC7EAD905B}"/>
              </a:ext>
            </a:extLst>
          </p:cNvPr>
          <p:cNvSpPr/>
          <p:nvPr/>
        </p:nvSpPr>
        <p:spPr>
          <a:xfrm rot="5400000">
            <a:off x="5511800" y="50101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41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EF9FB-4FF1-46E1-A803-5931A760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57400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61F4C99-F8E9-44FA-AFC8-1139D3D68B46}"/>
              </a:ext>
            </a:extLst>
          </p:cNvPr>
          <p:cNvSpPr/>
          <p:nvPr/>
        </p:nvSpPr>
        <p:spPr>
          <a:xfrm>
            <a:off x="1943100" y="375889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97E1AC-BD28-4F53-BD62-409ABD111871}"/>
              </a:ext>
            </a:extLst>
          </p:cNvPr>
          <p:cNvSpPr/>
          <p:nvPr/>
        </p:nvSpPr>
        <p:spPr>
          <a:xfrm>
            <a:off x="4876800" y="52260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2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Previous Semester Resources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Course outline: We will provide a new version together.</a:t>
            </a:r>
          </a:p>
          <a:p>
            <a:r>
              <a:rPr lang="en-US" sz="2400" dirty="0"/>
              <a:t>Personalizing </a:t>
            </a:r>
            <a:r>
              <a:rPr lang="en-US" sz="2400" dirty="0">
                <a:sym typeface="Wingdings" panose="05000000000000000000" pitchFamily="2" charset="2"/>
              </a:rPr>
              <a:t> George Brown 2022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The foundations is based on the previous version:</a:t>
            </a:r>
          </a:p>
          <a:p>
            <a:r>
              <a:rPr lang="en-US" sz="2400" dirty="0">
                <a:hlinkClick r:id="rId3"/>
              </a:rPr>
              <a:t>https://www.georgebrown.ca/CO/gbc/technology/school-of-computer-technology/courses/COMP/3122/COMP-3122-T127.html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Another version of the Course Outline:</a:t>
            </a:r>
          </a:p>
          <a:p>
            <a:r>
              <a:rPr lang="en-US" sz="2400" dirty="0">
                <a:hlinkClick r:id="rId4"/>
              </a:rPr>
              <a:t>https://github.com/kamrik/ML1/blob/master/Outline.md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805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AB21B-27D4-4403-AE5E-B2C75B70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171700"/>
            <a:ext cx="4752975" cy="36957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6B1C093-AD4E-4DDA-B034-6E1A3AE38540}"/>
              </a:ext>
            </a:extLst>
          </p:cNvPr>
          <p:cNvSpPr/>
          <p:nvPr/>
        </p:nvSpPr>
        <p:spPr>
          <a:xfrm>
            <a:off x="4876800" y="53594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E7CD5C0-1945-412A-B485-7CC7678874D2}"/>
              </a:ext>
            </a:extLst>
          </p:cNvPr>
          <p:cNvSpPr/>
          <p:nvPr/>
        </p:nvSpPr>
        <p:spPr>
          <a:xfrm>
            <a:off x="2119312" y="4205357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DA3F5-C15A-4395-B8D2-7D6494A38101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can change the installation path or leave it as it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CD19C-DFD0-4E37-8580-520421D2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877943"/>
            <a:ext cx="4752975" cy="36957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DA7790A-1D97-4E71-A626-46E0D7E42C97}"/>
              </a:ext>
            </a:extLst>
          </p:cNvPr>
          <p:cNvSpPr/>
          <p:nvPr/>
        </p:nvSpPr>
        <p:spPr>
          <a:xfrm>
            <a:off x="4876800" y="50673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3B8D0-EE19-4849-8762-5648CB882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824" y="3042745"/>
            <a:ext cx="178676" cy="17867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B859047-1B09-41A5-B0A8-EBEAC517C405}"/>
              </a:ext>
            </a:extLst>
          </p:cNvPr>
          <p:cNvSpPr/>
          <p:nvPr/>
        </p:nvSpPr>
        <p:spPr>
          <a:xfrm>
            <a:off x="2246668" y="2852777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400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8B222-6E70-46B5-88CC-21FBA9D4F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896993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5E7B7-389C-4DF3-95D5-8C08D4BD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896993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1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625A9-738D-4A75-A7A0-4F773FD1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881118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7557C24-16DF-4CEF-99B0-E6376944DAEE}"/>
              </a:ext>
            </a:extLst>
          </p:cNvPr>
          <p:cNvSpPr/>
          <p:nvPr/>
        </p:nvSpPr>
        <p:spPr>
          <a:xfrm>
            <a:off x="4876800" y="5062468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513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CE6C5F-0C0B-4079-90F4-D94B7537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57400"/>
            <a:ext cx="4752975" cy="36957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E59149C-AA86-4C12-9587-40B3E12152C0}"/>
              </a:ext>
            </a:extLst>
          </p:cNvPr>
          <p:cNvSpPr/>
          <p:nvPr/>
        </p:nvSpPr>
        <p:spPr>
          <a:xfrm>
            <a:off x="4876800" y="52260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749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C3D35-A55C-42E2-A63D-FB9AD1EE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63750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B99B90E-D3A9-45AA-8927-78DA50853BB3}"/>
              </a:ext>
            </a:extLst>
          </p:cNvPr>
          <p:cNvSpPr/>
          <p:nvPr/>
        </p:nvSpPr>
        <p:spPr>
          <a:xfrm>
            <a:off x="4819650" y="52324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15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7A047416-C7CC-4410-A2C6-672D954DD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07" y="1563618"/>
            <a:ext cx="8116186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A2EB14-3C93-4D0F-8CDD-C6639698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063562"/>
            <a:ext cx="8115300" cy="4361974"/>
          </a:xfrm>
          <a:prstGeom prst="rect">
            <a:avLst/>
          </a:prstGeom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025690-E603-4D6B-85F4-ADCEE371FF32}"/>
              </a:ext>
            </a:extLst>
          </p:cNvPr>
          <p:cNvGrpSpPr/>
          <p:nvPr/>
        </p:nvGrpSpPr>
        <p:grpSpPr>
          <a:xfrm>
            <a:off x="4602480" y="3089220"/>
            <a:ext cx="392430" cy="3039830"/>
            <a:chOff x="4640580" y="2636520"/>
            <a:chExt cx="392430" cy="303983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CE51B77-DE5D-4728-8911-3248BEB7CBCF}"/>
                </a:ext>
              </a:extLst>
            </p:cNvPr>
            <p:cNvSpPr/>
            <p:nvPr/>
          </p:nvSpPr>
          <p:spPr>
            <a:xfrm>
              <a:off x="4640580" y="5092150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E0B8015-3785-40C2-9AF4-D19CE97FDC68}"/>
                </a:ext>
              </a:extLst>
            </p:cNvPr>
            <p:cNvSpPr/>
            <p:nvPr/>
          </p:nvSpPr>
          <p:spPr>
            <a:xfrm>
              <a:off x="4652010" y="2636520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81BBF7B-5B08-4775-A2BC-6FB4C6DF8C9F}"/>
                </a:ext>
              </a:extLst>
            </p:cNvPr>
            <p:cNvSpPr/>
            <p:nvPr/>
          </p:nvSpPr>
          <p:spPr>
            <a:xfrm>
              <a:off x="4781550" y="3340548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FFF5B12-DE4B-495C-A68F-A9D672654443}"/>
                </a:ext>
              </a:extLst>
            </p:cNvPr>
            <p:cNvSpPr/>
            <p:nvPr/>
          </p:nvSpPr>
          <p:spPr>
            <a:xfrm>
              <a:off x="4781550" y="36096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2912FF34-C318-4607-A4EA-D4BB7F7F5B9F}"/>
                </a:ext>
              </a:extLst>
            </p:cNvPr>
            <p:cNvSpPr/>
            <p:nvPr/>
          </p:nvSpPr>
          <p:spPr>
            <a:xfrm>
              <a:off x="4781550" y="39262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8EC16A38-D5E9-4AED-8E45-503413E89581}"/>
                </a:ext>
              </a:extLst>
            </p:cNvPr>
            <p:cNvSpPr/>
            <p:nvPr/>
          </p:nvSpPr>
          <p:spPr>
            <a:xfrm>
              <a:off x="4781550" y="41997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6D9BE8D-3E3A-4CC2-A414-2198DD84AD98}"/>
                </a:ext>
              </a:extLst>
            </p:cNvPr>
            <p:cNvSpPr/>
            <p:nvPr/>
          </p:nvSpPr>
          <p:spPr>
            <a:xfrm>
              <a:off x="4781550" y="4455283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0872C-3507-436A-B0AD-2D838FEAFEC2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Sign up for the first time….</a:t>
            </a:r>
          </a:p>
        </p:txBody>
      </p:sp>
    </p:spTree>
    <p:extLst>
      <p:ext uri="{BB962C8B-B14F-4D97-AF65-F5344CB8AC3E}">
        <p14:creationId xmlns:p14="http://schemas.microsoft.com/office/powerpoint/2010/main" val="29695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27DB25-838A-437D-B39C-22410F720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23122"/>
            <a:ext cx="7391400" cy="397287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D4A14819-3202-4B7D-8A5C-4D7D53EDE1CB}"/>
              </a:ext>
            </a:extLst>
          </p:cNvPr>
          <p:cNvSpPr/>
          <p:nvPr/>
        </p:nvSpPr>
        <p:spPr>
          <a:xfrm>
            <a:off x="4629150" y="4033361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9BBFF-C07F-42FE-A7F7-4896B2235181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Sign in after the first time….</a:t>
            </a:r>
          </a:p>
        </p:txBody>
      </p:sp>
    </p:spTree>
    <p:extLst>
      <p:ext uri="{BB962C8B-B14F-4D97-AF65-F5344CB8AC3E}">
        <p14:creationId xmlns:p14="http://schemas.microsoft.com/office/powerpoint/2010/main" val="36751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My Contact Info &amp; Office Hours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Email: </a:t>
            </a:r>
            <a:r>
              <a:rPr lang="en-US" sz="2400" dirty="0">
                <a:hlinkClick r:id="rId3"/>
              </a:rPr>
              <a:t>Reza.Dibaj@GeorgeBrown.ca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Office hours:</a:t>
            </a:r>
            <a:r>
              <a:rPr lang="en-US" sz="2400" dirty="0"/>
              <a:t> One hour after your lab sessions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23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2420D-6F45-4BB8-9A66-7351C2A6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78883"/>
            <a:ext cx="731520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Marking Scheme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57199" y="1447800"/>
            <a:ext cx="83058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3657600" algn="l"/>
                <a:tab pos="6800850" algn="l"/>
              </a:tabLst>
            </a:pPr>
            <a:r>
              <a:rPr lang="en-US" sz="2400" b="1" strike="sngStrike" dirty="0"/>
              <a:t>5 Assignments	</a:t>
            </a:r>
            <a:r>
              <a:rPr lang="en-US" sz="2400" strike="sngStrike" dirty="0"/>
              <a:t>50% 	Total (10% Each)</a:t>
            </a:r>
          </a:p>
          <a:p>
            <a:pPr>
              <a:tabLst>
                <a:tab pos="2514600" algn="l"/>
                <a:tab pos="4514850" algn="l"/>
                <a:tab pos="6800850" algn="l"/>
              </a:tabLst>
            </a:pPr>
            <a:r>
              <a:rPr lang="en-US" sz="2400" b="1" strike="sngStrike" dirty="0"/>
              <a:t>Class Activities</a:t>
            </a:r>
            <a:r>
              <a:rPr lang="en-US" sz="2400" strike="sngStrike" dirty="0"/>
              <a:t>	10%</a:t>
            </a:r>
          </a:p>
          <a:p>
            <a:pPr>
              <a:tabLst>
                <a:tab pos="2514600" algn="l"/>
                <a:tab pos="3657600" algn="l"/>
                <a:tab pos="6800850" algn="l"/>
              </a:tabLst>
            </a:pPr>
            <a:r>
              <a:rPr lang="en-US" sz="2400" b="1" strike="sngStrike" dirty="0"/>
              <a:t>Midterm Exam	</a:t>
            </a:r>
            <a:r>
              <a:rPr lang="en-US" sz="2400" strike="sngStrike" dirty="0"/>
              <a:t>10%	A session before the intersession</a:t>
            </a:r>
          </a:p>
          <a:p>
            <a:pPr>
              <a:tabLst>
                <a:tab pos="2514600" algn="l"/>
                <a:tab pos="3657600" algn="l"/>
                <a:tab pos="6800850" algn="l"/>
              </a:tabLst>
            </a:pPr>
            <a:r>
              <a:rPr lang="en-US" sz="2400" b="1" strike="sngStrike" dirty="0"/>
              <a:t>Final Exam	</a:t>
            </a:r>
            <a:r>
              <a:rPr lang="en-US" sz="2400" strike="sngStrike" dirty="0"/>
              <a:t>10%</a:t>
            </a:r>
            <a:r>
              <a:rPr lang="en-US" sz="2400" b="1" strike="sngStrike" dirty="0"/>
              <a:t>	</a:t>
            </a:r>
            <a:r>
              <a:rPr lang="en-US" sz="2400" strike="sngStrike" dirty="0"/>
              <a:t>Week 12 (2 session before the end)</a:t>
            </a:r>
          </a:p>
          <a:p>
            <a:pPr>
              <a:tabLst>
                <a:tab pos="2514600" algn="l"/>
                <a:tab pos="3657600" algn="l"/>
                <a:tab pos="6800850" algn="l"/>
              </a:tabLst>
            </a:pPr>
            <a:r>
              <a:rPr lang="en-US" sz="2400" b="1" strike="sngStrike" dirty="0"/>
              <a:t>Project</a:t>
            </a:r>
            <a:r>
              <a:rPr lang="en-US" sz="2400" strike="sngStrike" dirty="0"/>
              <a:t>	20%</a:t>
            </a:r>
          </a:p>
          <a:p>
            <a:pPr>
              <a:tabLst>
                <a:tab pos="2514600" algn="l"/>
                <a:tab pos="3657600" algn="l"/>
                <a:tab pos="6800850" algn="l"/>
              </a:tabLst>
            </a:pPr>
            <a:r>
              <a:rPr lang="en-US" sz="2400" b="1" dirty="0"/>
              <a:t>Bonus Quizzes</a:t>
            </a:r>
            <a:r>
              <a:rPr lang="en-US" sz="2400" dirty="0"/>
              <a:t>	10%	</a:t>
            </a:r>
          </a:p>
        </p:txBody>
      </p:sp>
    </p:spTree>
    <p:extLst>
      <p:ext uri="{BB962C8B-B14F-4D97-AF65-F5344CB8AC3E}">
        <p14:creationId xmlns:p14="http://schemas.microsoft.com/office/powerpoint/2010/main" val="17762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Why we study…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57199" y="1447800"/>
            <a:ext cx="83058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We need motivation for what we do.… for what we learn….</a:t>
            </a:r>
          </a:p>
          <a:p>
            <a:endParaRPr lang="en-US" sz="2400" b="1" dirty="0"/>
          </a:p>
          <a:p>
            <a:r>
              <a:rPr lang="en-US" sz="2400" dirty="0">
                <a:hlinkClick r:id="rId3"/>
              </a:rPr>
              <a:t>https://www.youtube.com/watch?v=01ZCnCXpG4A</a:t>
            </a:r>
          </a:p>
          <a:p>
            <a:endParaRPr lang="en-US" sz="2400" dirty="0">
              <a:hlinkClick r:id="rId3"/>
            </a:endParaRPr>
          </a:p>
          <a:p>
            <a:r>
              <a:rPr lang="en-US" sz="2400" dirty="0">
                <a:hlinkClick r:id="rId3"/>
              </a:rPr>
              <a:t>https://www.youtube.com/watch?v=0r1LTe5KkSA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123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Team making">
            <a:extLst>
              <a:ext uri="{FF2B5EF4-FFF2-40B4-BE49-F238E27FC236}">
                <a16:creationId xmlns:a16="http://schemas.microsoft.com/office/drawing/2014/main" id="{FEE8DF94-5C98-4FF0-BFBA-73E0B153D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58" y="916901"/>
            <a:ext cx="3287142" cy="173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Team Making and Project Definition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5083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find our team members in one week and define our project in two weeks… </a:t>
            </a:r>
          </a:p>
        </p:txBody>
      </p:sp>
      <p:pic>
        <p:nvPicPr>
          <p:cNvPr id="14340" name="Picture 4" descr="Image result for Team making">
            <a:extLst>
              <a:ext uri="{FF2B5EF4-FFF2-40B4-BE49-F238E27FC236}">
                <a16:creationId xmlns:a16="http://schemas.microsoft.com/office/drawing/2014/main" id="{F02F6F49-3E72-413D-AFD1-3ED34C84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914472"/>
            <a:ext cx="43434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62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Now, it is your turn… 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5083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let me know what you think.</a:t>
            </a:r>
          </a:p>
          <a:p>
            <a:r>
              <a:rPr lang="en-US" sz="2400" dirty="0"/>
              <a:t>As a coach, how can I be any help.</a:t>
            </a:r>
          </a:p>
        </p:txBody>
      </p:sp>
      <p:pic>
        <p:nvPicPr>
          <p:cNvPr id="1026" name="Picture 2" descr="Image result for Your voice">
            <a:extLst>
              <a:ext uri="{FF2B5EF4-FFF2-40B4-BE49-F238E27FC236}">
                <a16:creationId xmlns:a16="http://schemas.microsoft.com/office/drawing/2014/main" id="{2E79C090-28CA-4CA2-9B9A-FF585F94F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511" y="164681"/>
            <a:ext cx="3630041" cy="256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6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9050</TotalTime>
  <Words>1234</Words>
  <Application>Microsoft Office PowerPoint</Application>
  <PresentationFormat>On-screen Show (4:3)</PresentationFormat>
  <Paragraphs>305</Paragraphs>
  <Slides>50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448</cp:revision>
  <dcterms:created xsi:type="dcterms:W3CDTF">2006-08-16T00:00:00Z</dcterms:created>
  <dcterms:modified xsi:type="dcterms:W3CDTF">2020-09-08T17:00:07Z</dcterms:modified>
</cp:coreProperties>
</file>