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337" r:id="rId2"/>
    <p:sldId id="256" r:id="rId3"/>
    <p:sldId id="259" r:id="rId4"/>
    <p:sldId id="299" r:id="rId5"/>
    <p:sldId id="300" r:id="rId6"/>
    <p:sldId id="417" r:id="rId7"/>
    <p:sldId id="301" r:id="rId8"/>
    <p:sldId id="302" r:id="rId9"/>
    <p:sldId id="303" r:id="rId10"/>
    <p:sldId id="398" r:id="rId11"/>
    <p:sldId id="304" r:id="rId12"/>
    <p:sldId id="338" r:id="rId13"/>
    <p:sldId id="307" r:id="rId14"/>
    <p:sldId id="311" r:id="rId15"/>
    <p:sldId id="317" r:id="rId16"/>
    <p:sldId id="313" r:id="rId17"/>
    <p:sldId id="314" r:id="rId18"/>
    <p:sldId id="315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24" r:id="rId27"/>
    <p:sldId id="418" r:id="rId28"/>
    <p:sldId id="328" r:id="rId29"/>
    <p:sldId id="396" r:id="rId30"/>
    <p:sldId id="397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75583" autoAdjust="0"/>
  </p:normalViewPr>
  <p:slideViewPr>
    <p:cSldViewPr>
      <p:cViewPr varScale="1">
        <p:scale>
          <a:sx n="51" d="100"/>
          <a:sy n="51" d="100"/>
        </p:scale>
        <p:origin x="18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That works</a:t>
            </a:r>
            <a:r>
              <a:rPr lang="en-CA" baseline="0" dirty="0"/>
              <a:t> fine for simple images like these. But as you dive deeper into the problem, you will find the real world is messy, and the rules you write start to break.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about writing a program to handle black-and-white photo?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How about the images that contains other types of fruits?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Clearly we need something better. To solve this,</a:t>
            </a:r>
            <a:r>
              <a:rPr lang="en-CA" baseline="0" dirty="0"/>
              <a:t> we need an algorithm that can figure out the rules for us, so we do not have to write them by hand. </a:t>
            </a:r>
          </a:p>
          <a:p>
            <a:r>
              <a:rPr lang="en-CA" baseline="0" dirty="0"/>
              <a:t>And for that we are going to train a classifier. </a:t>
            </a:r>
          </a:p>
          <a:p>
            <a:r>
              <a:rPr lang="en-CA" baseline="0" dirty="0"/>
              <a:t>For now, you can think of a classifier as a function. </a:t>
            </a:r>
          </a:p>
          <a:p>
            <a:r>
              <a:rPr lang="en-US" sz="1200" dirty="0"/>
              <a:t>Classifier is similar to a function that takes some data as input and assigns label to it as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80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Hello-world.py  </a:t>
            </a:r>
          </a:p>
          <a:p>
            <a:r>
              <a:rPr lang="en-CA" dirty="0"/>
              <a:t>import </a:t>
            </a:r>
            <a:r>
              <a:rPr lang="en-CA" dirty="0" err="1"/>
              <a:t>sklearn</a:t>
            </a:r>
            <a:endParaRPr lang="en-CA" dirty="0"/>
          </a:p>
          <a:p>
            <a:endParaRPr lang="en-CA" dirty="0"/>
          </a:p>
          <a:p>
            <a:r>
              <a:rPr lang="en-CA" dirty="0"/>
              <a:t>Command line:</a:t>
            </a:r>
          </a:p>
          <a:p>
            <a:r>
              <a:rPr lang="en-CA" dirty="0"/>
              <a:t>python hello-world.py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979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Imagine we head out to an orchard.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sklearn</a:t>
            </a:r>
            <a:endParaRPr lang="en-CA" dirty="0"/>
          </a:p>
          <a:p>
            <a:r>
              <a:rPr lang="en-CA" dirty="0"/>
              <a:t>features = [[140, "smooth"], [130, "smooth"], [150, "bumpy"],[170, "bumpy"]]</a:t>
            </a:r>
          </a:p>
          <a:p>
            <a:r>
              <a:rPr lang="en-CA" dirty="0"/>
              <a:t>labels = ["apple", "apple", "orange", "orange"]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sklearn</a:t>
            </a:r>
            <a:endParaRPr lang="en-CA" dirty="0"/>
          </a:p>
          <a:p>
            <a:r>
              <a:rPr lang="en-CA" dirty="0"/>
              <a:t>features = [[140, 1], [130, 1], [150, 0],[170, 0]]</a:t>
            </a:r>
          </a:p>
          <a:p>
            <a:r>
              <a:rPr lang="en-CA" dirty="0"/>
              <a:t>labels = [0, 0, 1, 1]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 classifiers: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Classifiers: Logistic Regression, Naive Bayes Classifier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Machines (SVM)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Boosted Trees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Neural Networks (ANN)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Neighbor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</a:t>
            </a:r>
            <a:r>
              <a:rPr lang="en-CA" dirty="0" err="1"/>
              <a:t>sklearn</a:t>
            </a:r>
            <a:r>
              <a:rPr lang="en-CA" dirty="0"/>
              <a:t> import tree</a:t>
            </a:r>
          </a:p>
          <a:p>
            <a:r>
              <a:rPr lang="en-CA" dirty="0"/>
              <a:t>features = [[140, 1], [130, 1], [150, 0],[170, 0]]</a:t>
            </a:r>
          </a:p>
          <a:p>
            <a:r>
              <a:rPr lang="en-CA" dirty="0"/>
              <a:t>labels = [0, 0, 1, 1]</a:t>
            </a:r>
          </a:p>
          <a:p>
            <a:r>
              <a:rPr lang="en-CA" dirty="0" err="1"/>
              <a:t>clf</a:t>
            </a:r>
            <a:r>
              <a:rPr lang="en-CA" dirty="0"/>
              <a:t>= </a:t>
            </a:r>
            <a:r>
              <a:rPr lang="en-CA" dirty="0" err="1"/>
              <a:t>tree.DecisionTreeClassifier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Important: We</a:t>
            </a:r>
            <a:r>
              <a:rPr lang="en-CA" baseline="0" dirty="0"/>
              <a:t> can think of fit as find patterns in data.</a:t>
            </a:r>
          </a:p>
          <a:p>
            <a:r>
              <a:rPr lang="en-CA" baseline="0" dirty="0"/>
              <a:t>We will get into details of how this happens under the hood in a future presentation.</a:t>
            </a:r>
            <a:endParaRPr lang="en-CA" dirty="0"/>
          </a:p>
          <a:p>
            <a:endParaRPr lang="en-CA" dirty="0"/>
          </a:p>
          <a:p>
            <a:r>
              <a:rPr lang="en-CA" dirty="0"/>
              <a:t>from </a:t>
            </a:r>
            <a:r>
              <a:rPr lang="en-CA" dirty="0" err="1"/>
              <a:t>sklearn</a:t>
            </a:r>
            <a:r>
              <a:rPr lang="en-CA" dirty="0"/>
              <a:t> import tree</a:t>
            </a:r>
          </a:p>
          <a:p>
            <a:r>
              <a:rPr lang="en-CA" dirty="0"/>
              <a:t>features = [[140, 1], [130, 1], [150, 0],[170, 0]]</a:t>
            </a:r>
          </a:p>
          <a:p>
            <a:r>
              <a:rPr lang="en-CA" dirty="0"/>
              <a:t>labels = [0, 0, 1, 1]</a:t>
            </a:r>
          </a:p>
          <a:p>
            <a:r>
              <a:rPr lang="en-CA" dirty="0" err="1"/>
              <a:t>clf</a:t>
            </a:r>
            <a:r>
              <a:rPr lang="en-CA" dirty="0"/>
              <a:t>= </a:t>
            </a:r>
            <a:r>
              <a:rPr lang="en-CA" dirty="0" err="1"/>
              <a:t>tree.DecisionTreeClassifier</a:t>
            </a:r>
            <a:r>
              <a:rPr lang="en-CA" dirty="0"/>
              <a:t>()</a:t>
            </a:r>
          </a:p>
          <a:p>
            <a:r>
              <a:rPr lang="en-CA" dirty="0" err="1"/>
              <a:t>clf</a:t>
            </a:r>
            <a:r>
              <a:rPr lang="en-CA" dirty="0"/>
              <a:t>= </a:t>
            </a:r>
            <a:r>
              <a:rPr lang="en-CA" dirty="0" err="1"/>
              <a:t>clf.fit</a:t>
            </a:r>
            <a:r>
              <a:rPr lang="en-CA" dirty="0"/>
              <a:t>(features, labels)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</a:t>
            </a:r>
            <a:r>
              <a:rPr lang="en-CA" dirty="0" err="1"/>
              <a:t>sklearn</a:t>
            </a:r>
            <a:r>
              <a:rPr lang="en-CA" dirty="0"/>
              <a:t> import tree</a:t>
            </a:r>
          </a:p>
          <a:p>
            <a:r>
              <a:rPr lang="en-CA" dirty="0"/>
              <a:t>features = [[140, 1], [130, 1], [150, 0],[170, 0]]</a:t>
            </a:r>
          </a:p>
          <a:p>
            <a:r>
              <a:rPr lang="en-CA" dirty="0"/>
              <a:t>labels = [0, 0, 1, 1]</a:t>
            </a:r>
          </a:p>
          <a:p>
            <a:r>
              <a:rPr lang="en-CA" dirty="0" err="1"/>
              <a:t>clf</a:t>
            </a:r>
            <a:r>
              <a:rPr lang="en-CA" dirty="0"/>
              <a:t>= </a:t>
            </a:r>
            <a:r>
              <a:rPr lang="en-CA" dirty="0" err="1"/>
              <a:t>tree.DecisionTreeClassifier</a:t>
            </a:r>
            <a:r>
              <a:rPr lang="en-CA" dirty="0"/>
              <a:t>()</a:t>
            </a:r>
          </a:p>
          <a:p>
            <a:r>
              <a:rPr lang="en-CA" dirty="0" err="1"/>
              <a:t>clf</a:t>
            </a:r>
            <a:r>
              <a:rPr lang="en-CA" dirty="0"/>
              <a:t>= </a:t>
            </a:r>
            <a:r>
              <a:rPr lang="en-CA" dirty="0" err="1"/>
              <a:t>clf.fit</a:t>
            </a:r>
            <a:r>
              <a:rPr lang="en-CA" dirty="0"/>
              <a:t>(features, labels)</a:t>
            </a:r>
          </a:p>
          <a:p>
            <a:r>
              <a:rPr lang="en-CA" dirty="0"/>
              <a:t>print(</a:t>
            </a:r>
            <a:r>
              <a:rPr lang="en-CA" dirty="0" err="1"/>
              <a:t>clf.predict</a:t>
            </a:r>
            <a:r>
              <a:rPr lang="en-CA" dirty="0"/>
              <a:t>([[160, 0]]))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5336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makes this approach far more reusable than writing new rules for each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196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9649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421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to write one program that can solve many problems without needing to be rewritten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Write a program to take an image file as an input, does some analyses, and output the type of the fruit: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Counting the number of orange pixels and green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Calculate the ratio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64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2019-10-11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arry kasparov vs anatoly karp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-1" r="722" b="1111"/>
          <a:stretch/>
        </p:blipFill>
        <p:spPr bwMode="auto">
          <a:xfrm>
            <a:off x="0" y="127310"/>
            <a:ext cx="9144000" cy="6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Difference between apple and orange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Classical programming approach: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250" y="2192180"/>
            <a:ext cx="360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detect_colors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detect_edges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analyse_shapes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guess_texture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define_fruit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handle_probability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code</a:t>
            </a:r>
          </a:p>
        </p:txBody>
      </p:sp>
    </p:spTree>
    <p:extLst>
      <p:ext uri="{BB962C8B-B14F-4D97-AF65-F5344CB8AC3E}">
        <p14:creationId xmlns:p14="http://schemas.microsoft.com/office/powerpoint/2010/main" val="3519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Difference between apple and orange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writing a program to handle black-and-white photo?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13726" y="2962870"/>
            <a:ext cx="5139873" cy="2415305"/>
            <a:chOff x="2013726" y="2962870"/>
            <a:chExt cx="5139873" cy="2415305"/>
          </a:xfrm>
        </p:grpSpPr>
        <p:grpSp>
          <p:nvGrpSpPr>
            <p:cNvPr id="11" name="Group 10"/>
            <p:cNvGrpSpPr/>
            <p:nvPr/>
          </p:nvGrpSpPr>
          <p:grpSpPr>
            <a:xfrm>
              <a:off x="2013726" y="3886200"/>
              <a:ext cx="5139873" cy="1491975"/>
              <a:chOff x="1634077" y="4327250"/>
              <a:chExt cx="5139873" cy="1491975"/>
            </a:xfrm>
          </p:grpSpPr>
          <p:pic>
            <p:nvPicPr>
              <p:cNvPr id="3076" name="Picture 4" descr="Image result for apple white background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4077" y="4327250"/>
                <a:ext cx="1746971" cy="1491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Image result for orange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9700" y="4327250"/>
                <a:ext cx="1554250" cy="143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6172200" y="2962870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34577" y="2962870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?</a:t>
              </a:r>
            </a:p>
          </p:txBody>
        </p:sp>
      </p:grpSp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13" y="3445681"/>
            <a:ext cx="2409473" cy="180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6569" y="1813247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the images that contain other types of fruit?</a:t>
            </a:r>
          </a:p>
        </p:txBody>
      </p:sp>
      <p:pic>
        <p:nvPicPr>
          <p:cNvPr id="2050" name="Picture 2" descr="Image result for banana">
            <a:extLst>
              <a:ext uri="{FF2B5EF4-FFF2-40B4-BE49-F238E27FC236}">
                <a16:creationId xmlns:a16="http://schemas.microsoft.com/office/drawing/2014/main" id="{0724C718-E305-437C-A733-05236E37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08" y="3456012"/>
            <a:ext cx="2416932" cy="16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Classifier?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Machine Learning </a:t>
            </a:r>
            <a:r>
              <a:rPr lang="en-US" sz="2400" dirty="0"/>
              <a:t>is all about the algorithms that can define these rules for us.</a:t>
            </a:r>
          </a:p>
          <a:p>
            <a:r>
              <a:rPr lang="en-US" sz="2400" dirty="0"/>
              <a:t>For that we are going to train a </a:t>
            </a:r>
            <a:r>
              <a:rPr lang="en-US" sz="2400" b="1" dirty="0"/>
              <a:t>classifier</a:t>
            </a:r>
            <a:r>
              <a:rPr lang="en-US" sz="2400" dirty="0"/>
              <a:t>.</a:t>
            </a:r>
          </a:p>
          <a:p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3429000"/>
            <a:ext cx="7656510" cy="1491976"/>
            <a:chOff x="838200" y="2699024"/>
            <a:chExt cx="7656510" cy="1491976"/>
          </a:xfrm>
        </p:grpSpPr>
        <p:pic>
          <p:nvPicPr>
            <p:cNvPr id="9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99024"/>
              <a:ext cx="1746971" cy="149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blue proces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650" y="2807250"/>
              <a:ext cx="1383750" cy="138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ight Arrow 10"/>
            <p:cNvSpPr/>
            <p:nvPr/>
          </p:nvSpPr>
          <p:spPr>
            <a:xfrm>
              <a:off x="2578349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150400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0" y="2959650"/>
              <a:ext cx="2017710" cy="107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/>
                <a:t>“Apple”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7070" y="3471406"/>
            <a:ext cx="7657640" cy="1515390"/>
            <a:chOff x="837070" y="3736975"/>
            <a:chExt cx="7657640" cy="1515390"/>
          </a:xfrm>
        </p:grpSpPr>
        <p:grpSp>
          <p:nvGrpSpPr>
            <p:cNvPr id="22" name="Group 21"/>
            <p:cNvGrpSpPr/>
            <p:nvPr/>
          </p:nvGrpSpPr>
          <p:grpSpPr>
            <a:xfrm>
              <a:off x="2578349" y="3797850"/>
              <a:ext cx="5916361" cy="1383750"/>
              <a:chOff x="2578349" y="2807250"/>
              <a:chExt cx="5916361" cy="1383750"/>
            </a:xfrm>
          </p:grpSpPr>
          <p:pic>
            <p:nvPicPr>
              <p:cNvPr id="24" name="Picture 6" descr="Image result for blue process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650" y="2807250"/>
                <a:ext cx="1383750" cy="138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ight Arrow 24"/>
              <p:cNvSpPr/>
              <p:nvPr/>
            </p:nvSpPr>
            <p:spPr>
              <a:xfrm>
                <a:off x="2578349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5150400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477000" y="2959650"/>
                <a:ext cx="2017710" cy="1078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b="1" dirty="0"/>
                  <a:t>“Spam”</a:t>
                </a:r>
              </a:p>
            </p:txBody>
          </p:sp>
        </p:grpSp>
        <p:pic>
          <p:nvPicPr>
            <p:cNvPr id="7170" name="Picture 2" descr="Image result for mail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070" y="3736975"/>
              <a:ext cx="1515390" cy="151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493461" y="3429000"/>
            <a:ext cx="3983539" cy="2270444"/>
            <a:chOff x="2596113" y="2544514"/>
            <a:chExt cx="3983539" cy="2270444"/>
          </a:xfrm>
        </p:grpSpPr>
        <p:sp>
          <p:nvSpPr>
            <p:cNvPr id="20" name="Rectangle 19"/>
            <p:cNvSpPr/>
            <p:nvPr/>
          </p:nvSpPr>
          <p:spPr>
            <a:xfrm>
              <a:off x="2596113" y="2544514"/>
              <a:ext cx="39751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f(x) = y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35847" y="3744842"/>
              <a:ext cx="3443805" cy="1070116"/>
              <a:chOff x="3135847" y="3744842"/>
              <a:chExt cx="3443805" cy="1070116"/>
            </a:xfrm>
          </p:grpSpPr>
          <p:sp>
            <p:nvSpPr>
              <p:cNvPr id="23" name="Left Brace 22"/>
              <p:cNvSpPr/>
              <p:nvPr/>
            </p:nvSpPr>
            <p:spPr>
              <a:xfrm rot="16200000">
                <a:off x="3804479" y="3674164"/>
                <a:ext cx="353943" cy="4952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Left Brace 27"/>
              <p:cNvSpPr/>
              <p:nvPr/>
            </p:nvSpPr>
            <p:spPr>
              <a:xfrm rot="16200000">
                <a:off x="5557080" y="3674165"/>
                <a:ext cx="353943" cy="49529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35847" y="4098786"/>
                <a:ext cx="1691205" cy="6823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>
                    <a:solidFill>
                      <a:schemeClr val="tx2">
                        <a:lumMod val="75000"/>
                      </a:schemeClr>
                    </a:solidFill>
                  </a:rPr>
                  <a:t>Features</a:t>
                </a:r>
                <a:endParaRPr lang="en-CA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88447" y="4132653"/>
                <a:ext cx="1691205" cy="6823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200" dirty="0">
                    <a:solidFill>
                      <a:schemeClr val="tx2">
                        <a:lumMod val="75000"/>
                      </a:schemeClr>
                    </a:solidFill>
                  </a:rPr>
                  <a:t>Label</a:t>
                </a:r>
                <a:endParaRPr lang="en-CA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2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technique to write the classifier automatically is called </a:t>
            </a:r>
            <a:r>
              <a:rPr lang="en-US" sz="2400" b="1" dirty="0"/>
              <a:t>Supervised Learning.</a:t>
            </a:r>
            <a:endParaRPr lang="en-US" sz="2400" dirty="0"/>
          </a:p>
          <a:p>
            <a:r>
              <a:rPr lang="en-US" sz="2400" dirty="0"/>
              <a:t>It begins with examples of </a:t>
            </a:r>
            <a:r>
              <a:rPr lang="en-US" sz="2400"/>
              <a:t>a problem you </a:t>
            </a:r>
            <a:r>
              <a:rPr lang="en-US" sz="2400" dirty="0"/>
              <a:t>want to solve by finding patterns in these examples.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Classifier?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75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create a file, named hello-world.py as follows: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4462D-058B-4116-9470-F6CEFDB3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24065"/>
            <a:ext cx="7620000" cy="30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191790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743200"/>
            <a:ext cx="2042809" cy="1284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Classifier</a:t>
            </a:r>
            <a:endParaRPr lang="en-CA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92193" y="3276801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Make Predictions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879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Collect Training Data</a:t>
            </a:r>
          </a:p>
          <a:p>
            <a:r>
              <a:rPr lang="en-US" sz="2400" dirty="0"/>
              <a:t>The more data we have, the better classifier we can make.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45380"/>
              </p:ext>
            </p:extLst>
          </p:nvPr>
        </p:nvGraphicFramePr>
        <p:xfrm>
          <a:off x="3124200" y="3333750"/>
          <a:ext cx="3200400" cy="2228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Texture</a:t>
                      </a:r>
                      <a:endParaRPr lang="en-CA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150g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Bumpy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Orange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170g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Bumpy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Orange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140g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Smooth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Apple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130g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Smooth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Apple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 dirty="0">
                          <a:effectLst/>
                        </a:rPr>
                        <a:t>…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3943350" y="2286000"/>
            <a:ext cx="3429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395148" y="2353329"/>
            <a:ext cx="1439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1518671" y="4122553"/>
            <a:ext cx="15567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90800" y="3738695"/>
            <a:ext cx="381000" cy="1347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9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CB9BE-B8B5-4AEE-A991-DD2E74CC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584"/>
            <a:ext cx="6477000" cy="2623215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Collect Training Data</a:t>
            </a:r>
          </a:p>
          <a:p>
            <a:r>
              <a:rPr lang="en-US" sz="2400" dirty="0"/>
              <a:t>Let’s get back to our “hello-world.py” file:</a:t>
            </a:r>
          </a:p>
          <a:p>
            <a:endParaRPr lang="en-US" sz="2000" dirty="0"/>
          </a:p>
        </p:txBody>
      </p:sp>
      <p:sp>
        <p:nvSpPr>
          <p:cNvPr id="11" name="Line Callout 1 10"/>
          <p:cNvSpPr/>
          <p:nvPr/>
        </p:nvSpPr>
        <p:spPr>
          <a:xfrm>
            <a:off x="410710" y="4129733"/>
            <a:ext cx="914400" cy="381000"/>
          </a:xfrm>
          <a:prstGeom prst="borderCallout1">
            <a:avLst>
              <a:gd name="adj1" fmla="val -83067"/>
              <a:gd name="adj2" fmla="val 165799"/>
              <a:gd name="adj3" fmla="val -2952"/>
              <a:gd name="adj4" fmla="val 101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90657" y="3521191"/>
            <a:ext cx="914400" cy="381000"/>
          </a:xfrm>
          <a:prstGeom prst="borderCallout1">
            <a:avLst>
              <a:gd name="adj1" fmla="val 41122"/>
              <a:gd name="adj2" fmla="val 169210"/>
              <a:gd name="adj3" fmla="val 41130"/>
              <a:gd name="adj4" fmla="val 1028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714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Collect Training Data</a:t>
            </a:r>
          </a:p>
          <a:p>
            <a:r>
              <a:rPr lang="en-US" sz="2400" dirty="0"/>
              <a:t>Replacing features and labels with integer values.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103A1B-1449-4633-BCDF-9E6CE161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683899"/>
            <a:ext cx="6677025" cy="2704225"/>
          </a:xfrm>
          <a:prstGeom prst="rect">
            <a:avLst/>
          </a:prstGeom>
        </p:spPr>
      </p:pic>
      <p:sp>
        <p:nvSpPr>
          <p:cNvPr id="9" name="Line Callout 1 10">
            <a:extLst>
              <a:ext uri="{FF2B5EF4-FFF2-40B4-BE49-F238E27FC236}">
                <a16:creationId xmlns:a16="http://schemas.microsoft.com/office/drawing/2014/main" id="{343AE1A3-EE21-4850-8BFA-1A011F0679A8}"/>
              </a:ext>
            </a:extLst>
          </p:cNvPr>
          <p:cNvSpPr/>
          <p:nvPr/>
        </p:nvSpPr>
        <p:spPr>
          <a:xfrm>
            <a:off x="304800" y="4271428"/>
            <a:ext cx="914400" cy="381000"/>
          </a:xfrm>
          <a:prstGeom prst="borderCallout1">
            <a:avLst>
              <a:gd name="adj1" fmla="val -83067"/>
              <a:gd name="adj2" fmla="val 165799"/>
              <a:gd name="adj3" fmla="val -2952"/>
              <a:gd name="adj4" fmla="val 101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Output</a:t>
            </a:r>
          </a:p>
        </p:txBody>
      </p:sp>
      <p:sp>
        <p:nvSpPr>
          <p:cNvPr id="10" name="Line Callout 1 14">
            <a:extLst>
              <a:ext uri="{FF2B5EF4-FFF2-40B4-BE49-F238E27FC236}">
                <a16:creationId xmlns:a16="http://schemas.microsoft.com/office/drawing/2014/main" id="{074D80E8-FA9E-45AB-831F-23A24BDD8A3B}"/>
              </a:ext>
            </a:extLst>
          </p:cNvPr>
          <p:cNvSpPr/>
          <p:nvPr/>
        </p:nvSpPr>
        <p:spPr>
          <a:xfrm>
            <a:off x="284747" y="3662886"/>
            <a:ext cx="914400" cy="381000"/>
          </a:xfrm>
          <a:prstGeom prst="borderCallout1">
            <a:avLst>
              <a:gd name="adj1" fmla="val 41122"/>
              <a:gd name="adj2" fmla="val 169210"/>
              <a:gd name="adj3" fmla="val 41130"/>
              <a:gd name="adj4" fmla="val 1028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5433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431433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982843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982843"/>
            <a:ext cx="2042809" cy="1284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Classifier</a:t>
            </a:r>
            <a:endParaRPr lang="en-CA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92193" y="3516444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982843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Make Predictions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Training Classifier</a:t>
            </a:r>
          </a:p>
          <a:p>
            <a:r>
              <a:rPr lang="en-US" sz="2400" dirty="0"/>
              <a:t>Training classifier using a decision tree model: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8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900" y="4999659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3" y="3429000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51221B2-883C-4CC2-B0B9-4214246A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524000"/>
            <a:ext cx="849630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  <a:p>
            <a:pPr algn="ctr"/>
            <a:r>
              <a:rPr lang="en-US" sz="4400" dirty="0">
                <a:latin typeface="+mj-lt"/>
                <a:cs typeface="Times New Roman" pitchFamily="18" charset="0"/>
              </a:rPr>
              <a:t>using a decision tree model</a:t>
            </a:r>
          </a:p>
          <a:p>
            <a:pPr algn="ctr"/>
            <a:r>
              <a:rPr lang="en-US" sz="4400" dirty="0">
                <a:latin typeface="+mj-lt"/>
                <a:cs typeface="Times New Roman" pitchFamily="18" charset="0"/>
              </a:rPr>
              <a:t>Part 01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Training Classifier</a:t>
            </a:r>
          </a:p>
          <a:p>
            <a:r>
              <a:rPr lang="en-US" sz="2400" dirty="0"/>
              <a:t>We use Decision Tree as our classifier and let’s assume it as a box of rules for now.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3360576" y="391574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398606" y="2830286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665376" y="3200400"/>
            <a:ext cx="639924" cy="6826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20652" y="4281974"/>
            <a:ext cx="639924" cy="6826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4400" y="3200400"/>
            <a:ext cx="685800" cy="7153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" y="3820309"/>
            <a:ext cx="2666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Texture = bumpy?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2658848"/>
            <a:ext cx="2666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Weight &gt; 150g?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35960" y="3200400"/>
            <a:ext cx="63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No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3200400"/>
            <a:ext cx="631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Yes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16560" y="4343400"/>
            <a:ext cx="631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Yes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665376" y="4287417"/>
            <a:ext cx="685800" cy="7153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1000" y="4347513"/>
            <a:ext cx="63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No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50640" y="5181600"/>
            <a:ext cx="1425474" cy="72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Orange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49571" y="5181599"/>
            <a:ext cx="1425474" cy="72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6842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Training Classifier</a:t>
            </a:r>
          </a:p>
          <a:p>
            <a:r>
              <a:rPr lang="en-US" sz="2400" dirty="0"/>
              <a:t>We have different classifiers, and decision tree is one of them.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673434" y="3328386"/>
            <a:ext cx="1662336" cy="1237861"/>
            <a:chOff x="1850640" y="2830286"/>
            <a:chExt cx="3559560" cy="3081289"/>
          </a:xfrm>
        </p:grpSpPr>
        <p:sp>
          <p:nvSpPr>
            <p:cNvPr id="2" name="Oval 1"/>
            <p:cNvSpPr/>
            <p:nvPr/>
          </p:nvSpPr>
          <p:spPr>
            <a:xfrm>
              <a:off x="3360576" y="3915747"/>
              <a:ext cx="3048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398606" y="2830286"/>
              <a:ext cx="3048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665376" y="3200400"/>
              <a:ext cx="639924" cy="6826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720652" y="4281974"/>
              <a:ext cx="639924" cy="6826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200400"/>
              <a:ext cx="685800" cy="7153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65376" y="4287417"/>
              <a:ext cx="685800" cy="7153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850640" y="5181600"/>
              <a:ext cx="1425474" cy="729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49571" y="5181599"/>
              <a:ext cx="1425474" cy="729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120" y="3416850"/>
            <a:ext cx="8070480" cy="1078950"/>
            <a:chOff x="609600" y="3388801"/>
            <a:chExt cx="8070480" cy="1078950"/>
          </a:xfrm>
        </p:grpSpPr>
        <p:grpSp>
          <p:nvGrpSpPr>
            <p:cNvPr id="23" name="Group 22"/>
            <p:cNvGrpSpPr/>
            <p:nvPr/>
          </p:nvGrpSpPr>
          <p:grpSpPr>
            <a:xfrm>
              <a:off x="2763719" y="3388801"/>
              <a:ext cx="5916361" cy="1078950"/>
              <a:chOff x="2578349" y="2959650"/>
              <a:chExt cx="5916361" cy="1078950"/>
            </a:xfrm>
          </p:grpSpPr>
          <p:sp>
            <p:nvSpPr>
              <p:cNvPr id="35" name="Right Arrow 34"/>
              <p:cNvSpPr/>
              <p:nvPr/>
            </p:nvSpPr>
            <p:spPr>
              <a:xfrm>
                <a:off x="2578349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5150400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2959650"/>
                <a:ext cx="2017710" cy="1078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b="1" dirty="0"/>
                  <a:t>“Orange”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09600" y="3388801"/>
              <a:ext cx="2017710" cy="107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/>
                <a:t>160g</a:t>
              </a:r>
              <a:br>
                <a:rPr lang="en-CA" sz="2800" dirty="0"/>
              </a:br>
              <a:r>
                <a:rPr lang="en-CA" sz="2800" dirty="0"/>
                <a:t>Bumpy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4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Training Classifier</a:t>
            </a:r>
          </a:p>
          <a:p>
            <a:r>
              <a:rPr lang="en-US" sz="2400" dirty="0"/>
              <a:t>At this point we define a classifier which is a box of rules. It does not know anything about “apple” and “orange” yet. To train it we need a learning algorithm.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DFFBB-2FE5-4B24-ABD6-EDBFE133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67621"/>
            <a:ext cx="6781800" cy="27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Image result for oran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53000"/>
            <a:ext cx="809714" cy="74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apple whit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07845"/>
            <a:ext cx="910116" cy="7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Training Classifier</a:t>
            </a:r>
          </a:p>
          <a:p>
            <a:r>
              <a:rPr lang="en-US" sz="2400" dirty="0"/>
              <a:t>If we consider a </a:t>
            </a:r>
            <a:r>
              <a:rPr lang="en-US" sz="2400" b="1" dirty="0"/>
              <a:t>classifier</a:t>
            </a:r>
            <a:r>
              <a:rPr lang="en-US" sz="2400" dirty="0"/>
              <a:t> as a box of rules, then we can assume a </a:t>
            </a:r>
            <a:r>
              <a:rPr lang="en-US" sz="2400" b="1" dirty="0"/>
              <a:t>learning algorithm </a:t>
            </a:r>
            <a:r>
              <a:rPr lang="en-US" sz="2400" dirty="0"/>
              <a:t>as the procedure that creates those rules. It does that by finding patterns in our training data.</a:t>
            </a:r>
          </a:p>
        </p:txBody>
      </p:sp>
      <p:sp>
        <p:nvSpPr>
          <p:cNvPr id="2" name="AutoShape 2" descr="Image result for sc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sca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8" name="Picture 6" descr="Image result for sca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34" y="3502090"/>
            <a:ext cx="21618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4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Training Classifier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scikit</a:t>
            </a:r>
            <a:r>
              <a:rPr lang="en-US" sz="2400" dirty="0"/>
              <a:t> the training algorithm is included in the classifier object and is called fit, which is finding patterns in data.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65BA4-6670-4F44-94F1-7CFC425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223974"/>
            <a:ext cx="7239000" cy="29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191790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Training Classifier</a:t>
            </a:r>
            <a:endParaRPr lang="en-CA" sz="2800" dirty="0">
              <a:solidFill>
                <a:schemeClr val="dk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92193" y="3276801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743200"/>
            <a:ext cx="2042809" cy="1284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Make Predictions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9321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Make Predictions</a:t>
            </a:r>
          </a:p>
          <a:p>
            <a:r>
              <a:rPr lang="en-CA" sz="2400" dirty="0"/>
              <a:t>Now its time to make a prediction. So let’s take it for a spin and use it to classify a new fruit. What is your guess in this example?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3F0C6-8347-4EC8-B979-777EB0D6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86134"/>
            <a:ext cx="6858000" cy="27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Make Predictions</a:t>
            </a:r>
          </a:p>
          <a:p>
            <a:r>
              <a:rPr lang="en-US" sz="2400" dirty="0"/>
              <a:t>That is true, as it is bumpy and heavier, it should be orange or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A9859-A76B-4F98-BBC8-D6D28831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686050"/>
            <a:ext cx="712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Using the same program for a new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Defining a new classifier for a new problem, by changing the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 more reusable than writing new rules for each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more data we have, the better classifier we can make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36692"/>
              </p:ext>
            </p:extLst>
          </p:nvPr>
        </p:nvGraphicFramePr>
        <p:xfrm>
          <a:off x="2857500" y="3657600"/>
          <a:ext cx="3505200" cy="2228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Horsepower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Seat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sport-car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sport-car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minivan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minivan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 dirty="0">
                          <a:effectLst/>
                        </a:rPr>
                        <a:t>…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0C20-BA6B-440B-BE79-CCE1CB3FE75E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create a new classifier for a new problem, just by changing the training data.</a:t>
            </a:r>
          </a:p>
          <a:p>
            <a:r>
              <a:rPr lang="en-US" sz="2400" dirty="0"/>
              <a:t>This approach is far more reusable than writing new rules for each problem.</a:t>
            </a:r>
          </a:p>
          <a:p>
            <a:r>
              <a:rPr lang="en-US" sz="2400" b="1" dirty="0"/>
              <a:t>Question:</a:t>
            </a:r>
          </a:p>
          <a:p>
            <a:r>
              <a:rPr lang="en-US" sz="2400" dirty="0"/>
              <a:t>Could we use images instead of variables?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059329-3E53-4800-8353-84E6BE200071}"/>
              </a:ext>
            </a:extLst>
          </p:cNvPr>
          <p:cNvGrpSpPr/>
          <p:nvPr/>
        </p:nvGrpSpPr>
        <p:grpSpPr>
          <a:xfrm>
            <a:off x="3730639" y="4361111"/>
            <a:ext cx="446118" cy="1417222"/>
            <a:chOff x="3730639" y="3446711"/>
            <a:chExt cx="446118" cy="1417222"/>
          </a:xfrm>
        </p:grpSpPr>
        <p:pic>
          <p:nvPicPr>
            <p:cNvPr id="11" name="Picture 8" descr="Image result for orange">
              <a:extLst>
                <a:ext uri="{FF2B5EF4-FFF2-40B4-BE49-F238E27FC236}">
                  <a16:creationId xmlns:a16="http://schemas.microsoft.com/office/drawing/2014/main" id="{96A82A98-4D1B-414B-86EE-775FF0DB5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9" y="3748493"/>
              <a:ext cx="413547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apple white background">
              <a:extLst>
                <a:ext uri="{FF2B5EF4-FFF2-40B4-BE49-F238E27FC236}">
                  <a16:creationId xmlns:a16="http://schemas.microsoft.com/office/drawing/2014/main" id="{854FB3FC-E10A-48CE-BA40-B6C34D52D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9" y="4482933"/>
              <a:ext cx="446118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apple fruit">
              <a:extLst>
                <a:ext uri="{FF2B5EF4-FFF2-40B4-BE49-F238E27FC236}">
                  <a16:creationId xmlns:a16="http://schemas.microsoft.com/office/drawing/2014/main" id="{C965FFA3-6736-47DB-9A39-2B5F291C0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07" t="5477" r="20509" b="13673"/>
            <a:stretch/>
          </p:blipFill>
          <p:spPr bwMode="auto">
            <a:xfrm>
              <a:off x="3785967" y="4148949"/>
              <a:ext cx="302889" cy="2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Image result for orange fruit png">
              <a:extLst>
                <a:ext uri="{FF2B5EF4-FFF2-40B4-BE49-F238E27FC236}">
                  <a16:creationId xmlns:a16="http://schemas.microsoft.com/office/drawing/2014/main" id="{7F41D4CF-2DB4-4BBB-A7E9-216CC525C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619" y="3446711"/>
              <a:ext cx="259583" cy="26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24F57B7-34EC-4E53-9F68-CCBE5A75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64261"/>
              </p:ext>
            </p:extLst>
          </p:nvPr>
        </p:nvGraphicFramePr>
        <p:xfrm>
          <a:off x="3429000" y="3933825"/>
          <a:ext cx="2133600" cy="185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Image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Orange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Orange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Apple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Apple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685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Outline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74113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Machine Learning?</a:t>
            </a:r>
            <a:br>
              <a:rPr lang="en-US" sz="2400" dirty="0"/>
            </a:br>
            <a:r>
              <a:rPr lang="en-CA" sz="2400" dirty="0"/>
              <a:t>Difference between apple and orange</a:t>
            </a:r>
          </a:p>
          <a:p>
            <a:r>
              <a:rPr lang="en-CA" sz="2400" dirty="0"/>
              <a:t>What is Classifier?</a:t>
            </a:r>
          </a:p>
          <a:p>
            <a:r>
              <a:rPr lang="en-US" sz="2400" dirty="0"/>
              <a:t>Supervised Learning Recipe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Train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673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ADA05-8830-424E-A7E2-493E00B271B2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Important Concepts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05573-2656-4BB5-A0D2-5BD689306F27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does this work in the real world?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much training data do we need?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is the tree created?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makes a good feature?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9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Machine Learning?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Subfield of Artificial Intelligence (AI)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Early AI programs typically excelled at one specific task</a:t>
            </a:r>
          </a:p>
          <a:p>
            <a:pPr lvl="1"/>
            <a:r>
              <a:rPr lang="en-US" sz="2400" dirty="0"/>
              <a:t>	e.g. Deep Blue (chess computer)</a:t>
            </a:r>
          </a:p>
        </p:txBody>
      </p:sp>
      <p:pic>
        <p:nvPicPr>
          <p:cNvPr id="1026" name="Picture 2" descr="https://upload.wikimedia.org/wikipedia/commons/thumb/b/be/Deep_Blue.jpg/220px-Deep_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146874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48774" y="5189376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IBM Deep Blue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2374" y="3892034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3790" y="5189376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Garry Kasparov</a:t>
            </a:r>
          </a:p>
        </p:txBody>
      </p:sp>
      <p:pic>
        <p:nvPicPr>
          <p:cNvPr id="1028" name="Picture 4" descr="Garry Kasparov contemplating his next move against former world chess champion Anatoly Karpov during their 1987 championship rematch, played in Sevilla, Spai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40" y="3051691"/>
            <a:ext cx="1478765" cy="21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Machine Learning?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Writing one program that can solve a number of problems without needing to be rewritten</a:t>
            </a:r>
          </a:p>
        </p:txBody>
      </p:sp>
      <p:pic>
        <p:nvPicPr>
          <p:cNvPr id="2050" name="Picture 2" descr="Image result for alpha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74132"/>
            <a:ext cx="5257800" cy="35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63" y="5917269"/>
            <a:ext cx="2362200" cy="653968"/>
          </a:xfrm>
          <a:prstGeom prst="rect">
            <a:avLst/>
          </a:prstGeom>
        </p:spPr>
      </p:pic>
      <p:pic>
        <p:nvPicPr>
          <p:cNvPr id="2052" name="Picture 4" descr="Image result for atari ga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979812"/>
            <a:ext cx="59912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Machine Learning?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Machine Learning: </a:t>
            </a:r>
            <a:r>
              <a:rPr lang="en-US" sz="2400" dirty="0"/>
              <a:t>algorithms that learn from examples and experience, instead of relying on hard-coded rules</a:t>
            </a:r>
          </a:p>
        </p:txBody>
      </p:sp>
      <p:pic>
        <p:nvPicPr>
          <p:cNvPr id="1026" name="Picture 2" descr="Image result for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63" y="2305301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Machine Learning?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Traditional Programming vs Machine Learning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600145-0743-4B85-9B63-D54174B12E41}"/>
              </a:ext>
            </a:extLst>
          </p:cNvPr>
          <p:cNvSpPr/>
          <p:nvPr/>
        </p:nvSpPr>
        <p:spPr>
          <a:xfrm>
            <a:off x="3528164" y="2545835"/>
            <a:ext cx="1882036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Traditional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Programming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AD88FE-800C-4479-99BE-AFFEC2411524}"/>
              </a:ext>
            </a:extLst>
          </p:cNvPr>
          <p:cNvCxnSpPr>
            <a:cxnSpLocks/>
          </p:cNvCxnSpPr>
          <p:nvPr/>
        </p:nvCxnSpPr>
        <p:spPr>
          <a:xfrm>
            <a:off x="3270990" y="2892396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CB29CA-B4D2-47DD-BBDC-0B149640F992}"/>
              </a:ext>
            </a:extLst>
          </p:cNvPr>
          <p:cNvSpPr/>
          <p:nvPr/>
        </p:nvSpPr>
        <p:spPr>
          <a:xfrm>
            <a:off x="2358697" y="2588704"/>
            <a:ext cx="9701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A07C07-4DD3-4746-ACBF-4FB76C174561}"/>
              </a:ext>
            </a:extLst>
          </p:cNvPr>
          <p:cNvCxnSpPr>
            <a:cxnSpLocks/>
          </p:cNvCxnSpPr>
          <p:nvPr/>
        </p:nvCxnSpPr>
        <p:spPr>
          <a:xfrm>
            <a:off x="3270990" y="3273396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2C7A1-2788-49A6-A9C3-48578623FBCF}"/>
              </a:ext>
            </a:extLst>
          </p:cNvPr>
          <p:cNvSpPr/>
          <p:nvPr/>
        </p:nvSpPr>
        <p:spPr>
          <a:xfrm>
            <a:off x="2474805" y="2991576"/>
            <a:ext cx="861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F4161C-B36F-4368-B382-4F244CB46BC6}"/>
              </a:ext>
            </a:extLst>
          </p:cNvPr>
          <p:cNvSpPr/>
          <p:nvPr/>
        </p:nvSpPr>
        <p:spPr>
          <a:xfrm>
            <a:off x="5654792" y="2817625"/>
            <a:ext cx="14127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Answers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8E365B-5BCF-4661-8426-1EFEDD07700B}"/>
              </a:ext>
            </a:extLst>
          </p:cNvPr>
          <p:cNvCxnSpPr>
            <a:cxnSpLocks/>
          </p:cNvCxnSpPr>
          <p:nvPr/>
        </p:nvCxnSpPr>
        <p:spPr>
          <a:xfrm>
            <a:off x="5410200" y="3092502"/>
            <a:ext cx="24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459D51-92A1-4D7D-A6E5-C5DA9EFD4B72}"/>
              </a:ext>
            </a:extLst>
          </p:cNvPr>
          <p:cNvSpPr/>
          <p:nvPr/>
        </p:nvSpPr>
        <p:spPr>
          <a:xfrm>
            <a:off x="3528164" y="4294590"/>
            <a:ext cx="1882036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Machine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7F54A5-96B0-484F-A818-883C881A6382}"/>
              </a:ext>
            </a:extLst>
          </p:cNvPr>
          <p:cNvCxnSpPr>
            <a:cxnSpLocks/>
          </p:cNvCxnSpPr>
          <p:nvPr/>
        </p:nvCxnSpPr>
        <p:spPr>
          <a:xfrm>
            <a:off x="3270989" y="4641151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949D2D3-152D-4B71-B3DA-405CC8BDAB01}"/>
              </a:ext>
            </a:extLst>
          </p:cNvPr>
          <p:cNvSpPr/>
          <p:nvPr/>
        </p:nvSpPr>
        <p:spPr>
          <a:xfrm>
            <a:off x="5654792" y="4537650"/>
            <a:ext cx="9701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Rules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62D0EE-9F84-4B70-9228-5F71F3522709}"/>
              </a:ext>
            </a:extLst>
          </p:cNvPr>
          <p:cNvCxnSpPr>
            <a:cxnSpLocks/>
          </p:cNvCxnSpPr>
          <p:nvPr/>
        </p:nvCxnSpPr>
        <p:spPr>
          <a:xfrm>
            <a:off x="3270989" y="5022151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E0CFD-CD48-4640-99DC-877446E4773A}"/>
              </a:ext>
            </a:extLst>
          </p:cNvPr>
          <p:cNvSpPr/>
          <p:nvPr/>
        </p:nvSpPr>
        <p:spPr>
          <a:xfrm>
            <a:off x="2474804" y="4740331"/>
            <a:ext cx="8614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48595C-080F-4A94-8854-126EAFA69D0A}"/>
              </a:ext>
            </a:extLst>
          </p:cNvPr>
          <p:cNvSpPr/>
          <p:nvPr/>
        </p:nvSpPr>
        <p:spPr>
          <a:xfrm>
            <a:off x="1923498" y="4337459"/>
            <a:ext cx="14127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Answers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4E87BF-37A4-48B2-B6B5-6293B1F042F3}"/>
              </a:ext>
            </a:extLst>
          </p:cNvPr>
          <p:cNvCxnSpPr>
            <a:cxnSpLocks/>
          </p:cNvCxnSpPr>
          <p:nvPr/>
        </p:nvCxnSpPr>
        <p:spPr>
          <a:xfrm>
            <a:off x="5410200" y="4843606"/>
            <a:ext cx="24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Difference between apple and orange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program to take an image file as input, does some analyses, and output the type of fruit: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745" y="2695423"/>
            <a:ext cx="7656510" cy="1491976"/>
            <a:chOff x="838200" y="2699024"/>
            <a:chExt cx="7656510" cy="1491976"/>
          </a:xfrm>
        </p:grpSpPr>
        <p:pic>
          <p:nvPicPr>
            <p:cNvPr id="3076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99024"/>
              <a:ext cx="1746971" cy="149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blue proces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650" y="2807250"/>
              <a:ext cx="1383750" cy="138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>
              <a:off x="2578349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150400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77000" y="2959650"/>
              <a:ext cx="2017710" cy="107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/>
                <a:t>“Apple”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9945" y="4399849"/>
            <a:ext cx="7580310" cy="1431925"/>
            <a:chOff x="914400" y="4403450"/>
            <a:chExt cx="7580310" cy="1431925"/>
          </a:xfrm>
        </p:grpSpPr>
        <p:grpSp>
          <p:nvGrpSpPr>
            <p:cNvPr id="13" name="Group 12"/>
            <p:cNvGrpSpPr/>
            <p:nvPr/>
          </p:nvGrpSpPr>
          <p:grpSpPr>
            <a:xfrm>
              <a:off x="2578349" y="4451625"/>
              <a:ext cx="5916361" cy="1383750"/>
              <a:chOff x="2578349" y="2807250"/>
              <a:chExt cx="5916361" cy="1383750"/>
            </a:xfrm>
          </p:grpSpPr>
          <p:pic>
            <p:nvPicPr>
              <p:cNvPr id="15" name="Picture 6" descr="Image result for blue process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650" y="2807250"/>
                <a:ext cx="1383750" cy="138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ight Arrow 15"/>
              <p:cNvSpPr/>
              <p:nvPr/>
            </p:nvSpPr>
            <p:spPr>
              <a:xfrm>
                <a:off x="2578349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5150400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77000" y="2959650"/>
                <a:ext cx="2017710" cy="1078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b="1" dirty="0"/>
                  <a:t>“Orange”</a:t>
                </a:r>
              </a:p>
            </p:txBody>
          </p:sp>
        </p:grpSp>
        <p:pic>
          <p:nvPicPr>
            <p:cNvPr id="3080" name="Picture 8" descr="Image result for oran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403450"/>
              <a:ext cx="1554250" cy="143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03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Difference between apple and orange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Counting the number of orange pixels and green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ratio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1404" y="2743200"/>
            <a:ext cx="5201192" cy="3019310"/>
            <a:chOff x="1634077" y="2895599"/>
            <a:chExt cx="5139873" cy="2923626"/>
          </a:xfrm>
        </p:grpSpPr>
        <p:pic>
          <p:nvPicPr>
            <p:cNvPr id="3076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77" y="4327250"/>
              <a:ext cx="1746971" cy="149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oran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327250"/>
              <a:ext cx="1554250" cy="143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653127" y="3333750"/>
              <a:ext cx="650515" cy="76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85170" y="3609974"/>
              <a:ext cx="650515" cy="48577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64782" y="2895599"/>
              <a:ext cx="650515" cy="12001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6825" y="3852861"/>
              <a:ext cx="650515" cy="242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9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8134</TotalTime>
  <Words>1439</Words>
  <Application>Microsoft Office PowerPoint</Application>
  <PresentationFormat>On-screen Show (4:3)</PresentationFormat>
  <Paragraphs>306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407</cp:revision>
  <dcterms:created xsi:type="dcterms:W3CDTF">2006-08-16T00:00:00Z</dcterms:created>
  <dcterms:modified xsi:type="dcterms:W3CDTF">2019-10-11T12:06:44Z</dcterms:modified>
</cp:coreProperties>
</file>