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99" r:id="rId3"/>
    <p:sldId id="413" r:id="rId4"/>
    <p:sldId id="415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5" r:id="rId13"/>
    <p:sldId id="446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64" d="100"/>
          <a:sy n="64" d="100"/>
        </p:scale>
        <p:origin x="20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2019-08-26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['City’]</a:t>
            </a:r>
          </a:p>
          <a:p>
            <a:r>
              <a:rPr lang="en-CA" dirty="0" err="1"/>
              <a:t>ufo.City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840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47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['City'] + ', ' +  </a:t>
            </a:r>
            <a:r>
              <a:rPr lang="en-CA" dirty="0" err="1"/>
              <a:t>ufo</a:t>
            </a:r>
            <a:r>
              <a:rPr lang="en-CA" dirty="0"/>
              <a:t>['State']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['Location'] = </a:t>
            </a:r>
            <a:r>
              <a:rPr lang="en-US" dirty="0" err="1"/>
              <a:t>ufo</a:t>
            </a:r>
            <a:r>
              <a:rPr lang="en-US" dirty="0"/>
              <a:t>['City'] + ', ' +  </a:t>
            </a:r>
            <a:r>
              <a:rPr lang="en-US" dirty="0" err="1"/>
              <a:t>ufo</a:t>
            </a:r>
            <a:r>
              <a:rPr lang="en-US" dirty="0"/>
              <a:t>['State’]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7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we need to select a Series?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 an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Manipulate that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 = </a:t>
            </a:r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',')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01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/>
              <a:t>type(</a:t>
            </a:r>
            <a:r>
              <a:rPr lang="en-CA" dirty="0" err="1"/>
              <a:t>ufo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18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34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['City']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37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Yes! You are right! Python is </a:t>
            </a:r>
            <a:r>
              <a:rPr lang="en-CA" dirty="0"/>
              <a:t>seriously case-sensitive</a:t>
            </a:r>
            <a:r>
              <a:rPr lang="en-CA" dirty="0">
                <a:highlight>
                  <a:srgbClr val="C0C0C0"/>
                </a:highlight>
              </a:rPr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51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['City’]</a:t>
            </a:r>
            <a:endParaRPr lang="fa-IR" dirty="0"/>
          </a:p>
          <a:p>
            <a:r>
              <a:rPr lang="en-CA" dirty="0"/>
              <a:t>type(</a:t>
            </a:r>
            <a:r>
              <a:rPr lang="en-CA" dirty="0" err="1"/>
              <a:t>ufo</a:t>
            </a:r>
            <a:r>
              <a:rPr lang="en-CA" dirty="0"/>
              <a:t>['City'])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01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select a pandas Series from a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One shortcut for retrieving a Series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838199" y="1447800"/>
            <a:ext cx="78983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we load a dataset into our </a:t>
            </a:r>
            <a:r>
              <a:rPr lang="en-US" sz="2800" dirty="0" err="1"/>
              <a:t>DataFrame</a:t>
            </a:r>
            <a:r>
              <a:rPr lang="en-US" sz="2800" dirty="0"/>
              <a:t>, every column-header would become an attribute of that </a:t>
            </a:r>
            <a:r>
              <a:rPr lang="en-US" sz="2800" dirty="0" err="1"/>
              <a:t>DataFrame</a:t>
            </a:r>
            <a:r>
              <a:rPr lang="en-US" sz="2800" dirty="0"/>
              <a:t>, so we can access it, using a DOT.</a:t>
            </a:r>
          </a:p>
          <a:p>
            <a:r>
              <a:rPr lang="en-US" sz="2800" dirty="0"/>
              <a:t>You can simply type </a:t>
            </a:r>
            <a:r>
              <a:rPr lang="en-US" sz="2800" dirty="0" err="1"/>
              <a:t>ufo</a:t>
            </a:r>
            <a:r>
              <a:rPr lang="en-US" sz="2800" dirty="0"/>
              <a:t>. And then press the Tab button to see the columns and methods.</a:t>
            </a:r>
          </a:p>
          <a:p>
            <a:r>
              <a:rPr lang="en-US" sz="2800" dirty="0"/>
              <a:t>We call this approach as Dot Notation.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2291A-B26F-4836-9CAD-D46662D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47800"/>
            <a:ext cx="723900" cy="71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89C285-9B9C-4D23-8507-77573DA8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4200525"/>
            <a:ext cx="3648075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84F87-D5D9-45BE-9BD1-EB054139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26" y="3276600"/>
            <a:ext cx="1276350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A5E6B7-F415-4D5D-8BDD-74D73428B15C}"/>
              </a:ext>
            </a:extLst>
          </p:cNvPr>
          <p:cNvSpPr/>
          <p:nvPr/>
        </p:nvSpPr>
        <p:spPr>
          <a:xfrm>
            <a:off x="6904588" y="3160643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1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Exceptions for the Shortcut Method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F02D3-5932-4379-B5FA-C196C075A86D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any of the following conditions, we must use brackets: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that we want to access is the same as a method name or attributes, such as head()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column name has two separate words, such as Colors Reported </a:t>
            </a:r>
          </a:p>
        </p:txBody>
      </p:sp>
    </p:spTree>
    <p:extLst>
      <p:ext uri="{BB962C8B-B14F-4D97-AF65-F5344CB8AC3E}">
        <p14:creationId xmlns:p14="http://schemas.microsoft.com/office/powerpoint/2010/main" val="23722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create a pandas Series in a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quick recap">
            <a:extLst>
              <a:ext uri="{FF2B5EF4-FFF2-40B4-BE49-F238E27FC236}">
                <a16:creationId xmlns:a16="http://schemas.microsoft.com/office/drawing/2014/main" id="{5F1A691F-3E90-479A-B90E-5B07B3D53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609600" y="2069542"/>
            <a:ext cx="1683657" cy="102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94BE5A-F42F-48B4-BA54-D822D9DB3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499" y="2268660"/>
            <a:ext cx="144780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F3DCD-D020-48EB-88EE-745FE97BE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10" y="3639075"/>
            <a:ext cx="338137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607960E1-9B02-4A88-BE52-EA3A6DC5F6A8}"/>
              </a:ext>
            </a:extLst>
          </p:cNvPr>
          <p:cNvSpPr/>
          <p:nvPr/>
        </p:nvSpPr>
        <p:spPr>
          <a:xfrm>
            <a:off x="3848098" y="3037360"/>
            <a:ext cx="990600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create a column, named Location, which contains the City and the State that we concatenated  in the previous slide.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E4CDA-7A13-43F7-B5B4-A1B489DB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75" y="2660720"/>
            <a:ext cx="7191375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7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Basic Object Types in pandas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two basic object types in pandas: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DataFraem</a:t>
            </a:r>
            <a:r>
              <a:rPr lang="en-US" sz="2400" dirty="0"/>
              <a:t>: A table of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Series: Each of the </a:t>
            </a:r>
            <a:r>
              <a:rPr lang="en-US" sz="2400" dirty="0" err="1"/>
              <a:t>DataFrame</a:t>
            </a:r>
            <a:r>
              <a:rPr lang="en-US" sz="2400" dirty="0"/>
              <a:t>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Mostly, we work with Series that are part of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sz="2400" dirty="0"/>
              <a:t>How do we select a Series from a </a:t>
            </a:r>
            <a:r>
              <a:rPr lang="en-US" sz="2400" dirty="0" err="1"/>
              <a:t>DataFrame</a:t>
            </a:r>
            <a:r>
              <a:rPr lang="en-US" sz="240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import pandas as always in a conventional way.</a:t>
            </a:r>
          </a:p>
          <a:p>
            <a:r>
              <a:rPr lang="en-US" sz="2400" dirty="0"/>
              <a:t>Then using a UFO reports from 1930 to 2000.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B33B0-2472-4CA3-AE0D-70323A12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62" y="2530465"/>
            <a:ext cx="6381750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08F295-8135-4B85-B904-BFFEF1179B47}"/>
              </a:ext>
            </a:extLst>
          </p:cNvPr>
          <p:cNvSpPr/>
          <p:nvPr/>
        </p:nvSpPr>
        <p:spPr>
          <a:xfrm>
            <a:off x="407437" y="3877509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notice that as our dataset uses comma to separate its fields, we need to mention the </a:t>
            </a:r>
            <a:r>
              <a:rPr lang="en-US" sz="2400" b="1" dirty="0" err="1"/>
              <a:t>sep</a:t>
            </a:r>
            <a:r>
              <a:rPr lang="en-US" sz="2400" b="1" dirty="0"/>
              <a:t> = ',' </a:t>
            </a:r>
            <a:r>
              <a:rPr lang="en-US" sz="2400" dirty="0"/>
              <a:t>to notify the separator.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Point: </a:t>
            </a:r>
            <a:r>
              <a:rPr lang="en-US" sz="2400" dirty="0"/>
              <a:t>Table is a tab separated file in nature.</a:t>
            </a:r>
          </a:p>
        </p:txBody>
      </p:sp>
    </p:spTree>
    <p:extLst>
      <p:ext uri="{BB962C8B-B14F-4D97-AF65-F5344CB8AC3E}">
        <p14:creationId xmlns:p14="http://schemas.microsoft.com/office/powerpoint/2010/main" val="3574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Is there any alternative that knows comma-separated value files and we do not need to mention the comma separator?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</a:t>
            </a:r>
            <a:r>
              <a:rPr lang="en-US" sz="2800" dirty="0" err="1"/>
              <a:t>Read_csv</a:t>
            </a:r>
            <a:r>
              <a:rPr lang="en-US" sz="2800" dirty="0"/>
              <a:t> which by default uses comma as the default separator.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B131D-89F7-4CE0-AB30-04EAEC82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4745861"/>
            <a:ext cx="50482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Confirm the </a:t>
            </a:r>
            <a:r>
              <a:rPr lang="en-US" sz="4000" b="1" dirty="0" err="1"/>
              <a:t>DataFrame</a:t>
            </a:r>
            <a:r>
              <a:rPr lang="en-US" sz="4000" b="1" dirty="0"/>
              <a:t> Type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want to check the type of </a:t>
            </a:r>
            <a:r>
              <a:rPr lang="en-US" sz="2800" dirty="0" err="1"/>
              <a:t>ufo</a:t>
            </a:r>
            <a:r>
              <a:rPr lang="en-US" sz="2800" dirty="0"/>
              <a:t> </a:t>
            </a:r>
            <a:r>
              <a:rPr lang="en-US" sz="2800" dirty="0" err="1"/>
              <a:t>DataFrame</a:t>
            </a:r>
            <a:r>
              <a:rPr lang="en-US" sz="2800" dirty="0"/>
              <a:t>, you type the following command: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224BA-9EB9-4E5C-A652-0FC6B7B7D7DB}"/>
              </a:ext>
            </a:extLst>
          </p:cNvPr>
          <p:cNvGrpSpPr/>
          <p:nvPr/>
        </p:nvGrpSpPr>
        <p:grpSpPr>
          <a:xfrm>
            <a:off x="1800225" y="2627471"/>
            <a:ext cx="5543550" cy="1876425"/>
            <a:chOff x="266700" y="2627471"/>
            <a:chExt cx="5543550" cy="1876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583810-4C80-483C-8D55-18D780C66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627471"/>
              <a:ext cx="5200650" cy="18764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6DAF695-D225-4A89-B486-2BD370F69A24}"/>
                </a:ext>
              </a:extLst>
            </p:cNvPr>
            <p:cNvSpPr/>
            <p:nvPr/>
          </p:nvSpPr>
          <p:spPr>
            <a:xfrm>
              <a:off x="266700" y="3565683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CD8AF88-6B02-4488-AA66-C3599D1F3DE8}"/>
              </a:ext>
            </a:extLst>
          </p:cNvPr>
          <p:cNvSpPr/>
          <p:nvPr/>
        </p:nvSpPr>
        <p:spPr>
          <a:xfrm>
            <a:off x="419100" y="4617185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Point: </a:t>
            </a:r>
            <a:r>
              <a:rPr lang="en-US" sz="2400" dirty="0"/>
              <a:t>type is a built-in Python method to retrieve the object type</a:t>
            </a:r>
          </a:p>
        </p:txBody>
      </p:sp>
    </p:spTree>
    <p:extLst>
      <p:ext uri="{BB962C8B-B14F-4D97-AF65-F5344CB8AC3E}">
        <p14:creationId xmlns:p14="http://schemas.microsoft.com/office/powerpoint/2010/main" val="2991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Checking the results so far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check the result of the process, we simply use the head() method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90F8A3-5CE7-4D7E-9931-78774515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701856"/>
            <a:ext cx="5562600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1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two select a Series….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standard way to select a Series is using brackets.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D1092-73DE-4C0A-BADD-C528DD52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608421"/>
            <a:ext cx="379095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9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 just did as you said, but I received the following error!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Guys! Please help your team member! I have no clue where the problem is…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F365C-B638-4FFD-9B27-F93338D1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085749"/>
            <a:ext cx="6610350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8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Confirming the Series Type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Please try the following line to see the type of the Series…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652A1-E587-4798-A88B-9CAD9DB9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693969"/>
            <a:ext cx="5667375" cy="271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8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10188</TotalTime>
  <Words>756</Words>
  <Application>Microsoft Office PowerPoint</Application>
  <PresentationFormat>On-screen Show 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471</cp:revision>
  <dcterms:created xsi:type="dcterms:W3CDTF">2006-08-16T00:00:00Z</dcterms:created>
  <dcterms:modified xsi:type="dcterms:W3CDTF">2019-08-27T08:24:19Z</dcterms:modified>
</cp:coreProperties>
</file>