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99" r:id="rId3"/>
    <p:sldId id="459" r:id="rId4"/>
    <p:sldId id="460" r:id="rId5"/>
    <p:sldId id="429" r:id="rId6"/>
    <p:sldId id="452" r:id="rId7"/>
    <p:sldId id="461" r:id="rId8"/>
    <p:sldId id="453" r:id="rId9"/>
    <p:sldId id="463" r:id="rId10"/>
    <p:sldId id="464" r:id="rId11"/>
    <p:sldId id="465" r:id="rId12"/>
    <p:sldId id="466" r:id="rId13"/>
    <p:sldId id="467" r:id="rId14"/>
    <p:sldId id="468" r:id="rId15"/>
    <p:sldId id="469" r:id="rId16"/>
    <p:sldId id="470" r:id="rId17"/>
    <p:sldId id="445" r:id="rId18"/>
    <p:sldId id="471" r:id="rId19"/>
    <p:sldId id="47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69388" autoAdjust="0"/>
  </p:normalViewPr>
  <p:slideViewPr>
    <p:cSldViewPr>
      <p:cViewPr varScale="1">
        <p:scale>
          <a:sx n="58" d="100"/>
          <a:sy n="58" d="100"/>
        </p:scale>
        <p:origin x="2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7353C-2671-4BBB-AC1F-14988F73AE8E}" type="datetimeFigureOut">
              <a:rPr lang="en-CA" smtClean="0"/>
              <a:t>2019-10-31</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3B56-4DF1-44DF-8B15-FD0EB1A1F614}" type="slidenum">
              <a:rPr lang="en-CA" smtClean="0"/>
              <a:t>‹#›</a:t>
            </a:fld>
            <a:endParaRPr lang="en-CA" dirty="0"/>
          </a:p>
        </p:txBody>
      </p:sp>
    </p:spTree>
    <p:extLst>
      <p:ext uri="{BB962C8B-B14F-4D97-AF65-F5344CB8AC3E}">
        <p14:creationId xmlns:p14="http://schemas.microsoft.com/office/powerpoint/2010/main" val="282463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a:t>
            </a:fld>
            <a:endParaRPr lang="en-CA" dirty="0"/>
          </a:p>
        </p:txBody>
      </p:sp>
    </p:spTree>
    <p:extLst>
      <p:ext uri="{BB962C8B-B14F-4D97-AF65-F5344CB8AC3E}">
        <p14:creationId xmlns:p14="http://schemas.microsoft.com/office/powerpoint/2010/main" val="768693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movies[</a:t>
            </a:r>
            <a:r>
              <a:rPr lang="en-CA" dirty="0" err="1"/>
              <a:t>is_long</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10</a:t>
            </a:fld>
            <a:endParaRPr lang="en-CA" dirty="0"/>
          </a:p>
        </p:txBody>
      </p:sp>
    </p:spTree>
    <p:extLst>
      <p:ext uri="{BB962C8B-B14F-4D97-AF65-F5344CB8AC3E}">
        <p14:creationId xmlns:p14="http://schemas.microsoft.com/office/powerpoint/2010/main" val="166686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movies['genre']</a:t>
            </a:r>
          </a:p>
        </p:txBody>
      </p:sp>
      <p:sp>
        <p:nvSpPr>
          <p:cNvPr id="4" name="Slide Number Placeholder 3"/>
          <p:cNvSpPr>
            <a:spLocks noGrp="1"/>
          </p:cNvSpPr>
          <p:nvPr>
            <p:ph type="sldNum" sz="quarter" idx="10"/>
          </p:nvPr>
        </p:nvSpPr>
        <p:spPr/>
        <p:txBody>
          <a:bodyPr/>
          <a:lstStyle/>
          <a:p>
            <a:fld id="{0B373B56-4DF1-44DF-8B15-FD0EB1A1F614}" type="slidenum">
              <a:rPr lang="en-CA" smtClean="0"/>
              <a:t>11</a:t>
            </a:fld>
            <a:endParaRPr lang="en-CA" dirty="0"/>
          </a:p>
        </p:txBody>
      </p:sp>
    </p:spTree>
    <p:extLst>
      <p:ext uri="{BB962C8B-B14F-4D97-AF65-F5344CB8AC3E}">
        <p14:creationId xmlns:p14="http://schemas.microsoft.com/office/powerpoint/2010/main" val="80923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highlight>
                <a:srgbClr val="C0C0C0"/>
              </a:highlight>
            </a:endParaRPr>
          </a:p>
        </p:txBody>
      </p:sp>
      <p:sp>
        <p:nvSpPr>
          <p:cNvPr id="4" name="Slide Number Placeholder 3"/>
          <p:cNvSpPr>
            <a:spLocks noGrp="1"/>
          </p:cNvSpPr>
          <p:nvPr>
            <p:ph type="sldNum" sz="quarter" idx="10"/>
          </p:nvPr>
        </p:nvSpPr>
        <p:spPr/>
        <p:txBody>
          <a:bodyPr/>
          <a:lstStyle/>
          <a:p>
            <a:fld id="{0B373B56-4DF1-44DF-8B15-FD0EB1A1F614}" type="slidenum">
              <a:rPr lang="en-CA" smtClean="0"/>
              <a:t>12</a:t>
            </a:fld>
            <a:endParaRPr lang="en-CA" dirty="0"/>
          </a:p>
        </p:txBody>
      </p:sp>
    </p:spTree>
    <p:extLst>
      <p:ext uri="{BB962C8B-B14F-4D97-AF65-F5344CB8AC3E}">
        <p14:creationId xmlns:p14="http://schemas.microsoft.com/office/powerpoint/2010/main" val="2834235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movies.duration</a:t>
            </a:r>
            <a:r>
              <a:rPr lang="en-US" dirty="0"/>
              <a:t> &gt;= 200</a:t>
            </a:r>
          </a:p>
          <a:p>
            <a:endParaRPr lang="en-US" dirty="0"/>
          </a:p>
          <a:p>
            <a:r>
              <a:rPr lang="en-CA" dirty="0" err="1"/>
              <a:t>is_long.head</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13</a:t>
            </a:fld>
            <a:endParaRPr lang="en-CA" dirty="0"/>
          </a:p>
        </p:txBody>
      </p:sp>
    </p:spTree>
    <p:extLst>
      <p:ext uri="{BB962C8B-B14F-4D97-AF65-F5344CB8AC3E}">
        <p14:creationId xmlns:p14="http://schemas.microsoft.com/office/powerpoint/2010/main" val="215155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movies.duration</a:t>
            </a:r>
            <a:r>
              <a:rPr lang="en-US" dirty="0"/>
              <a:t> &gt;= 200</a:t>
            </a:r>
          </a:p>
          <a:p>
            <a:endParaRPr lang="en-US" dirty="0"/>
          </a:p>
          <a:p>
            <a:r>
              <a:rPr lang="en-CA" dirty="0"/>
              <a:t>movies[</a:t>
            </a:r>
            <a:r>
              <a:rPr lang="en-CA" dirty="0" err="1"/>
              <a:t>is_long</a:t>
            </a:r>
            <a:r>
              <a:rPr lang="en-CA" dirty="0"/>
              <a:t>]</a:t>
            </a:r>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14</a:t>
            </a:fld>
            <a:endParaRPr lang="en-CA" dirty="0"/>
          </a:p>
        </p:txBody>
      </p:sp>
    </p:spTree>
    <p:extLst>
      <p:ext uri="{BB962C8B-B14F-4D97-AF65-F5344CB8AC3E}">
        <p14:creationId xmlns:p14="http://schemas.microsoft.com/office/powerpoint/2010/main" val="149290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highlight>
                <a:srgbClr val="C0C0C0"/>
              </a:highlight>
            </a:endParaRPr>
          </a:p>
        </p:txBody>
      </p:sp>
      <p:sp>
        <p:nvSpPr>
          <p:cNvPr id="4" name="Slide Number Placeholder 3"/>
          <p:cNvSpPr>
            <a:spLocks noGrp="1"/>
          </p:cNvSpPr>
          <p:nvPr>
            <p:ph type="sldNum" sz="quarter" idx="10"/>
          </p:nvPr>
        </p:nvSpPr>
        <p:spPr/>
        <p:txBody>
          <a:bodyPr/>
          <a:lstStyle/>
          <a:p>
            <a:fld id="{0B373B56-4DF1-44DF-8B15-FD0EB1A1F614}" type="slidenum">
              <a:rPr lang="en-CA" smtClean="0"/>
              <a:t>15</a:t>
            </a:fld>
            <a:endParaRPr lang="en-CA" dirty="0"/>
          </a:p>
        </p:txBody>
      </p:sp>
    </p:spTree>
    <p:extLst>
      <p:ext uri="{BB962C8B-B14F-4D97-AF65-F5344CB8AC3E}">
        <p14:creationId xmlns:p14="http://schemas.microsoft.com/office/powerpoint/2010/main" val="3028625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movies[</a:t>
            </a:r>
            <a:r>
              <a:rPr lang="en-US" dirty="0" err="1"/>
              <a:t>movies.duration</a:t>
            </a:r>
            <a:r>
              <a:rPr lang="en-US" dirty="0"/>
              <a:t> &gt;= 200]</a:t>
            </a:r>
          </a:p>
          <a:p>
            <a:endParaRPr lang="en-US" dirty="0"/>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16</a:t>
            </a:fld>
            <a:endParaRPr lang="en-CA" dirty="0"/>
          </a:p>
        </p:txBody>
      </p:sp>
    </p:spTree>
    <p:extLst>
      <p:ext uri="{BB962C8B-B14F-4D97-AF65-F5344CB8AC3E}">
        <p14:creationId xmlns:p14="http://schemas.microsoft.com/office/powerpoint/2010/main" val="2063085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17</a:t>
            </a:fld>
            <a:endParaRPr lang="en-CA" dirty="0"/>
          </a:p>
        </p:txBody>
      </p:sp>
    </p:spTree>
    <p:extLst>
      <p:ext uri="{BB962C8B-B14F-4D97-AF65-F5344CB8AC3E}">
        <p14:creationId xmlns:p14="http://schemas.microsoft.com/office/powerpoint/2010/main" val="605221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movies</a:t>
            </a:r>
            <a:r>
              <a:rPr lang="fr-FR" dirty="0"/>
              <a:t>[</a:t>
            </a:r>
            <a:r>
              <a:rPr lang="fr-FR" dirty="0" err="1"/>
              <a:t>movies.duration</a:t>
            </a:r>
            <a:r>
              <a:rPr lang="fr-FR" dirty="0"/>
              <a:t> &gt;= 200].genre</a:t>
            </a:r>
          </a:p>
          <a:p>
            <a:endParaRPr lang="fr-FR" dirty="0"/>
          </a:p>
          <a:p>
            <a:r>
              <a:rPr lang="fr-FR" dirty="0" err="1"/>
              <a:t>movies</a:t>
            </a:r>
            <a:r>
              <a:rPr lang="fr-FR" dirty="0"/>
              <a:t>[</a:t>
            </a:r>
            <a:r>
              <a:rPr lang="fr-FR" dirty="0" err="1"/>
              <a:t>movies.duration</a:t>
            </a:r>
            <a:r>
              <a:rPr lang="fr-FR" dirty="0"/>
              <a:t> &gt;= 200]['genre’]</a:t>
            </a:r>
          </a:p>
          <a:p>
            <a:endParaRPr lang="fr-FR" dirty="0"/>
          </a:p>
          <a:p>
            <a:endParaRPr lang="fr-FR" dirty="0"/>
          </a:p>
          <a:p>
            <a:endParaRPr lang="fr-FR"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18</a:t>
            </a:fld>
            <a:endParaRPr lang="en-CA" dirty="0"/>
          </a:p>
        </p:txBody>
      </p:sp>
    </p:spTree>
    <p:extLst>
      <p:ext uri="{BB962C8B-B14F-4D97-AF65-F5344CB8AC3E}">
        <p14:creationId xmlns:p14="http://schemas.microsoft.com/office/powerpoint/2010/main" val="289974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movies.loc</a:t>
            </a:r>
            <a:r>
              <a:rPr lang="en-US" dirty="0"/>
              <a:t>[</a:t>
            </a:r>
            <a:r>
              <a:rPr lang="en-US" dirty="0" err="1"/>
              <a:t>movies.duration</a:t>
            </a:r>
            <a:r>
              <a:rPr lang="en-US" dirty="0"/>
              <a:t> &gt;= 200,'genre']</a:t>
            </a:r>
            <a:endParaRPr lang="fr-FR" dirty="0"/>
          </a:p>
          <a:p>
            <a:r>
              <a:rPr lang="en-US" dirty="0" err="1"/>
              <a:t>movies.loc</a:t>
            </a:r>
            <a:r>
              <a:rPr lang="en-US" dirty="0"/>
              <a:t>[</a:t>
            </a:r>
            <a:r>
              <a:rPr lang="en-US" dirty="0" err="1"/>
              <a:t>movies.duration</a:t>
            </a:r>
            <a:r>
              <a:rPr lang="en-US" dirty="0"/>
              <a:t> &gt;= 200,['</a:t>
            </a:r>
            <a:r>
              <a:rPr lang="en-US" dirty="0" err="1"/>
              <a:t>genre','title</a:t>
            </a:r>
            <a:r>
              <a:rPr lang="en-US" dirty="0"/>
              <a:t>']]</a:t>
            </a:r>
            <a:endParaRPr lang="fr-FR" dirty="0"/>
          </a:p>
          <a:p>
            <a:endParaRPr lang="fr-FR"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19</a:t>
            </a:fld>
            <a:endParaRPr lang="en-CA" dirty="0"/>
          </a:p>
        </p:txBody>
      </p:sp>
    </p:spTree>
    <p:extLst>
      <p:ext uri="{BB962C8B-B14F-4D97-AF65-F5344CB8AC3E}">
        <p14:creationId xmlns:p14="http://schemas.microsoft.com/office/powerpoint/2010/main" val="363277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 pandas as pd</a:t>
            </a:r>
          </a:p>
          <a:p>
            <a:r>
              <a:rPr lang="en-US" dirty="0"/>
              <a:t>movies = </a:t>
            </a:r>
            <a:r>
              <a:rPr lang="en-US" dirty="0" err="1"/>
              <a:t>pd.read_csv</a:t>
            </a:r>
            <a:r>
              <a:rPr lang="en-US" dirty="0"/>
              <a:t>('http://bit.ly/</a:t>
            </a:r>
            <a:r>
              <a:rPr lang="en-US" dirty="0" err="1"/>
              <a:t>imdbratings</a:t>
            </a:r>
            <a:r>
              <a:rPr lang="en-US" dirty="0"/>
              <a:t>’)</a:t>
            </a:r>
          </a:p>
          <a:p>
            <a:r>
              <a:rPr lang="en-US" dirty="0"/>
              <a:t>movies</a:t>
            </a:r>
            <a:r>
              <a:rPr lang="en-CA" dirty="0"/>
              <a:t>.head()</a:t>
            </a:r>
          </a:p>
          <a:p>
            <a:r>
              <a:rPr lang="en-CA" dirty="0" err="1"/>
              <a:t>movies.shape</a:t>
            </a:r>
            <a:endParaRPr lang="en-CA" dirty="0"/>
          </a:p>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20</a:t>
            </a:fld>
            <a:endParaRPr lang="en-CA" dirty="0"/>
          </a:p>
        </p:txBody>
      </p:sp>
    </p:spTree>
    <p:extLst>
      <p:ext uri="{BB962C8B-B14F-4D97-AF65-F5344CB8AC3E}">
        <p14:creationId xmlns:p14="http://schemas.microsoft.com/office/powerpoint/2010/main" val="3169535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3</a:t>
            </a:fld>
            <a:endParaRPr lang="en-CA" dirty="0"/>
          </a:p>
        </p:txBody>
      </p:sp>
    </p:spTree>
    <p:extLst>
      <p:ext uri="{BB962C8B-B14F-4D97-AF65-F5344CB8AC3E}">
        <p14:creationId xmlns:p14="http://schemas.microsoft.com/office/powerpoint/2010/main" val="152436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4</a:t>
            </a:fld>
            <a:endParaRPr lang="en-CA" dirty="0"/>
          </a:p>
        </p:txBody>
      </p:sp>
    </p:spTree>
    <p:extLst>
      <p:ext uri="{BB962C8B-B14F-4D97-AF65-F5344CB8AC3E}">
        <p14:creationId xmlns:p14="http://schemas.microsoft.com/office/powerpoint/2010/main" val="343563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5</a:t>
            </a:fld>
            <a:endParaRPr lang="en-CA" dirty="0"/>
          </a:p>
        </p:txBody>
      </p:sp>
    </p:spTree>
    <p:extLst>
      <p:ext uri="{BB962C8B-B14F-4D97-AF65-F5344CB8AC3E}">
        <p14:creationId xmlns:p14="http://schemas.microsoft.com/office/powerpoint/2010/main" val="7491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373B56-4DF1-44DF-8B15-FD0EB1A1F614}" type="slidenum">
              <a:rPr lang="en-CA" smtClean="0"/>
              <a:t>6</a:t>
            </a:fld>
            <a:endParaRPr lang="en-CA" dirty="0"/>
          </a:p>
        </p:txBody>
      </p:sp>
    </p:spTree>
    <p:extLst>
      <p:ext uri="{BB962C8B-B14F-4D97-AF65-F5344CB8AC3E}">
        <p14:creationId xmlns:p14="http://schemas.microsoft.com/office/powerpoint/2010/main" val="7846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booleans</a:t>
            </a:r>
            <a:r>
              <a:rPr lang="en-CA" dirty="0"/>
              <a:t> =[]</a:t>
            </a:r>
          </a:p>
          <a:p>
            <a:endParaRPr lang="en-CA" dirty="0"/>
          </a:p>
          <a:p>
            <a:r>
              <a:rPr lang="en-US" dirty="0"/>
              <a:t>for length in </a:t>
            </a:r>
            <a:r>
              <a:rPr lang="en-US" dirty="0" err="1"/>
              <a:t>movies.duration</a:t>
            </a:r>
            <a:r>
              <a:rPr lang="en-US" dirty="0"/>
              <a:t>:</a:t>
            </a:r>
          </a:p>
          <a:p>
            <a:r>
              <a:rPr lang="en-US" dirty="0"/>
              <a:t>    if length &gt;=200:</a:t>
            </a:r>
          </a:p>
          <a:p>
            <a:r>
              <a:rPr lang="en-US" dirty="0"/>
              <a:t>        </a:t>
            </a:r>
            <a:r>
              <a:rPr lang="en-US" dirty="0" err="1"/>
              <a:t>booleans.append</a:t>
            </a:r>
            <a:r>
              <a:rPr lang="en-US" dirty="0"/>
              <a:t>(True)</a:t>
            </a:r>
          </a:p>
          <a:p>
            <a:r>
              <a:rPr lang="en-US" dirty="0"/>
              <a:t>    else:</a:t>
            </a:r>
          </a:p>
          <a:p>
            <a:r>
              <a:rPr lang="en-US" dirty="0"/>
              <a:t>        </a:t>
            </a:r>
            <a:r>
              <a:rPr lang="en-US" dirty="0" err="1"/>
              <a:t>booleans.append</a:t>
            </a:r>
            <a:r>
              <a:rPr lang="en-US" dirty="0"/>
              <a:t>(False)</a:t>
            </a:r>
          </a:p>
          <a:p>
            <a:endParaRPr lang="en-CA" dirty="0"/>
          </a:p>
          <a:p>
            <a:r>
              <a:rPr lang="en-CA" dirty="0" err="1"/>
              <a:t>booleans</a:t>
            </a:r>
            <a:r>
              <a:rPr lang="en-CA" dirty="0"/>
              <a:t>[0:5]</a:t>
            </a:r>
          </a:p>
        </p:txBody>
      </p:sp>
      <p:sp>
        <p:nvSpPr>
          <p:cNvPr id="4" name="Slide Number Placeholder 3"/>
          <p:cNvSpPr>
            <a:spLocks noGrp="1"/>
          </p:cNvSpPr>
          <p:nvPr>
            <p:ph type="sldNum" sz="quarter" idx="10"/>
          </p:nvPr>
        </p:nvSpPr>
        <p:spPr/>
        <p:txBody>
          <a:bodyPr/>
          <a:lstStyle/>
          <a:p>
            <a:fld id="{0B373B56-4DF1-44DF-8B15-FD0EB1A1F614}" type="slidenum">
              <a:rPr lang="en-CA" smtClean="0"/>
              <a:t>7</a:t>
            </a:fld>
            <a:endParaRPr lang="en-CA" dirty="0"/>
          </a:p>
        </p:txBody>
      </p:sp>
    </p:spTree>
    <p:extLst>
      <p:ext uri="{BB962C8B-B14F-4D97-AF65-F5344CB8AC3E}">
        <p14:creationId xmlns:p14="http://schemas.microsoft.com/office/powerpoint/2010/main" val="302442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booleans</a:t>
            </a:r>
            <a:r>
              <a:rPr lang="en-CA" dirty="0"/>
              <a:t> =[]</a:t>
            </a:r>
          </a:p>
          <a:p>
            <a:endParaRPr lang="en-CA" dirty="0"/>
          </a:p>
          <a:p>
            <a:r>
              <a:rPr lang="en-US" dirty="0"/>
              <a:t>for length in </a:t>
            </a:r>
            <a:r>
              <a:rPr lang="en-US" dirty="0" err="1"/>
              <a:t>movies.duration</a:t>
            </a:r>
            <a:r>
              <a:rPr lang="en-US" dirty="0"/>
              <a:t>:</a:t>
            </a:r>
          </a:p>
          <a:p>
            <a:r>
              <a:rPr lang="en-US" dirty="0"/>
              <a:t>    if length &gt;=200:</a:t>
            </a:r>
          </a:p>
          <a:p>
            <a:r>
              <a:rPr lang="en-US" dirty="0"/>
              <a:t>        </a:t>
            </a:r>
            <a:r>
              <a:rPr lang="en-US" dirty="0" err="1"/>
              <a:t>booleans.append</a:t>
            </a:r>
            <a:r>
              <a:rPr lang="en-US" dirty="0"/>
              <a:t>(True)</a:t>
            </a:r>
          </a:p>
          <a:p>
            <a:r>
              <a:rPr lang="en-US" dirty="0"/>
              <a:t>    else:</a:t>
            </a:r>
          </a:p>
          <a:p>
            <a:r>
              <a:rPr lang="en-US" dirty="0"/>
              <a:t>        </a:t>
            </a:r>
            <a:r>
              <a:rPr lang="en-US" dirty="0" err="1"/>
              <a:t>booleans.append</a:t>
            </a:r>
            <a:r>
              <a:rPr lang="en-US" dirty="0"/>
              <a:t>(False)</a:t>
            </a:r>
          </a:p>
          <a:p>
            <a:endParaRPr lang="en-CA" dirty="0"/>
          </a:p>
          <a:p>
            <a:r>
              <a:rPr lang="en-CA" dirty="0" err="1"/>
              <a:t>booleans</a:t>
            </a:r>
            <a:r>
              <a:rPr lang="en-CA" dirty="0"/>
              <a:t>[0:5]</a:t>
            </a:r>
          </a:p>
          <a:p>
            <a:endParaRPr lang="en-CA" dirty="0"/>
          </a:p>
          <a:p>
            <a:r>
              <a:rPr lang="en-CA" dirty="0" err="1"/>
              <a:t>len</a:t>
            </a:r>
            <a:r>
              <a:rPr lang="en-CA" dirty="0"/>
              <a:t>(</a:t>
            </a:r>
            <a:r>
              <a:rPr lang="en-CA" dirty="0" err="1"/>
              <a:t>booleans</a:t>
            </a:r>
            <a:r>
              <a:rPr lang="en-CA" dirty="0"/>
              <a:t>)</a:t>
            </a:r>
          </a:p>
        </p:txBody>
      </p:sp>
      <p:sp>
        <p:nvSpPr>
          <p:cNvPr id="4" name="Slide Number Placeholder 3"/>
          <p:cNvSpPr>
            <a:spLocks noGrp="1"/>
          </p:cNvSpPr>
          <p:nvPr>
            <p:ph type="sldNum" sz="quarter" idx="10"/>
          </p:nvPr>
        </p:nvSpPr>
        <p:spPr/>
        <p:txBody>
          <a:bodyPr/>
          <a:lstStyle/>
          <a:p>
            <a:fld id="{0B373B56-4DF1-44DF-8B15-FD0EB1A1F614}" type="slidenum">
              <a:rPr lang="en-CA" smtClean="0"/>
              <a:t>8</a:t>
            </a:fld>
            <a:endParaRPr lang="en-CA" dirty="0"/>
          </a:p>
        </p:txBody>
      </p:sp>
    </p:spTree>
    <p:extLst>
      <p:ext uri="{BB962C8B-B14F-4D97-AF65-F5344CB8AC3E}">
        <p14:creationId xmlns:p14="http://schemas.microsoft.com/office/powerpoint/2010/main" val="355766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is_long</a:t>
            </a:r>
            <a:r>
              <a:rPr lang="en-US" dirty="0"/>
              <a:t> = </a:t>
            </a:r>
            <a:r>
              <a:rPr lang="en-US" dirty="0" err="1"/>
              <a:t>pd.Series</a:t>
            </a:r>
            <a:r>
              <a:rPr lang="en-US" dirty="0"/>
              <a:t>(</a:t>
            </a:r>
            <a:r>
              <a:rPr lang="en-US" dirty="0" err="1"/>
              <a:t>booleans</a:t>
            </a:r>
            <a:r>
              <a:rPr lang="en-US" dirty="0"/>
              <a:t>)</a:t>
            </a:r>
          </a:p>
          <a:p>
            <a:endParaRPr lang="en-US" dirty="0"/>
          </a:p>
          <a:p>
            <a:r>
              <a:rPr lang="en-CA" dirty="0" err="1"/>
              <a:t>is_long.head</a:t>
            </a:r>
            <a:r>
              <a:rPr lang="en-CA" dirty="0"/>
              <a:t>()</a:t>
            </a:r>
          </a:p>
          <a:p>
            <a:endParaRPr lang="en-CA" dirty="0"/>
          </a:p>
        </p:txBody>
      </p:sp>
      <p:sp>
        <p:nvSpPr>
          <p:cNvPr id="4" name="Slide Number Placeholder 3"/>
          <p:cNvSpPr>
            <a:spLocks noGrp="1"/>
          </p:cNvSpPr>
          <p:nvPr>
            <p:ph type="sldNum" sz="quarter" idx="10"/>
          </p:nvPr>
        </p:nvSpPr>
        <p:spPr/>
        <p:txBody>
          <a:bodyPr/>
          <a:lstStyle/>
          <a:p>
            <a:fld id="{0B373B56-4DF1-44DF-8B15-FD0EB1A1F614}" type="slidenum">
              <a:rPr lang="en-CA" smtClean="0"/>
              <a:t>9</a:t>
            </a:fld>
            <a:endParaRPr lang="en-CA" dirty="0"/>
          </a:p>
        </p:txBody>
      </p:sp>
    </p:spTree>
    <p:extLst>
      <p:ext uri="{BB962C8B-B14F-4D97-AF65-F5344CB8AC3E}">
        <p14:creationId xmlns:p14="http://schemas.microsoft.com/office/powerpoint/2010/main" val="303804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7662873-44EE-4748-ADB0-0E8B8F7F1F96}" type="datetime1">
              <a:rPr lang="en-US" smtClean="0"/>
              <a:t>2019-10-31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4168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3756023-925C-4F2B-B6B3-9EB3E5E0D7A4}" type="datetime1">
              <a:rPr lang="en-US" smtClean="0"/>
              <a:t>2019-10-31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E0411BD-1278-456A-889F-57EF6CDD3B56}" type="datetime1">
              <a:rPr lang="en-US" smtClean="0"/>
              <a:t>2019-10-31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115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AA5CEDD-260B-4470-B2E2-F5757872A802}" type="datetime1">
              <a:rPr lang="en-US" smtClean="0"/>
              <a:t>2019-10-31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082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5764D-D429-4A9D-A9CE-4503B4B062C2}" type="datetime1">
              <a:rPr lang="en-US" smtClean="0"/>
              <a:t>2019-10-31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7179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DA9EC38-DF51-4692-B41E-04BF8B29FFDF}" type="datetime1">
              <a:rPr lang="en-US" smtClean="0"/>
              <a:t>2019-10-31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11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4D220BA-6F8B-4170-AF9A-B0054695113B}" type="datetime1">
              <a:rPr lang="en-US" smtClean="0"/>
              <a:t>2019-10-31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0182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A46FC9B1-C4F2-482F-B490-D8102A4BA46F}" type="datetime1">
              <a:rPr lang="en-US" smtClean="0"/>
              <a:t>2019-10-31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138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BEA3A-88FF-4003-915F-34166F7D514F}" type="datetime1">
              <a:rPr lang="en-US" smtClean="0"/>
              <a:t>2019-10-31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3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9225C-1891-479F-96F5-008AF0986058}" type="datetime1">
              <a:rPr lang="en-US" smtClean="0"/>
              <a:t>2019-10-31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8989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03492-B204-4631-A5EC-09826AAEC9BD}" type="datetime1">
              <a:rPr lang="en-US" smtClean="0"/>
              <a:t>2019-10-31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177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58046-1F56-46DB-A2AE-6A3D272F41AC}" type="datetime1">
              <a:rPr lang="en-US" smtClean="0"/>
              <a:t>2019-10-31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24817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3849" y="1066800"/>
            <a:ext cx="8496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800" b="1" dirty="0">
                <a:latin typeface="+mj-lt"/>
                <a:cs typeface="Times New Roman" pitchFamily="18" charset="0"/>
              </a:rPr>
              <a:t>The Machine Learning Process </a:t>
            </a:r>
          </a:p>
        </p:txBody>
      </p:sp>
      <p:sp>
        <p:nvSpPr>
          <p:cNvPr id="8" name="Rectangle 7"/>
          <p:cNvSpPr>
            <a:spLocks noChangeArrowheads="1"/>
          </p:cNvSpPr>
          <p:nvPr/>
        </p:nvSpPr>
        <p:spPr bwMode="auto">
          <a:xfrm>
            <a:off x="1485899" y="5591145"/>
            <a:ext cx="6172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latin typeface="+mj-lt"/>
                <a:cs typeface="Times New Roman" pitchFamily="18" charset="0"/>
              </a:rPr>
              <a:t>Reza Dibaj</a:t>
            </a:r>
          </a:p>
        </p:txBody>
      </p:sp>
      <p:pic>
        <p:nvPicPr>
          <p:cNvPr id="2" name="Picture 2" descr="Image result for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6642" y="3520833"/>
            <a:ext cx="1770714" cy="17707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3DA66319-6450-4354-8872-310C1140973A}"/>
              </a:ext>
            </a:extLst>
          </p:cNvPr>
          <p:cNvSpPr>
            <a:spLocks noChangeArrowheads="1"/>
          </p:cNvSpPr>
          <p:nvPr/>
        </p:nvSpPr>
        <p:spPr bwMode="auto">
          <a:xfrm>
            <a:off x="323849" y="1897797"/>
            <a:ext cx="84963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4000" dirty="0">
                <a:latin typeface="+mj-lt"/>
                <a:cs typeface="Times New Roman" pitchFamily="18" charset="0"/>
              </a:rPr>
              <a:t>How do I filter rows of a pandas </a:t>
            </a:r>
            <a:r>
              <a:rPr lang="en-US" sz="4000" dirty="0" err="1">
                <a:latin typeface="+mj-lt"/>
                <a:cs typeface="Times New Roman" pitchFamily="18" charset="0"/>
              </a:rPr>
              <a:t>DataFrame</a:t>
            </a:r>
            <a:r>
              <a:rPr lang="en-US" sz="4000" dirty="0">
                <a:latin typeface="+mj-lt"/>
                <a:cs typeface="Times New Roman" pitchFamily="18" charset="0"/>
              </a:rPr>
              <a:t> by column value?</a:t>
            </a:r>
          </a:p>
        </p:txBody>
      </p:sp>
    </p:spTree>
    <p:extLst>
      <p:ext uri="{BB962C8B-B14F-4D97-AF65-F5344CB8AC3E}">
        <p14:creationId xmlns:p14="http://schemas.microsoft.com/office/powerpoint/2010/main" val="10160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10</a:t>
            </a:fld>
            <a:endParaRPr lang="en-US" sz="2400" dirty="0"/>
          </a:p>
        </p:txBody>
      </p:sp>
      <p:sp>
        <p:nvSpPr>
          <p:cNvPr id="7" name="Rectangle 6"/>
          <p:cNvSpPr/>
          <p:nvPr/>
        </p:nvSpPr>
        <p:spPr>
          <a:xfrm>
            <a:off x="430763" y="1447800"/>
            <a:ext cx="8305800" cy="1569660"/>
          </a:xfrm>
          <a:prstGeom prst="rect">
            <a:avLst/>
          </a:prstGeom>
        </p:spPr>
        <p:txBody>
          <a:bodyPr wrap="square">
            <a:spAutoFit/>
          </a:bodyPr>
          <a:lstStyle/>
          <a:p>
            <a:r>
              <a:rPr lang="en-US" sz="2400" dirty="0"/>
              <a:t>The following command lists the </a:t>
            </a:r>
            <a:r>
              <a:rPr lang="en-US" sz="2400" dirty="0" err="1"/>
              <a:t>DataFrame</a:t>
            </a:r>
            <a:r>
              <a:rPr lang="en-US" sz="2400" dirty="0"/>
              <a:t> rows that the </a:t>
            </a:r>
            <a:r>
              <a:rPr lang="en-US" sz="2400" b="1" dirty="0" err="1">
                <a:solidFill>
                  <a:srgbClr val="0070C0"/>
                </a:solidFill>
              </a:rPr>
              <a:t>is_long</a:t>
            </a:r>
            <a:r>
              <a:rPr lang="en-US" sz="2400" b="1" dirty="0">
                <a:solidFill>
                  <a:srgbClr val="0070C0"/>
                </a:solidFill>
              </a:rPr>
              <a:t> </a:t>
            </a:r>
            <a:r>
              <a:rPr lang="en-US" sz="2400" dirty="0"/>
              <a:t>Series has True values in them. In other words, it shows those lines that fulfills the condition, which is having equal or greater than 200 minutes duration.</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2FBCA5A2-DE78-4AB3-95A2-007C72FFEA02}"/>
              </a:ext>
            </a:extLst>
          </p:cNvPr>
          <p:cNvPicPr>
            <a:picLocks noChangeAspect="1"/>
          </p:cNvPicPr>
          <p:nvPr/>
        </p:nvPicPr>
        <p:blipFill>
          <a:blip r:embed="rId3"/>
          <a:stretch>
            <a:fillRect/>
          </a:stretch>
        </p:blipFill>
        <p:spPr>
          <a:xfrm>
            <a:off x="381000" y="3223974"/>
            <a:ext cx="8458200" cy="2385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031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11</a:t>
            </a:fld>
            <a:endParaRPr lang="en-US" sz="2400" dirty="0"/>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8" name="Rectangle 7">
            <a:extLst>
              <a:ext uri="{FF2B5EF4-FFF2-40B4-BE49-F238E27FC236}">
                <a16:creationId xmlns:a16="http://schemas.microsoft.com/office/drawing/2014/main" id="{A2B8D83C-7D71-4636-B195-76BD39B82CDC}"/>
              </a:ext>
            </a:extLst>
          </p:cNvPr>
          <p:cNvSpPr/>
          <p:nvPr/>
        </p:nvSpPr>
        <p:spPr>
          <a:xfrm>
            <a:off x="1143000" y="1447801"/>
            <a:ext cx="7593562" cy="830997"/>
          </a:xfrm>
          <a:prstGeom prst="rect">
            <a:avLst/>
          </a:prstGeom>
        </p:spPr>
        <p:txBody>
          <a:bodyPr wrap="square">
            <a:spAutoFit/>
          </a:bodyPr>
          <a:lstStyle/>
          <a:p>
            <a:r>
              <a:rPr lang="en-US" sz="2400" dirty="0"/>
              <a:t>Normally, we use brackets when we want to pulling out the given column. </a:t>
            </a:r>
          </a:p>
        </p:txBody>
      </p:sp>
      <p:pic>
        <p:nvPicPr>
          <p:cNvPr id="10" name="Picture 4" descr="Image result for Point">
            <a:extLst>
              <a:ext uri="{FF2B5EF4-FFF2-40B4-BE49-F238E27FC236}">
                <a16:creationId xmlns:a16="http://schemas.microsoft.com/office/drawing/2014/main" id="{11E15A15-169B-4D48-9E01-04BB02DDB5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167"/>
          <a:stretch/>
        </p:blipFill>
        <p:spPr bwMode="auto">
          <a:xfrm>
            <a:off x="228600" y="1447801"/>
            <a:ext cx="800100" cy="7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AF0E81D-01FA-432A-B1E2-89C3701A1317}"/>
              </a:ext>
            </a:extLst>
          </p:cNvPr>
          <p:cNvPicPr>
            <a:picLocks noChangeAspect="1"/>
          </p:cNvPicPr>
          <p:nvPr/>
        </p:nvPicPr>
        <p:blipFill>
          <a:blip r:embed="rId4"/>
          <a:stretch>
            <a:fillRect/>
          </a:stretch>
        </p:blipFill>
        <p:spPr>
          <a:xfrm>
            <a:off x="2724150" y="2667000"/>
            <a:ext cx="3771900" cy="2457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390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12</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Question for Reza…</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5084213" cy="3785652"/>
          </a:xfrm>
          <a:prstGeom prst="rect">
            <a:avLst/>
          </a:prstGeom>
        </p:spPr>
        <p:txBody>
          <a:bodyPr wrap="square">
            <a:spAutoFit/>
          </a:bodyPr>
          <a:lstStyle/>
          <a:p>
            <a:r>
              <a:rPr lang="en-US" sz="3200" b="1" dirty="0">
                <a:solidFill>
                  <a:srgbClr val="FF0000"/>
                </a:solidFill>
              </a:rPr>
              <a:t>Q: </a:t>
            </a:r>
            <a:r>
              <a:rPr lang="en-US" sz="2800" dirty="0"/>
              <a:t>Reza! It was a cumbersome process… Should we change our field of study? Or there is a shortcut for it… A magic pill sort of thing maybe?</a:t>
            </a:r>
          </a:p>
          <a:p>
            <a:endParaRPr lang="en-US" sz="3200" b="1" dirty="0">
              <a:solidFill>
                <a:srgbClr val="00B050"/>
              </a:solidFill>
            </a:endParaRPr>
          </a:p>
          <a:p>
            <a:endParaRPr lang="en-US" sz="3200" b="1" dirty="0">
              <a:solidFill>
                <a:srgbClr val="00B050"/>
              </a:solidFill>
            </a:endParaRPr>
          </a:p>
          <a:p>
            <a:r>
              <a:rPr lang="en-US" sz="3200" b="1" dirty="0">
                <a:solidFill>
                  <a:srgbClr val="00B050"/>
                </a:solidFill>
              </a:rPr>
              <a:t>R: </a:t>
            </a:r>
            <a:r>
              <a:rPr lang="en-US" sz="2800" dirty="0"/>
              <a:t>Yes! There is a shortcut! </a:t>
            </a:r>
          </a:p>
        </p:txBody>
      </p:sp>
      <p:pic>
        <p:nvPicPr>
          <p:cNvPr id="6146" name="Picture 2" descr="Image result for Yay!">
            <a:extLst>
              <a:ext uri="{FF2B5EF4-FFF2-40B4-BE49-F238E27FC236}">
                <a16:creationId xmlns:a16="http://schemas.microsoft.com/office/drawing/2014/main" id="{A5033567-07D0-4EB9-BDD1-9D11978F7F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3202" y="3648402"/>
            <a:ext cx="2160502" cy="26982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cumbersome process">
            <a:extLst>
              <a:ext uri="{FF2B5EF4-FFF2-40B4-BE49-F238E27FC236}">
                <a16:creationId xmlns:a16="http://schemas.microsoft.com/office/drawing/2014/main" id="{7F9472AA-9901-4C46-9572-3C58C40AE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9851" y="981402"/>
            <a:ext cx="30956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6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13</a:t>
            </a:fld>
            <a:endParaRPr lang="en-US" sz="2400" dirty="0"/>
          </a:p>
        </p:txBody>
      </p:sp>
      <p:sp>
        <p:nvSpPr>
          <p:cNvPr id="7" name="Rectangle 6"/>
          <p:cNvSpPr/>
          <p:nvPr/>
        </p:nvSpPr>
        <p:spPr>
          <a:xfrm>
            <a:off x="430763" y="1447800"/>
            <a:ext cx="8305800" cy="461665"/>
          </a:xfrm>
          <a:prstGeom prst="rect">
            <a:avLst/>
          </a:prstGeom>
        </p:spPr>
        <p:txBody>
          <a:bodyPr wrap="square">
            <a:spAutoFit/>
          </a:bodyPr>
          <a:lstStyle/>
          <a:p>
            <a:r>
              <a:rPr lang="en-US" sz="2400" dirty="0"/>
              <a:t>We can simply write the following code to replace our for-loop.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grpSp>
        <p:nvGrpSpPr>
          <p:cNvPr id="30" name="Group 29">
            <a:extLst>
              <a:ext uri="{FF2B5EF4-FFF2-40B4-BE49-F238E27FC236}">
                <a16:creationId xmlns:a16="http://schemas.microsoft.com/office/drawing/2014/main" id="{E5AB05E9-3865-488D-AFD1-3E28D493C524}"/>
              </a:ext>
            </a:extLst>
          </p:cNvPr>
          <p:cNvGrpSpPr/>
          <p:nvPr/>
        </p:nvGrpSpPr>
        <p:grpSpPr>
          <a:xfrm>
            <a:off x="819150" y="2133600"/>
            <a:ext cx="7229475" cy="2228850"/>
            <a:chOff x="819150" y="2315379"/>
            <a:chExt cx="7229475" cy="2228850"/>
          </a:xfrm>
        </p:grpSpPr>
        <p:pic>
          <p:nvPicPr>
            <p:cNvPr id="3" name="Picture 2">
              <a:extLst>
                <a:ext uri="{FF2B5EF4-FFF2-40B4-BE49-F238E27FC236}">
                  <a16:creationId xmlns:a16="http://schemas.microsoft.com/office/drawing/2014/main" id="{79E98127-F640-4A9E-BEEB-384B4427D852}"/>
                </a:ext>
              </a:extLst>
            </p:cNvPr>
            <p:cNvPicPr>
              <a:picLocks noChangeAspect="1"/>
            </p:cNvPicPr>
            <p:nvPr/>
          </p:nvPicPr>
          <p:blipFill>
            <a:blip r:embed="rId3"/>
            <a:stretch>
              <a:fillRect/>
            </a:stretch>
          </p:blipFill>
          <p:spPr>
            <a:xfrm>
              <a:off x="819150" y="2570093"/>
              <a:ext cx="3448050" cy="1924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8" name="Group 7">
              <a:extLst>
                <a:ext uri="{FF2B5EF4-FFF2-40B4-BE49-F238E27FC236}">
                  <a16:creationId xmlns:a16="http://schemas.microsoft.com/office/drawing/2014/main" id="{001CC747-5689-4070-8E96-B66AC1FFA78B}"/>
                </a:ext>
              </a:extLst>
            </p:cNvPr>
            <p:cNvGrpSpPr/>
            <p:nvPr/>
          </p:nvGrpSpPr>
          <p:grpSpPr>
            <a:xfrm>
              <a:off x="4800600" y="2315379"/>
              <a:ext cx="3248025" cy="2228850"/>
              <a:chOff x="809625" y="2485311"/>
              <a:chExt cx="3248025" cy="2228850"/>
            </a:xfrm>
          </p:grpSpPr>
          <p:pic>
            <p:nvPicPr>
              <p:cNvPr id="10" name="Picture 9">
                <a:extLst>
                  <a:ext uri="{FF2B5EF4-FFF2-40B4-BE49-F238E27FC236}">
                    <a16:creationId xmlns:a16="http://schemas.microsoft.com/office/drawing/2014/main" id="{12273497-6A3C-4C51-A0E3-7FF48540B4D5}"/>
                  </a:ext>
                </a:extLst>
              </p:cNvPr>
              <p:cNvPicPr>
                <a:picLocks noChangeAspect="1"/>
              </p:cNvPicPr>
              <p:nvPr/>
            </p:nvPicPr>
            <p:blipFill>
              <a:blip r:embed="rId4"/>
              <a:stretch>
                <a:fillRect/>
              </a:stretch>
            </p:blipFill>
            <p:spPr>
              <a:xfrm>
                <a:off x="809625" y="2485311"/>
                <a:ext cx="324802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Rounded Corners 10">
                <a:extLst>
                  <a:ext uri="{FF2B5EF4-FFF2-40B4-BE49-F238E27FC236}">
                    <a16:creationId xmlns:a16="http://schemas.microsoft.com/office/drawing/2014/main" id="{15BFD324-6B10-4D59-A647-7937E225B229}"/>
                  </a:ext>
                </a:extLst>
              </p:cNvPr>
              <p:cNvSpPr/>
              <p:nvPr/>
            </p:nvSpPr>
            <p:spPr>
              <a:xfrm>
                <a:off x="1485900" y="4457700"/>
                <a:ext cx="2527300" cy="2159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4" name="Right Brace 3">
              <a:extLst>
                <a:ext uri="{FF2B5EF4-FFF2-40B4-BE49-F238E27FC236}">
                  <a16:creationId xmlns:a16="http://schemas.microsoft.com/office/drawing/2014/main" id="{BBCE2BCD-102A-4C97-8AAF-98B6F4C13324}"/>
                </a:ext>
              </a:extLst>
            </p:cNvPr>
            <p:cNvSpPr/>
            <p:nvPr/>
          </p:nvSpPr>
          <p:spPr>
            <a:xfrm>
              <a:off x="2362200" y="3418114"/>
              <a:ext cx="171450" cy="781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7DE84452-F829-4809-A16F-DDB6DCAAB1B8}"/>
                </a:ext>
              </a:extLst>
            </p:cNvPr>
            <p:cNvCxnSpPr>
              <a:cxnSpLocks/>
            </p:cNvCxnSpPr>
            <p:nvPr/>
          </p:nvCxnSpPr>
          <p:spPr>
            <a:xfrm rot="10800000" flipH="1" flipV="1">
              <a:off x="2533649" y="3811813"/>
              <a:ext cx="4206875" cy="479129"/>
            </a:xfrm>
            <a:prstGeom prst="bentConnector4">
              <a:avLst>
                <a:gd name="adj1" fmla="val 41994"/>
                <a:gd name="adj2" fmla="val -26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12646A6-8D5C-4588-90E9-4DF375978093}"/>
              </a:ext>
            </a:extLst>
          </p:cNvPr>
          <p:cNvSpPr/>
          <p:nvPr/>
        </p:nvSpPr>
        <p:spPr>
          <a:xfrm>
            <a:off x="430763" y="4788226"/>
            <a:ext cx="8305800" cy="1200329"/>
          </a:xfrm>
          <a:prstGeom prst="rect">
            <a:avLst/>
          </a:prstGeom>
        </p:spPr>
        <p:txBody>
          <a:bodyPr wrap="square">
            <a:spAutoFit/>
          </a:bodyPr>
          <a:lstStyle/>
          <a:p>
            <a:r>
              <a:rPr lang="en-US" sz="2400" dirty="0"/>
              <a:t>When you say </a:t>
            </a:r>
            <a:r>
              <a:rPr lang="en-US" sz="2400" dirty="0" err="1"/>
              <a:t>movies.duration</a:t>
            </a:r>
            <a:r>
              <a:rPr lang="en-US" sz="2400" dirty="0"/>
              <a:t> &gt;= 200, pandas understand you want to do this comparison against each element in the Series and return a Series of true or false values. </a:t>
            </a:r>
          </a:p>
        </p:txBody>
      </p:sp>
    </p:spTree>
    <p:extLst>
      <p:ext uri="{BB962C8B-B14F-4D97-AF65-F5344CB8AC3E}">
        <p14:creationId xmlns:p14="http://schemas.microsoft.com/office/powerpoint/2010/main" val="279689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14</a:t>
            </a:fld>
            <a:endParaRPr lang="en-US" sz="2400" dirty="0"/>
          </a:p>
        </p:txBody>
      </p:sp>
      <p:sp>
        <p:nvSpPr>
          <p:cNvPr id="7" name="Rectangle 6"/>
          <p:cNvSpPr/>
          <p:nvPr/>
        </p:nvSpPr>
        <p:spPr>
          <a:xfrm>
            <a:off x="430763" y="1447800"/>
            <a:ext cx="8305800" cy="830997"/>
          </a:xfrm>
          <a:prstGeom prst="rect">
            <a:avLst/>
          </a:prstGeom>
        </p:spPr>
        <p:txBody>
          <a:bodyPr wrap="square">
            <a:spAutoFit/>
          </a:bodyPr>
          <a:lstStyle/>
          <a:p>
            <a:r>
              <a:rPr lang="en-US" sz="2400" dirty="0"/>
              <a:t>So, we can simply pass this newborn </a:t>
            </a:r>
            <a:r>
              <a:rPr lang="en-US" sz="2400" dirty="0" err="1"/>
              <a:t>is_long</a:t>
            </a:r>
            <a:r>
              <a:rPr lang="en-US" sz="2400" dirty="0"/>
              <a:t> to our movies as follows: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2" name="Picture 1">
            <a:extLst>
              <a:ext uri="{FF2B5EF4-FFF2-40B4-BE49-F238E27FC236}">
                <a16:creationId xmlns:a16="http://schemas.microsoft.com/office/drawing/2014/main" id="{2CD59D6C-7D11-4E60-A5BD-07A1B2B03CD9}"/>
              </a:ext>
            </a:extLst>
          </p:cNvPr>
          <p:cNvPicPr>
            <a:picLocks noChangeAspect="1"/>
          </p:cNvPicPr>
          <p:nvPr/>
        </p:nvPicPr>
        <p:blipFill>
          <a:blip r:embed="rId3"/>
          <a:stretch>
            <a:fillRect/>
          </a:stretch>
        </p:blipFill>
        <p:spPr>
          <a:xfrm>
            <a:off x="390542" y="2366248"/>
            <a:ext cx="8362915" cy="38821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423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Question for Reza…</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5084213" cy="3908762"/>
          </a:xfrm>
          <a:prstGeom prst="rect">
            <a:avLst/>
          </a:prstGeom>
        </p:spPr>
        <p:txBody>
          <a:bodyPr wrap="square">
            <a:spAutoFit/>
          </a:bodyPr>
          <a:lstStyle/>
          <a:p>
            <a:r>
              <a:rPr lang="en-US" sz="3200" b="1" dirty="0">
                <a:solidFill>
                  <a:srgbClr val="FF0000"/>
                </a:solidFill>
              </a:rPr>
              <a:t>Q: </a:t>
            </a:r>
            <a:r>
              <a:rPr lang="en-US" sz="2800" dirty="0"/>
              <a:t>Reza! I </a:t>
            </a:r>
            <a:r>
              <a:rPr lang="en-US" sz="2800" dirty="0" err="1"/>
              <a:t>kinda</a:t>
            </a:r>
            <a:r>
              <a:rPr lang="en-US" sz="2800" dirty="0"/>
              <a:t> started liking pandas and Python… but is there any easier way? </a:t>
            </a:r>
          </a:p>
          <a:p>
            <a:endParaRPr lang="en-US" sz="3200" b="1" dirty="0">
              <a:solidFill>
                <a:srgbClr val="00B050"/>
              </a:solidFill>
            </a:endParaRPr>
          </a:p>
          <a:p>
            <a:endParaRPr lang="en-US" sz="3200" b="1" dirty="0">
              <a:solidFill>
                <a:srgbClr val="00B050"/>
              </a:solidFill>
            </a:endParaRPr>
          </a:p>
          <a:p>
            <a:endParaRPr lang="en-US" sz="3200" b="1" dirty="0">
              <a:solidFill>
                <a:srgbClr val="00B050"/>
              </a:solidFill>
            </a:endParaRPr>
          </a:p>
          <a:p>
            <a:endParaRPr lang="en-US" sz="3200" b="1" dirty="0">
              <a:solidFill>
                <a:srgbClr val="00B050"/>
              </a:solidFill>
            </a:endParaRPr>
          </a:p>
          <a:p>
            <a:r>
              <a:rPr lang="en-US" sz="3200" b="1" dirty="0">
                <a:solidFill>
                  <a:srgbClr val="00B050"/>
                </a:solidFill>
              </a:rPr>
              <a:t>R: </a:t>
            </a:r>
            <a:r>
              <a:rPr lang="en-US" sz="2800" dirty="0"/>
              <a:t>Yes! There is! </a:t>
            </a:r>
          </a:p>
        </p:txBody>
      </p:sp>
      <p:pic>
        <p:nvPicPr>
          <p:cNvPr id="10242" name="Picture 2" descr="Image result for I love pandas nice cartoon">
            <a:extLst>
              <a:ext uri="{FF2B5EF4-FFF2-40B4-BE49-F238E27FC236}">
                <a16:creationId xmlns:a16="http://schemas.microsoft.com/office/drawing/2014/main" id="{BC72BD63-8849-455E-9012-347147DE8E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1241286"/>
            <a:ext cx="2089227" cy="20892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585EC6C-660F-4D96-B67B-7CDC4A72158B}"/>
              </a:ext>
            </a:extLst>
          </p:cNvPr>
          <p:cNvPicPr>
            <a:picLocks noChangeAspect="1"/>
          </p:cNvPicPr>
          <p:nvPr/>
        </p:nvPicPr>
        <p:blipFill>
          <a:blip r:embed="rId4"/>
          <a:stretch>
            <a:fillRect/>
          </a:stretch>
        </p:blipFill>
        <p:spPr>
          <a:xfrm>
            <a:off x="5595181" y="3735817"/>
            <a:ext cx="2786063" cy="2512584"/>
          </a:xfrm>
          <a:prstGeom prst="rect">
            <a:avLst/>
          </a:prstGeom>
        </p:spPr>
      </p:pic>
    </p:spTree>
    <p:extLst>
      <p:ext uri="{BB962C8B-B14F-4D97-AF65-F5344CB8AC3E}">
        <p14:creationId xmlns:p14="http://schemas.microsoft.com/office/powerpoint/2010/main" val="425949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16</a:t>
            </a:fld>
            <a:endParaRPr lang="en-US" sz="2400" dirty="0"/>
          </a:p>
        </p:txBody>
      </p:sp>
      <p:sp>
        <p:nvSpPr>
          <p:cNvPr id="7" name="Rectangle 6"/>
          <p:cNvSpPr/>
          <p:nvPr/>
        </p:nvSpPr>
        <p:spPr>
          <a:xfrm>
            <a:off x="430763" y="1447800"/>
            <a:ext cx="8305800" cy="830997"/>
          </a:xfrm>
          <a:prstGeom prst="rect">
            <a:avLst/>
          </a:prstGeom>
        </p:spPr>
        <p:txBody>
          <a:bodyPr wrap="square">
            <a:spAutoFit/>
          </a:bodyPr>
          <a:lstStyle/>
          <a:p>
            <a:r>
              <a:rPr lang="en-US" sz="2400" dirty="0"/>
              <a:t>The following code is all-in-one command that filters and shows the rows which fulfill the criteria:</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5C00E66E-D6D0-4D2A-B502-887A244C0A8B}"/>
              </a:ext>
            </a:extLst>
          </p:cNvPr>
          <p:cNvPicPr>
            <a:picLocks noChangeAspect="1"/>
          </p:cNvPicPr>
          <p:nvPr/>
        </p:nvPicPr>
        <p:blipFill>
          <a:blip r:embed="rId3"/>
          <a:stretch>
            <a:fillRect/>
          </a:stretch>
        </p:blipFill>
        <p:spPr>
          <a:xfrm>
            <a:off x="303243" y="2463803"/>
            <a:ext cx="8560839" cy="3585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71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17</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4154984"/>
          </a:xfrm>
          <a:prstGeom prst="rect">
            <a:avLst/>
          </a:prstGeom>
        </p:spPr>
        <p:txBody>
          <a:bodyPr wrap="square">
            <a:spAutoFit/>
          </a:bodyPr>
          <a:lstStyle/>
          <a:p>
            <a:r>
              <a:rPr lang="en-US" sz="2400" dirty="0"/>
              <a:t>What if we want to just see the genre of the movies that are greater than or equal 200 minutes? In other words, we only want to see those rows of genre column that the duration is greater than or equal 200 minutes.</a:t>
            </a:r>
          </a:p>
          <a:p>
            <a:endParaRPr lang="en-US" sz="2400" dirty="0"/>
          </a:p>
          <a:p>
            <a:endParaRPr lang="en-US" sz="2400" dirty="0"/>
          </a:p>
          <a:p>
            <a:endParaRPr lang="en-US" sz="2400" dirty="0"/>
          </a:p>
          <a:p>
            <a:endParaRPr lang="en-US" sz="2400" dirty="0"/>
          </a:p>
          <a:p>
            <a:r>
              <a:rPr lang="en-US" sz="2400" dirty="0"/>
              <a:t>Please note that the output of the above command is a </a:t>
            </a:r>
            <a:r>
              <a:rPr lang="en-US" sz="2400" dirty="0" err="1"/>
              <a:t>DataFrame</a:t>
            </a:r>
            <a:r>
              <a:rPr lang="en-US" sz="2400" dirty="0"/>
              <a:t>. So, like any other DF, we can access to its Series using a dot.</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ED4E6E5-A208-4957-807B-9566D025F5F6}"/>
              </a:ext>
            </a:extLst>
          </p:cNvPr>
          <p:cNvPicPr>
            <a:picLocks noChangeAspect="1"/>
          </p:cNvPicPr>
          <p:nvPr/>
        </p:nvPicPr>
        <p:blipFill>
          <a:blip r:embed="rId4"/>
          <a:stretch>
            <a:fillRect/>
          </a:stretch>
        </p:blipFill>
        <p:spPr>
          <a:xfrm>
            <a:off x="3167062" y="3290887"/>
            <a:ext cx="2809875" cy="276225"/>
          </a:xfrm>
          <a:prstGeom prst="rect">
            <a:avLst/>
          </a:prstGeom>
        </p:spPr>
      </p:pic>
      <p:sp>
        <p:nvSpPr>
          <p:cNvPr id="4" name="Right Brace 3">
            <a:extLst>
              <a:ext uri="{FF2B5EF4-FFF2-40B4-BE49-F238E27FC236}">
                <a16:creationId xmlns:a16="http://schemas.microsoft.com/office/drawing/2014/main" id="{4648DDFE-097D-4B1C-ABEC-24AAF4E2E121}"/>
              </a:ext>
            </a:extLst>
          </p:cNvPr>
          <p:cNvSpPr/>
          <p:nvPr/>
        </p:nvSpPr>
        <p:spPr>
          <a:xfrm rot="5400000">
            <a:off x="4419371" y="2339409"/>
            <a:ext cx="276227" cy="27808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617CF21-98D2-4465-9CCF-F0AE89E72F22}"/>
              </a:ext>
            </a:extLst>
          </p:cNvPr>
          <p:cNvSpPr/>
          <p:nvPr/>
        </p:nvSpPr>
        <p:spPr>
          <a:xfrm>
            <a:off x="3681691" y="3773626"/>
            <a:ext cx="1780616" cy="523220"/>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DataFrame</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99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18</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The following is the code to show the genre column, where the duration of the movie is greater than or equal 200 minutes.</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37E985D-5B67-44A9-90EA-C9DA227D2D7E}"/>
              </a:ext>
            </a:extLst>
          </p:cNvPr>
          <p:cNvGrpSpPr/>
          <p:nvPr/>
        </p:nvGrpSpPr>
        <p:grpSpPr>
          <a:xfrm>
            <a:off x="654926" y="3027557"/>
            <a:ext cx="7834147" cy="2472084"/>
            <a:chOff x="758311" y="3027557"/>
            <a:chExt cx="7834147" cy="2472084"/>
          </a:xfrm>
        </p:grpSpPr>
        <p:pic>
          <p:nvPicPr>
            <p:cNvPr id="3" name="Picture 2">
              <a:extLst>
                <a:ext uri="{FF2B5EF4-FFF2-40B4-BE49-F238E27FC236}">
                  <a16:creationId xmlns:a16="http://schemas.microsoft.com/office/drawing/2014/main" id="{FF1D1ABE-E6C4-41A1-946F-BBFB07485DA5}"/>
                </a:ext>
              </a:extLst>
            </p:cNvPr>
            <p:cNvPicPr>
              <a:picLocks noChangeAspect="1"/>
            </p:cNvPicPr>
            <p:nvPr/>
          </p:nvPicPr>
          <p:blipFill rotWithShape="1">
            <a:blip r:embed="rId4"/>
            <a:srcRect r="10107"/>
            <a:stretch/>
          </p:blipFill>
          <p:spPr>
            <a:xfrm>
              <a:off x="758311" y="3027557"/>
              <a:ext cx="3356429" cy="2472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D2DC8FCE-D2C7-4634-84F8-4AC304379A4D}"/>
                </a:ext>
              </a:extLst>
            </p:cNvPr>
            <p:cNvSpPr/>
            <p:nvPr/>
          </p:nvSpPr>
          <p:spPr>
            <a:xfrm>
              <a:off x="4278026" y="4001989"/>
              <a:ext cx="617477" cy="523220"/>
            </a:xfrm>
            <a:prstGeom prst="rect">
              <a:avLst/>
            </a:prstGeom>
            <a:noFill/>
          </p:spPr>
          <p:txBody>
            <a:bodyPr wrap="none" lIns="91440" tIns="45720" rIns="91440" bIns="45720">
              <a:spAutoFit/>
            </a:bodyPr>
            <a:lstStyle/>
            <a:p>
              <a:pPr algn="ctr"/>
              <a:r>
                <a:rPr lang="en-US" sz="2800" b="0" cap="none" spc="0" dirty="0">
                  <a:ln w="0"/>
                  <a:solidFill>
                    <a:srgbClr val="FF0000"/>
                  </a:solidFill>
                  <a:effectLst>
                    <a:outerShdw blurRad="38100" dist="19050" dir="2700000" algn="tl" rotWithShape="0">
                      <a:schemeClr val="dk1">
                        <a:alpha val="40000"/>
                      </a:schemeClr>
                    </a:outerShdw>
                  </a:effectLst>
                </a:rPr>
                <a:t>OR</a:t>
              </a:r>
            </a:p>
          </p:txBody>
        </p:sp>
        <p:pic>
          <p:nvPicPr>
            <p:cNvPr id="8" name="Picture 7">
              <a:extLst>
                <a:ext uri="{FF2B5EF4-FFF2-40B4-BE49-F238E27FC236}">
                  <a16:creationId xmlns:a16="http://schemas.microsoft.com/office/drawing/2014/main" id="{1AE737D1-C4CE-417F-8872-08C58D31E1E3}"/>
                </a:ext>
              </a:extLst>
            </p:cNvPr>
            <p:cNvPicPr>
              <a:picLocks noChangeAspect="1"/>
            </p:cNvPicPr>
            <p:nvPr/>
          </p:nvPicPr>
          <p:blipFill>
            <a:blip r:embed="rId5"/>
            <a:stretch>
              <a:fillRect/>
            </a:stretch>
          </p:blipFill>
          <p:spPr>
            <a:xfrm>
              <a:off x="5058789" y="3027557"/>
              <a:ext cx="3533669" cy="2472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23274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19</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Bonus Tip</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1333500" y="1447800"/>
            <a:ext cx="7403062" cy="830997"/>
          </a:xfrm>
          <a:prstGeom prst="rect">
            <a:avLst/>
          </a:prstGeom>
        </p:spPr>
        <p:txBody>
          <a:bodyPr wrap="square">
            <a:spAutoFit/>
          </a:bodyPr>
          <a:lstStyle/>
          <a:p>
            <a:r>
              <a:rPr lang="en-US" sz="2400" dirty="0"/>
              <a:t>Instead of the previous command the following is the most effective command to do the same job.</a:t>
            </a:r>
          </a:p>
        </p:txBody>
      </p:sp>
      <p:pic>
        <p:nvPicPr>
          <p:cNvPr id="9218" name="Picture 2" descr="Image result for light cartoon">
            <a:extLst>
              <a:ext uri="{FF2B5EF4-FFF2-40B4-BE49-F238E27FC236}">
                <a16:creationId xmlns:a16="http://schemas.microsoft.com/office/drawing/2014/main" id="{8E8FFE08-C16C-4E0B-8DAD-CF3C06DA5A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2"/>
          <a:stretch/>
        </p:blipFill>
        <p:spPr bwMode="auto">
          <a:xfrm>
            <a:off x="3831953" y="38126"/>
            <a:ext cx="1022894" cy="137157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Best Practice">
            <a:extLst>
              <a:ext uri="{FF2B5EF4-FFF2-40B4-BE49-F238E27FC236}">
                <a16:creationId xmlns:a16="http://schemas.microsoft.com/office/drawing/2014/main" id="{BE297329-6D4F-4724-805F-D489F5FFBA3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87" t="16282" r="16666" b="13912"/>
          <a:stretch/>
        </p:blipFill>
        <p:spPr bwMode="auto">
          <a:xfrm>
            <a:off x="228600" y="1447800"/>
            <a:ext cx="1104900" cy="81915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8E3130D4-55D0-4A81-840C-0655EBC5F9B0}"/>
              </a:ext>
            </a:extLst>
          </p:cNvPr>
          <p:cNvGrpSpPr/>
          <p:nvPr/>
        </p:nvGrpSpPr>
        <p:grpSpPr>
          <a:xfrm>
            <a:off x="1847850" y="2485864"/>
            <a:ext cx="5524500" cy="3857786"/>
            <a:chOff x="1847850" y="2485864"/>
            <a:chExt cx="5524500" cy="3857786"/>
          </a:xfrm>
        </p:grpSpPr>
        <p:pic>
          <p:nvPicPr>
            <p:cNvPr id="2" name="Picture 1">
              <a:extLst>
                <a:ext uri="{FF2B5EF4-FFF2-40B4-BE49-F238E27FC236}">
                  <a16:creationId xmlns:a16="http://schemas.microsoft.com/office/drawing/2014/main" id="{CE612AD3-D0C3-4407-AEE3-C527C9BEA961}"/>
                </a:ext>
              </a:extLst>
            </p:cNvPr>
            <p:cNvPicPr>
              <a:picLocks noChangeAspect="1"/>
            </p:cNvPicPr>
            <p:nvPr/>
          </p:nvPicPr>
          <p:blipFill>
            <a:blip r:embed="rId5"/>
            <a:stretch>
              <a:fillRect/>
            </a:stretch>
          </p:blipFill>
          <p:spPr>
            <a:xfrm>
              <a:off x="2076450" y="3171825"/>
              <a:ext cx="4991100" cy="3171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Rounded Corners 13">
              <a:extLst>
                <a:ext uri="{FF2B5EF4-FFF2-40B4-BE49-F238E27FC236}">
                  <a16:creationId xmlns:a16="http://schemas.microsoft.com/office/drawing/2014/main" id="{3C79BEAE-117E-40AF-A1C0-604BB5A80939}"/>
                </a:ext>
              </a:extLst>
            </p:cNvPr>
            <p:cNvSpPr/>
            <p:nvPr/>
          </p:nvSpPr>
          <p:spPr>
            <a:xfrm>
              <a:off x="1847850" y="2485864"/>
              <a:ext cx="2495550" cy="43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the rows I want</a:t>
              </a:r>
            </a:p>
          </p:txBody>
        </p:sp>
        <p:cxnSp>
          <p:nvCxnSpPr>
            <p:cNvPr id="15" name="Straight Arrow Connector 14">
              <a:extLst>
                <a:ext uri="{FF2B5EF4-FFF2-40B4-BE49-F238E27FC236}">
                  <a16:creationId xmlns:a16="http://schemas.microsoft.com/office/drawing/2014/main" id="{FAE424E4-97E7-4A43-A0F9-B97A26469653}"/>
                </a:ext>
              </a:extLst>
            </p:cNvPr>
            <p:cNvCxnSpPr>
              <a:cxnSpLocks/>
              <a:stCxn id="14" idx="2"/>
            </p:cNvCxnSpPr>
            <p:nvPr/>
          </p:nvCxnSpPr>
          <p:spPr>
            <a:xfrm>
              <a:off x="3095625" y="2922934"/>
              <a:ext cx="1457325" cy="35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A727C8A5-28BA-4BD1-A4E6-EAF32200E8E9}"/>
                </a:ext>
              </a:extLst>
            </p:cNvPr>
            <p:cNvSpPr/>
            <p:nvPr/>
          </p:nvSpPr>
          <p:spPr>
            <a:xfrm>
              <a:off x="4514850" y="2485864"/>
              <a:ext cx="2857500" cy="437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the column(s) I want</a:t>
              </a:r>
            </a:p>
          </p:txBody>
        </p:sp>
        <p:cxnSp>
          <p:nvCxnSpPr>
            <p:cNvPr id="22" name="Straight Arrow Connector 21">
              <a:extLst>
                <a:ext uri="{FF2B5EF4-FFF2-40B4-BE49-F238E27FC236}">
                  <a16:creationId xmlns:a16="http://schemas.microsoft.com/office/drawing/2014/main" id="{AFDD3D46-1492-4C5C-9128-78CEC25B972F}"/>
                </a:ext>
              </a:extLst>
            </p:cNvPr>
            <p:cNvCxnSpPr>
              <a:cxnSpLocks/>
              <a:stCxn id="21" idx="2"/>
            </p:cNvCxnSpPr>
            <p:nvPr/>
          </p:nvCxnSpPr>
          <p:spPr>
            <a:xfrm>
              <a:off x="5943600" y="2922934"/>
              <a:ext cx="457200" cy="35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999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461665"/>
          </a:xfrm>
          <a:prstGeom prst="rect">
            <a:avLst/>
          </a:prstGeom>
        </p:spPr>
        <p:txBody>
          <a:bodyPr wrap="square">
            <a:spAutoFit/>
          </a:bodyPr>
          <a:lstStyle/>
          <a:p>
            <a:r>
              <a:rPr lang="en-US" sz="2400" dirty="0"/>
              <a:t>Let’s pull up an example dataset as follows:</a:t>
            </a:r>
          </a:p>
        </p:txBody>
      </p:sp>
      <p:pic>
        <p:nvPicPr>
          <p:cNvPr id="2" name="Picture 1">
            <a:extLst>
              <a:ext uri="{FF2B5EF4-FFF2-40B4-BE49-F238E27FC236}">
                <a16:creationId xmlns:a16="http://schemas.microsoft.com/office/drawing/2014/main" id="{095276F6-1739-4C73-86B4-E22E20AAA95A}"/>
              </a:ext>
            </a:extLst>
          </p:cNvPr>
          <p:cNvPicPr>
            <a:picLocks noChangeAspect="1"/>
          </p:cNvPicPr>
          <p:nvPr/>
        </p:nvPicPr>
        <p:blipFill>
          <a:blip r:embed="rId3"/>
          <a:stretch>
            <a:fillRect/>
          </a:stretch>
        </p:blipFill>
        <p:spPr>
          <a:xfrm>
            <a:off x="571500" y="2278708"/>
            <a:ext cx="8077200" cy="3600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060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20</a:t>
            </a:fld>
            <a:endParaRPr lang="en-US" sz="2400" dirty="0"/>
          </a:p>
        </p:txBody>
      </p:sp>
      <p:sp>
        <p:nvSpPr>
          <p:cNvPr id="8" name="TextBox 7"/>
          <p:cNvSpPr txBox="1"/>
          <p:nvPr/>
        </p:nvSpPr>
        <p:spPr>
          <a:xfrm>
            <a:off x="2895600" y="762000"/>
            <a:ext cx="3523129" cy="1323439"/>
          </a:xfrm>
          <a:prstGeom prst="rect">
            <a:avLst/>
          </a:prstGeom>
          <a:noFill/>
        </p:spPr>
        <p:txBody>
          <a:bodyPr wrap="square" rtlCol="0">
            <a:spAutoFit/>
          </a:bodyPr>
          <a:lstStyle/>
          <a:p>
            <a:r>
              <a:rPr lang="en-CA" sz="8000" dirty="0">
                <a:latin typeface="Edwardian Script ITC" panose="030303020407070D0804" pitchFamily="66" charset="0"/>
              </a:rPr>
              <a:t>Thank you </a:t>
            </a:r>
          </a:p>
        </p:txBody>
      </p:sp>
      <p:pic>
        <p:nvPicPr>
          <p:cNvPr id="2" name="Picture 1"/>
          <p:cNvPicPr>
            <a:picLocks noChangeAspect="1"/>
          </p:cNvPicPr>
          <p:nvPr/>
        </p:nvPicPr>
        <p:blipFill>
          <a:blip r:embed="rId3"/>
          <a:stretch>
            <a:fillRect/>
          </a:stretch>
        </p:blipFill>
        <p:spPr>
          <a:xfrm>
            <a:off x="892545" y="2286000"/>
            <a:ext cx="3098430" cy="3588915"/>
          </a:xfrm>
          <a:prstGeom prst="rect">
            <a:avLst/>
          </a:prstGeom>
        </p:spPr>
      </p:pic>
      <p:sp>
        <p:nvSpPr>
          <p:cNvPr id="3" name="Rectangle 2"/>
          <p:cNvSpPr/>
          <p:nvPr/>
        </p:nvSpPr>
        <p:spPr>
          <a:xfrm>
            <a:off x="5597620" y="28956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Question?</a:t>
            </a:r>
          </a:p>
        </p:txBody>
      </p:sp>
      <p:sp>
        <p:nvSpPr>
          <p:cNvPr id="7" name="Rectangle 6"/>
          <p:cNvSpPr/>
          <p:nvPr/>
        </p:nvSpPr>
        <p:spPr>
          <a:xfrm>
            <a:off x="4530820"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 be</a:t>
            </a:r>
          </a:p>
        </p:txBody>
      </p:sp>
      <p:sp>
        <p:nvSpPr>
          <p:cNvPr id="9" name="Rectangle 8"/>
          <p:cNvSpPr/>
          <p:nvPr/>
        </p:nvSpPr>
        <p:spPr>
          <a:xfrm>
            <a:off x="6803655" y="45339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Not to be</a:t>
            </a:r>
          </a:p>
        </p:txBody>
      </p:sp>
      <p:cxnSp>
        <p:nvCxnSpPr>
          <p:cNvPr id="5" name="Elbow Connector 4"/>
          <p:cNvCxnSpPr>
            <a:stCxn id="3" idx="2"/>
            <a:endCxn id="9" idx="0"/>
          </p:cNvCxnSpPr>
          <p:nvPr/>
        </p:nvCxnSpPr>
        <p:spPr>
          <a:xfrm rot="16200000" flipH="1">
            <a:off x="6410187" y="3416532"/>
            <a:ext cx="1028700" cy="1206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7" idx="0"/>
          </p:cNvCxnSpPr>
          <p:nvPr/>
        </p:nvCxnSpPr>
        <p:spPr>
          <a:xfrm rot="5400000">
            <a:off x="5273770" y="3486150"/>
            <a:ext cx="1028700" cy="1066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97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3</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1066799" y="1447800"/>
            <a:ext cx="7669763" cy="830997"/>
          </a:xfrm>
          <a:prstGeom prst="rect">
            <a:avLst/>
          </a:prstGeom>
        </p:spPr>
        <p:txBody>
          <a:bodyPr wrap="square">
            <a:spAutoFit/>
          </a:bodyPr>
          <a:lstStyle/>
          <a:p>
            <a:r>
              <a:rPr lang="en-US" sz="2400" dirty="0"/>
              <a:t>How could we filter the list of movies to show those which are at least 200 minutes long?</a:t>
            </a:r>
          </a:p>
        </p:txBody>
      </p:sp>
      <p:pic>
        <p:nvPicPr>
          <p:cNvPr id="1026" name="Picture 2" descr="Image result for Question">
            <a:extLst>
              <a:ext uri="{FF2B5EF4-FFF2-40B4-BE49-F238E27FC236}">
                <a16:creationId xmlns:a16="http://schemas.microsoft.com/office/drawing/2014/main" id="{C88CCC08-E4B8-4CC0-BF07-756F72AE89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132743"/>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4</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Group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830997"/>
          </a:xfrm>
          <a:prstGeom prst="rect">
            <a:avLst/>
          </a:prstGeom>
        </p:spPr>
        <p:txBody>
          <a:bodyPr wrap="square">
            <a:spAutoFit/>
          </a:bodyPr>
          <a:lstStyle/>
          <a:p>
            <a:r>
              <a:rPr lang="en-US" sz="2400" dirty="0"/>
              <a:t>Please spend a few minutes with your team members explain Boolean concept, and, or and not operators.</a:t>
            </a:r>
            <a:endParaRPr lang="en-CA" sz="2400" dirty="0"/>
          </a:p>
        </p:txBody>
      </p:sp>
      <p:pic>
        <p:nvPicPr>
          <p:cNvPr id="5122" name="Picture 2" descr="Image result for group discussion">
            <a:extLst>
              <a:ext uri="{FF2B5EF4-FFF2-40B4-BE49-F238E27FC236}">
                <a16:creationId xmlns:a16="http://schemas.microsoft.com/office/drawing/2014/main" id="{B0B088EB-DE6E-4D70-8DC9-64A90EBA3A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4737" y="2479868"/>
            <a:ext cx="4454525" cy="355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2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5</a:t>
            </a:fld>
            <a:endParaRPr lang="en-US" sz="2400" dirty="0"/>
          </a:p>
        </p:txBody>
      </p:sp>
      <p:sp>
        <p:nvSpPr>
          <p:cNvPr id="19" name="Rectangle 18"/>
          <p:cNvSpPr/>
          <p:nvPr/>
        </p:nvSpPr>
        <p:spPr>
          <a:xfrm>
            <a:off x="457200" y="533400"/>
            <a:ext cx="8305800" cy="707886"/>
          </a:xfrm>
          <a:prstGeom prst="rect">
            <a:avLst/>
          </a:prstGeom>
        </p:spPr>
        <p:txBody>
          <a:bodyPr wrap="square">
            <a:spAutoFit/>
          </a:bodyPr>
          <a:lstStyle/>
          <a:p>
            <a:r>
              <a:rPr lang="en-US" sz="4000" b="1" dirty="0"/>
              <a:t>Summary of your Discussion</a:t>
            </a:r>
            <a:endParaRPr lang="en-US" sz="2800" b="1" dirty="0"/>
          </a:p>
        </p:txBody>
      </p:sp>
      <p:sp>
        <p:nvSpPr>
          <p:cNvPr id="5" name="Rectangle 4">
            <a:extLst>
              <a:ext uri="{FF2B5EF4-FFF2-40B4-BE49-F238E27FC236}">
                <a16:creationId xmlns:a16="http://schemas.microsoft.com/office/drawing/2014/main" id="{9CBAED98-86F1-4EF8-B815-294386ABDADD}"/>
              </a:ext>
            </a:extLst>
          </p:cNvPr>
          <p:cNvSpPr/>
          <p:nvPr/>
        </p:nvSpPr>
        <p:spPr>
          <a:xfrm>
            <a:off x="430763" y="1447800"/>
            <a:ext cx="8305800" cy="4154984"/>
          </a:xfrm>
          <a:prstGeom prst="rect">
            <a:avLst/>
          </a:prstGeom>
        </p:spPr>
        <p:txBody>
          <a:bodyPr wrap="square">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Boolean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And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Or</a:t>
            </a:r>
          </a:p>
        </p:txBody>
      </p:sp>
      <p:pic>
        <p:nvPicPr>
          <p:cNvPr id="2050" name="Picture 2" descr="Image result for boolean">
            <a:extLst>
              <a:ext uri="{FF2B5EF4-FFF2-40B4-BE49-F238E27FC236}">
                <a16:creationId xmlns:a16="http://schemas.microsoft.com/office/drawing/2014/main" id="{99822E05-1DB4-461B-86DE-40D75353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58332" y="1495630"/>
            <a:ext cx="1676400" cy="11176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96FB5D3D-2BB6-48AC-8D08-D45125851F41}"/>
              </a:ext>
            </a:extLst>
          </p:cNvPr>
          <p:cNvGrpSpPr/>
          <p:nvPr/>
        </p:nvGrpSpPr>
        <p:grpSpPr>
          <a:xfrm>
            <a:off x="1974628" y="2749005"/>
            <a:ext cx="6152058" cy="3322783"/>
            <a:chOff x="1974628" y="2749005"/>
            <a:chExt cx="6152058" cy="3322783"/>
          </a:xfrm>
        </p:grpSpPr>
        <p:pic>
          <p:nvPicPr>
            <p:cNvPr id="2" name="Picture 1">
              <a:extLst>
                <a:ext uri="{FF2B5EF4-FFF2-40B4-BE49-F238E27FC236}">
                  <a16:creationId xmlns:a16="http://schemas.microsoft.com/office/drawing/2014/main" id="{FDD5D7C4-10EB-41C6-A6A4-2408CBF8B490}"/>
                </a:ext>
              </a:extLst>
            </p:cNvPr>
            <p:cNvPicPr>
              <a:picLocks noChangeAspect="1"/>
            </p:cNvPicPr>
            <p:nvPr/>
          </p:nvPicPr>
          <p:blipFill>
            <a:blip r:embed="rId4"/>
            <a:stretch>
              <a:fillRect/>
            </a:stretch>
          </p:blipFill>
          <p:spPr>
            <a:xfrm>
              <a:off x="1978937" y="4351973"/>
              <a:ext cx="2371725" cy="1457325"/>
            </a:xfrm>
            <a:prstGeom prst="rect">
              <a:avLst/>
            </a:prstGeom>
          </p:spPr>
        </p:pic>
        <p:pic>
          <p:nvPicPr>
            <p:cNvPr id="3" name="Picture 2">
              <a:extLst>
                <a:ext uri="{FF2B5EF4-FFF2-40B4-BE49-F238E27FC236}">
                  <a16:creationId xmlns:a16="http://schemas.microsoft.com/office/drawing/2014/main" id="{547D5EC8-47A7-4189-9017-6A67E3E296F5}"/>
                </a:ext>
              </a:extLst>
            </p:cNvPr>
            <p:cNvPicPr>
              <a:picLocks noChangeAspect="1"/>
            </p:cNvPicPr>
            <p:nvPr/>
          </p:nvPicPr>
          <p:blipFill>
            <a:blip r:embed="rId5"/>
            <a:stretch>
              <a:fillRect/>
            </a:stretch>
          </p:blipFill>
          <p:spPr>
            <a:xfrm>
              <a:off x="1974628" y="2819744"/>
              <a:ext cx="2324100" cy="1209675"/>
            </a:xfrm>
            <a:prstGeom prst="rect">
              <a:avLst/>
            </a:prstGeom>
          </p:spPr>
        </p:pic>
        <p:pic>
          <p:nvPicPr>
            <p:cNvPr id="2052" name="Picture 4" descr="or-gate-truth-table">
              <a:extLst>
                <a:ext uri="{FF2B5EF4-FFF2-40B4-BE49-F238E27FC236}">
                  <a16:creationId xmlns:a16="http://schemas.microsoft.com/office/drawing/2014/main" id="{4DC15B84-FDAF-4AC8-8C16-59B29C607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519214"/>
              <a:ext cx="1421086" cy="15525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d-gate-truth-table">
              <a:extLst>
                <a:ext uri="{FF2B5EF4-FFF2-40B4-BE49-F238E27FC236}">
                  <a16:creationId xmlns:a16="http://schemas.microsoft.com/office/drawing/2014/main" id="{CF4907DF-893E-4C86-A4C3-53908BD21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2749005"/>
              <a:ext cx="1421086" cy="15525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d-logic-gate">
              <a:extLst>
                <a:ext uri="{FF2B5EF4-FFF2-40B4-BE49-F238E27FC236}">
                  <a16:creationId xmlns:a16="http://schemas.microsoft.com/office/drawing/2014/main" id="{451BBC23-349E-494B-AB28-BB26C2D03D1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1353" y="3251400"/>
              <a:ext cx="1521622" cy="54778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r-logic-gate">
              <a:extLst>
                <a:ext uri="{FF2B5EF4-FFF2-40B4-BE49-F238E27FC236}">
                  <a16:creationId xmlns:a16="http://schemas.microsoft.com/office/drawing/2014/main" id="{10B0BDD4-EC9B-4FA2-B4D6-7ABA38698B6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67320" y="5022085"/>
              <a:ext cx="1521622" cy="5468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1282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6</a:t>
            </a:fld>
            <a:endParaRPr lang="en-US" sz="2400" dirty="0"/>
          </a:p>
        </p:txBody>
      </p:sp>
      <p:sp>
        <p:nvSpPr>
          <p:cNvPr id="7" name="Rectangle 6"/>
          <p:cNvSpPr/>
          <p:nvPr/>
        </p:nvSpPr>
        <p:spPr>
          <a:xfrm>
            <a:off x="430763" y="1447800"/>
            <a:ext cx="8305800" cy="1200329"/>
          </a:xfrm>
          <a:prstGeom prst="rect">
            <a:avLst/>
          </a:prstGeom>
        </p:spPr>
        <p:txBody>
          <a:bodyPr wrap="square">
            <a:spAutoFit/>
          </a:bodyPr>
          <a:lstStyle/>
          <a:p>
            <a:r>
              <a:rPr lang="en-US" sz="2400" dirty="0"/>
              <a:t>We are going to create a Python list of Booleans that has the same exact length of the </a:t>
            </a:r>
            <a:r>
              <a:rPr lang="en-US" sz="2400" dirty="0" err="1"/>
              <a:t>DataFrame</a:t>
            </a:r>
            <a:r>
              <a:rPr lang="en-US" sz="2400" dirty="0"/>
              <a:t> and for each row we examine the following condition:</a:t>
            </a:r>
          </a:p>
        </p:txBody>
      </p:sp>
      <p:sp>
        <p:nvSpPr>
          <p:cNvPr id="11" name="Rectangle 10">
            <a:extLst>
              <a:ext uri="{FF2B5EF4-FFF2-40B4-BE49-F238E27FC236}">
                <a16:creationId xmlns:a16="http://schemas.microsoft.com/office/drawing/2014/main" id="{BF966FD4-EFEA-43A1-9E65-927A114D7199}"/>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grpSp>
        <p:nvGrpSpPr>
          <p:cNvPr id="18" name="Group 17">
            <a:extLst>
              <a:ext uri="{FF2B5EF4-FFF2-40B4-BE49-F238E27FC236}">
                <a16:creationId xmlns:a16="http://schemas.microsoft.com/office/drawing/2014/main" id="{65A865F4-2CE0-4AC2-9A33-B0CFA9DE6418}"/>
              </a:ext>
            </a:extLst>
          </p:cNvPr>
          <p:cNvGrpSpPr/>
          <p:nvPr/>
        </p:nvGrpSpPr>
        <p:grpSpPr>
          <a:xfrm>
            <a:off x="1600200" y="2860086"/>
            <a:ext cx="6308272" cy="1462572"/>
            <a:chOff x="685801" y="3471443"/>
            <a:chExt cx="6308272" cy="1462572"/>
          </a:xfrm>
        </p:grpSpPr>
        <p:sp>
          <p:nvSpPr>
            <p:cNvPr id="9" name="Rectangle: Rounded Corners 8">
              <a:extLst>
                <a:ext uri="{FF2B5EF4-FFF2-40B4-BE49-F238E27FC236}">
                  <a16:creationId xmlns:a16="http://schemas.microsoft.com/office/drawing/2014/main" id="{5A48F691-3342-4033-AB4C-33E374A6730A}"/>
                </a:ext>
              </a:extLst>
            </p:cNvPr>
            <p:cNvSpPr/>
            <p:nvPr/>
          </p:nvSpPr>
          <p:spPr>
            <a:xfrm>
              <a:off x="685801" y="3957700"/>
              <a:ext cx="1066799" cy="4862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Boolean</a:t>
              </a:r>
            </a:p>
          </p:txBody>
        </p:sp>
        <p:cxnSp>
          <p:nvCxnSpPr>
            <p:cNvPr id="10" name="Straight Arrow Connector 9">
              <a:extLst>
                <a:ext uri="{FF2B5EF4-FFF2-40B4-BE49-F238E27FC236}">
                  <a16:creationId xmlns:a16="http://schemas.microsoft.com/office/drawing/2014/main" id="{35C6A7AA-5CC8-4618-B53D-A41CB9D7CED3}"/>
                </a:ext>
              </a:extLst>
            </p:cNvPr>
            <p:cNvCxnSpPr>
              <a:cxnSpLocks/>
              <a:stCxn id="9" idx="3"/>
              <a:endCxn id="12" idx="1"/>
            </p:cNvCxnSpPr>
            <p:nvPr/>
          </p:nvCxnSpPr>
          <p:spPr>
            <a:xfrm flipV="1">
              <a:off x="1752600" y="3714572"/>
              <a:ext cx="419101" cy="486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6822250A-C446-4DA4-AAED-1CE36675FCD7}"/>
                </a:ext>
              </a:extLst>
            </p:cNvPr>
            <p:cNvSpPr/>
            <p:nvPr/>
          </p:nvSpPr>
          <p:spPr>
            <a:xfrm>
              <a:off x="2171701" y="3471443"/>
              <a:ext cx="1066798" cy="4862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True</a:t>
              </a:r>
            </a:p>
          </p:txBody>
        </p:sp>
        <p:sp>
          <p:nvSpPr>
            <p:cNvPr id="13" name="Rectangle: Rounded Corners 12">
              <a:extLst>
                <a:ext uri="{FF2B5EF4-FFF2-40B4-BE49-F238E27FC236}">
                  <a16:creationId xmlns:a16="http://schemas.microsoft.com/office/drawing/2014/main" id="{72987FA1-C480-4AA2-87E3-5DEC95C92F9F}"/>
                </a:ext>
              </a:extLst>
            </p:cNvPr>
            <p:cNvSpPr/>
            <p:nvPr/>
          </p:nvSpPr>
          <p:spPr>
            <a:xfrm>
              <a:off x="2171700" y="4443957"/>
              <a:ext cx="1066799" cy="4862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False</a:t>
              </a:r>
            </a:p>
          </p:txBody>
        </p:sp>
        <p:cxnSp>
          <p:nvCxnSpPr>
            <p:cNvPr id="16" name="Straight Arrow Connector 15">
              <a:extLst>
                <a:ext uri="{FF2B5EF4-FFF2-40B4-BE49-F238E27FC236}">
                  <a16:creationId xmlns:a16="http://schemas.microsoft.com/office/drawing/2014/main" id="{75666237-658D-468F-A4F2-A95014DBFAD1}"/>
                </a:ext>
              </a:extLst>
            </p:cNvPr>
            <p:cNvCxnSpPr>
              <a:cxnSpLocks/>
              <a:stCxn id="9" idx="3"/>
              <a:endCxn id="13" idx="1"/>
            </p:cNvCxnSpPr>
            <p:nvPr/>
          </p:nvCxnSpPr>
          <p:spPr>
            <a:xfrm>
              <a:off x="1752600" y="4200829"/>
              <a:ext cx="419100" cy="486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056D960F-1E3D-417A-8343-35F8BE9E0976}"/>
                </a:ext>
              </a:extLst>
            </p:cNvPr>
            <p:cNvSpPr/>
            <p:nvPr/>
          </p:nvSpPr>
          <p:spPr>
            <a:xfrm>
              <a:off x="3603168" y="3501715"/>
              <a:ext cx="3369131" cy="48625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For rows that the duration &gt;= 200</a:t>
              </a:r>
            </a:p>
          </p:txBody>
        </p:sp>
        <p:sp>
          <p:nvSpPr>
            <p:cNvPr id="24" name="Rectangle: Rounded Corners 23">
              <a:extLst>
                <a:ext uri="{FF2B5EF4-FFF2-40B4-BE49-F238E27FC236}">
                  <a16:creationId xmlns:a16="http://schemas.microsoft.com/office/drawing/2014/main" id="{A96FE63A-CC97-424E-B70D-5C37C070965B}"/>
                </a:ext>
              </a:extLst>
            </p:cNvPr>
            <p:cNvSpPr/>
            <p:nvPr/>
          </p:nvSpPr>
          <p:spPr>
            <a:xfrm>
              <a:off x="3624942" y="4447758"/>
              <a:ext cx="3369131" cy="4862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For rows that the duration &lt; 200</a:t>
              </a:r>
            </a:p>
          </p:txBody>
        </p:sp>
      </p:grpSp>
      <p:grpSp>
        <p:nvGrpSpPr>
          <p:cNvPr id="19" name="Group 18">
            <a:extLst>
              <a:ext uri="{FF2B5EF4-FFF2-40B4-BE49-F238E27FC236}">
                <a16:creationId xmlns:a16="http://schemas.microsoft.com/office/drawing/2014/main" id="{84CEB4FB-FB14-47FA-B418-28387BB23E9E}"/>
              </a:ext>
            </a:extLst>
          </p:cNvPr>
          <p:cNvGrpSpPr/>
          <p:nvPr/>
        </p:nvGrpSpPr>
        <p:grpSpPr>
          <a:xfrm>
            <a:off x="809627" y="4724401"/>
            <a:ext cx="7600945" cy="1600199"/>
            <a:chOff x="809627" y="4724401"/>
            <a:chExt cx="7600945" cy="1600199"/>
          </a:xfrm>
        </p:grpSpPr>
        <p:pic>
          <p:nvPicPr>
            <p:cNvPr id="25" name="Picture 24">
              <a:extLst>
                <a:ext uri="{FF2B5EF4-FFF2-40B4-BE49-F238E27FC236}">
                  <a16:creationId xmlns:a16="http://schemas.microsoft.com/office/drawing/2014/main" id="{82DD8695-426C-4CF4-B14C-6946901F1551}"/>
                </a:ext>
              </a:extLst>
            </p:cNvPr>
            <p:cNvPicPr>
              <a:picLocks noChangeAspect="1"/>
            </p:cNvPicPr>
            <p:nvPr/>
          </p:nvPicPr>
          <p:blipFill rotWithShape="1">
            <a:blip r:embed="rId3"/>
            <a:srcRect l="8019" t="38298" r="2358" b="19374"/>
            <a:stretch/>
          </p:blipFill>
          <p:spPr>
            <a:xfrm>
              <a:off x="809627" y="4724401"/>
              <a:ext cx="7600945" cy="160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6" name="Rectangle: Rounded Corners 25">
              <a:extLst>
                <a:ext uri="{FF2B5EF4-FFF2-40B4-BE49-F238E27FC236}">
                  <a16:creationId xmlns:a16="http://schemas.microsoft.com/office/drawing/2014/main" id="{AFA87F22-1D0D-426B-9408-73AC8F00B8A7}"/>
                </a:ext>
              </a:extLst>
            </p:cNvPr>
            <p:cNvSpPr/>
            <p:nvPr/>
          </p:nvSpPr>
          <p:spPr>
            <a:xfrm>
              <a:off x="5638800" y="5485546"/>
              <a:ext cx="789214" cy="2151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True</a:t>
              </a:r>
            </a:p>
          </p:txBody>
        </p:sp>
        <p:sp>
          <p:nvSpPr>
            <p:cNvPr id="27" name="Rectangle: Rounded Corners 26">
              <a:extLst>
                <a:ext uri="{FF2B5EF4-FFF2-40B4-BE49-F238E27FC236}">
                  <a16:creationId xmlns:a16="http://schemas.microsoft.com/office/drawing/2014/main" id="{9306D4B3-4E5D-4C7D-9FDE-18FF546666F0}"/>
                </a:ext>
              </a:extLst>
            </p:cNvPr>
            <p:cNvSpPr/>
            <p:nvPr/>
          </p:nvSpPr>
          <p:spPr>
            <a:xfrm>
              <a:off x="5644243" y="4925131"/>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28" name="Rectangle: Rounded Corners 27">
              <a:extLst>
                <a:ext uri="{FF2B5EF4-FFF2-40B4-BE49-F238E27FC236}">
                  <a16:creationId xmlns:a16="http://schemas.microsoft.com/office/drawing/2014/main" id="{80FB52FE-207E-47F2-9BFC-A9C8C37B850A}"/>
                </a:ext>
              </a:extLst>
            </p:cNvPr>
            <p:cNvSpPr/>
            <p:nvPr/>
          </p:nvSpPr>
          <p:spPr>
            <a:xfrm>
              <a:off x="5644244" y="5196618"/>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29" name="Rectangle: Rounded Corners 28">
              <a:extLst>
                <a:ext uri="{FF2B5EF4-FFF2-40B4-BE49-F238E27FC236}">
                  <a16:creationId xmlns:a16="http://schemas.microsoft.com/office/drawing/2014/main" id="{82DFFC79-BAC0-4493-9529-10B2852A3797}"/>
                </a:ext>
              </a:extLst>
            </p:cNvPr>
            <p:cNvSpPr/>
            <p:nvPr/>
          </p:nvSpPr>
          <p:spPr>
            <a:xfrm>
              <a:off x="5638800" y="5732880"/>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30" name="Rectangle: Rounded Corners 29">
              <a:extLst>
                <a:ext uri="{FF2B5EF4-FFF2-40B4-BE49-F238E27FC236}">
                  <a16:creationId xmlns:a16="http://schemas.microsoft.com/office/drawing/2014/main" id="{EF757370-0489-4E58-818F-5016A9F2C72E}"/>
                </a:ext>
              </a:extLst>
            </p:cNvPr>
            <p:cNvSpPr/>
            <p:nvPr/>
          </p:nvSpPr>
          <p:spPr>
            <a:xfrm>
              <a:off x="5638800" y="6004246"/>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grpSp>
    </p:spTree>
    <p:extLst>
      <p:ext uri="{BB962C8B-B14F-4D97-AF65-F5344CB8AC3E}">
        <p14:creationId xmlns:p14="http://schemas.microsoft.com/office/powerpoint/2010/main" val="285769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F488787-619D-4DFC-AA07-C4B012F45EE5}"/>
              </a:ext>
            </a:extLst>
          </p:cNvPr>
          <p:cNvGrpSpPr/>
          <p:nvPr/>
        </p:nvGrpSpPr>
        <p:grpSpPr>
          <a:xfrm>
            <a:off x="809625" y="2466261"/>
            <a:ext cx="3248025" cy="2228850"/>
            <a:chOff x="809625" y="2485311"/>
            <a:chExt cx="3248025" cy="2228850"/>
          </a:xfrm>
        </p:grpSpPr>
        <p:pic>
          <p:nvPicPr>
            <p:cNvPr id="15" name="Picture 14">
              <a:extLst>
                <a:ext uri="{FF2B5EF4-FFF2-40B4-BE49-F238E27FC236}">
                  <a16:creationId xmlns:a16="http://schemas.microsoft.com/office/drawing/2014/main" id="{C645E2CA-3B45-4898-8757-9B7A88C6A086}"/>
                </a:ext>
              </a:extLst>
            </p:cNvPr>
            <p:cNvPicPr>
              <a:picLocks noChangeAspect="1"/>
            </p:cNvPicPr>
            <p:nvPr/>
          </p:nvPicPr>
          <p:blipFill>
            <a:blip r:embed="rId3"/>
            <a:stretch>
              <a:fillRect/>
            </a:stretch>
          </p:blipFill>
          <p:spPr>
            <a:xfrm>
              <a:off x="809625" y="2485311"/>
              <a:ext cx="3248025" cy="2228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2CE792E5-1EEC-4BDD-BA8C-5044C5A4A94B}"/>
                </a:ext>
              </a:extLst>
            </p:cNvPr>
            <p:cNvSpPr/>
            <p:nvPr/>
          </p:nvSpPr>
          <p:spPr>
            <a:xfrm>
              <a:off x="1485900" y="4457700"/>
              <a:ext cx="2527300" cy="215900"/>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7</a:t>
            </a:fld>
            <a:endParaRPr lang="en-US" sz="2400" dirty="0"/>
          </a:p>
        </p:txBody>
      </p:sp>
      <p:sp>
        <p:nvSpPr>
          <p:cNvPr id="19" name="Rectangle 18"/>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sp>
        <p:nvSpPr>
          <p:cNvPr id="9" name="Rectangle 8">
            <a:extLst>
              <a:ext uri="{FF2B5EF4-FFF2-40B4-BE49-F238E27FC236}">
                <a16:creationId xmlns:a16="http://schemas.microsoft.com/office/drawing/2014/main" id="{CAF556B8-EF2C-4A16-9B3C-4271CA3AE32B}"/>
              </a:ext>
            </a:extLst>
          </p:cNvPr>
          <p:cNvSpPr/>
          <p:nvPr/>
        </p:nvSpPr>
        <p:spPr>
          <a:xfrm>
            <a:off x="430763" y="1447800"/>
            <a:ext cx="8305800" cy="830997"/>
          </a:xfrm>
          <a:prstGeom prst="rect">
            <a:avLst/>
          </a:prstGeom>
        </p:spPr>
        <p:txBody>
          <a:bodyPr wrap="square">
            <a:spAutoFit/>
          </a:bodyPr>
          <a:lstStyle/>
          <a:p>
            <a:r>
              <a:rPr lang="en-US" sz="2400" dirty="0"/>
              <a:t>Let’s check our </a:t>
            </a:r>
            <a:r>
              <a:rPr lang="en-US" sz="2400" dirty="0" err="1"/>
              <a:t>DataFrame</a:t>
            </a:r>
            <a:r>
              <a:rPr lang="en-US" sz="2400" dirty="0"/>
              <a:t> to see which one has 200 or more minutes (</a:t>
            </a:r>
            <a:r>
              <a:rPr lang="en-US" sz="2400" dirty="0">
                <a:solidFill>
                  <a:srgbClr val="00B050"/>
                </a:solidFill>
              </a:rPr>
              <a:t>True</a:t>
            </a:r>
            <a:r>
              <a:rPr lang="en-US" sz="2400" dirty="0"/>
              <a:t>) and which one has less (</a:t>
            </a:r>
            <a:r>
              <a:rPr lang="en-US" sz="2400" dirty="0">
                <a:solidFill>
                  <a:srgbClr val="FF0000"/>
                </a:solidFill>
              </a:rPr>
              <a:t>False</a:t>
            </a:r>
            <a:r>
              <a:rPr lang="en-US" sz="2400" dirty="0"/>
              <a:t>).</a:t>
            </a:r>
          </a:p>
        </p:txBody>
      </p:sp>
      <p:grpSp>
        <p:nvGrpSpPr>
          <p:cNvPr id="7" name="Group 6">
            <a:extLst>
              <a:ext uri="{FF2B5EF4-FFF2-40B4-BE49-F238E27FC236}">
                <a16:creationId xmlns:a16="http://schemas.microsoft.com/office/drawing/2014/main" id="{C4E41359-AD52-41F7-B4E3-AF38586695EC}"/>
              </a:ext>
            </a:extLst>
          </p:cNvPr>
          <p:cNvGrpSpPr/>
          <p:nvPr/>
        </p:nvGrpSpPr>
        <p:grpSpPr>
          <a:xfrm>
            <a:off x="762000" y="4953001"/>
            <a:ext cx="7600945" cy="1600199"/>
            <a:chOff x="809627" y="4724401"/>
            <a:chExt cx="7600945" cy="1600199"/>
          </a:xfrm>
        </p:grpSpPr>
        <p:pic>
          <p:nvPicPr>
            <p:cNvPr id="8" name="Picture 7">
              <a:extLst>
                <a:ext uri="{FF2B5EF4-FFF2-40B4-BE49-F238E27FC236}">
                  <a16:creationId xmlns:a16="http://schemas.microsoft.com/office/drawing/2014/main" id="{8E29EFB7-4713-4C85-8075-786672C2F025}"/>
                </a:ext>
              </a:extLst>
            </p:cNvPr>
            <p:cNvPicPr>
              <a:picLocks noChangeAspect="1"/>
            </p:cNvPicPr>
            <p:nvPr/>
          </p:nvPicPr>
          <p:blipFill rotWithShape="1">
            <a:blip r:embed="rId4"/>
            <a:srcRect l="8019" t="38298" r="2358" b="19374"/>
            <a:stretch/>
          </p:blipFill>
          <p:spPr>
            <a:xfrm>
              <a:off x="809627" y="4724401"/>
              <a:ext cx="7600945" cy="1600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Rounded Corners 9">
              <a:extLst>
                <a:ext uri="{FF2B5EF4-FFF2-40B4-BE49-F238E27FC236}">
                  <a16:creationId xmlns:a16="http://schemas.microsoft.com/office/drawing/2014/main" id="{29D0E8CB-7694-4291-98D5-01A737213A6F}"/>
                </a:ext>
              </a:extLst>
            </p:cNvPr>
            <p:cNvSpPr/>
            <p:nvPr/>
          </p:nvSpPr>
          <p:spPr>
            <a:xfrm>
              <a:off x="5638800" y="5485546"/>
              <a:ext cx="789214" cy="21517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True</a:t>
              </a:r>
            </a:p>
          </p:txBody>
        </p:sp>
        <p:sp>
          <p:nvSpPr>
            <p:cNvPr id="11" name="Rectangle: Rounded Corners 10">
              <a:extLst>
                <a:ext uri="{FF2B5EF4-FFF2-40B4-BE49-F238E27FC236}">
                  <a16:creationId xmlns:a16="http://schemas.microsoft.com/office/drawing/2014/main" id="{8B59236F-C943-4656-96E1-1290B26D4052}"/>
                </a:ext>
              </a:extLst>
            </p:cNvPr>
            <p:cNvSpPr/>
            <p:nvPr/>
          </p:nvSpPr>
          <p:spPr>
            <a:xfrm>
              <a:off x="5644243" y="4925131"/>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2" name="Rectangle: Rounded Corners 11">
              <a:extLst>
                <a:ext uri="{FF2B5EF4-FFF2-40B4-BE49-F238E27FC236}">
                  <a16:creationId xmlns:a16="http://schemas.microsoft.com/office/drawing/2014/main" id="{13549424-28A3-4A5C-9AAF-2EE2E9B35D84}"/>
                </a:ext>
              </a:extLst>
            </p:cNvPr>
            <p:cNvSpPr/>
            <p:nvPr/>
          </p:nvSpPr>
          <p:spPr>
            <a:xfrm>
              <a:off x="5644244" y="5196618"/>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3" name="Rectangle: Rounded Corners 12">
              <a:extLst>
                <a:ext uri="{FF2B5EF4-FFF2-40B4-BE49-F238E27FC236}">
                  <a16:creationId xmlns:a16="http://schemas.microsoft.com/office/drawing/2014/main" id="{1D26D111-7C4C-47AE-BB51-D2E893E44A92}"/>
                </a:ext>
              </a:extLst>
            </p:cNvPr>
            <p:cNvSpPr/>
            <p:nvPr/>
          </p:nvSpPr>
          <p:spPr>
            <a:xfrm>
              <a:off x="5638800" y="5732880"/>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sp>
          <p:nvSpPr>
            <p:cNvPr id="14" name="Rectangle: Rounded Corners 13">
              <a:extLst>
                <a:ext uri="{FF2B5EF4-FFF2-40B4-BE49-F238E27FC236}">
                  <a16:creationId xmlns:a16="http://schemas.microsoft.com/office/drawing/2014/main" id="{E70838D2-C042-4571-ACBA-156EDE389992}"/>
                </a:ext>
              </a:extLst>
            </p:cNvPr>
            <p:cNvSpPr/>
            <p:nvPr/>
          </p:nvSpPr>
          <p:spPr>
            <a:xfrm>
              <a:off x="5638800" y="6004246"/>
              <a:ext cx="789215" cy="24959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False</a:t>
              </a:r>
            </a:p>
          </p:txBody>
        </p:sp>
      </p:grpSp>
      <p:sp>
        <p:nvSpPr>
          <p:cNvPr id="4" name="Arrow: Bent-Up 3">
            <a:extLst>
              <a:ext uri="{FF2B5EF4-FFF2-40B4-BE49-F238E27FC236}">
                <a16:creationId xmlns:a16="http://schemas.microsoft.com/office/drawing/2014/main" id="{B93B119D-356E-4DED-8B30-5337F53C9CB0}"/>
              </a:ext>
            </a:extLst>
          </p:cNvPr>
          <p:cNvSpPr/>
          <p:nvPr/>
        </p:nvSpPr>
        <p:spPr>
          <a:xfrm rot="5400000">
            <a:off x="3281362" y="4033840"/>
            <a:ext cx="1562102" cy="2867024"/>
          </a:xfrm>
          <a:prstGeom prst="bentUpArrow">
            <a:avLst>
              <a:gd name="adj1" fmla="val 15803"/>
              <a:gd name="adj2" fmla="val 24681"/>
              <a:gd name="adj3" fmla="val 1861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89BFCCB-092F-4621-BFA2-9EC16168B233}"/>
              </a:ext>
            </a:extLst>
          </p:cNvPr>
          <p:cNvSpPr/>
          <p:nvPr/>
        </p:nvSpPr>
        <p:spPr>
          <a:xfrm>
            <a:off x="5535386" y="5061932"/>
            <a:ext cx="913039" cy="1491268"/>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0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8</a:t>
            </a:fld>
            <a:endParaRPr lang="en-US" sz="2400" dirty="0"/>
          </a:p>
        </p:txBody>
      </p:sp>
      <p:sp>
        <p:nvSpPr>
          <p:cNvPr id="7" name="Rectangle 6"/>
          <p:cNvSpPr/>
          <p:nvPr/>
        </p:nvSpPr>
        <p:spPr>
          <a:xfrm>
            <a:off x="430763" y="1447800"/>
            <a:ext cx="8305800" cy="2677656"/>
          </a:xfrm>
          <a:prstGeom prst="rect">
            <a:avLst/>
          </a:prstGeom>
        </p:spPr>
        <p:txBody>
          <a:bodyPr wrap="square">
            <a:spAutoFit/>
          </a:bodyPr>
          <a:lstStyle/>
          <a:p>
            <a:r>
              <a:rPr lang="en-US" sz="2400" dirty="0"/>
              <a:t>And if we check the length of Boolean it has the same length as the </a:t>
            </a:r>
            <a:r>
              <a:rPr lang="en-US" sz="2400" dirty="0" err="1"/>
              <a:t>DataFrame</a:t>
            </a:r>
            <a:r>
              <a:rPr lang="en-US" sz="2400" dirty="0"/>
              <a:t>.</a:t>
            </a:r>
          </a:p>
          <a:p>
            <a:endParaRPr lang="en-US" sz="2400" dirty="0"/>
          </a:p>
          <a:p>
            <a:endParaRPr lang="en-US" sz="2400" dirty="0"/>
          </a:p>
          <a:p>
            <a:endParaRPr lang="en-US" sz="2400" dirty="0"/>
          </a:p>
          <a:p>
            <a:endParaRPr lang="en-US" sz="2400" dirty="0"/>
          </a:p>
          <a:p>
            <a:r>
              <a:rPr lang="en-US" sz="2400" dirty="0"/>
              <a:t>It effectively tells us which rows match the condition.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3" name="Picture 2">
            <a:extLst>
              <a:ext uri="{FF2B5EF4-FFF2-40B4-BE49-F238E27FC236}">
                <a16:creationId xmlns:a16="http://schemas.microsoft.com/office/drawing/2014/main" id="{89ABF38B-B6AF-4977-8542-A7AA3BEBB0E7}"/>
              </a:ext>
            </a:extLst>
          </p:cNvPr>
          <p:cNvPicPr>
            <a:picLocks noChangeAspect="1"/>
          </p:cNvPicPr>
          <p:nvPr/>
        </p:nvPicPr>
        <p:blipFill>
          <a:blip r:embed="rId3"/>
          <a:stretch>
            <a:fillRect/>
          </a:stretch>
        </p:blipFill>
        <p:spPr>
          <a:xfrm>
            <a:off x="533400" y="2606962"/>
            <a:ext cx="1819275" cy="61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20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p:cNvSpPr>
            <a:spLocks noGrp="1"/>
          </p:cNvSpPr>
          <p:nvPr>
            <p:ph type="sldNum" sz="quarter" idx="12"/>
          </p:nvPr>
        </p:nvSpPr>
        <p:spPr>
          <a:xfrm rot="16200000">
            <a:off x="8496302" y="6362700"/>
            <a:ext cx="609599" cy="381001"/>
          </a:xfrm>
        </p:spPr>
        <p:txBody>
          <a:bodyPr/>
          <a:lstStyle/>
          <a:p>
            <a:fld id="{B6F15528-21DE-4FAA-801E-634DDDAF4B2B}" type="slidenum">
              <a:rPr lang="en-US" sz="2400" smtClean="0"/>
              <a:pPr/>
              <a:t>9</a:t>
            </a:fld>
            <a:endParaRPr lang="en-US" sz="2400" dirty="0"/>
          </a:p>
        </p:txBody>
      </p:sp>
      <p:sp>
        <p:nvSpPr>
          <p:cNvPr id="7" name="Rectangle 6"/>
          <p:cNvSpPr/>
          <p:nvPr/>
        </p:nvSpPr>
        <p:spPr>
          <a:xfrm>
            <a:off x="430763" y="1447800"/>
            <a:ext cx="8305800" cy="461665"/>
          </a:xfrm>
          <a:prstGeom prst="rect">
            <a:avLst/>
          </a:prstGeom>
        </p:spPr>
        <p:txBody>
          <a:bodyPr wrap="square">
            <a:spAutoFit/>
          </a:bodyPr>
          <a:lstStyle/>
          <a:p>
            <a:r>
              <a:rPr lang="en-US" sz="2400" dirty="0"/>
              <a:t>In the next step, we convert the Booleans list to a pandas Series. </a:t>
            </a:r>
          </a:p>
        </p:txBody>
      </p:sp>
      <p:sp>
        <p:nvSpPr>
          <p:cNvPr id="9" name="Rectangle 8">
            <a:extLst>
              <a:ext uri="{FF2B5EF4-FFF2-40B4-BE49-F238E27FC236}">
                <a16:creationId xmlns:a16="http://schemas.microsoft.com/office/drawing/2014/main" id="{0DD1A6EC-D709-4169-9DE6-BD41023366C2}"/>
              </a:ext>
            </a:extLst>
          </p:cNvPr>
          <p:cNvSpPr/>
          <p:nvPr/>
        </p:nvSpPr>
        <p:spPr>
          <a:xfrm>
            <a:off x="381000" y="533400"/>
            <a:ext cx="8458200" cy="707886"/>
          </a:xfrm>
          <a:prstGeom prst="rect">
            <a:avLst/>
          </a:prstGeom>
        </p:spPr>
        <p:txBody>
          <a:bodyPr wrap="square">
            <a:spAutoFit/>
          </a:bodyPr>
          <a:lstStyle/>
          <a:p>
            <a:r>
              <a:rPr lang="en-US" sz="4000" b="1" dirty="0"/>
              <a:t>Filtering Rows of a pandas </a:t>
            </a:r>
            <a:r>
              <a:rPr lang="en-US" sz="4000" b="1" dirty="0" err="1"/>
              <a:t>DataFrame</a:t>
            </a:r>
            <a:r>
              <a:rPr lang="en-US" sz="4000" b="1" dirty="0"/>
              <a:t> </a:t>
            </a:r>
            <a:endParaRPr lang="en-US" sz="2800" b="1" dirty="0"/>
          </a:p>
        </p:txBody>
      </p:sp>
      <p:pic>
        <p:nvPicPr>
          <p:cNvPr id="2" name="Picture 1">
            <a:extLst>
              <a:ext uri="{FF2B5EF4-FFF2-40B4-BE49-F238E27FC236}">
                <a16:creationId xmlns:a16="http://schemas.microsoft.com/office/drawing/2014/main" id="{5C56E9A2-41D3-4E85-9D88-62846D8AF51D}"/>
              </a:ext>
            </a:extLst>
          </p:cNvPr>
          <p:cNvPicPr>
            <a:picLocks noChangeAspect="1"/>
          </p:cNvPicPr>
          <p:nvPr/>
        </p:nvPicPr>
        <p:blipFill>
          <a:blip r:embed="rId3"/>
          <a:stretch>
            <a:fillRect/>
          </a:stretch>
        </p:blipFill>
        <p:spPr>
          <a:xfrm>
            <a:off x="2895600" y="2286000"/>
            <a:ext cx="3095625" cy="189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592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11305</TotalTime>
  <Words>880</Words>
  <Application>Microsoft Office PowerPoint</Application>
  <PresentationFormat>On-screen Show (4:3)</PresentationFormat>
  <Paragraphs>174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Edwardian Script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Developer</dc:creator>
  <cp:lastModifiedBy>S.M.Reza Dibaj</cp:lastModifiedBy>
  <cp:revision>551</cp:revision>
  <dcterms:created xsi:type="dcterms:W3CDTF">2006-08-16T00:00:00Z</dcterms:created>
  <dcterms:modified xsi:type="dcterms:W3CDTF">2019-11-01T01:29:56Z</dcterms:modified>
</cp:coreProperties>
</file>