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415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69388" autoAdjust="0"/>
  </p:normalViewPr>
  <p:slideViewPr>
    <p:cSldViewPr>
      <p:cViewPr varScale="1">
        <p:scale>
          <a:sx n="59" d="100"/>
          <a:sy n="59" d="100"/>
        </p:scale>
        <p:origin x="22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2019-12-05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drinks.describe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82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drinks.describe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99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drinks.describe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117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060"/>
                </a:solidFill>
              </a:rPr>
              <a:t>import pandas as pd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r>
              <a:rPr lang="nb-NO" dirty="0"/>
              <a:t>ufo = pd.read_csv('http://bit.ly/uforeports’)</a:t>
            </a:r>
          </a:p>
          <a:p>
            <a:endParaRPr lang="nb-NO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uforeports</a:t>
            </a:r>
            <a:r>
              <a:rPr lang="en-US" dirty="0"/>
              <a:t>', </a:t>
            </a:r>
            <a:r>
              <a:rPr lang="en-US" dirty="0" err="1"/>
              <a:t>usecols</a:t>
            </a:r>
            <a:r>
              <a:rPr lang="en-US" dirty="0"/>
              <a:t>=['City', 'State'])</a:t>
            </a:r>
            <a:endParaRPr lang="nb-NO" dirty="0"/>
          </a:p>
          <a:p>
            <a:endParaRPr lang="nb-NO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83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ufo = pd.read_csv('http://bit.ly/uforeports', usecols=[0, 3])</a:t>
            </a:r>
          </a:p>
          <a:p>
            <a:endParaRPr lang="it-IT" dirty="0"/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84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2060"/>
                </a:solidFill>
              </a:rPr>
              <a:t>ufo</a:t>
            </a:r>
            <a:r>
              <a:rPr lang="en-US" sz="1200" dirty="0">
                <a:solidFill>
                  <a:srgbClr val="002060"/>
                </a:solidFill>
              </a:rPr>
              <a:t> = </a:t>
            </a:r>
            <a:r>
              <a:rPr lang="en-US" sz="1200" dirty="0" err="1">
                <a:solidFill>
                  <a:srgbClr val="002060"/>
                </a:solidFill>
              </a:rPr>
              <a:t>pd.read_csv</a:t>
            </a:r>
            <a:r>
              <a:rPr lang="en-US" sz="1200" dirty="0">
                <a:solidFill>
                  <a:srgbClr val="002060"/>
                </a:solidFill>
              </a:rPr>
              <a:t>('http://bit.ly/</a:t>
            </a:r>
            <a:r>
              <a:rPr lang="en-US" sz="1200" dirty="0" err="1">
                <a:solidFill>
                  <a:srgbClr val="002060"/>
                </a:solidFill>
              </a:rPr>
              <a:t>uforeports</a:t>
            </a:r>
            <a:r>
              <a:rPr lang="en-US" sz="1200" dirty="0">
                <a:solidFill>
                  <a:srgbClr val="002060"/>
                </a:solidFill>
              </a:rPr>
              <a:t>', </a:t>
            </a:r>
            <a:r>
              <a:rPr lang="en-US" sz="1200" dirty="0" err="1">
                <a:solidFill>
                  <a:srgbClr val="002060"/>
                </a:solidFill>
              </a:rPr>
              <a:t>nrows</a:t>
            </a:r>
            <a:r>
              <a:rPr lang="en-US" sz="1200" dirty="0">
                <a:solidFill>
                  <a:srgbClr val="002060"/>
                </a:solidFill>
              </a:rPr>
              <a:t>=3)</a:t>
            </a:r>
          </a:p>
          <a:p>
            <a:endParaRPr lang="nb-NO" dirty="0"/>
          </a:p>
          <a:p>
            <a:r>
              <a:rPr lang="en-CA" dirty="0" err="1"/>
              <a:t>ufo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2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 in </a:t>
            </a:r>
            <a:r>
              <a:rPr lang="en-US" dirty="0" err="1"/>
              <a:t>ufo.City</a:t>
            </a:r>
            <a:r>
              <a:rPr lang="en-US" dirty="0"/>
              <a:t>:</a:t>
            </a:r>
          </a:p>
          <a:p>
            <a:r>
              <a:rPr lang="en-US" dirty="0"/>
              <a:t>    print(c)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4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index, row in </a:t>
            </a:r>
            <a:r>
              <a:rPr lang="en-US" dirty="0" err="1"/>
              <a:t>ufo.iterrows</a:t>
            </a:r>
            <a:r>
              <a:rPr lang="en-US" dirty="0"/>
              <a:t>():</a:t>
            </a:r>
          </a:p>
          <a:p>
            <a:r>
              <a:rPr lang="en-US" dirty="0"/>
              <a:t>    print(index, </a:t>
            </a:r>
            <a:r>
              <a:rPr lang="en-US" dirty="0" err="1"/>
              <a:t>row.City</a:t>
            </a:r>
            <a:r>
              <a:rPr lang="en-US" dirty="0"/>
              <a:t>, </a:t>
            </a:r>
            <a:r>
              <a:rPr lang="en-US" dirty="0" err="1"/>
              <a:t>row.State</a:t>
            </a:r>
            <a:r>
              <a:rPr lang="en-US" dirty="0"/>
              <a:t>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86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drinks = pd.read_csv('http://bit.ly/drinksbycountry’)</a:t>
            </a:r>
          </a:p>
          <a:p>
            <a:endParaRPr lang="nl-NL" dirty="0"/>
          </a:p>
          <a:p>
            <a:r>
              <a:rPr lang="en-CA" dirty="0" err="1"/>
              <a:t>drinks.dtypes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25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endParaRPr lang="en-CA" dirty="0"/>
          </a:p>
          <a:p>
            <a:r>
              <a:rPr lang="en-US" dirty="0" err="1"/>
              <a:t>drinks.select_dtypes</a:t>
            </a:r>
            <a:r>
              <a:rPr lang="en-US" dirty="0"/>
              <a:t>(include=[</a:t>
            </a:r>
            <a:r>
              <a:rPr lang="en-US" dirty="0" err="1"/>
              <a:t>np.number</a:t>
            </a:r>
            <a:r>
              <a:rPr lang="en-US" dirty="0"/>
              <a:t>]).</a:t>
            </a:r>
            <a:r>
              <a:rPr lang="en-US" dirty="0" err="1"/>
              <a:t>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1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Where should we use [] and where shouldn’t we?</a:t>
            </a:r>
          </a:p>
          <a:p>
            <a:r>
              <a:rPr lang="en-US" sz="2400" dirty="0"/>
              <a:t>e.g. Why </a:t>
            </a:r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 err="1"/>
              <a:t>movies.describe</a:t>
            </a:r>
            <a:r>
              <a:rPr lang="en-US" sz="2400" dirty="0"/>
              <a:t>(include = [‘something’])</a:t>
            </a:r>
          </a:p>
          <a:p>
            <a:r>
              <a:rPr lang="en-US" sz="2400" dirty="0"/>
              <a:t> and not  </a:t>
            </a:r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 err="1"/>
              <a:t>movies.describe</a:t>
            </a:r>
            <a:r>
              <a:rPr lang="en-US" sz="2400" dirty="0"/>
              <a:t>(include = ‘something’)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First, let’s use the current DF that we have and use the describe method.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5B462-AD0B-423C-A88B-EFDB4EC37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"/>
          <a:stretch/>
        </p:blipFill>
        <p:spPr>
          <a:xfrm>
            <a:off x="1615136" y="3586103"/>
            <a:ext cx="5913727" cy="2967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31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Simply, we click inside the parentheses and press </a:t>
            </a:r>
            <a:r>
              <a:rPr lang="en-US" sz="2400" dirty="0" err="1"/>
              <a:t>Shift+Tab</a:t>
            </a:r>
            <a:r>
              <a:rPr lang="en-US" sz="2400" dirty="0"/>
              <a:t> 3 times, then we read the instruction for include…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So, if we want to include all we type include: ‘all’, and when it comes to list of items (any list, even if it contains only one element), we should use brackets.</a:t>
            </a:r>
            <a:endParaRPr lang="fa-I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3927D9-DC65-4BF2-9C1A-1E56800155E4}"/>
              </a:ext>
            </a:extLst>
          </p:cNvPr>
          <p:cNvGrpSpPr/>
          <p:nvPr/>
        </p:nvGrpSpPr>
        <p:grpSpPr>
          <a:xfrm>
            <a:off x="2022475" y="2514600"/>
            <a:ext cx="5099050" cy="2057400"/>
            <a:chOff x="2022475" y="2400300"/>
            <a:chExt cx="5099050" cy="2057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D1DD0F-B6E0-44FD-B971-364D3E5FE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03" t="42592" r="35833" b="17408"/>
            <a:stretch/>
          </p:blipFill>
          <p:spPr>
            <a:xfrm>
              <a:off x="2022475" y="2400300"/>
              <a:ext cx="5099050" cy="2057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FF07D-545E-4A11-A02B-C0BAD332C917}"/>
                </a:ext>
              </a:extLst>
            </p:cNvPr>
            <p:cNvSpPr/>
            <p:nvPr/>
          </p:nvSpPr>
          <p:spPr>
            <a:xfrm>
              <a:off x="2651760" y="2930148"/>
              <a:ext cx="4572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EC2DE5-FC9D-4ED1-92F4-A39B210809A6}"/>
                </a:ext>
              </a:extLst>
            </p:cNvPr>
            <p:cNvSpPr/>
            <p:nvPr/>
          </p:nvSpPr>
          <p:spPr>
            <a:xfrm>
              <a:off x="2971800" y="3429000"/>
              <a:ext cx="3048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2C09D3-A51E-4373-97B2-A7A30FD27A59}"/>
                </a:ext>
              </a:extLst>
            </p:cNvPr>
            <p:cNvSpPr/>
            <p:nvPr/>
          </p:nvSpPr>
          <p:spPr>
            <a:xfrm>
              <a:off x="2971800" y="3565148"/>
              <a:ext cx="1143000" cy="152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6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5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are both examples: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55A04-3748-431E-9C6D-A14D13F4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88"/>
          <a:stretch/>
        </p:blipFill>
        <p:spPr>
          <a:xfrm>
            <a:off x="854868" y="2034802"/>
            <a:ext cx="7434263" cy="1927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BAEF0-7F8C-4E98-9646-722C17D54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46"/>
          <a:stretch/>
        </p:blipFill>
        <p:spPr>
          <a:xfrm>
            <a:off x="1785937" y="4191000"/>
            <a:ext cx="5572125" cy="160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BE323-D666-44E6-81FB-8D8C0FDB5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" t="3668" b="59859"/>
          <a:stretch/>
        </p:blipFill>
        <p:spPr>
          <a:xfrm>
            <a:off x="2458243" y="5997644"/>
            <a:ext cx="4227512" cy="46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if we want to read only two columns from the dataset to create our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, let’s pull out a sample dataset as follows and see its columns.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9C22C-13F5-4043-9249-67A8F11E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1" b="1"/>
          <a:stretch/>
        </p:blipFill>
        <p:spPr>
          <a:xfrm>
            <a:off x="561975" y="3347085"/>
            <a:ext cx="8096250" cy="170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When we read a csv file, we can specify the column names, using the </a:t>
            </a:r>
            <a:r>
              <a:rPr lang="en-US" sz="2400" dirty="0" err="1"/>
              <a:t>usecols</a:t>
            </a:r>
            <a:r>
              <a:rPr lang="en-US" sz="2400" dirty="0"/>
              <a:t> parameter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712B0-E372-4F16-8C50-67B24F70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9" y="2677569"/>
            <a:ext cx="8424862" cy="1502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4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Moreover, we can reference the columns by their positions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C23E2-FA19-4CDF-B627-3363523AA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5" b="3535"/>
          <a:stretch/>
        </p:blipFill>
        <p:spPr>
          <a:xfrm>
            <a:off x="538162" y="2650066"/>
            <a:ext cx="8067675" cy="155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2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speed up reading from a csv file?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We can simply limit reading the dataset by explicitly mentioning the number of rows to retrieve. This could drastically save the time when we want to have a general idea about the dataset, and the dataset is quite large.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85D64-32DC-41D5-B878-1B75A1754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"/>
          <a:stretch/>
        </p:blipFill>
        <p:spPr>
          <a:xfrm>
            <a:off x="1031073" y="3716417"/>
            <a:ext cx="7105180" cy="2766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iterate through a </a:t>
            </a:r>
            <a:r>
              <a:rPr lang="en-US" sz="2400" dirty="0" err="1"/>
              <a:t>DataFrame</a:t>
            </a:r>
            <a:r>
              <a:rPr lang="en-US" sz="2400" dirty="0"/>
              <a:t> and Series?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Simply, pandas series can be iterated like Python lists , so we can use for loop to iterate through a Series as follows:</a:t>
            </a:r>
            <a:endParaRPr lang="fa-IR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39829E-3630-4BD0-B7A4-C3A90365989A}"/>
              </a:ext>
            </a:extLst>
          </p:cNvPr>
          <p:cNvGrpSpPr/>
          <p:nvPr/>
        </p:nvGrpSpPr>
        <p:grpSpPr>
          <a:xfrm>
            <a:off x="1533732" y="2771239"/>
            <a:ext cx="6076536" cy="3744645"/>
            <a:chOff x="1612900" y="2688298"/>
            <a:chExt cx="6076536" cy="37446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369337-F9E6-478C-9709-F03461FE8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4"/>
            <a:stretch/>
          </p:blipFill>
          <p:spPr>
            <a:xfrm>
              <a:off x="1612900" y="2688298"/>
              <a:ext cx="6076536" cy="37446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F68F6A-99C7-4211-979D-D1B6C83BA1D7}"/>
                </a:ext>
              </a:extLst>
            </p:cNvPr>
            <p:cNvSpPr/>
            <p:nvPr/>
          </p:nvSpPr>
          <p:spPr>
            <a:xfrm>
              <a:off x="2418558" y="5778500"/>
              <a:ext cx="1086642" cy="5842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B4BF68EC-1C4B-49D1-98DB-7EA9C0F34951}"/>
                </a:ext>
              </a:extLst>
            </p:cNvPr>
            <p:cNvSpPr/>
            <p:nvPr/>
          </p:nvSpPr>
          <p:spPr>
            <a:xfrm rot="16200000">
              <a:off x="2240292" y="5234185"/>
              <a:ext cx="228600" cy="26049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15E0A3-3263-495F-A853-B20B80D20357}"/>
                </a:ext>
              </a:extLst>
            </p:cNvPr>
            <p:cNvSpPr/>
            <p:nvPr/>
          </p:nvSpPr>
          <p:spPr>
            <a:xfrm>
              <a:off x="2781301" y="4150798"/>
              <a:ext cx="800100" cy="824963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8AC9F98E-3C8F-4DBD-9139-E53CB35A52DF}"/>
                </a:ext>
              </a:extLst>
            </p:cNvPr>
            <p:cNvSpPr/>
            <p:nvPr/>
          </p:nvSpPr>
          <p:spPr>
            <a:xfrm rot="276282">
              <a:off x="3581401" y="5501784"/>
              <a:ext cx="412889" cy="73752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For iterating through a </a:t>
            </a:r>
            <a:r>
              <a:rPr lang="en-US" sz="2400" dirty="0" err="1"/>
              <a:t>DataFrame</a:t>
            </a:r>
            <a:r>
              <a:rPr lang="en-US" sz="2400" dirty="0"/>
              <a:t>, pandas has a specific method that we can be used as follows: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FE639-9F6C-4A19-B2F6-CF4B633B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2534166"/>
            <a:ext cx="517207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3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is the best way to drop every non-numeric column from a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First, let’s pull up a different dataset of alcohol consumption as follows: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D0D70-07E4-4C74-B903-462DF512C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"/>
          <a:stretch/>
        </p:blipFill>
        <p:spPr>
          <a:xfrm>
            <a:off x="1119187" y="3250705"/>
            <a:ext cx="6905625" cy="2997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Imagine that we want to delete the two object data type columns. First, we need to import </a:t>
            </a:r>
            <a:r>
              <a:rPr lang="en-US" sz="2400" dirty="0" err="1"/>
              <a:t>numpy</a:t>
            </a:r>
            <a:r>
              <a:rPr lang="en-US" sz="2400" dirty="0"/>
              <a:t> library. </a:t>
            </a:r>
          </a:p>
          <a:p>
            <a:r>
              <a:rPr lang="en-US" sz="2400" dirty="0"/>
              <a:t>Then, we select only the columns which their types are numeric as follows: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1CD38-6323-42FF-8F24-7C2138EB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1" y="3285530"/>
            <a:ext cx="65436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11557</TotalTime>
  <Words>636</Words>
  <Application>Microsoft Office PowerPoint</Application>
  <PresentationFormat>On-screen Show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583</cp:revision>
  <dcterms:created xsi:type="dcterms:W3CDTF">2006-08-16T00:00:00Z</dcterms:created>
  <dcterms:modified xsi:type="dcterms:W3CDTF">2019-12-06T00:42:54Z</dcterms:modified>
</cp:coreProperties>
</file>