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99" r:id="rId3"/>
    <p:sldId id="459" r:id="rId4"/>
    <p:sldId id="477" r:id="rId5"/>
    <p:sldId id="478" r:id="rId6"/>
    <p:sldId id="466" r:id="rId7"/>
    <p:sldId id="479" r:id="rId8"/>
    <p:sldId id="429" r:id="rId9"/>
    <p:sldId id="480" r:id="rId10"/>
    <p:sldId id="482" r:id="rId11"/>
    <p:sldId id="481" r:id="rId12"/>
    <p:sldId id="483" r:id="rId13"/>
    <p:sldId id="471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855" autoAdjust="0"/>
  </p:normalViewPr>
  <p:slideViewPr>
    <p:cSldViewPr>
      <p:cViewPr varScale="1">
        <p:scale>
          <a:sx n="55" d="100"/>
          <a:sy n="55" d="100"/>
        </p:scale>
        <p:origin x="17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2019-11-04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drinks.mean</a:t>
            </a:r>
            <a:r>
              <a:rPr lang="en-CA" dirty="0"/>
              <a:t>(axis=1)</a:t>
            </a:r>
          </a:p>
          <a:p>
            <a:endParaRPr lang="en-CA" dirty="0"/>
          </a:p>
          <a:p>
            <a:r>
              <a:rPr lang="en-US" dirty="0" err="1"/>
              <a:t>drinks.mean</a:t>
            </a:r>
            <a:r>
              <a:rPr lang="en-US" dirty="0"/>
              <a:t>(axis=1).shape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0830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5212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7254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drinks.mean</a:t>
            </a:r>
            <a:r>
              <a:rPr lang="fr-FR" dirty="0"/>
              <a:t>(axis='index')</a:t>
            </a:r>
          </a:p>
          <a:p>
            <a:r>
              <a:rPr lang="en-CA" dirty="0" err="1"/>
              <a:t>drinks.mean</a:t>
            </a:r>
            <a:r>
              <a:rPr lang="en-CA" dirty="0"/>
              <a:t>(axis='columns')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1427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l-NL" dirty="0"/>
              <a:t>drinks = pd.read_csv('http://bit.ly/drinksbycountry’)</a:t>
            </a:r>
          </a:p>
          <a:p>
            <a:r>
              <a:rPr lang="en-US" dirty="0" err="1"/>
              <a:t>drinks.head</a:t>
            </a:r>
            <a:r>
              <a:rPr lang="en-US" dirty="0"/>
              <a:t>()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drinks.drop</a:t>
            </a:r>
            <a:r>
              <a:rPr lang="en-CA" dirty="0"/>
              <a:t>('continent', axis=1)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436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drinks.drop</a:t>
            </a:r>
            <a:r>
              <a:rPr lang="en-US" dirty="0"/>
              <a:t>('continent', axis=1).head()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526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drinks.drop</a:t>
            </a:r>
            <a:r>
              <a:rPr lang="en-US" dirty="0"/>
              <a:t>(2, axis=0).head()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0722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235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drinks.mean</a:t>
            </a:r>
            <a:r>
              <a:rPr lang="en-CA" dirty="0"/>
              <a:t>()</a:t>
            </a:r>
          </a:p>
          <a:p>
            <a:r>
              <a:rPr lang="en-CA" dirty="0" err="1"/>
              <a:t>drinks.mean</a:t>
            </a:r>
            <a:r>
              <a:rPr lang="en-CA" dirty="0"/>
              <a:t>(axis=0)</a:t>
            </a:r>
          </a:p>
          <a:p>
            <a:r>
              <a:rPr lang="en-US" dirty="0" err="1"/>
              <a:t>drinks.mean</a:t>
            </a:r>
            <a:r>
              <a:rPr lang="en-US" dirty="0"/>
              <a:t>(axis=0).shape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2469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176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use the axis parameter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in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Axis parameter in pandas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this time we calculate the mean for each row as follows:</a:t>
            </a:r>
          </a:p>
        </p:txBody>
      </p:sp>
      <p:pic>
        <p:nvPicPr>
          <p:cNvPr id="4098" name="Picture 2" descr="Image result for why cartoon">
            <a:extLst>
              <a:ext uri="{FF2B5EF4-FFF2-40B4-BE49-F238E27FC236}">
                <a16:creationId xmlns:a16="http://schemas.microsoft.com/office/drawing/2014/main" id="{D14DE350-3FAF-46F3-B42D-E42451AD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19" y="4126885"/>
            <a:ext cx="1014413" cy="164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5334D438-3DE7-4C89-B027-F28DDA34EC76}"/>
              </a:ext>
            </a:extLst>
          </p:cNvPr>
          <p:cNvSpPr/>
          <p:nvPr/>
        </p:nvSpPr>
        <p:spPr>
          <a:xfrm>
            <a:off x="7165931" y="3006293"/>
            <a:ext cx="1447802" cy="969682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But Why?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59A1D3-FCD0-4F49-88EB-A586AE83C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637" y="1981200"/>
            <a:ext cx="4276725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487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try to explain why 1 and not 0, while it calculates the mean for each row…. right?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43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Axis parameter in pandas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54366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could say we create a column to calculate the mean of our </a:t>
            </a:r>
            <a:r>
              <a:rPr lang="en-US" sz="2400" dirty="0" err="1"/>
              <a:t>DataFrame</a:t>
            </a:r>
            <a:r>
              <a:rPr lang="en-US" sz="2400" dirty="0"/>
              <a:t> rows at the end…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  <a:p>
            <a:r>
              <a:rPr lang="en-US" sz="2400" dirty="0"/>
              <a:t>We could say we could fold all the columns and calculate the mean of the whole columns contents at the end…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  <a:p>
            <a:r>
              <a:rPr lang="en-US" sz="2400" dirty="0"/>
              <a:t>We could say if we have only one row, we literally calculate all the mean of all the columns… </a:t>
            </a:r>
          </a:p>
        </p:txBody>
      </p:sp>
      <p:pic>
        <p:nvPicPr>
          <p:cNvPr id="5122" name="Picture 2" descr="Image result for suspicious cat cartoon">
            <a:extLst>
              <a:ext uri="{FF2B5EF4-FFF2-40B4-BE49-F238E27FC236}">
                <a16:creationId xmlns:a16="http://schemas.microsoft.com/office/drawing/2014/main" id="{11E76BE8-3985-48DC-A781-571B5BCDD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44"/>
          <a:stretch/>
        </p:blipFill>
        <p:spPr bwMode="auto">
          <a:xfrm>
            <a:off x="6491738" y="394152"/>
            <a:ext cx="1914123" cy="119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folding partition">
            <a:extLst>
              <a:ext uri="{FF2B5EF4-FFF2-40B4-BE49-F238E27FC236}">
                <a16:creationId xmlns:a16="http://schemas.microsoft.com/office/drawing/2014/main" id="{E0C5994E-1175-45B8-879E-370F40D81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164" y="19050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30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Instead of axis=0 you can say axis=‘</a:t>
            </a:r>
            <a:r>
              <a:rPr lang="en-US" sz="2400" dirty="0">
                <a:solidFill>
                  <a:srgbClr val="C00000"/>
                </a:solidFill>
              </a:rPr>
              <a:t>index</a:t>
            </a:r>
            <a:r>
              <a:rPr lang="en-US" sz="2400" dirty="0"/>
              <a:t>’</a:t>
            </a:r>
          </a:p>
          <a:p>
            <a:r>
              <a:rPr lang="en-US" sz="2400" dirty="0"/>
              <a:t>and Instead of axis=1 you can say axis=‘</a:t>
            </a:r>
            <a:r>
              <a:rPr lang="en-US" sz="2400" dirty="0">
                <a:solidFill>
                  <a:srgbClr val="C00000"/>
                </a:solidFill>
              </a:rPr>
              <a:t>columns</a:t>
            </a:r>
            <a:r>
              <a:rPr lang="en-US" sz="2400" dirty="0"/>
              <a:t>’.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2F5F88-0D2C-428E-A3DD-4C5E340A6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477689"/>
            <a:ext cx="578167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0B11B9-0A41-4F36-8364-FEF333E32E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666"/>
          <a:stretch/>
        </p:blipFill>
        <p:spPr>
          <a:xfrm>
            <a:off x="457200" y="4505382"/>
            <a:ext cx="418147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79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Axis parameter in pandas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CC2D0-3D84-4112-B764-5FC4D2D9E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2272126"/>
            <a:ext cx="8305801" cy="3613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ADB2E1-268C-4A7C-BAA2-04B0B3D73571}"/>
              </a:ext>
            </a:extLst>
          </p:cNvPr>
          <p:cNvSpPr/>
          <p:nvPr/>
        </p:nvSpPr>
        <p:spPr>
          <a:xfrm>
            <a:off x="1793324" y="1241286"/>
            <a:ext cx="68934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want to remove a column, e.g. the continent column from the </a:t>
            </a:r>
            <a:r>
              <a:rPr lang="en-US" sz="2400" dirty="0" err="1"/>
              <a:t>DataFram</a:t>
            </a:r>
            <a:r>
              <a:rPr lang="en-US" sz="2400" dirty="0"/>
              <a:t>? </a:t>
            </a:r>
          </a:p>
          <a:p>
            <a:r>
              <a:rPr lang="en-US" sz="2400" dirty="0"/>
              <a:t>In this case we need to use the DF drop method, as follows:</a:t>
            </a:r>
          </a:p>
        </p:txBody>
      </p:sp>
      <p:pic>
        <p:nvPicPr>
          <p:cNvPr id="10" name="Picture 2" descr="Image result for quick recap">
            <a:extLst>
              <a:ext uri="{FF2B5EF4-FFF2-40B4-BE49-F238E27FC236}">
                <a16:creationId xmlns:a16="http://schemas.microsoft.com/office/drawing/2014/main" id="{2FCEA017-91B1-4D9A-B508-982BED619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416237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A26C71-BDFC-48E4-BCB9-38655457B795}"/>
              </a:ext>
            </a:extLst>
          </p:cNvPr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Axis parameter in pandas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AAEE1-B5A4-43E0-9032-AA76228904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5" b="-1202"/>
          <a:stretch/>
        </p:blipFill>
        <p:spPr>
          <a:xfrm>
            <a:off x="594037" y="3148379"/>
            <a:ext cx="7955926" cy="2468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2390C9-9A65-43E2-B16A-18654FC8548F}"/>
              </a:ext>
            </a:extLst>
          </p:cNvPr>
          <p:cNvSpPr/>
          <p:nvPr/>
        </p:nvSpPr>
        <p:spPr>
          <a:xfrm>
            <a:off x="3632200" y="2497524"/>
            <a:ext cx="990600" cy="4191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0AFD78-695E-4D59-9561-2CDE2BF286C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127500" y="2916624"/>
            <a:ext cx="0" cy="35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7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ADB2E1-268C-4A7C-BAA2-04B0B3D73571}"/>
              </a:ext>
            </a:extLst>
          </p:cNvPr>
          <p:cNvSpPr/>
          <p:nvPr/>
        </p:nvSpPr>
        <p:spPr>
          <a:xfrm>
            <a:off x="1793324" y="1241286"/>
            <a:ext cx="68934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we check the first five rows by using the head() method, we can see the result as follows:</a:t>
            </a:r>
          </a:p>
        </p:txBody>
      </p:sp>
      <p:pic>
        <p:nvPicPr>
          <p:cNvPr id="10" name="Picture 2" descr="Image result for quick recap">
            <a:extLst>
              <a:ext uri="{FF2B5EF4-FFF2-40B4-BE49-F238E27FC236}">
                <a16:creationId xmlns:a16="http://schemas.microsoft.com/office/drawing/2014/main" id="{2FCEA017-91B1-4D9A-B508-982BED619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354752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A26C71-BDFC-48E4-BCB9-38655457B795}"/>
              </a:ext>
            </a:extLst>
          </p:cNvPr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Axis parameter in pandas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EBBB34-44F6-426D-9CCC-27B995E631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57"/>
          <a:stretch/>
        </p:blipFill>
        <p:spPr>
          <a:xfrm>
            <a:off x="752475" y="2195830"/>
            <a:ext cx="7639050" cy="2620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Image result for Writing cartoon">
            <a:extLst>
              <a:ext uri="{FF2B5EF4-FFF2-40B4-BE49-F238E27FC236}">
                <a16:creationId xmlns:a16="http://schemas.microsoft.com/office/drawing/2014/main" id="{557AB6A8-54EB-425C-AFD4-A8C8B0D90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0"/>
          <a:stretch/>
        </p:blipFill>
        <p:spPr bwMode="auto">
          <a:xfrm>
            <a:off x="396240" y="4986408"/>
            <a:ext cx="1143000" cy="108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011F8E-A696-42C0-B4AF-68C0457F9B01}"/>
              </a:ext>
            </a:extLst>
          </p:cNvPr>
          <p:cNvSpPr/>
          <p:nvPr/>
        </p:nvSpPr>
        <p:spPr>
          <a:xfrm>
            <a:off x="1576939" y="5000748"/>
            <a:ext cx="6893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</a:t>
            </a:r>
            <a:r>
              <a:rPr lang="en-US" sz="2400" b="1" dirty="0">
                <a:solidFill>
                  <a:srgbClr val="FF0000"/>
                </a:solidFill>
              </a:rPr>
              <a:t>Note</a:t>
            </a:r>
            <a:r>
              <a:rPr lang="en-US" sz="2400" dirty="0"/>
              <a:t> that as we did not use  </a:t>
            </a:r>
            <a:r>
              <a:rPr lang="en-US" sz="2400" dirty="0" err="1"/>
              <a:t>inplace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FF0000"/>
                </a:solidFill>
              </a:rPr>
              <a:t>column</a:t>
            </a:r>
            <a:r>
              <a:rPr lang="en-US" sz="2400" dirty="0"/>
              <a:t> would not be actually removed from the </a:t>
            </a:r>
            <a:r>
              <a:rPr lang="en-US" sz="2400" dirty="0" err="1"/>
              <a:t>DataFram</a:t>
            </a:r>
            <a:r>
              <a:rPr lang="en-US" sz="2400" dirty="0"/>
              <a:t> and only it does not show it.</a:t>
            </a:r>
          </a:p>
        </p:txBody>
      </p:sp>
    </p:spTree>
    <p:extLst>
      <p:ext uri="{BB962C8B-B14F-4D97-AF65-F5344CB8AC3E}">
        <p14:creationId xmlns:p14="http://schemas.microsoft.com/office/powerpoint/2010/main" val="203194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ADB2E1-268C-4A7C-BAA2-04B0B3D73571}"/>
              </a:ext>
            </a:extLst>
          </p:cNvPr>
          <p:cNvSpPr/>
          <p:nvPr/>
        </p:nvSpPr>
        <p:spPr>
          <a:xfrm>
            <a:off x="1793324" y="1241286"/>
            <a:ext cx="6893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same way, we can drop row number 2 as follows:</a:t>
            </a:r>
          </a:p>
        </p:txBody>
      </p:sp>
      <p:pic>
        <p:nvPicPr>
          <p:cNvPr id="10" name="Picture 2" descr="Image result for quick recap">
            <a:extLst>
              <a:ext uri="{FF2B5EF4-FFF2-40B4-BE49-F238E27FC236}">
                <a16:creationId xmlns:a16="http://schemas.microsoft.com/office/drawing/2014/main" id="{2FCEA017-91B1-4D9A-B508-982BED619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354752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A26C71-BDFC-48E4-BCB9-38655457B795}"/>
              </a:ext>
            </a:extLst>
          </p:cNvPr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Axis parameter in pandas</a:t>
            </a:r>
            <a:endParaRPr lang="en-US" sz="2800" b="1" dirty="0"/>
          </a:p>
        </p:txBody>
      </p:sp>
      <p:pic>
        <p:nvPicPr>
          <p:cNvPr id="1026" name="Picture 2" descr="Image result for Writing cartoon">
            <a:extLst>
              <a:ext uri="{FF2B5EF4-FFF2-40B4-BE49-F238E27FC236}">
                <a16:creationId xmlns:a16="http://schemas.microsoft.com/office/drawing/2014/main" id="{557AB6A8-54EB-425C-AFD4-A8C8B0D90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0"/>
          <a:stretch/>
        </p:blipFill>
        <p:spPr bwMode="auto">
          <a:xfrm>
            <a:off x="396240" y="4986408"/>
            <a:ext cx="1143000" cy="108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011F8E-A696-42C0-B4AF-68C0457F9B01}"/>
              </a:ext>
            </a:extLst>
          </p:cNvPr>
          <p:cNvSpPr/>
          <p:nvPr/>
        </p:nvSpPr>
        <p:spPr>
          <a:xfrm>
            <a:off x="1576939" y="5000748"/>
            <a:ext cx="6893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</a:t>
            </a:r>
            <a:r>
              <a:rPr lang="en-US" sz="2400" b="1" dirty="0">
                <a:solidFill>
                  <a:srgbClr val="FF0000"/>
                </a:solidFill>
              </a:rPr>
              <a:t>Note</a:t>
            </a:r>
            <a:r>
              <a:rPr lang="en-US" sz="2400" dirty="0"/>
              <a:t> that as we did not use  </a:t>
            </a:r>
            <a:r>
              <a:rPr lang="en-US" sz="2400" dirty="0" err="1"/>
              <a:t>inplace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FF0000"/>
                </a:solidFill>
              </a:rPr>
              <a:t>row</a:t>
            </a:r>
            <a:r>
              <a:rPr lang="en-US" sz="2400" dirty="0"/>
              <a:t> would not be actually removed from the </a:t>
            </a:r>
            <a:r>
              <a:rPr lang="en-US" sz="2400" dirty="0" err="1"/>
              <a:t>DataFram</a:t>
            </a:r>
            <a:r>
              <a:rPr lang="en-US" sz="2400" dirty="0"/>
              <a:t> and only it does not show 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A924E2-2F56-456C-B226-DAE9FE246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292012"/>
            <a:ext cx="7848600" cy="2244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0A3DB57-571E-43CF-BD4C-0DA022650987}"/>
              </a:ext>
            </a:extLst>
          </p:cNvPr>
          <p:cNvSpPr/>
          <p:nvPr/>
        </p:nvSpPr>
        <p:spPr>
          <a:xfrm>
            <a:off x="1025236" y="3368275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78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for Reza…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663292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Q: </a:t>
            </a:r>
            <a:r>
              <a:rPr lang="en-US" sz="2800" dirty="0"/>
              <a:t>Reza! It is OK for now and I could </a:t>
            </a:r>
            <a:r>
              <a:rPr lang="en-US" sz="2800" dirty="0" err="1"/>
              <a:t>rememver</a:t>
            </a:r>
            <a:r>
              <a:rPr lang="en-US" sz="2800" dirty="0"/>
              <a:t> it for couple of hours, but how could I remember it later, zero and one… </a:t>
            </a:r>
          </a:p>
          <a:p>
            <a:endParaRPr lang="en-US" sz="3200" b="1" dirty="0">
              <a:solidFill>
                <a:srgbClr val="00B050"/>
              </a:solidFill>
            </a:endParaRPr>
          </a:p>
          <a:p>
            <a:r>
              <a:rPr lang="en-US" sz="3200" b="1" dirty="0">
                <a:solidFill>
                  <a:srgbClr val="00B050"/>
                </a:solidFill>
              </a:rPr>
              <a:t>R: </a:t>
            </a:r>
            <a:r>
              <a:rPr lang="en-US" sz="2800" dirty="0"/>
              <a:t>Yes! There is a shortcut! </a:t>
            </a:r>
          </a:p>
        </p:txBody>
      </p:sp>
      <p:pic>
        <p:nvPicPr>
          <p:cNvPr id="2052" name="Picture 4" descr="Image result for confusing cartoon">
            <a:extLst>
              <a:ext uri="{FF2B5EF4-FFF2-40B4-BE49-F238E27FC236}">
                <a16:creationId xmlns:a16="http://schemas.microsoft.com/office/drawing/2014/main" id="{FF58E17A-3275-40F9-BEA6-D48823F7F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41286"/>
            <a:ext cx="1754349" cy="171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panda kung fu">
            <a:extLst>
              <a:ext uri="{FF2B5EF4-FFF2-40B4-BE49-F238E27FC236}">
                <a16:creationId xmlns:a16="http://schemas.microsoft.com/office/drawing/2014/main" id="{150DF84A-237D-4FFC-8A93-47EEE4813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9"/>
          <a:stretch/>
        </p:blipFill>
        <p:spPr bwMode="auto">
          <a:xfrm>
            <a:off x="6529707" y="3668434"/>
            <a:ext cx="2106133" cy="254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520863-A624-412D-9BAB-6E4BB3D80DD6}"/>
              </a:ext>
            </a:extLst>
          </p:cNvPr>
          <p:cNvSpPr/>
          <p:nvPr/>
        </p:nvSpPr>
        <p:spPr>
          <a:xfrm>
            <a:off x="430764" y="3956853"/>
            <a:ext cx="558903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8000" b="1" dirty="0">
                <a:ln/>
                <a:solidFill>
                  <a:srgbClr val="FF0000"/>
                </a:solidFill>
              </a:rPr>
              <a:t>1 </a:t>
            </a:r>
            <a:r>
              <a:rPr lang="en-US" sz="5400" b="1" cap="none" spc="0" dirty="0">
                <a:ln/>
                <a:effectLst/>
                <a:sym typeface="Wingdings" panose="05000000000000000000" pitchFamily="2" charset="2"/>
              </a:rPr>
              <a:t></a:t>
            </a:r>
            <a:r>
              <a:rPr lang="en-US" sz="5400" b="1" cap="none" spc="0" dirty="0">
                <a:ln/>
                <a:effectLst/>
              </a:rPr>
              <a:t> co</a:t>
            </a:r>
            <a:r>
              <a:rPr lang="en-US" sz="8000" b="1" cap="none" spc="0" dirty="0">
                <a:ln/>
                <a:solidFill>
                  <a:srgbClr val="FF0000"/>
                </a:solidFill>
                <a:effectLst/>
              </a:rPr>
              <a:t>1</a:t>
            </a:r>
            <a:r>
              <a:rPr lang="en-US" sz="5400" b="1" cap="none" spc="0" dirty="0">
                <a:ln/>
                <a:effectLst/>
              </a:rPr>
              <a:t>umn</a:t>
            </a:r>
          </a:p>
          <a:p>
            <a:r>
              <a:rPr lang="en-US" sz="8000" b="1" dirty="0">
                <a:ln/>
                <a:solidFill>
                  <a:srgbClr val="FF0000"/>
                </a:solidFill>
              </a:rPr>
              <a:t>0 </a:t>
            </a:r>
            <a:r>
              <a:rPr lang="en-US" sz="6000" b="1" dirty="0">
                <a:ln/>
                <a:sym typeface="Wingdings" panose="05000000000000000000" pitchFamily="2" charset="2"/>
              </a:rPr>
              <a:t></a:t>
            </a:r>
            <a:r>
              <a:rPr lang="en-US" sz="6000" b="1" dirty="0">
                <a:ln/>
              </a:rPr>
              <a:t> </a:t>
            </a:r>
            <a:r>
              <a:rPr lang="en-US" sz="5400" b="1" cap="none" spc="0" dirty="0" err="1">
                <a:ln/>
                <a:solidFill>
                  <a:srgbClr val="FF0000"/>
                </a:solidFill>
                <a:effectLst/>
              </a:rPr>
              <a:t>z</a:t>
            </a:r>
            <a:r>
              <a:rPr lang="en-US" sz="7200" b="1" cap="none" spc="0" dirty="0" err="1">
                <a:ln/>
                <a:effectLst/>
              </a:rPr>
              <a:t>Row</a:t>
            </a:r>
            <a:endParaRPr lang="en-US" sz="5400" b="1" cap="none" spc="0" dirty="0">
              <a:ln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146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Axis parameter in pandas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try a mathematical operation, such as mean() as follows: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E91441-6972-4389-8914-0F6F4C872F87}"/>
              </a:ext>
            </a:extLst>
          </p:cNvPr>
          <p:cNvGrpSpPr/>
          <p:nvPr/>
        </p:nvGrpSpPr>
        <p:grpSpPr>
          <a:xfrm>
            <a:off x="2072337" y="1981325"/>
            <a:ext cx="6935966" cy="4666388"/>
            <a:chOff x="2072337" y="2018903"/>
            <a:chExt cx="6935966" cy="46663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3F8EC99-3A2E-4FFB-9036-5D3A8B79A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337" y="4135108"/>
              <a:ext cx="5075526" cy="255018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B007F12-B089-4166-8A37-F0CFB28B0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2337" y="2018903"/>
              <a:ext cx="5075526" cy="16287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4F18-7154-4CF5-9DBC-26063118E2B9}"/>
                </a:ext>
              </a:extLst>
            </p:cNvPr>
            <p:cNvSpPr/>
            <p:nvPr/>
          </p:nvSpPr>
          <p:spPr>
            <a:xfrm>
              <a:off x="4301361" y="3631856"/>
              <a:ext cx="61747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</a:t>
              </a:r>
            </a:p>
          </p:txBody>
        </p:sp>
        <p:pic>
          <p:nvPicPr>
            <p:cNvPr id="4098" name="Picture 2" descr="Image result for why cartoon">
              <a:extLst>
                <a:ext uri="{FF2B5EF4-FFF2-40B4-BE49-F238E27FC236}">
                  <a16:creationId xmlns:a16="http://schemas.microsoft.com/office/drawing/2014/main" id="{D14DE350-3FAF-46F3-B42D-E42451ADC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9989" y="4468023"/>
              <a:ext cx="1014413" cy="1643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hought Bubble: Cloud 4">
              <a:extLst>
                <a:ext uri="{FF2B5EF4-FFF2-40B4-BE49-F238E27FC236}">
                  <a16:creationId xmlns:a16="http://schemas.microsoft.com/office/drawing/2014/main" id="{5334D438-3DE7-4C89-B027-F28DDA34EC76}"/>
                </a:ext>
              </a:extLst>
            </p:cNvPr>
            <p:cNvSpPr/>
            <p:nvPr/>
          </p:nvSpPr>
          <p:spPr>
            <a:xfrm>
              <a:off x="7560501" y="3347431"/>
              <a:ext cx="1447802" cy="969682"/>
            </a:xfrm>
            <a:prstGeom prst="cloudCallou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But Why?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92F90EE-4944-41BB-89E3-2DFCF2F31683}"/>
                </a:ext>
              </a:extLst>
            </p:cNvPr>
            <p:cNvSpPr/>
            <p:nvPr/>
          </p:nvSpPr>
          <p:spPr>
            <a:xfrm>
              <a:off x="5181600" y="4217503"/>
              <a:ext cx="990600" cy="4191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Default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91F4A76-550D-42CC-813B-BC8B9C7FDA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600" y="4397680"/>
              <a:ext cx="381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905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try to explain why 0 and not 1, while it calculates the mean for each column…. right?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Axis parameter in pandas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54366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could say we create a row to calculate the mean of our </a:t>
            </a:r>
            <a:r>
              <a:rPr lang="en-US" sz="2400" dirty="0" err="1"/>
              <a:t>DataFrame</a:t>
            </a:r>
            <a:r>
              <a:rPr lang="en-US" sz="2400" dirty="0"/>
              <a:t> at the end…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  <a:p>
            <a:r>
              <a:rPr lang="en-US" sz="2400" dirty="0"/>
              <a:t>We could say we could collapse down all the rows and calculate the mean of the whole rows contents at the end…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  <a:p>
            <a:r>
              <a:rPr lang="en-US" sz="2400" dirty="0"/>
              <a:t>We could say if we have only one column, we literally calculate all the mean of all the rows… </a:t>
            </a:r>
          </a:p>
        </p:txBody>
      </p:sp>
      <p:pic>
        <p:nvPicPr>
          <p:cNvPr id="5122" name="Picture 2" descr="Image result for suspicious cat cartoon">
            <a:extLst>
              <a:ext uri="{FF2B5EF4-FFF2-40B4-BE49-F238E27FC236}">
                <a16:creationId xmlns:a16="http://schemas.microsoft.com/office/drawing/2014/main" id="{11E76BE8-3985-48DC-A781-571B5BCDD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44"/>
          <a:stretch/>
        </p:blipFill>
        <p:spPr bwMode="auto">
          <a:xfrm>
            <a:off x="6491738" y="394152"/>
            <a:ext cx="1914123" cy="119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building collapse cartoon">
            <a:extLst>
              <a:ext uri="{FF2B5EF4-FFF2-40B4-BE49-F238E27FC236}">
                <a16:creationId xmlns:a16="http://schemas.microsoft.com/office/drawing/2014/main" id="{E66DD8B6-5385-4AE2-8376-1A6DBDDE1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5"/>
          <a:stretch/>
        </p:blipFill>
        <p:spPr bwMode="auto">
          <a:xfrm>
            <a:off x="6057357" y="1944142"/>
            <a:ext cx="2782887" cy="352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12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11555</TotalTime>
  <Words>637</Words>
  <Application>Microsoft Office PowerPoint</Application>
  <PresentationFormat>On-screen Show (4:3)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581</cp:revision>
  <dcterms:created xsi:type="dcterms:W3CDTF">2006-08-16T00:00:00Z</dcterms:created>
  <dcterms:modified xsi:type="dcterms:W3CDTF">2019-11-04T13:33:19Z</dcterms:modified>
</cp:coreProperties>
</file>