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99" r:id="rId3"/>
    <p:sldId id="513" r:id="rId4"/>
    <p:sldId id="514" r:id="rId5"/>
    <p:sldId id="429" r:id="rId6"/>
    <p:sldId id="515" r:id="rId7"/>
    <p:sldId id="516" r:id="rId8"/>
    <p:sldId id="518" r:id="rId9"/>
    <p:sldId id="517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12" r:id="rId20"/>
    <p:sldId id="528" r:id="rId21"/>
    <p:sldId id="529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4416" autoAdjust="0"/>
  </p:normalViewPr>
  <p:slideViewPr>
    <p:cSldViewPr>
      <p:cViewPr>
        <p:scale>
          <a:sx n="66" d="100"/>
          <a:sy n="66" d="100"/>
        </p:scale>
        <p:origin x="141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2019-11-07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ufo.isnull().sum()</a:t>
            </a:r>
          </a:p>
          <a:p>
            <a:r>
              <a:rPr lang="nb-NO" dirty="0"/>
              <a:t>ufo.isnull().sum(axis=0)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1778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ufo.City.isnull()</a:t>
            </a:r>
          </a:p>
          <a:p>
            <a:r>
              <a:rPr lang="nb-NO" dirty="0"/>
              <a:t>ufo[ufo.City.isnull()]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036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It depends on the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 problem that we try to solve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One common solution: Drop the 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501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ufo.shape</a:t>
            </a:r>
          </a:p>
          <a:p>
            <a:r>
              <a:rPr lang="en-US" dirty="0" err="1"/>
              <a:t>ufo.dropna</a:t>
            </a:r>
            <a:r>
              <a:rPr lang="en-US" dirty="0"/>
              <a:t>(how='any').shape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966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179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ufo.shape</a:t>
            </a:r>
          </a:p>
          <a:p>
            <a:r>
              <a:rPr lang="en-US" dirty="0" err="1"/>
              <a:t>ufo.dropna</a:t>
            </a:r>
            <a:r>
              <a:rPr lang="en-US" dirty="0"/>
              <a:t>(how='any',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nb-NO" dirty="0"/>
              <a:t>ufo.shape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8355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ufo.shape</a:t>
            </a:r>
          </a:p>
          <a:p>
            <a:r>
              <a:rPr lang="en-US" dirty="0" err="1"/>
              <a:t>ufo.dropna</a:t>
            </a:r>
            <a:r>
              <a:rPr lang="en-US" dirty="0"/>
              <a:t>(how='all').shape</a:t>
            </a:r>
          </a:p>
          <a:p>
            <a:r>
              <a:rPr lang="nb-NO" dirty="0"/>
              <a:t>ufo.shape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333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ufo.dropna</a:t>
            </a:r>
            <a:r>
              <a:rPr lang="en-US" dirty="0"/>
              <a:t>(subset=['</a:t>
            </a:r>
            <a:r>
              <a:rPr lang="en-US" dirty="0" err="1"/>
              <a:t>City','Shape</a:t>
            </a:r>
            <a:r>
              <a:rPr lang="en-US" dirty="0"/>
              <a:t> Reported'], how='any').shape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2879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ufo.dropna</a:t>
            </a:r>
            <a:r>
              <a:rPr lang="en-US" dirty="0"/>
              <a:t>(subset=['</a:t>
            </a:r>
            <a:r>
              <a:rPr lang="en-US" dirty="0" err="1"/>
              <a:t>City','Shape</a:t>
            </a:r>
            <a:r>
              <a:rPr lang="en-US" dirty="0"/>
              <a:t> Reported'], how='all').shape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6323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</a:t>
            </a:r>
            <a:r>
              <a:rPr lang="en-US" dirty="0"/>
              <a:t>['Shape Reported'].</a:t>
            </a:r>
            <a:r>
              <a:rPr lang="en-US" dirty="0" err="1"/>
              <a:t>value_counts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049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r>
              <a:rPr lang="nb-NO" dirty="0"/>
              <a:t>ufo.tail()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</a:t>
            </a:r>
            <a:r>
              <a:rPr lang="en-US" dirty="0"/>
              <a:t>['Shape Reported'].</a:t>
            </a:r>
            <a:r>
              <a:rPr lang="en-US" dirty="0" err="1"/>
              <a:t>value_counts</a:t>
            </a:r>
            <a:r>
              <a:rPr lang="en-US" dirty="0"/>
              <a:t>(</a:t>
            </a:r>
            <a:r>
              <a:rPr lang="en-US" dirty="0" err="1"/>
              <a:t>dropna</a:t>
            </a:r>
            <a:r>
              <a:rPr lang="en-US" dirty="0"/>
              <a:t>=False)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5829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</a:t>
            </a:r>
            <a:r>
              <a:rPr lang="en-US" dirty="0"/>
              <a:t>['Shape Reported'].</a:t>
            </a:r>
            <a:r>
              <a:rPr lang="en-US" dirty="0" err="1"/>
              <a:t>fillna</a:t>
            </a:r>
            <a:r>
              <a:rPr lang="en-US" dirty="0"/>
              <a:t>(value='VARIOUS',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ufo</a:t>
            </a:r>
            <a:r>
              <a:rPr lang="en-US" dirty="0"/>
              <a:t>['Shape Reported'].</a:t>
            </a:r>
            <a:r>
              <a:rPr lang="en-US" dirty="0" err="1"/>
              <a:t>value_counts</a:t>
            </a:r>
            <a:r>
              <a:rPr lang="en-US" dirty="0"/>
              <a:t>(</a:t>
            </a:r>
            <a:r>
              <a:rPr lang="en-US" dirty="0" err="1"/>
              <a:t>dropna</a:t>
            </a:r>
            <a:r>
              <a:rPr lang="en-US" dirty="0"/>
              <a:t>=False)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341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 means a missing value....</a:t>
            </a:r>
          </a:p>
          <a:p>
            <a:r>
              <a:rPr lang="nb-NO" dirty="0"/>
              <a:t>When building a DF, read_csv() detected what it thought was a missing value and it flagged it with NaN.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105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http://bit.ly/uforeports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30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ufo.isnull().tail()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30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ufo.notnull().tail()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744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ufo.isnull().sum()</a:t>
            </a:r>
          </a:p>
          <a:p>
            <a:r>
              <a:rPr lang="nb-NO" dirty="0"/>
              <a:t>#It shows the number of missing values in each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50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pd.Series([True, False, True])</a:t>
            </a:r>
          </a:p>
          <a:p>
            <a:r>
              <a:rPr lang="nb-NO" dirty="0"/>
              <a:t>pd.Series([True, False, True]).sum()</a:t>
            </a:r>
          </a:p>
          <a:p>
            <a:r>
              <a:rPr lang="nb-NO" dirty="0"/>
              <a:t>pd.Series([True, False, True]).sum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133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handle missing values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why calculating the null values based on the Series?</a:t>
            </a:r>
          </a:p>
          <a:p>
            <a:r>
              <a:rPr lang="en-US" sz="2400" dirty="0"/>
              <a:t>That is how we realize where our missing values are.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5892C-5E5D-4EDB-B3E8-284429314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650" y="2546866"/>
            <a:ext cx="3248025" cy="3095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10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isnull</a:t>
            </a:r>
            <a:r>
              <a:rPr lang="en-US" sz="2400" dirty="0"/>
              <a:t>() is a Series method too.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BFC560-6552-4E83-8CBB-C4BF628B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2177534"/>
            <a:ext cx="4610100" cy="3596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D3C53E-DADD-4DEF-AC2F-E8D60CBCC194}"/>
              </a:ext>
            </a:extLst>
          </p:cNvPr>
          <p:cNvSpPr/>
          <p:nvPr/>
        </p:nvSpPr>
        <p:spPr>
          <a:xfrm>
            <a:off x="465932" y="4948536"/>
            <a:ext cx="1676400" cy="6683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 cities with null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74318F-CECB-463A-AEE8-7D987A969CD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142332" y="4948536"/>
            <a:ext cx="1210468" cy="33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discuss what we can do about missing values in a dataset.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ADAB6B9-DAD9-4EB3-80A2-C82E5924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34" y="2423104"/>
            <a:ext cx="3324225" cy="2247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we can do about the missing values….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8D4790-26A9-4803-A6F7-33FA979E7435}"/>
              </a:ext>
            </a:extLst>
          </p:cNvPr>
          <p:cNvSpPr/>
          <p:nvPr/>
        </p:nvSpPr>
        <p:spPr>
          <a:xfrm>
            <a:off x="914400" y="3545589"/>
            <a:ext cx="1905000" cy="959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want to drop a row if any of its values is missing.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87B3F4-A322-48E9-8783-7F5EBDC39CB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19400" y="3545590"/>
            <a:ext cx="1210468" cy="47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CA421-D949-40C0-9853-7C63BF120C3D}"/>
              </a:ext>
            </a:extLst>
          </p:cNvPr>
          <p:cNvSpPr/>
          <p:nvPr/>
        </p:nvSpPr>
        <p:spPr>
          <a:xfrm>
            <a:off x="381000" y="505047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only 2486 out of 18241 rows that have no missing value.</a:t>
            </a:r>
          </a:p>
        </p:txBody>
      </p:sp>
    </p:spTree>
    <p:extLst>
      <p:ext uri="{BB962C8B-B14F-4D97-AF65-F5344CB8AC3E}">
        <p14:creationId xmlns:p14="http://schemas.microsoft.com/office/powerpoint/2010/main" val="26285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discuss how we can make the drop happens permanently.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3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1ED352-43F9-4D14-A799-250E4F14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2391936"/>
            <a:ext cx="3857625" cy="1914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we can do about the missing values….</a:t>
            </a:r>
          </a:p>
        </p:txBody>
      </p:sp>
    </p:spTree>
    <p:extLst>
      <p:ext uri="{BB962C8B-B14F-4D97-AF65-F5344CB8AC3E}">
        <p14:creationId xmlns:p14="http://schemas.microsoft.com/office/powerpoint/2010/main" val="209706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we can do about the missing values….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4A75F-BBB3-41D6-96CC-8FE049AAD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2347912"/>
            <a:ext cx="3181350" cy="2162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6533E3-06A2-4319-A571-2409F51C5E8E}"/>
              </a:ext>
            </a:extLst>
          </p:cNvPr>
          <p:cNvSpPr/>
          <p:nvPr/>
        </p:nvSpPr>
        <p:spPr>
          <a:xfrm>
            <a:off x="430763" y="3119127"/>
            <a:ext cx="2160037" cy="959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want to drop a row if all its values are missing.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C7DC6B-06CF-424B-A86E-5C9AD80F85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90800" y="3429000"/>
            <a:ext cx="1219200" cy="17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7753AE6-E2B5-4DA6-858A-421A90CBB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676776"/>
            <a:ext cx="2886075" cy="1571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A48448-110D-415F-BFA2-C503AE27DF55}"/>
              </a:ext>
            </a:extLst>
          </p:cNvPr>
          <p:cNvCxnSpPr>
            <a:cxnSpLocks/>
          </p:cNvCxnSpPr>
          <p:nvPr/>
        </p:nvCxnSpPr>
        <p:spPr>
          <a:xfrm flipH="1" flipV="1">
            <a:off x="3962402" y="3753967"/>
            <a:ext cx="1981198" cy="216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9A3ED34-F79C-4E9A-9220-17860A849844}"/>
              </a:ext>
            </a:extLst>
          </p:cNvPr>
          <p:cNvSpPr/>
          <p:nvPr/>
        </p:nvSpPr>
        <p:spPr>
          <a:xfrm>
            <a:off x="2590800" y="5576566"/>
            <a:ext cx="2160037" cy="789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and Time has no missing value.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46B84D-A2CD-456C-B0DD-07707D3610D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750837" y="5912523"/>
            <a:ext cx="1218405" cy="5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pass a number of columns to drop their rows if there is any missing value in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7D7D0-CB6C-49D0-ADEF-53C7F53F1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2546866"/>
            <a:ext cx="5876925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281DB3-070F-46BA-9B2B-A1E91E6F146A}"/>
              </a:ext>
            </a:extLst>
          </p:cNvPr>
          <p:cNvSpPr/>
          <p:nvPr/>
        </p:nvSpPr>
        <p:spPr>
          <a:xfrm>
            <a:off x="419099" y="3584995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means that I want to delete the rows that any of the values in ‘City’ and ‘Shape Reported’ columns are null. </a:t>
            </a:r>
          </a:p>
        </p:txBody>
      </p:sp>
    </p:spTree>
    <p:extLst>
      <p:ext uri="{BB962C8B-B14F-4D97-AF65-F5344CB8AC3E}">
        <p14:creationId xmlns:p14="http://schemas.microsoft.com/office/powerpoint/2010/main" val="11474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this one we drop the rows that both values in ‘City’ and ‘Shape Reported’ columns are null.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81DB3-070F-46BA-9B2B-A1E91E6F146A}"/>
              </a:ext>
            </a:extLst>
          </p:cNvPr>
          <p:cNvSpPr/>
          <p:nvPr/>
        </p:nvSpPr>
        <p:spPr>
          <a:xfrm>
            <a:off x="413178" y="4318338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only four rows that both ‘City’ and ‘Shape Reported’ values are missing.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C34CF-2948-4AF5-98C2-A3F83FEE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65" y="2612767"/>
            <a:ext cx="5915025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0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want to fill some  missing values….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6BA430-D817-45ED-808D-F1B70D088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5" y="2109787"/>
            <a:ext cx="4743450" cy="2638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C47031-D792-4AEA-8994-7972CC6DF84B}"/>
              </a:ext>
            </a:extLst>
          </p:cNvPr>
          <p:cNvSpPr/>
          <p:nvPr/>
        </p:nvSpPr>
        <p:spPr>
          <a:xfrm>
            <a:off x="430763" y="4914667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shows how many times a value is repeated in this column.</a:t>
            </a:r>
          </a:p>
          <a:p>
            <a:r>
              <a:rPr lang="en-US" sz="2400" dirty="0"/>
              <a:t>By default </a:t>
            </a:r>
            <a:r>
              <a:rPr lang="en-US" sz="2400" b="1" dirty="0"/>
              <a:t>missing values </a:t>
            </a:r>
            <a:r>
              <a:rPr lang="en-US" sz="2400" dirty="0"/>
              <a:t>are </a:t>
            </a:r>
            <a:r>
              <a:rPr lang="en-US" sz="2400" b="1" dirty="0">
                <a:solidFill>
                  <a:srgbClr val="FF0000"/>
                </a:solidFill>
              </a:rPr>
              <a:t>excluded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5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CFAFF3-2623-4EAD-AEEC-603AF84B9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2177534"/>
            <a:ext cx="5772150" cy="299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86AC41-A758-445D-BFCF-DCEA532750AE}"/>
              </a:ext>
            </a:extLst>
          </p:cNvPr>
          <p:cNvSpPr/>
          <p:nvPr/>
        </p:nvSpPr>
        <p:spPr>
          <a:xfrm>
            <a:off x="1219200" y="5623514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new in this slide? And what does it do? </a:t>
            </a:r>
          </a:p>
        </p:txBody>
      </p:sp>
      <p:pic>
        <p:nvPicPr>
          <p:cNvPr id="1028" name="Picture 4" descr="Image result for question icon">
            <a:extLst>
              <a:ext uri="{FF2B5EF4-FFF2-40B4-BE49-F238E27FC236}">
                <a16:creationId xmlns:a16="http://schemas.microsoft.com/office/drawing/2014/main" id="{F0421814-B46A-4555-A689-437B44841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5168384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Including the missing values in our statistics…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303018C-D5F8-4F6F-88E2-DD36C430474A}"/>
              </a:ext>
            </a:extLst>
          </p:cNvPr>
          <p:cNvGrpSpPr/>
          <p:nvPr/>
        </p:nvGrpSpPr>
        <p:grpSpPr>
          <a:xfrm>
            <a:off x="1752078" y="2406581"/>
            <a:ext cx="6205537" cy="2676525"/>
            <a:chOff x="2062162" y="2132912"/>
            <a:chExt cx="6205537" cy="26765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FBA9071-535A-49C9-870E-F034268A7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2162" y="2132912"/>
              <a:ext cx="5019675" cy="26765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E65531-CB3A-46CD-A7F4-1658E3180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5974" y="2590800"/>
              <a:ext cx="2371725" cy="124974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AEC2FF-6724-43C6-A56C-908D94FFB05B}"/>
                </a:ext>
              </a:extLst>
            </p:cNvPr>
            <p:cNvCxnSpPr/>
            <p:nvPr/>
          </p:nvCxnSpPr>
          <p:spPr>
            <a:xfrm>
              <a:off x="4343400" y="2824307"/>
              <a:ext cx="2133600" cy="4907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have decided to fill the </a:t>
            </a:r>
            <a:r>
              <a:rPr lang="en-US" sz="2400" dirty="0" err="1"/>
              <a:t>NaN</a:t>
            </a:r>
            <a:r>
              <a:rPr lang="en-US" sz="2400" dirty="0"/>
              <a:t> values with ‘various’ as follows: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9C1D46-611F-43BE-96C3-B15DBE62E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2198043"/>
            <a:ext cx="5886450" cy="2762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1376361" y="1447800"/>
            <a:ext cx="7360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NaN</a:t>
            </a:r>
            <a:r>
              <a:rPr lang="en-US" sz="2400" dirty="0"/>
              <a:t> in the Colors Reported column?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CFAFF3-2623-4EAD-AEEC-603AF84B9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2395904"/>
            <a:ext cx="5772150" cy="299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Image result for question icon">
            <a:extLst>
              <a:ext uri="{FF2B5EF4-FFF2-40B4-BE49-F238E27FC236}">
                <a16:creationId xmlns:a16="http://schemas.microsoft.com/office/drawing/2014/main" id="{F0421814-B46A-4555-A689-437B44841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9731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3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source file is as follows: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151868-7186-4D42-84CC-2CAAB3B665C2}"/>
              </a:ext>
            </a:extLst>
          </p:cNvPr>
          <p:cNvGrpSpPr/>
          <p:nvPr/>
        </p:nvGrpSpPr>
        <p:grpSpPr>
          <a:xfrm>
            <a:off x="1905000" y="2063205"/>
            <a:ext cx="5334000" cy="4542056"/>
            <a:chOff x="1905000" y="2063205"/>
            <a:chExt cx="5334000" cy="45420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22F2EA-39B8-4989-93B9-1EC5A48C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000" y="2063205"/>
              <a:ext cx="5334000" cy="454205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C328587-6118-4BE6-9C1D-B5299250B57E}"/>
                </a:ext>
              </a:extLst>
            </p:cNvPr>
            <p:cNvSpPr/>
            <p:nvPr/>
          </p:nvSpPr>
          <p:spPr>
            <a:xfrm>
              <a:off x="5029200" y="5791200"/>
              <a:ext cx="228600" cy="6871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E43161-61A7-4CC9-8E50-871B7B580DBA}"/>
                </a:ext>
              </a:extLst>
            </p:cNvPr>
            <p:cNvSpPr/>
            <p:nvPr/>
          </p:nvSpPr>
          <p:spPr>
            <a:xfrm>
              <a:off x="5348654" y="5890846"/>
              <a:ext cx="1661745" cy="4572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last 5 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explain why some fields could take </a:t>
            </a:r>
            <a:r>
              <a:rPr lang="en-US" sz="2400" dirty="0" err="1"/>
              <a:t>NaN</a:t>
            </a:r>
            <a:r>
              <a:rPr lang="en-US" sz="2400" dirty="0"/>
              <a:t> value.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Learning some methods for working with missing values… The first method, which is a DF method is </a:t>
            </a:r>
            <a:r>
              <a:rPr lang="en-US" sz="2400" b="1" dirty="0" err="1"/>
              <a:t>isnull</a:t>
            </a:r>
            <a:r>
              <a:rPr lang="en-US" sz="2400" b="1" dirty="0"/>
              <a:t>()</a:t>
            </a:r>
            <a:r>
              <a:rPr lang="en-US" sz="2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3E5543-7751-4B87-88A5-90BCCB95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661553"/>
            <a:ext cx="4772025" cy="2105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AA8CB7-5524-41AB-B371-FF236AFD45A6}"/>
              </a:ext>
            </a:extLst>
          </p:cNvPr>
          <p:cNvSpPr/>
          <p:nvPr/>
        </p:nvSpPr>
        <p:spPr>
          <a:xfrm>
            <a:off x="381000" y="5149334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shows true when something is missing and shows false when the field is not null.</a:t>
            </a:r>
          </a:p>
        </p:txBody>
      </p:sp>
    </p:spTree>
    <p:extLst>
      <p:ext uri="{BB962C8B-B14F-4D97-AF65-F5344CB8AC3E}">
        <p14:creationId xmlns:p14="http://schemas.microsoft.com/office/powerpoint/2010/main" val="21094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can guess the </a:t>
            </a:r>
            <a:r>
              <a:rPr lang="en-US" sz="2400" b="1" dirty="0" err="1"/>
              <a:t>notnull</a:t>
            </a:r>
            <a:r>
              <a:rPr lang="en-US" sz="2400" b="1" dirty="0"/>
              <a:t>() </a:t>
            </a:r>
            <a:r>
              <a:rPr lang="en-US" sz="2400" dirty="0"/>
              <a:t>functionality… right?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BBB2B-74BB-4237-AF29-66147270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2343150"/>
            <a:ext cx="4733925" cy="2171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1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does the following command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BF0C2-1BD7-4842-85B5-A081E06C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12" y="2286000"/>
            <a:ext cx="284797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D9A0F0-4C95-4E95-BCB7-6422C182E264}"/>
              </a:ext>
            </a:extLst>
          </p:cNvPr>
          <p:cNvSpPr/>
          <p:nvPr/>
        </p:nvSpPr>
        <p:spPr>
          <a:xfrm>
            <a:off x="430763" y="421511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how does it work under the hood?</a:t>
            </a:r>
          </a:p>
        </p:txBody>
      </p:sp>
    </p:spTree>
    <p:extLst>
      <p:ext uri="{BB962C8B-B14F-4D97-AF65-F5344CB8AC3E}">
        <p14:creationId xmlns:p14="http://schemas.microsoft.com/office/powerpoint/2010/main" val="382178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does the following command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48F2B-DC82-45C5-A5C2-6F2E24DDC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2130718"/>
            <a:ext cx="4143375" cy="3143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51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12209</TotalTime>
  <Words>931</Words>
  <Application>Microsoft Office PowerPoint</Application>
  <PresentationFormat>On-screen Show (4:3)</PresentationFormat>
  <Paragraphs>139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647</cp:revision>
  <dcterms:created xsi:type="dcterms:W3CDTF">2006-08-16T00:00:00Z</dcterms:created>
  <dcterms:modified xsi:type="dcterms:W3CDTF">2019-11-08T05:58:54Z</dcterms:modified>
</cp:coreProperties>
</file>