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6" r:id="rId2"/>
    <p:sldId id="299" r:id="rId3"/>
    <p:sldId id="530" r:id="rId4"/>
    <p:sldId id="531" r:id="rId5"/>
    <p:sldId id="532" r:id="rId6"/>
    <p:sldId id="533" r:id="rId7"/>
    <p:sldId id="534" r:id="rId8"/>
    <p:sldId id="535" r:id="rId9"/>
    <p:sldId id="536" r:id="rId10"/>
    <p:sldId id="537" r:id="rId11"/>
    <p:sldId id="538" r:id="rId12"/>
    <p:sldId id="539" r:id="rId13"/>
    <p:sldId id="540" r:id="rId14"/>
    <p:sldId id="529" r:id="rId15"/>
    <p:sldId id="541" r:id="rId16"/>
    <p:sldId id="542" r:id="rId17"/>
    <p:sldId id="29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4416" autoAdjust="0"/>
  </p:normalViewPr>
  <p:slideViewPr>
    <p:cSldViewPr>
      <p:cViewPr varScale="1">
        <p:scale>
          <a:sx n="72" d="100"/>
          <a:sy n="72" d="100"/>
        </p:scale>
        <p:origin x="181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353C-2671-4BBB-AC1F-14988F73AE8E}" type="datetimeFigureOut">
              <a:rPr lang="en-CA" smtClean="0"/>
              <a:t>2019-11-10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73B56-4DF1-44DF-8B15-FD0EB1A1F61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46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8693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drinks.index</a:t>
            </a:r>
            <a:endParaRPr lang="en-US" dirty="0"/>
          </a:p>
          <a:p>
            <a:r>
              <a:rPr lang="en-CA" dirty="0" err="1"/>
              <a:t>drinks.columns</a:t>
            </a:r>
            <a:endParaRPr lang="en-CA" dirty="0"/>
          </a:p>
          <a:p>
            <a:r>
              <a:rPr lang="en-CA" dirty="0" err="1"/>
              <a:t>drinks.shape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5941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drinks.loc</a:t>
            </a:r>
            <a:r>
              <a:rPr lang="en-CA" dirty="0"/>
              <a:t>['Brazil','</a:t>
            </a:r>
            <a:r>
              <a:rPr lang="en-CA" dirty="0" err="1"/>
              <a:t>beer_servings</a:t>
            </a:r>
            <a:r>
              <a:rPr lang="en-CA" dirty="0"/>
              <a:t>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8452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drinks.index.name=None</a:t>
            </a:r>
          </a:p>
          <a:p>
            <a:r>
              <a:rPr lang="en-CA" dirty="0" err="1"/>
              <a:t>drinks.head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8429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drinks.index.name='country’</a:t>
            </a:r>
          </a:p>
          <a:p>
            <a:r>
              <a:rPr lang="en-CA" dirty="0" err="1"/>
              <a:t>drinks.reset_index</a:t>
            </a:r>
            <a:r>
              <a:rPr lang="en-CA" dirty="0"/>
              <a:t>(</a:t>
            </a:r>
            <a:r>
              <a:rPr lang="en-CA" dirty="0" err="1"/>
              <a:t>inplace</a:t>
            </a:r>
            <a:r>
              <a:rPr lang="en-CA" dirty="0"/>
              <a:t>=True)</a:t>
            </a:r>
          </a:p>
          <a:p>
            <a:r>
              <a:rPr lang="en-CA" dirty="0" err="1"/>
              <a:t>drinks.head</a:t>
            </a:r>
            <a:r>
              <a:rPr lang="en-CA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4602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drinks.describe</a:t>
            </a:r>
            <a:r>
              <a:rPr lang="en-US" dirty="0"/>
              <a:t>()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8341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drinks.describe</a:t>
            </a:r>
            <a:r>
              <a:rPr lang="en-US" dirty="0"/>
              <a:t>()</a:t>
            </a:r>
          </a:p>
          <a:p>
            <a:r>
              <a:rPr lang="en-CA" dirty="0" err="1"/>
              <a:t>drinks.describe</a:t>
            </a:r>
            <a:r>
              <a:rPr lang="en-CA" dirty="0"/>
              <a:t>().index</a:t>
            </a:r>
          </a:p>
          <a:p>
            <a:r>
              <a:rPr lang="en-CA" dirty="0" err="1"/>
              <a:t>drinks.describe</a:t>
            </a:r>
            <a:r>
              <a:rPr lang="en-CA" dirty="0"/>
              <a:t>().columns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1474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drinks.describe</a:t>
            </a:r>
            <a:r>
              <a:rPr lang="en-CA" dirty="0"/>
              <a:t>().loc['25%', '</a:t>
            </a:r>
            <a:r>
              <a:rPr lang="en-CA" dirty="0" err="1"/>
              <a:t>beer_servings</a:t>
            </a:r>
            <a:r>
              <a:rPr lang="en-CA"/>
              <a:t>']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2893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import pandas as pd</a:t>
            </a:r>
          </a:p>
          <a:p>
            <a:r>
              <a:rPr lang="nl-NL" dirty="0"/>
              <a:t>drinks = pd.read_csv('http://bit.ly/drinksbycountry’)</a:t>
            </a:r>
          </a:p>
          <a:p>
            <a:r>
              <a:rPr lang="en-CA" dirty="0" err="1"/>
              <a:t>drinks.head</a:t>
            </a:r>
            <a:r>
              <a:rPr lang="en-CA" dirty="0"/>
              <a:t>()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953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drinks.index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6547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drinks.index</a:t>
            </a:r>
            <a:endParaRPr lang="en-CA" dirty="0"/>
          </a:p>
          <a:p>
            <a:r>
              <a:rPr lang="en-CA" dirty="0" err="1"/>
              <a:t>drinks.columns</a:t>
            </a:r>
            <a:endParaRPr lang="en-CA" dirty="0"/>
          </a:p>
          <a:p>
            <a:r>
              <a:rPr lang="en-CA" dirty="0" err="1"/>
              <a:t>drinks.shape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4678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pd.read_table</a:t>
            </a:r>
            <a:r>
              <a:rPr lang="en-US" dirty="0"/>
              <a:t>('http://bit.ly/</a:t>
            </a:r>
            <a:r>
              <a:rPr lang="en-US" dirty="0" err="1"/>
              <a:t>movieusers</a:t>
            </a:r>
            <a:r>
              <a:rPr lang="en-US" dirty="0"/>
              <a:t>', header=None, </a:t>
            </a:r>
            <a:r>
              <a:rPr lang="en-US" dirty="0" err="1"/>
              <a:t>sep</a:t>
            </a:r>
            <a:r>
              <a:rPr lang="en-US" dirty="0"/>
              <a:t>='|').head()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9902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6957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350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drinks[</a:t>
            </a:r>
            <a:r>
              <a:rPr lang="en-US" dirty="0" err="1"/>
              <a:t>drinks.continent</a:t>
            </a:r>
            <a:r>
              <a:rPr lang="en-US" dirty="0"/>
              <a:t>=='South America’]</a:t>
            </a:r>
          </a:p>
          <a:p>
            <a:r>
              <a:rPr lang="en-CA" dirty="0" err="1"/>
              <a:t>drinks.loc</a:t>
            </a:r>
            <a:r>
              <a:rPr lang="en-CA" dirty="0"/>
              <a:t>[23, '</a:t>
            </a:r>
            <a:r>
              <a:rPr lang="en-CA" dirty="0" err="1"/>
              <a:t>beer_servings</a:t>
            </a:r>
            <a:r>
              <a:rPr lang="en-CA" dirty="0"/>
              <a:t>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7370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drinks.set_index</a:t>
            </a:r>
            <a:r>
              <a:rPr lang="en-US" dirty="0"/>
              <a:t>('country', 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r>
              <a:rPr lang="en-CA" dirty="0" err="1"/>
              <a:t>drinks.head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B56-4DF1-44DF-8B15-FD0EB1A1F614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9948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2873-44EE-4748-ADB0-0E8B8F7F1F96}" type="datetime1">
              <a:rPr lang="en-US" smtClean="0"/>
              <a:t>2019-11-10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6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6023-925C-4F2B-B6B3-9EB3E5E0D7A4}" type="datetime1">
              <a:rPr lang="en-US" smtClean="0"/>
              <a:t>2019-11-10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5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11BD-1278-456A-889F-57EF6CDD3B56}" type="datetime1">
              <a:rPr lang="en-US" smtClean="0"/>
              <a:t>2019-11-10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5CEDD-260B-4470-B2E2-F5757872A802}" type="datetime1">
              <a:rPr lang="en-US" smtClean="0"/>
              <a:t>2019-11-10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2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764D-D429-4A9D-A9CE-4503B4B062C2}" type="datetime1">
              <a:rPr lang="en-US" smtClean="0"/>
              <a:t>2019-11-10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9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EC38-DF51-4692-B41E-04BF8B29FFDF}" type="datetime1">
              <a:rPr lang="en-US" smtClean="0"/>
              <a:t>2019-11-10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20BA-6F8B-4170-AF9A-B0054695113B}" type="datetime1">
              <a:rPr lang="en-US" smtClean="0"/>
              <a:t>2019-11-10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82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C9B1-C4F2-482F-B490-D8102A4BA46F}" type="datetime1">
              <a:rPr lang="en-US" smtClean="0"/>
              <a:t>2019-11-10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8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BEA3A-88FF-4003-915F-34166F7D514F}" type="datetime1">
              <a:rPr lang="en-US" smtClean="0"/>
              <a:t>2019-11-10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225C-1891-479F-96F5-008AF0986058}" type="datetime1">
              <a:rPr lang="en-US" smtClean="0"/>
              <a:t>2019-11-10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9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3492-B204-4631-A5EC-09826AAEC9BD}" type="datetime1">
              <a:rPr lang="en-US" smtClean="0"/>
              <a:t>2019-11-10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58046-1F56-46DB-A2AE-6A3D272F41AC}" type="datetime1">
              <a:rPr lang="en-US" smtClean="0"/>
              <a:t>2019-11-10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849" y="1066800"/>
            <a:ext cx="84963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+mj-lt"/>
                <a:cs typeface="Times New Roman" pitchFamily="18" charset="0"/>
              </a:rPr>
              <a:t>The Machine Learning Process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899" y="5591145"/>
            <a:ext cx="6172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dirty="0">
                <a:latin typeface="+mj-lt"/>
                <a:cs typeface="Times New Roman" pitchFamily="18" charset="0"/>
              </a:rPr>
              <a:t>Reza Dibaj</a:t>
            </a:r>
          </a:p>
        </p:txBody>
      </p:sp>
      <p:pic>
        <p:nvPicPr>
          <p:cNvPr id="2" name="Picture 2" descr="Image result for machine learn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642" y="3520833"/>
            <a:ext cx="1770714" cy="177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A66319-6450-4354-8872-310C11409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48" y="2197395"/>
            <a:ext cx="849630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What do I need to know about </a:t>
            </a:r>
          </a:p>
          <a:p>
            <a:pPr algn="ctr"/>
            <a:r>
              <a:rPr lang="en-US" sz="4000" dirty="0">
                <a:latin typeface="+mj-lt"/>
                <a:cs typeface="Times New Roman" pitchFamily="18" charset="0"/>
              </a:rPr>
              <a:t>the pandas index? (Part 1)</a:t>
            </a:r>
          </a:p>
        </p:txBody>
      </p:sp>
    </p:spTree>
    <p:extLst>
      <p:ext uri="{BB962C8B-B14F-4D97-AF65-F5344CB8AC3E}">
        <p14:creationId xmlns:p14="http://schemas.microsoft.com/office/powerpoint/2010/main" val="101601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Why using index and not using a column instead?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0FCB5-637D-4CF9-87A6-D7D18DD35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" y="2177534"/>
            <a:ext cx="6991350" cy="3390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282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11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to access a row, using the new index…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AED0B1-B303-40B4-ABF3-30202025E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63" y="2152676"/>
            <a:ext cx="3876675" cy="676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108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to delete the index name…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BD06F0-CB06-4437-B5DC-A2E00E010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2177534"/>
            <a:ext cx="7286625" cy="2581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090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to reverse the procedure and bring back the current index into a column and set the conventional row index again.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F7B679-7CBC-4C47-8EE8-656B4408C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2404027"/>
            <a:ext cx="7362825" cy="3019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92A3CE7-8A80-44AC-BBE2-1F87D0D35610}"/>
              </a:ext>
            </a:extLst>
          </p:cNvPr>
          <p:cNvSpPr/>
          <p:nvPr/>
        </p:nvSpPr>
        <p:spPr>
          <a:xfrm>
            <a:off x="292894" y="2678650"/>
            <a:ext cx="533400" cy="64633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717EE0-C139-49CD-B8BF-1091160EBD54}"/>
              </a:ext>
            </a:extLst>
          </p:cNvPr>
          <p:cNvSpPr/>
          <p:nvPr/>
        </p:nvSpPr>
        <p:spPr>
          <a:xfrm>
            <a:off x="430763" y="5548682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It is important to set the name of the index before the reset process as this is the way that pandas decides the role of that column. </a:t>
            </a:r>
          </a:p>
        </p:txBody>
      </p:sp>
    </p:spTree>
    <p:extLst>
      <p:ext uri="{BB962C8B-B14F-4D97-AF65-F5344CB8AC3E}">
        <p14:creationId xmlns:p14="http://schemas.microsoft.com/office/powerpoint/2010/main" val="159438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1828799" y="1447800"/>
            <a:ext cx="69077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review a numerical summery of numerical columns.</a:t>
            </a:r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27D1DE-56E8-4131-92A2-F55F77555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512" y="2436882"/>
            <a:ext cx="6276975" cy="2952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2" descr="Image result for quick recap">
            <a:extLst>
              <a:ext uri="{FF2B5EF4-FFF2-40B4-BE49-F238E27FC236}">
                <a16:creationId xmlns:a16="http://schemas.microsoft.com/office/drawing/2014/main" id="{92EDCBAA-DE35-4CCA-AEE5-3FD9F7BABB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5" t="18769" r="19478" b="17059"/>
          <a:stretch/>
        </p:blipFill>
        <p:spPr bwMode="auto">
          <a:xfrm>
            <a:off x="457200" y="1241286"/>
            <a:ext cx="1143000" cy="69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8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57201" y="1447800"/>
            <a:ext cx="8279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the output of the command is a DF.</a:t>
            </a:r>
          </a:p>
          <a:p>
            <a:r>
              <a:rPr lang="en-US" sz="2400" dirty="0"/>
              <a:t>And it has its index and columns as well!</a:t>
            </a:r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DBFFF3-3BE5-49D6-B637-BB5C748F5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481" y="2316897"/>
            <a:ext cx="6777038" cy="41900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373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334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Bonus Tip</a:t>
            </a:r>
            <a:endParaRPr lang="en-US" sz="2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AED98-86F1-4EF8-B815-294386ABDADD}"/>
              </a:ext>
            </a:extLst>
          </p:cNvPr>
          <p:cNvSpPr/>
          <p:nvPr/>
        </p:nvSpPr>
        <p:spPr>
          <a:xfrm>
            <a:off x="457201" y="1447800"/>
            <a:ext cx="8279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simply we can apply all we did on a DF before, such as fetching a specific item as follows:</a:t>
            </a:r>
          </a:p>
        </p:txBody>
      </p:sp>
      <p:pic>
        <p:nvPicPr>
          <p:cNvPr id="9218" name="Picture 2" descr="Image result for light cartoon">
            <a:extLst>
              <a:ext uri="{FF2B5EF4-FFF2-40B4-BE49-F238E27FC236}">
                <a16:creationId xmlns:a16="http://schemas.microsoft.com/office/drawing/2014/main" id="{8E8FFE08-C16C-4E0B-8DAD-CF3C06DA5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22"/>
          <a:stretch/>
        </p:blipFill>
        <p:spPr bwMode="auto">
          <a:xfrm>
            <a:off x="3831953" y="38126"/>
            <a:ext cx="1022894" cy="137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D1E17C0-DB85-41F7-8127-56FADC6D1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644706"/>
            <a:ext cx="4648200" cy="733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251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17</a:t>
            </a:fld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762000"/>
            <a:ext cx="3523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0" dirty="0">
                <a:latin typeface="Edwardian Script ITC" panose="030303020407070D0804" pitchFamily="66" charset="0"/>
              </a:rPr>
              <a:t>Thank you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45" y="2286000"/>
            <a:ext cx="3098430" cy="358891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97620" y="28956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0820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</a:t>
            </a:r>
          </a:p>
        </p:txBody>
      </p:sp>
      <p:sp>
        <p:nvSpPr>
          <p:cNvPr id="9" name="Rectangle 8"/>
          <p:cNvSpPr/>
          <p:nvPr/>
        </p:nvSpPr>
        <p:spPr>
          <a:xfrm>
            <a:off x="6803655" y="4533900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 to be</a:t>
            </a:r>
          </a:p>
        </p:txBody>
      </p:sp>
      <p:cxnSp>
        <p:nvCxnSpPr>
          <p:cNvPr id="5" name="Elbow Connector 4"/>
          <p:cNvCxnSpPr>
            <a:stCxn id="3" idx="2"/>
            <a:endCxn id="9" idx="0"/>
          </p:cNvCxnSpPr>
          <p:nvPr/>
        </p:nvCxnSpPr>
        <p:spPr>
          <a:xfrm rot="16200000" flipH="1">
            <a:off x="6410187" y="3416532"/>
            <a:ext cx="1028700" cy="12060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7" idx="0"/>
          </p:cNvCxnSpPr>
          <p:nvPr/>
        </p:nvCxnSpPr>
        <p:spPr>
          <a:xfrm rot="5400000">
            <a:off x="5273770" y="3486150"/>
            <a:ext cx="10287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97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2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pull up an example dataset as follows: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F3D680-5901-4B89-95FC-69B08042C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2391833"/>
            <a:ext cx="7362825" cy="3009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060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3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Every DF has indexes that are also called row labels.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15D5BF-7896-4024-AD15-9306DADEE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" y="2177534"/>
            <a:ext cx="7429500" cy="3781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568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column headers are not part of THE indexes. 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63FF7621-5C07-43CE-959E-1EA19FCFC607}"/>
              </a:ext>
            </a:extLst>
          </p:cNvPr>
          <p:cNvSpPr/>
          <p:nvPr/>
        </p:nvSpPr>
        <p:spPr>
          <a:xfrm>
            <a:off x="2031999" y="3500166"/>
            <a:ext cx="609600" cy="465951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5C22E6-2BC6-47F0-9814-240303EC4F05}"/>
              </a:ext>
            </a:extLst>
          </p:cNvPr>
          <p:cNvSpPr/>
          <p:nvPr/>
        </p:nvSpPr>
        <p:spPr>
          <a:xfrm>
            <a:off x="1028699" y="4929064"/>
            <a:ext cx="77078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Neither column headers, nor indexes are part of the DF.</a:t>
            </a:r>
          </a:p>
        </p:txBody>
      </p:sp>
      <p:pic>
        <p:nvPicPr>
          <p:cNvPr id="10" name="Picture 4" descr="Image result for Point">
            <a:extLst>
              <a:ext uri="{FF2B5EF4-FFF2-40B4-BE49-F238E27FC236}">
                <a16:creationId xmlns:a16="http://schemas.microsoft.com/office/drawing/2014/main" id="{DF901960-AE87-438A-B0EC-0E2315AADA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67"/>
          <a:stretch/>
        </p:blipFill>
        <p:spPr bwMode="auto">
          <a:xfrm>
            <a:off x="228600" y="4765660"/>
            <a:ext cx="800100" cy="78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59A6AD7-89A0-4D11-972D-B089B01E2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112" y="2143125"/>
            <a:ext cx="6581775" cy="2571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795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5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5C22E6-2BC6-47F0-9814-240303EC4F05}"/>
              </a:ext>
            </a:extLst>
          </p:cNvPr>
          <p:cNvSpPr/>
          <p:nvPr/>
        </p:nvSpPr>
        <p:spPr>
          <a:xfrm>
            <a:off x="1196995" y="1535534"/>
            <a:ext cx="77078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Neither column headers, nor indexes are part of the DF.</a:t>
            </a:r>
          </a:p>
          <a:p>
            <a:r>
              <a:rPr lang="en-US" sz="2400" dirty="0"/>
              <a:t>The 0, 1, 2, 3, … are the default values for both column headers and row headers (indexes).</a:t>
            </a:r>
          </a:p>
        </p:txBody>
      </p:sp>
      <p:pic>
        <p:nvPicPr>
          <p:cNvPr id="10" name="Picture 4" descr="Image result for Point">
            <a:extLst>
              <a:ext uri="{FF2B5EF4-FFF2-40B4-BE49-F238E27FC236}">
                <a16:creationId xmlns:a16="http://schemas.microsoft.com/office/drawing/2014/main" id="{DF901960-AE87-438A-B0EC-0E2315AADA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67"/>
          <a:stretch/>
        </p:blipFill>
        <p:spPr bwMode="auto">
          <a:xfrm>
            <a:off x="396896" y="1372130"/>
            <a:ext cx="800100" cy="78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06EC0A7-950C-4216-967E-86B4CD6B9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687" y="2899267"/>
            <a:ext cx="6524625" cy="2219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616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6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Why does the index exist?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Identification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Alignment</a:t>
            </a:r>
          </a:p>
        </p:txBody>
      </p:sp>
    </p:spTree>
    <p:extLst>
      <p:ext uri="{BB962C8B-B14F-4D97-AF65-F5344CB8AC3E}">
        <p14:creationId xmlns:p14="http://schemas.microsoft.com/office/powerpoint/2010/main" val="229336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7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Identification: The indexes kept their original row numbers.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7F6D40-8C12-4753-BEB7-EACF5B46D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2186001"/>
            <a:ext cx="7696200" cy="3990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93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8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Selection: The following is how we select a specific row or specific rows: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34259D-13F2-4E6F-8BAB-392B81138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688" y="2455361"/>
            <a:ext cx="6262623" cy="37761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644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 rot="16200000">
            <a:off x="8496302" y="6362700"/>
            <a:ext cx="609599" cy="381001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381000" y="533400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Knowing more about the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556B8-EF2C-4A16-9B3C-4271CA3AE32B}"/>
              </a:ext>
            </a:extLst>
          </p:cNvPr>
          <p:cNvSpPr/>
          <p:nvPr/>
        </p:nvSpPr>
        <p:spPr>
          <a:xfrm>
            <a:off x="430763" y="1447800"/>
            <a:ext cx="830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Why using index and not using a column instead?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3BD7EE-4772-4791-9FF5-4B1102CB05F6}"/>
              </a:ext>
            </a:extLst>
          </p:cNvPr>
          <p:cNvGrpSpPr/>
          <p:nvPr/>
        </p:nvGrpSpPr>
        <p:grpSpPr>
          <a:xfrm>
            <a:off x="609600" y="2194467"/>
            <a:ext cx="7596187" cy="2905125"/>
            <a:chOff x="609600" y="2194467"/>
            <a:chExt cx="7596187" cy="290512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3FDCCF4-A8B6-4693-9B7D-6668A81B1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8212" y="2194467"/>
              <a:ext cx="7267575" cy="290512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7952A647-C045-4E2B-AE52-6DDD9678A16D}"/>
                </a:ext>
              </a:extLst>
            </p:cNvPr>
            <p:cNvSpPr/>
            <p:nvPr/>
          </p:nvSpPr>
          <p:spPr>
            <a:xfrm>
              <a:off x="1253067" y="3386435"/>
              <a:ext cx="685800" cy="4616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069EDAC-A7C8-4768-8F0B-6510FB1A6153}"/>
                </a:ext>
              </a:extLst>
            </p:cNvPr>
            <p:cNvSpPr/>
            <p:nvPr/>
          </p:nvSpPr>
          <p:spPr>
            <a:xfrm>
              <a:off x="609600" y="3294101"/>
              <a:ext cx="900112" cy="6463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Index 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693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13148</TotalTime>
  <Words>557</Words>
  <Application>Microsoft Office PowerPoint</Application>
  <PresentationFormat>On-screen Show (4:3)</PresentationFormat>
  <Paragraphs>105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Edwardian Script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S.M.Reza Dibaj</cp:lastModifiedBy>
  <cp:revision>670</cp:revision>
  <dcterms:created xsi:type="dcterms:W3CDTF">2006-08-16T00:00:00Z</dcterms:created>
  <dcterms:modified xsi:type="dcterms:W3CDTF">2019-11-11T02:57:58Z</dcterms:modified>
</cp:coreProperties>
</file>