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533" r:id="rId3"/>
    <p:sldId id="299" r:id="rId4"/>
    <p:sldId id="543" r:id="rId5"/>
    <p:sldId id="554" r:id="rId6"/>
    <p:sldId id="490" r:id="rId7"/>
    <p:sldId id="555" r:id="rId8"/>
    <p:sldId id="556" r:id="rId9"/>
    <p:sldId id="557" r:id="rId10"/>
    <p:sldId id="558" r:id="rId11"/>
    <p:sldId id="429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4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72" d="100"/>
          <a:sy n="72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ufo.loc</a:t>
            </a:r>
            <a:r>
              <a:rPr lang="en-US" dirty="0"/>
              <a:t>[0:2, 'City': 'State']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4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ufo.head</a:t>
            </a:r>
            <a:r>
              <a:rPr lang="en-US" dirty="0"/>
              <a:t>(3).drop('Time', axis=1)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254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</a:t>
            </a:r>
            <a:r>
              <a:rPr lang="en-CA" dirty="0" err="1"/>
              <a:t>ufo.City</a:t>
            </a:r>
            <a:r>
              <a:rPr lang="en-CA" dirty="0"/>
              <a:t>=='Oakland']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0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</a:t>
            </a:r>
            <a:r>
              <a:rPr lang="en-CA" dirty="0" err="1"/>
              <a:t>ufo.City</a:t>
            </a:r>
            <a:r>
              <a:rPr lang="en-CA" dirty="0"/>
              <a:t>=='Oakland', :]</a:t>
            </a:r>
          </a:p>
          <a:p>
            <a:r>
              <a:rPr lang="en-CA" dirty="0"/>
              <a:t>#What rows do I want? The rows that their City is Oakland.</a:t>
            </a:r>
          </a:p>
          <a:p>
            <a:r>
              <a:rPr lang="en-CA" dirty="0"/>
              <a:t>#What columns do I want? </a:t>
            </a:r>
            <a:r>
              <a:rPr lang="en-CA"/>
              <a:t>All comulm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440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81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ufo.iloc</a:t>
            </a:r>
            <a:r>
              <a:rPr lang="en-CA" dirty="0"/>
              <a:t>[:, [0,3]]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769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ufo.columns</a:t>
            </a:r>
            <a:endParaRPr lang="en-CA" dirty="0"/>
          </a:p>
          <a:p>
            <a:r>
              <a:rPr lang="en-CA" dirty="0" err="1"/>
              <a:t>ufo.iloc</a:t>
            </a:r>
            <a:r>
              <a:rPr lang="en-CA" dirty="0"/>
              <a:t>[:, 0:4]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17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ufo.iloc</a:t>
            </a:r>
            <a:r>
              <a:rPr lang="en-CA" dirty="0"/>
              <a:t>[:, [0,3]]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837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ufo.iloc</a:t>
            </a:r>
            <a:r>
              <a:rPr lang="en-CA" dirty="0"/>
              <a:t>[0:3, :]</a:t>
            </a:r>
          </a:p>
          <a:p>
            <a:r>
              <a:rPr lang="en-CA" dirty="0" err="1"/>
              <a:t>ufo.loc</a:t>
            </a:r>
            <a:r>
              <a:rPr lang="en-CA" dirty="0"/>
              <a:t>[0:3,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779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957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[['</a:t>
            </a:r>
            <a:r>
              <a:rPr lang="en-CA" dirty="0" err="1"/>
              <a:t>City','State</a:t>
            </a:r>
            <a:r>
              <a:rPr lang="en-CA" dirty="0"/>
              <a:t>']]</a:t>
            </a:r>
          </a:p>
          <a:p>
            <a:r>
              <a:rPr lang="en-CA" dirty="0" err="1"/>
              <a:t>ufo.loc</a:t>
            </a:r>
            <a:r>
              <a:rPr lang="en-CA" dirty="0"/>
              <a:t>[:,['</a:t>
            </a:r>
            <a:r>
              <a:rPr lang="en-CA" dirty="0" err="1"/>
              <a:t>City','State</a:t>
            </a:r>
            <a:r>
              <a:rPr lang="en-CA" dirty="0"/>
              <a:t>']]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3788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[0:2]</a:t>
            </a:r>
          </a:p>
          <a:p>
            <a:r>
              <a:rPr lang="en-CA" dirty="0" err="1"/>
              <a:t>ufo.loc</a:t>
            </a:r>
            <a:r>
              <a:rPr lang="en-CA" dirty="0"/>
              <a:t>[0:1, :]</a:t>
            </a:r>
          </a:p>
          <a:p>
            <a:r>
              <a:rPr lang="en-CA" dirty="0" err="1"/>
              <a:t>ufo.iloc</a:t>
            </a:r>
            <a:r>
              <a:rPr lang="en-CA" dirty="0"/>
              <a:t>[0:2, :]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725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drinksbycountry</a:t>
            </a:r>
            <a:r>
              <a:rPr lang="en-US" dirty="0"/>
              <a:t>', </a:t>
            </a:r>
            <a:r>
              <a:rPr lang="en-US" dirty="0" err="1"/>
              <a:t>index_col</a:t>
            </a:r>
            <a:r>
              <a:rPr lang="en-US" dirty="0"/>
              <a:t>='country’)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69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191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drinks.ix</a:t>
            </a:r>
            <a:r>
              <a:rPr lang="en-CA" dirty="0"/>
              <a:t>['Albania', 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655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drinks.ix</a:t>
            </a:r>
            <a:r>
              <a:rPr lang="en-CA" dirty="0"/>
              <a:t>[1, '</a:t>
            </a:r>
            <a:r>
              <a:rPr lang="en-CA" dirty="0" err="1"/>
              <a:t>beer_servings</a:t>
            </a:r>
            <a:r>
              <a:rPr lang="en-CA" dirty="0"/>
              <a:t>’]</a:t>
            </a:r>
          </a:p>
          <a:p>
            <a:r>
              <a:rPr lang="en-CA" dirty="0"/>
              <a:t>#ix() should guess whether the parameter is a position or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46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drinks.ix</a:t>
            </a:r>
            <a:r>
              <a:rPr lang="en-CA" dirty="0"/>
              <a:t>['</a:t>
            </a:r>
            <a:r>
              <a:rPr lang="en-CA" dirty="0" err="1"/>
              <a:t>Albania':'Andorra</a:t>
            </a:r>
            <a:r>
              <a:rPr lang="en-CA" dirty="0"/>
              <a:t>', 0:2]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26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ufo.ix</a:t>
            </a:r>
            <a:r>
              <a:rPr lang="en-CA" dirty="0"/>
              <a:t>[0:2, 0:2]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239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ufo</a:t>
            </a:r>
            <a:r>
              <a:rPr lang="en-CA" dirty="0"/>
              <a:t>=</a:t>
            </a:r>
            <a:r>
              <a:rPr lang="en-CA" dirty="0" err="1"/>
              <a:t>pd.read_csv</a:t>
            </a:r>
            <a:r>
              <a:rPr lang="en-CA" dirty="0"/>
              <a:t>('http://bit.ly/</a:t>
            </a:r>
            <a:r>
              <a:rPr lang="en-CA" dirty="0" err="1"/>
              <a:t>uforeports</a:t>
            </a:r>
            <a:r>
              <a:rPr lang="en-CA" dirty="0"/>
              <a:t>’)</a:t>
            </a:r>
          </a:p>
          <a:p>
            <a:r>
              <a:rPr lang="en-CA" dirty="0" err="1"/>
              <a:t>ufo.head</a:t>
            </a:r>
            <a:r>
              <a:rPr lang="en-CA" dirty="0"/>
              <a:t>(3)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[0,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28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ufo.loc[[0, 1, 2], :]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7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[0:2]</a:t>
            </a:r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9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ufo.loc[:, 'City']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0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[:, ['City', 'State']]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64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[:, 'City': 'State']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37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select multiple rows and columns from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another example to use range for both rows and columns: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074FE-485B-4CB3-95DD-EA21819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2424"/>
            <a:ext cx="4533900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2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other method we learned before that could do the same as the previous slide’s command?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another example to use range for both rows and columns: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BC35E-9C15-4251-A9C8-97F972F2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600325"/>
            <a:ext cx="462915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3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676399" y="1447800"/>
            <a:ext cx="706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Finding the rows that their “City” is “Oakland ….</a:t>
            </a:r>
          </a:p>
        </p:txBody>
      </p:sp>
      <p:pic>
        <p:nvPicPr>
          <p:cNvPr id="7" name="Picture 2" descr="Image result for quick recap">
            <a:extLst>
              <a:ext uri="{FF2B5EF4-FFF2-40B4-BE49-F238E27FC236}">
                <a16:creationId xmlns:a16="http://schemas.microsoft.com/office/drawing/2014/main" id="{4CE19EBA-FEF7-433A-814D-D0C4A0F8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78855-3AE6-46EF-ABC6-9B82D4F8C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2130000"/>
            <a:ext cx="6010275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3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get the same result with </a:t>
            </a:r>
            <a:r>
              <a:rPr lang="en-US" sz="2400" dirty="0" err="1"/>
              <a:t>DF.loc</a:t>
            </a:r>
            <a:r>
              <a:rPr lang="en-US" sz="2400" dirty="0"/>
              <a:t> with higher </a:t>
            </a:r>
            <a:r>
              <a:rPr lang="en-US" sz="2400" dirty="0" err="1"/>
              <a:t>flexsibility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5547D3-654D-42C3-9D43-B7F5F621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25" y="2177534"/>
            <a:ext cx="58578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4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you can easily customize it, thanks to </a:t>
            </a:r>
            <a:r>
              <a:rPr lang="en-US" sz="2400" dirty="0" err="1"/>
              <a:t>DF.loc</a:t>
            </a:r>
            <a:r>
              <a:rPr lang="en-US" sz="2400" dirty="0"/>
              <a:t>() flexibility.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DB5E69-C35A-44E6-BAEC-3F7F829A3302}"/>
              </a:ext>
            </a:extLst>
          </p:cNvPr>
          <p:cNvGrpSpPr/>
          <p:nvPr/>
        </p:nvGrpSpPr>
        <p:grpSpPr>
          <a:xfrm>
            <a:off x="776702" y="2533650"/>
            <a:ext cx="7590596" cy="2876550"/>
            <a:chOff x="562804" y="2553528"/>
            <a:chExt cx="7590596" cy="2876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A9F39D-398B-4B2B-A147-3DEAA27CB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804" y="2553528"/>
              <a:ext cx="3876675" cy="28670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188A7C-2B78-4AD9-8E6F-C4D670007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553528"/>
              <a:ext cx="3429000" cy="28765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5235212-C996-4BFB-B7D8-236BAA99D65F}"/>
                </a:ext>
              </a:extLst>
            </p:cNvPr>
            <p:cNvSpPr/>
            <p:nvPr/>
          </p:nvSpPr>
          <p:spPr>
            <a:xfrm>
              <a:off x="2986502" y="3593189"/>
              <a:ext cx="2438400" cy="1057626"/>
            </a:xfrm>
            <a:prstGeom prst="homePlate">
              <a:avLst>
                <a:gd name="adj" fmla="val 27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And this can be done with our previous knowledge 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DF.iloc</a:t>
            </a:r>
            <a:r>
              <a:rPr lang="en-US" sz="2400" dirty="0"/>
              <a:t>() is for filtering rows and columns by integer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BD80E-DFD7-453C-B916-96F7A6ED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160969"/>
            <a:ext cx="3181350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we can use it for a range of columns, considering that it is exclusive of the second number: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0528F-4654-4EC1-A858-ED8CAEE2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331178"/>
            <a:ext cx="782955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36F9F8E-9E04-4A57-BC5B-52C78F7A7827}"/>
              </a:ext>
            </a:extLst>
          </p:cNvPr>
          <p:cNvSpPr/>
          <p:nvPr/>
        </p:nvSpPr>
        <p:spPr>
          <a:xfrm>
            <a:off x="657225" y="6003887"/>
            <a:ext cx="1524000" cy="693889"/>
          </a:xfrm>
          <a:prstGeom prst="homePlate">
            <a:avLst>
              <a:gd name="adj" fmla="val 2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same as this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FC3B-633B-429F-B89F-EDB24A75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6003887"/>
            <a:ext cx="2276475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6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219201" y="1447800"/>
            <a:ext cx="751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DF.loc</a:t>
            </a:r>
            <a:r>
              <a:rPr lang="en-US" sz="2400" dirty="0"/>
              <a:t>() </a:t>
            </a:r>
            <a:r>
              <a:rPr lang="en-US" sz="2400" dirty="0">
                <a:sym typeface="Wingdings" panose="05000000000000000000" pitchFamily="2" charset="2"/>
              </a:rPr>
              <a:t> Inclusive of both sides</a:t>
            </a:r>
          </a:p>
          <a:p>
            <a:r>
              <a:rPr lang="en-US" sz="2400" dirty="0"/>
              <a:t>Whereas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DF.iloc</a:t>
            </a:r>
            <a:r>
              <a:rPr lang="en-US" sz="2400" dirty="0"/>
              <a:t>() </a:t>
            </a:r>
            <a:r>
              <a:rPr lang="en-US" sz="2400" dirty="0">
                <a:sym typeface="Wingdings" panose="05000000000000000000" pitchFamily="2" charset="2"/>
              </a:rPr>
              <a:t> Exclusive of the second number </a:t>
            </a:r>
            <a:endParaRPr lang="en-US" sz="2400" dirty="0"/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8D8AC2C-697D-462D-A241-D34F1F84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653728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more example of </a:t>
            </a:r>
            <a:r>
              <a:rPr lang="en-US" sz="2400" dirty="0" err="1"/>
              <a:t>DF.iloc</a:t>
            </a:r>
            <a:r>
              <a:rPr lang="en-US" sz="2400" dirty="0"/>
              <a:t>():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F978AD-EEBD-490E-AF16-0AD07C29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177534"/>
            <a:ext cx="577215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F9157FA-3465-4D2B-AF06-A521701B9E91}"/>
              </a:ext>
            </a:extLst>
          </p:cNvPr>
          <p:cNvSpPr/>
          <p:nvPr/>
        </p:nvSpPr>
        <p:spPr>
          <a:xfrm>
            <a:off x="1322526" y="2089666"/>
            <a:ext cx="4572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CE24A2-5C30-42F6-A07A-74E16154D297}"/>
              </a:ext>
            </a:extLst>
          </p:cNvPr>
          <p:cNvSpPr/>
          <p:nvPr/>
        </p:nvSpPr>
        <p:spPr>
          <a:xfrm>
            <a:off x="1322526" y="3853935"/>
            <a:ext cx="4572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Different DF methods for selecting rows and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DF.loc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DF.iloc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DF.ix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3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one do you prefer?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B78D-E064-442D-B8EF-4CAC16CD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4896"/>
            <a:ext cx="314325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871D9-379E-49E3-8F9A-3260302EA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86796"/>
            <a:ext cx="3133725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6C9216-8CA6-494E-96E4-0A6004B30FE0}"/>
              </a:ext>
            </a:extLst>
          </p:cNvPr>
          <p:cNvSpPr/>
          <p:nvPr/>
        </p:nvSpPr>
        <p:spPr>
          <a:xfrm>
            <a:off x="4188904" y="3747353"/>
            <a:ext cx="709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9716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one do you prefer? Why?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17E65-8410-4BBB-B316-722BE0A6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2176761"/>
            <a:ext cx="5581650" cy="145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4B85D0-BF06-4B32-B63C-E9A09A1F9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557886"/>
            <a:ext cx="5553075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85D2A-35E2-495A-AD74-CBB0BDE2AF23}"/>
              </a:ext>
            </a:extLst>
          </p:cNvPr>
          <p:cNvSpPr/>
          <p:nvPr/>
        </p:nvSpPr>
        <p:spPr>
          <a:xfrm>
            <a:off x="1374864" y="3970705"/>
            <a:ext cx="709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5FB98-7702-499B-A456-F5B1238BD23A}"/>
              </a:ext>
            </a:extLst>
          </p:cNvPr>
          <p:cNvSpPr/>
          <p:nvPr/>
        </p:nvSpPr>
        <p:spPr>
          <a:xfrm>
            <a:off x="2083905" y="5261342"/>
            <a:ext cx="709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029CC-CC44-4B0C-9E05-7FDBA9BC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41" y="4905673"/>
            <a:ext cx="5524500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5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selection, </a:t>
            </a:r>
            <a:r>
              <a:rPr lang="en-US" sz="2400" dirty="0" err="1"/>
              <a:t>DF.ix</a:t>
            </a:r>
            <a:r>
              <a:rPr lang="en-US" sz="2400" dirty="0"/>
              <a:t>() allows you to mix labels and integers.</a:t>
            </a:r>
          </a:p>
          <a:p>
            <a:r>
              <a:rPr lang="en-US" sz="2400" dirty="0"/>
              <a:t>Let’s pull up an example dataset as follows and check what is new?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E209AA-7949-4D05-A315-628DD6D3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781122"/>
            <a:ext cx="72390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I want to select the highlighted cell in the DF using </a:t>
            </a:r>
            <a:r>
              <a:rPr lang="en-US" sz="2400" dirty="0" err="1"/>
              <a:t>DF.ix</a:t>
            </a:r>
            <a:r>
              <a:rPr lang="en-US" sz="2400" dirty="0"/>
              <a:t>()?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14EE-CEB9-4742-9173-C0171FD4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546866"/>
            <a:ext cx="6467475" cy="1924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result…. Kind of outdated command, but good to know for understanding others’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91B8B-5871-43BB-9D4B-28590F2A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520524"/>
            <a:ext cx="8562975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9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way…. Kind of outdated command, but good to know for understanding others’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7DB9D-A2FC-4AA5-A334-EC41A286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536927"/>
            <a:ext cx="8429625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8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example of using ix. It exclude the end position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91335-797C-44C4-8E2B-2B3B388D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3" y="2362200"/>
            <a:ext cx="7391400" cy="4052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2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example… A funny one! Can you see any logic in this one?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5DB2-D992-48D4-9FE3-49F6A532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3" y="2362200"/>
            <a:ext cx="84201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4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28722B-B651-4BCA-B729-B0528D985152}"/>
              </a:ext>
            </a:extLst>
          </p:cNvPr>
          <p:cNvSpPr/>
          <p:nvPr/>
        </p:nvSpPr>
        <p:spPr>
          <a:xfrm>
            <a:off x="1219201" y="1447800"/>
            <a:ext cx="7517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DF.ix</a:t>
            </a:r>
            <a:r>
              <a:rPr lang="en-US" sz="2400" dirty="0"/>
              <a:t>() ONLY if you have to!</a:t>
            </a:r>
          </a:p>
          <a:p>
            <a:r>
              <a:rPr lang="en-US" sz="2400" dirty="0"/>
              <a:t>Otherwise, enjoy using </a:t>
            </a:r>
            <a:r>
              <a:rPr lang="en-US" sz="2400" dirty="0" err="1"/>
              <a:t>DF.loc</a:t>
            </a:r>
            <a:r>
              <a:rPr lang="en-US" sz="2400" dirty="0"/>
              <a:t>() or </a:t>
            </a:r>
            <a:r>
              <a:rPr lang="en-US" sz="2400" dirty="0" err="1"/>
              <a:t>DF.iloc</a:t>
            </a:r>
            <a:r>
              <a:rPr lang="en-US" sz="2400" dirty="0"/>
              <a:t>().</a:t>
            </a:r>
          </a:p>
        </p:txBody>
      </p:sp>
      <p:pic>
        <p:nvPicPr>
          <p:cNvPr id="15" name="Picture 4" descr="Image result for Point">
            <a:extLst>
              <a:ext uri="{FF2B5EF4-FFF2-40B4-BE49-F238E27FC236}">
                <a16:creationId xmlns:a16="http://schemas.microsoft.com/office/drawing/2014/main" id="{195CC626-5441-434C-9449-4B1461C65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98107" y="1469062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follows, this time showing the first </a:t>
            </a:r>
            <a:r>
              <a:rPr lang="en-US" sz="2400" b="1" dirty="0">
                <a:solidFill>
                  <a:srgbClr val="FF0000"/>
                </a:solidFill>
              </a:rPr>
              <a:t>3 rows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CA5DC-6361-4F19-AEE1-FD61A5AF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667000"/>
            <a:ext cx="561975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loc() is a DF method for filtering rows and selecting columns by label. </a:t>
            </a:r>
          </a:p>
          <a:p>
            <a:r>
              <a:rPr lang="en-US" sz="2400" dirty="0"/>
              <a:t>Label for rows is index and for columns is column names.</a:t>
            </a:r>
          </a:p>
          <a:p>
            <a:endParaRPr lang="en-US" sz="2400" dirty="0"/>
          </a:p>
          <a:p>
            <a:r>
              <a:rPr lang="en-US" sz="2400" dirty="0" err="1"/>
              <a:t>DF.loc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what rows do I want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what columns do I want</a:t>
            </a:r>
            <a:r>
              <a:rPr lang="en-US" sz="2400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F982F-6730-42AE-8E74-AC069D4B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3855968"/>
            <a:ext cx="354330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047686-6829-43C9-9C5A-B030A22D985E}"/>
              </a:ext>
            </a:extLst>
          </p:cNvPr>
          <p:cNvCxnSpPr>
            <a:cxnSpLocks/>
          </p:cNvCxnSpPr>
          <p:nvPr/>
        </p:nvCxnSpPr>
        <p:spPr>
          <a:xfrm>
            <a:off x="2800350" y="3341236"/>
            <a:ext cx="1390650" cy="6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4DC403-D122-4E22-B07A-199CA049E60E}"/>
              </a:ext>
            </a:extLst>
          </p:cNvPr>
          <p:cNvCxnSpPr>
            <a:cxnSpLocks/>
          </p:cNvCxnSpPr>
          <p:nvPr/>
        </p:nvCxnSpPr>
        <p:spPr>
          <a:xfrm flipH="1">
            <a:off x="4518992" y="3318268"/>
            <a:ext cx="914400" cy="70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02A92D5-DA81-4597-956D-F6A711BE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781675"/>
            <a:ext cx="4743450" cy="542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6690AEE3-9582-4932-95CA-1EC455AF9D89}"/>
              </a:ext>
            </a:extLst>
          </p:cNvPr>
          <p:cNvSpPr/>
          <p:nvPr/>
        </p:nvSpPr>
        <p:spPr>
          <a:xfrm rot="10800000" flipH="1">
            <a:off x="6477000" y="4461270"/>
            <a:ext cx="857938" cy="1752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we want multiple rows?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1C77-3F4B-4603-A836-93D7901A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2203771"/>
            <a:ext cx="540067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1A5EAE-F6E7-42DA-9587-070C695564B5}"/>
              </a:ext>
            </a:extLst>
          </p:cNvPr>
          <p:cNvSpPr/>
          <p:nvPr/>
        </p:nvSpPr>
        <p:spPr>
          <a:xfrm>
            <a:off x="1787375" y="3742896"/>
            <a:ext cx="8034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401F7-8DFE-4797-9BAD-994CD93D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432876"/>
            <a:ext cx="5495925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B45A40D-5165-45BE-8400-E73E86A73AB7}"/>
              </a:ext>
            </a:extLst>
          </p:cNvPr>
          <p:cNvSpPr/>
          <p:nvPr/>
        </p:nvSpPr>
        <p:spPr>
          <a:xfrm>
            <a:off x="381000" y="4450782"/>
            <a:ext cx="2438400" cy="1738718"/>
          </a:xfrm>
          <a:prstGeom prst="homePlate">
            <a:avLst>
              <a:gd name="adj" fmla="val 2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that loc() is inclusive on both sides.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D3A5DD-A8E7-4A23-9F2A-073F0902DEFA}"/>
              </a:ext>
            </a:extLst>
          </p:cNvPr>
          <p:cNvCxnSpPr>
            <a:cxnSpLocks/>
          </p:cNvCxnSpPr>
          <p:nvPr/>
        </p:nvCxnSpPr>
        <p:spPr>
          <a:xfrm flipH="1">
            <a:off x="3505200" y="4757531"/>
            <a:ext cx="533400" cy="56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DB14A7-5626-4144-87E8-C49F6E0F1B10}"/>
              </a:ext>
            </a:extLst>
          </p:cNvPr>
          <p:cNvCxnSpPr>
            <a:cxnSpLocks/>
          </p:cNvCxnSpPr>
          <p:nvPr/>
        </p:nvCxnSpPr>
        <p:spPr>
          <a:xfrm flipH="1">
            <a:off x="3505201" y="4757531"/>
            <a:ext cx="685799" cy="11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17983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What if we miss the column part? E.g. 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Pandas considers the total column, i.e. it considers “:” as the default.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Not a good practice!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B77A8-4848-4ECB-83F3-30054F23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10122"/>
            <a:ext cx="5400675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4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we want column selection?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B8282-F7E9-4287-96D1-4337D96A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167595"/>
            <a:ext cx="41433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4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when we want multiple columns: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35623-BD7B-4408-B1AF-58FBE0F8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2251213"/>
            <a:ext cx="3695700" cy="316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0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 we can specify columns as a range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BE168-C214-4351-8E05-1DFC9AD8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97733"/>
            <a:ext cx="54864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0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13465</TotalTime>
  <Words>982</Words>
  <Application>Microsoft Office PowerPoint</Application>
  <PresentationFormat>On-screen Show (4:3)</PresentationFormat>
  <Paragraphs>171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703</cp:revision>
  <dcterms:created xsi:type="dcterms:W3CDTF">2006-08-16T00:00:00Z</dcterms:created>
  <dcterms:modified xsi:type="dcterms:W3CDTF">2019-11-15T05:01:47Z</dcterms:modified>
</cp:coreProperties>
</file>