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256" r:id="rId2"/>
    <p:sldId id="299" r:id="rId3"/>
    <p:sldId id="574" r:id="rId4"/>
    <p:sldId id="575" r:id="rId5"/>
    <p:sldId id="576" r:id="rId6"/>
    <p:sldId id="577" r:id="rId7"/>
    <p:sldId id="578" r:id="rId8"/>
    <p:sldId id="429" r:id="rId9"/>
    <p:sldId id="579" r:id="rId10"/>
    <p:sldId id="580" r:id="rId11"/>
    <p:sldId id="581" r:id="rId12"/>
    <p:sldId id="582" r:id="rId13"/>
    <p:sldId id="583" r:id="rId14"/>
    <p:sldId id="572" r:id="rId15"/>
    <p:sldId id="585" r:id="rId16"/>
    <p:sldId id="584" r:id="rId17"/>
    <p:sldId id="586" r:id="rId18"/>
    <p:sldId id="573" r:id="rId19"/>
    <p:sldId id="587" r:id="rId20"/>
    <p:sldId id="588" r:id="rId21"/>
    <p:sldId id="589" r:id="rId22"/>
    <p:sldId id="29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84416" autoAdjust="0"/>
  </p:normalViewPr>
  <p:slideViewPr>
    <p:cSldViewPr>
      <p:cViewPr varScale="1">
        <p:scale>
          <a:sx n="72" d="100"/>
          <a:sy n="72" d="100"/>
        </p:scale>
        <p:origin x="181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97353C-2671-4BBB-AC1F-14988F73AE8E}" type="datetimeFigureOut">
              <a:rPr lang="en-CA" smtClean="0"/>
              <a:t>2019-11-15</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3B56-4DF1-44DF-8B15-FD0EB1A1F614}" type="slidenum">
              <a:rPr lang="en-CA" smtClean="0"/>
              <a:t>‹#›</a:t>
            </a:fld>
            <a:endParaRPr lang="en-CA" dirty="0"/>
          </a:p>
        </p:txBody>
      </p:sp>
    </p:spTree>
    <p:extLst>
      <p:ext uri="{BB962C8B-B14F-4D97-AF65-F5344CB8AC3E}">
        <p14:creationId xmlns:p14="http://schemas.microsoft.com/office/powerpoint/2010/main" val="282463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a:t>
            </a:fld>
            <a:endParaRPr lang="en-CA" dirty="0"/>
          </a:p>
        </p:txBody>
      </p:sp>
    </p:spTree>
    <p:extLst>
      <p:ext uri="{BB962C8B-B14F-4D97-AF65-F5344CB8AC3E}">
        <p14:creationId xmlns:p14="http://schemas.microsoft.com/office/powerpoint/2010/main" val="768693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10</a:t>
            </a:fld>
            <a:endParaRPr lang="en-CA" dirty="0"/>
          </a:p>
        </p:txBody>
      </p:sp>
    </p:spTree>
    <p:extLst>
      <p:ext uri="{BB962C8B-B14F-4D97-AF65-F5344CB8AC3E}">
        <p14:creationId xmlns:p14="http://schemas.microsoft.com/office/powerpoint/2010/main" val="159610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drinks['continent'] = </a:t>
            </a:r>
            <a:r>
              <a:rPr lang="en-CA" dirty="0" err="1"/>
              <a:t>drinks.continent.astype</a:t>
            </a:r>
            <a:r>
              <a:rPr lang="en-CA" dirty="0"/>
              <a:t>('category’)</a:t>
            </a:r>
          </a:p>
          <a:p>
            <a:r>
              <a:rPr lang="en-CA" dirty="0" err="1"/>
              <a:t>drinks.dtypes</a:t>
            </a:r>
            <a:endParaRPr lang="en-CA" dirty="0"/>
          </a:p>
          <a:p>
            <a:r>
              <a:rPr lang="en-CA" dirty="0" err="1"/>
              <a:t>drinks.continent.head</a:t>
            </a:r>
            <a:r>
              <a:rPr lang="en-CA" dirty="0"/>
              <a:t>()</a:t>
            </a:r>
          </a:p>
        </p:txBody>
      </p:sp>
      <p:sp>
        <p:nvSpPr>
          <p:cNvPr id="4" name="Slide Number Placeholder 3"/>
          <p:cNvSpPr>
            <a:spLocks noGrp="1"/>
          </p:cNvSpPr>
          <p:nvPr>
            <p:ph type="sldNum" sz="quarter" idx="10"/>
          </p:nvPr>
        </p:nvSpPr>
        <p:spPr/>
        <p:txBody>
          <a:bodyPr/>
          <a:lstStyle/>
          <a:p>
            <a:fld id="{0B373B56-4DF1-44DF-8B15-FD0EB1A1F614}" type="slidenum">
              <a:rPr lang="en-CA" smtClean="0"/>
              <a:t>11</a:t>
            </a:fld>
            <a:endParaRPr lang="en-CA" dirty="0"/>
          </a:p>
        </p:txBody>
      </p:sp>
    </p:spTree>
    <p:extLst>
      <p:ext uri="{BB962C8B-B14F-4D97-AF65-F5344CB8AC3E}">
        <p14:creationId xmlns:p14="http://schemas.microsoft.com/office/powerpoint/2010/main" val="2955181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drinks.continent.cat.codes.head</a:t>
            </a:r>
            <a:r>
              <a:rPr lang="en-CA" dirty="0"/>
              <a:t>()</a:t>
            </a:r>
          </a:p>
        </p:txBody>
      </p:sp>
      <p:sp>
        <p:nvSpPr>
          <p:cNvPr id="4" name="Slide Number Placeholder 3"/>
          <p:cNvSpPr>
            <a:spLocks noGrp="1"/>
          </p:cNvSpPr>
          <p:nvPr>
            <p:ph type="sldNum" sz="quarter" idx="10"/>
          </p:nvPr>
        </p:nvSpPr>
        <p:spPr/>
        <p:txBody>
          <a:bodyPr/>
          <a:lstStyle/>
          <a:p>
            <a:fld id="{0B373B56-4DF1-44DF-8B15-FD0EB1A1F614}" type="slidenum">
              <a:rPr lang="en-CA" smtClean="0"/>
              <a:t>12</a:t>
            </a:fld>
            <a:endParaRPr lang="en-CA" dirty="0"/>
          </a:p>
        </p:txBody>
      </p:sp>
    </p:spTree>
    <p:extLst>
      <p:ext uri="{BB962C8B-B14F-4D97-AF65-F5344CB8AC3E}">
        <p14:creationId xmlns:p14="http://schemas.microsoft.com/office/powerpoint/2010/main" val="941204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drinks.continent.cat.codes.head</a:t>
            </a:r>
            <a:r>
              <a:rPr lang="en-CA" dirty="0"/>
              <a:t>()</a:t>
            </a:r>
          </a:p>
        </p:txBody>
      </p:sp>
      <p:sp>
        <p:nvSpPr>
          <p:cNvPr id="4" name="Slide Number Placeholder 3"/>
          <p:cNvSpPr>
            <a:spLocks noGrp="1"/>
          </p:cNvSpPr>
          <p:nvPr>
            <p:ph type="sldNum" sz="quarter" idx="10"/>
          </p:nvPr>
        </p:nvSpPr>
        <p:spPr/>
        <p:txBody>
          <a:bodyPr/>
          <a:lstStyle/>
          <a:p>
            <a:fld id="{0B373B56-4DF1-44DF-8B15-FD0EB1A1F614}" type="slidenum">
              <a:rPr lang="en-CA" smtClean="0"/>
              <a:t>13</a:t>
            </a:fld>
            <a:endParaRPr lang="en-CA" dirty="0"/>
          </a:p>
        </p:txBody>
      </p:sp>
    </p:spTree>
    <p:extLst>
      <p:ext uri="{BB962C8B-B14F-4D97-AF65-F5344CB8AC3E}">
        <p14:creationId xmlns:p14="http://schemas.microsoft.com/office/powerpoint/2010/main" val="450718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drinks['country'] = </a:t>
            </a:r>
            <a:r>
              <a:rPr lang="en-US" dirty="0" err="1"/>
              <a:t>drinks.country.astype</a:t>
            </a:r>
            <a:r>
              <a:rPr lang="en-US" dirty="0"/>
              <a:t>('category')</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14</a:t>
            </a:fld>
            <a:endParaRPr lang="en-CA" dirty="0"/>
          </a:p>
        </p:txBody>
      </p:sp>
    </p:spTree>
    <p:extLst>
      <p:ext uri="{BB962C8B-B14F-4D97-AF65-F5344CB8AC3E}">
        <p14:creationId xmlns:p14="http://schemas.microsoft.com/office/powerpoint/2010/main" val="4121344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drinks.continent.cat.codes.head</a:t>
            </a:r>
            <a:r>
              <a:rPr lang="en-CA" dirty="0"/>
              <a:t>()</a:t>
            </a:r>
          </a:p>
        </p:txBody>
      </p:sp>
      <p:sp>
        <p:nvSpPr>
          <p:cNvPr id="4" name="Slide Number Placeholder 3"/>
          <p:cNvSpPr>
            <a:spLocks noGrp="1"/>
          </p:cNvSpPr>
          <p:nvPr>
            <p:ph type="sldNum" sz="quarter" idx="10"/>
          </p:nvPr>
        </p:nvSpPr>
        <p:spPr/>
        <p:txBody>
          <a:bodyPr/>
          <a:lstStyle/>
          <a:p>
            <a:fld id="{0B373B56-4DF1-44DF-8B15-FD0EB1A1F614}" type="slidenum">
              <a:rPr lang="en-CA" smtClean="0"/>
              <a:t>15</a:t>
            </a:fld>
            <a:endParaRPr lang="en-CA" dirty="0"/>
          </a:p>
        </p:txBody>
      </p:sp>
    </p:spTree>
    <p:extLst>
      <p:ext uri="{BB962C8B-B14F-4D97-AF65-F5344CB8AC3E}">
        <p14:creationId xmlns:p14="http://schemas.microsoft.com/office/powerpoint/2010/main" val="1553894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drinks.country.cat.categories</a:t>
            </a:r>
            <a:endParaRPr lang="en-CA" dirty="0"/>
          </a:p>
          <a:p>
            <a:r>
              <a:rPr lang="en-CA" dirty="0" err="1"/>
              <a:t>drinks.continent.cat.categories</a:t>
            </a:r>
            <a:endParaRPr lang="en-CA"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16</a:t>
            </a:fld>
            <a:endParaRPr lang="en-CA" dirty="0"/>
          </a:p>
        </p:txBody>
      </p:sp>
    </p:spTree>
    <p:extLst>
      <p:ext uri="{BB962C8B-B14F-4D97-AF65-F5344CB8AC3E}">
        <p14:creationId xmlns:p14="http://schemas.microsoft.com/office/powerpoint/2010/main" val="1514902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drinks.info()</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17</a:t>
            </a:fld>
            <a:endParaRPr lang="en-CA" dirty="0"/>
          </a:p>
        </p:txBody>
      </p:sp>
    </p:spTree>
    <p:extLst>
      <p:ext uri="{BB962C8B-B14F-4D97-AF65-F5344CB8AC3E}">
        <p14:creationId xmlns:p14="http://schemas.microsoft.com/office/powerpoint/2010/main" val="1713009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df = </a:t>
            </a:r>
            <a:r>
              <a:rPr lang="en-CA" dirty="0" err="1"/>
              <a:t>pd.DataFrame</a:t>
            </a:r>
            <a:r>
              <a:rPr lang="en-CA" dirty="0"/>
              <a:t>({'ID':[100, 101, 102, 103], 'quality':['good', 'very good', 'good', 'excellent’]})</a:t>
            </a:r>
          </a:p>
          <a:p>
            <a:r>
              <a:rPr lang="en-CA" dirty="0"/>
              <a:t>df</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18</a:t>
            </a:fld>
            <a:endParaRPr lang="en-CA" dirty="0"/>
          </a:p>
        </p:txBody>
      </p:sp>
    </p:spTree>
    <p:extLst>
      <p:ext uri="{BB962C8B-B14F-4D97-AF65-F5344CB8AC3E}">
        <p14:creationId xmlns:p14="http://schemas.microsoft.com/office/powerpoint/2010/main" val="2777166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df.sort_values</a:t>
            </a:r>
            <a:r>
              <a:rPr lang="en-CA" dirty="0"/>
              <a:t>('quality')</a:t>
            </a:r>
          </a:p>
        </p:txBody>
      </p:sp>
      <p:sp>
        <p:nvSpPr>
          <p:cNvPr id="4" name="Slide Number Placeholder 3"/>
          <p:cNvSpPr>
            <a:spLocks noGrp="1"/>
          </p:cNvSpPr>
          <p:nvPr>
            <p:ph type="sldNum" sz="quarter" idx="10"/>
          </p:nvPr>
        </p:nvSpPr>
        <p:spPr/>
        <p:txBody>
          <a:bodyPr/>
          <a:lstStyle/>
          <a:p>
            <a:fld id="{0B373B56-4DF1-44DF-8B15-FD0EB1A1F614}" type="slidenum">
              <a:rPr lang="en-CA" smtClean="0"/>
              <a:t>19</a:t>
            </a:fld>
            <a:endParaRPr lang="en-CA" dirty="0"/>
          </a:p>
        </p:txBody>
      </p:sp>
    </p:spTree>
    <p:extLst>
      <p:ext uri="{BB962C8B-B14F-4D97-AF65-F5344CB8AC3E}">
        <p14:creationId xmlns:p14="http://schemas.microsoft.com/office/powerpoint/2010/main" val="83977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 pandas as pd</a:t>
            </a:r>
          </a:p>
          <a:p>
            <a:r>
              <a:rPr lang="nl-NL" dirty="0"/>
              <a:t>drinks = pd.read_csv('http://bit.ly/drinksbycountry’)</a:t>
            </a:r>
          </a:p>
          <a:p>
            <a:r>
              <a:rPr lang="en-CA" dirty="0" err="1"/>
              <a:t>drinks.head</a:t>
            </a:r>
            <a:r>
              <a:rPr lang="en-CA" dirty="0"/>
              <a:t>()</a:t>
            </a:r>
          </a:p>
          <a:p>
            <a:endParaRPr lang="en-CA"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a:t>
            </a:fld>
            <a:endParaRPr lang="en-CA" dirty="0"/>
          </a:p>
        </p:txBody>
      </p:sp>
    </p:spTree>
    <p:extLst>
      <p:ext uri="{BB962C8B-B14F-4D97-AF65-F5344CB8AC3E}">
        <p14:creationId xmlns:p14="http://schemas.microsoft.com/office/powerpoint/2010/main" val="3169535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cat_type</a:t>
            </a:r>
            <a:r>
              <a:rPr lang="en-CA" dirty="0"/>
              <a:t> = </a:t>
            </a:r>
            <a:r>
              <a:rPr lang="en-CA" dirty="0" err="1"/>
              <a:t>pd.api.types.CategoricalDtype</a:t>
            </a:r>
            <a:r>
              <a:rPr lang="en-CA" dirty="0"/>
              <a:t>(categories=['good', 'very good', 'excellent'], ordered=True)</a:t>
            </a:r>
          </a:p>
          <a:p>
            <a:r>
              <a:rPr lang="en-CA" dirty="0"/>
              <a:t>df['quality'] = </a:t>
            </a:r>
            <a:r>
              <a:rPr lang="en-CA" dirty="0" err="1"/>
              <a:t>df.quality.astype</a:t>
            </a:r>
            <a:r>
              <a:rPr lang="en-CA" dirty="0"/>
              <a:t>(</a:t>
            </a:r>
            <a:r>
              <a:rPr lang="en-CA" dirty="0" err="1"/>
              <a:t>cat_type</a:t>
            </a:r>
            <a:r>
              <a:rPr lang="en-CA" dirty="0"/>
              <a:t>)</a:t>
            </a:r>
          </a:p>
          <a:p>
            <a:r>
              <a:rPr lang="en-CA" dirty="0" err="1"/>
              <a:t>df.quality</a:t>
            </a:r>
            <a:endParaRPr lang="en-CA"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20</a:t>
            </a:fld>
            <a:endParaRPr lang="en-CA" dirty="0"/>
          </a:p>
        </p:txBody>
      </p:sp>
    </p:spTree>
    <p:extLst>
      <p:ext uri="{BB962C8B-B14F-4D97-AF65-F5344CB8AC3E}">
        <p14:creationId xmlns:p14="http://schemas.microsoft.com/office/powerpoint/2010/main" val="2118028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df.sort_values</a:t>
            </a:r>
            <a:r>
              <a:rPr lang="en-CA" dirty="0"/>
              <a:t>('quality’)</a:t>
            </a:r>
          </a:p>
          <a:p>
            <a:r>
              <a:rPr lang="en-US" dirty="0" err="1"/>
              <a:t>df.loc</a:t>
            </a:r>
            <a:r>
              <a:rPr lang="en-US" dirty="0"/>
              <a:t>[</a:t>
            </a:r>
            <a:r>
              <a:rPr lang="en-US" dirty="0" err="1"/>
              <a:t>df.quality</a:t>
            </a:r>
            <a:r>
              <a:rPr lang="en-US" dirty="0"/>
              <a:t> &gt; 'good', :]</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21</a:t>
            </a:fld>
            <a:endParaRPr lang="en-CA" dirty="0"/>
          </a:p>
        </p:txBody>
      </p:sp>
    </p:spTree>
    <p:extLst>
      <p:ext uri="{BB962C8B-B14F-4D97-AF65-F5344CB8AC3E}">
        <p14:creationId xmlns:p14="http://schemas.microsoft.com/office/powerpoint/2010/main" val="1188610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22</a:t>
            </a:fld>
            <a:endParaRPr lang="en-CA" dirty="0"/>
          </a:p>
        </p:txBody>
      </p:sp>
    </p:spTree>
    <p:extLst>
      <p:ext uri="{BB962C8B-B14F-4D97-AF65-F5344CB8AC3E}">
        <p14:creationId xmlns:p14="http://schemas.microsoft.com/office/powerpoint/2010/main" val="3169535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drinks.info()</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a:t>
            </a:fld>
            <a:endParaRPr lang="en-CA" dirty="0"/>
          </a:p>
        </p:txBody>
      </p:sp>
    </p:spTree>
    <p:extLst>
      <p:ext uri="{BB962C8B-B14F-4D97-AF65-F5344CB8AC3E}">
        <p14:creationId xmlns:p14="http://schemas.microsoft.com/office/powerpoint/2010/main" val="1119411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drinks.info()</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4</a:t>
            </a:fld>
            <a:endParaRPr lang="en-CA" dirty="0"/>
          </a:p>
        </p:txBody>
      </p:sp>
    </p:spTree>
    <p:extLst>
      <p:ext uri="{BB962C8B-B14F-4D97-AF65-F5344CB8AC3E}">
        <p14:creationId xmlns:p14="http://schemas.microsoft.com/office/powerpoint/2010/main" val="3648795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drinks.info(</a:t>
            </a:r>
            <a:r>
              <a:rPr lang="en-US" dirty="0" err="1"/>
              <a:t>memory_usage</a:t>
            </a:r>
            <a:r>
              <a:rPr lang="en-US" dirty="0"/>
              <a:t>='deep')</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5</a:t>
            </a:fld>
            <a:endParaRPr lang="en-CA" dirty="0"/>
          </a:p>
        </p:txBody>
      </p:sp>
    </p:spTree>
    <p:extLst>
      <p:ext uri="{BB962C8B-B14F-4D97-AF65-F5344CB8AC3E}">
        <p14:creationId xmlns:p14="http://schemas.microsoft.com/office/powerpoint/2010/main" val="1327311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drinks.memory_usage</a:t>
            </a:r>
            <a:r>
              <a:rPr lang="en-CA" dirty="0"/>
              <a:t>()</a:t>
            </a:r>
          </a:p>
        </p:txBody>
      </p:sp>
      <p:sp>
        <p:nvSpPr>
          <p:cNvPr id="4" name="Slide Number Placeholder 3"/>
          <p:cNvSpPr>
            <a:spLocks noGrp="1"/>
          </p:cNvSpPr>
          <p:nvPr>
            <p:ph type="sldNum" sz="quarter" idx="10"/>
          </p:nvPr>
        </p:nvSpPr>
        <p:spPr/>
        <p:txBody>
          <a:bodyPr/>
          <a:lstStyle/>
          <a:p>
            <a:fld id="{0B373B56-4DF1-44DF-8B15-FD0EB1A1F614}" type="slidenum">
              <a:rPr lang="en-CA" smtClean="0"/>
              <a:t>6</a:t>
            </a:fld>
            <a:endParaRPr lang="en-CA" dirty="0"/>
          </a:p>
        </p:txBody>
      </p:sp>
    </p:spTree>
    <p:extLst>
      <p:ext uri="{BB962C8B-B14F-4D97-AF65-F5344CB8AC3E}">
        <p14:creationId xmlns:p14="http://schemas.microsoft.com/office/powerpoint/2010/main" val="51503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drinks.memory_usage</a:t>
            </a:r>
            <a:r>
              <a:rPr lang="en-US" dirty="0"/>
              <a:t>(deep=True)</a:t>
            </a:r>
          </a:p>
          <a:p>
            <a:r>
              <a:rPr lang="en-US" dirty="0" err="1"/>
              <a:t>drinks.memory_usage</a:t>
            </a:r>
            <a:r>
              <a:rPr lang="en-US" dirty="0"/>
              <a:t>(deep=True).sum()</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7</a:t>
            </a:fld>
            <a:endParaRPr lang="en-CA" dirty="0"/>
          </a:p>
        </p:txBody>
      </p:sp>
    </p:spTree>
    <p:extLst>
      <p:ext uri="{BB962C8B-B14F-4D97-AF65-F5344CB8AC3E}">
        <p14:creationId xmlns:p14="http://schemas.microsoft.com/office/powerpoint/2010/main" val="1282829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8</a:t>
            </a:fld>
            <a:endParaRPr lang="en-CA" dirty="0"/>
          </a:p>
        </p:txBody>
      </p:sp>
    </p:spTree>
    <p:extLst>
      <p:ext uri="{BB962C8B-B14F-4D97-AF65-F5344CB8AC3E}">
        <p14:creationId xmlns:p14="http://schemas.microsoft.com/office/powerpoint/2010/main" val="7491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sorted(</a:t>
            </a:r>
            <a:r>
              <a:rPr lang="en-CA" dirty="0" err="1"/>
              <a:t>drinks.continent.unique</a:t>
            </a:r>
            <a:r>
              <a:rPr lang="en-CA" dirty="0"/>
              <a:t>())</a:t>
            </a:r>
          </a:p>
          <a:p>
            <a:r>
              <a:rPr lang="en-CA" dirty="0" err="1"/>
              <a:t>drinks.continent.head</a:t>
            </a:r>
            <a:r>
              <a:rPr lang="en-CA" dirty="0"/>
              <a:t>()</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9</a:t>
            </a:fld>
            <a:endParaRPr lang="en-CA" dirty="0"/>
          </a:p>
        </p:txBody>
      </p:sp>
    </p:spTree>
    <p:extLst>
      <p:ext uri="{BB962C8B-B14F-4D97-AF65-F5344CB8AC3E}">
        <p14:creationId xmlns:p14="http://schemas.microsoft.com/office/powerpoint/2010/main" val="1982932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07662873-44EE-4748-ADB0-0E8B8F7F1F96}" type="datetime1">
              <a:rPr lang="en-US" smtClean="0"/>
              <a:t>2019-11-15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416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3756023-925C-4F2B-B6B3-9EB3E5E0D7A4}" type="datetime1">
              <a:rPr lang="en-US" smtClean="0"/>
              <a:t>2019-11-15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1255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E0411BD-1278-456A-889F-57EF6CDD3B56}" type="datetime1">
              <a:rPr lang="en-US" smtClean="0"/>
              <a:t>2019-11-15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115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8AA5CEDD-260B-4470-B2E2-F5757872A802}" type="datetime1">
              <a:rPr lang="en-US" smtClean="0"/>
              <a:t>2019-11-15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082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5764D-D429-4A9D-A9CE-4503B4B062C2}" type="datetime1">
              <a:rPr lang="en-US" smtClean="0"/>
              <a:t>2019-11-15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7179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8DA9EC38-DF51-4692-B41E-04BF8B29FFDF}" type="datetime1">
              <a:rPr lang="en-US" smtClean="0"/>
              <a:t>2019-11-15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511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44D220BA-6F8B-4170-AF9A-B0054695113B}" type="datetime1">
              <a:rPr lang="en-US" smtClean="0"/>
              <a:t>2019-11-15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0182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A46FC9B1-C4F2-482F-B490-D8102A4BA46F}" type="datetime1">
              <a:rPr lang="en-US" smtClean="0"/>
              <a:t>2019-11-15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5138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BBEA3A-88FF-4003-915F-34166F7D514F}" type="datetime1">
              <a:rPr lang="en-US" smtClean="0"/>
              <a:t>2019-11-15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33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9225C-1891-479F-96F5-008AF0986058}" type="datetime1">
              <a:rPr lang="en-US" smtClean="0"/>
              <a:t>2019-11-15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8989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03492-B204-4631-A5EC-09826AAEC9BD}" type="datetime1">
              <a:rPr lang="en-US" smtClean="0"/>
              <a:t>2019-11-15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1770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58046-1F56-46DB-A2AE-6A3D272F41AC}" type="datetime1">
              <a:rPr lang="en-US" smtClean="0"/>
              <a:t>2019-11-15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2481797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23849" y="1066800"/>
            <a:ext cx="84963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4800" b="1" dirty="0">
                <a:latin typeface="+mj-lt"/>
                <a:cs typeface="Times New Roman" pitchFamily="18" charset="0"/>
              </a:rPr>
              <a:t>The Machine Learning Process </a:t>
            </a:r>
          </a:p>
        </p:txBody>
      </p:sp>
      <p:sp>
        <p:nvSpPr>
          <p:cNvPr id="8" name="Rectangle 7"/>
          <p:cNvSpPr>
            <a:spLocks noChangeArrowheads="1"/>
          </p:cNvSpPr>
          <p:nvPr/>
        </p:nvSpPr>
        <p:spPr bwMode="auto">
          <a:xfrm>
            <a:off x="1485899" y="5591145"/>
            <a:ext cx="6172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dirty="0">
                <a:latin typeface="+mj-lt"/>
                <a:cs typeface="Times New Roman" pitchFamily="18" charset="0"/>
              </a:rPr>
              <a:t>Reza Dibaj</a:t>
            </a:r>
          </a:p>
        </p:txBody>
      </p:sp>
      <p:pic>
        <p:nvPicPr>
          <p:cNvPr id="2" name="Picture 2" descr="Image result for machine learn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6642" y="3520833"/>
            <a:ext cx="1770714" cy="17707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3DA66319-6450-4354-8872-310C1140973A}"/>
              </a:ext>
            </a:extLst>
          </p:cNvPr>
          <p:cNvSpPr>
            <a:spLocks noChangeArrowheads="1"/>
          </p:cNvSpPr>
          <p:nvPr/>
        </p:nvSpPr>
        <p:spPr bwMode="auto">
          <a:xfrm>
            <a:off x="323848" y="2197395"/>
            <a:ext cx="84963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4000" dirty="0">
                <a:latin typeface="+mj-lt"/>
                <a:cs typeface="Times New Roman" pitchFamily="18" charset="0"/>
              </a:rPr>
              <a:t>How do I make my pandas </a:t>
            </a:r>
            <a:r>
              <a:rPr lang="en-US" sz="4000" dirty="0" err="1">
                <a:latin typeface="+mj-lt"/>
                <a:cs typeface="Times New Roman" pitchFamily="18" charset="0"/>
              </a:rPr>
              <a:t>DataFrame</a:t>
            </a:r>
            <a:r>
              <a:rPr lang="en-US" sz="4000" dirty="0">
                <a:latin typeface="+mj-lt"/>
                <a:cs typeface="Times New Roman" pitchFamily="18" charset="0"/>
              </a:rPr>
              <a:t> smaller and faster?</a:t>
            </a:r>
          </a:p>
        </p:txBody>
      </p:sp>
    </p:spTree>
    <p:extLst>
      <p:ext uri="{BB962C8B-B14F-4D97-AF65-F5344CB8AC3E}">
        <p14:creationId xmlns:p14="http://schemas.microsoft.com/office/powerpoint/2010/main" val="101601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10</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1569660"/>
          </a:xfrm>
          <a:prstGeom prst="rect">
            <a:avLst/>
          </a:prstGeom>
        </p:spPr>
        <p:txBody>
          <a:bodyPr wrap="square">
            <a:spAutoFit/>
          </a:bodyPr>
          <a:lstStyle/>
          <a:p>
            <a:r>
              <a:rPr lang="en-US" sz="2400" dirty="0"/>
              <a:t>In the next step we need to invent a lookup system. i.e. when I say 0 it means Africa.</a:t>
            </a:r>
          </a:p>
          <a:p>
            <a:endParaRPr lang="en-US" sz="2400" dirty="0"/>
          </a:p>
          <a:p>
            <a:r>
              <a:rPr lang="en-US" sz="2400" dirty="0"/>
              <a:t>The good news is pandas has created this system for us!</a:t>
            </a:r>
          </a:p>
        </p:txBody>
      </p:sp>
      <p:pic>
        <p:nvPicPr>
          <p:cNvPr id="1026" name="Picture 2" descr="Image result for yay">
            <a:extLst>
              <a:ext uri="{FF2B5EF4-FFF2-40B4-BE49-F238E27FC236}">
                <a16:creationId xmlns:a16="http://schemas.microsoft.com/office/drawing/2014/main" id="{59A4F320-A24F-4B30-BA04-E13941DF80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0" y="3274643"/>
            <a:ext cx="2667000" cy="333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17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B63C51-17E3-43C0-BCE0-64F1EDB7D327}"/>
              </a:ext>
            </a:extLst>
          </p:cNvPr>
          <p:cNvPicPr>
            <a:picLocks noChangeAspect="1"/>
          </p:cNvPicPr>
          <p:nvPr/>
        </p:nvPicPr>
        <p:blipFill>
          <a:blip r:embed="rId3"/>
          <a:stretch>
            <a:fillRect/>
          </a:stretch>
        </p:blipFill>
        <p:spPr>
          <a:xfrm>
            <a:off x="728662" y="2124444"/>
            <a:ext cx="7762875" cy="3895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11</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2" y="1447800"/>
            <a:ext cx="8408437" cy="461665"/>
          </a:xfrm>
          <a:prstGeom prst="rect">
            <a:avLst/>
          </a:prstGeom>
        </p:spPr>
        <p:txBody>
          <a:bodyPr wrap="square">
            <a:spAutoFit/>
          </a:bodyPr>
          <a:lstStyle/>
          <a:p>
            <a:r>
              <a:rPr lang="en-US" sz="2400" dirty="0"/>
              <a:t>The following shows how we convert an object type to a category.</a:t>
            </a:r>
          </a:p>
        </p:txBody>
      </p:sp>
      <p:sp>
        <p:nvSpPr>
          <p:cNvPr id="27" name="Arrow: Down 26">
            <a:extLst>
              <a:ext uri="{FF2B5EF4-FFF2-40B4-BE49-F238E27FC236}">
                <a16:creationId xmlns:a16="http://schemas.microsoft.com/office/drawing/2014/main" id="{1AF38847-68C7-4C22-A50D-090484ACF024}"/>
              </a:ext>
            </a:extLst>
          </p:cNvPr>
          <p:cNvSpPr/>
          <p:nvPr/>
        </p:nvSpPr>
        <p:spPr>
          <a:xfrm rot="5400000">
            <a:off x="4762500" y="3761960"/>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D46F4274-A1D6-4505-A5A3-0D0DE0EF5DA0}"/>
              </a:ext>
            </a:extLst>
          </p:cNvPr>
          <p:cNvSpPr/>
          <p:nvPr/>
        </p:nvSpPr>
        <p:spPr>
          <a:xfrm rot="10800000">
            <a:off x="2325756" y="5930349"/>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21DAD1A-76ED-4009-9941-07B5D0EF89F8}"/>
              </a:ext>
            </a:extLst>
          </p:cNvPr>
          <p:cNvSpPr/>
          <p:nvPr/>
        </p:nvSpPr>
        <p:spPr>
          <a:xfrm>
            <a:off x="1449456" y="6235149"/>
            <a:ext cx="2286000" cy="3942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Converted to integer</a:t>
            </a:r>
          </a:p>
        </p:txBody>
      </p:sp>
    </p:spTree>
    <p:extLst>
      <p:ext uri="{BB962C8B-B14F-4D97-AF65-F5344CB8AC3E}">
        <p14:creationId xmlns:p14="http://schemas.microsoft.com/office/powerpoint/2010/main" val="277217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12</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Let’s see how actually the category values are stored:</a:t>
            </a:r>
          </a:p>
        </p:txBody>
      </p:sp>
      <p:grpSp>
        <p:nvGrpSpPr>
          <p:cNvPr id="8" name="Group 7">
            <a:extLst>
              <a:ext uri="{FF2B5EF4-FFF2-40B4-BE49-F238E27FC236}">
                <a16:creationId xmlns:a16="http://schemas.microsoft.com/office/drawing/2014/main" id="{03A394BD-BBE3-47E6-B92F-2468ABB05BE1}"/>
              </a:ext>
            </a:extLst>
          </p:cNvPr>
          <p:cNvGrpSpPr/>
          <p:nvPr/>
        </p:nvGrpSpPr>
        <p:grpSpPr>
          <a:xfrm>
            <a:off x="2757487" y="2654475"/>
            <a:ext cx="3629025" cy="2152311"/>
            <a:chOff x="2757487" y="2719222"/>
            <a:chExt cx="3629025" cy="2152311"/>
          </a:xfrm>
        </p:grpSpPr>
        <p:pic>
          <p:nvPicPr>
            <p:cNvPr id="4" name="Picture 3">
              <a:extLst>
                <a:ext uri="{FF2B5EF4-FFF2-40B4-BE49-F238E27FC236}">
                  <a16:creationId xmlns:a16="http://schemas.microsoft.com/office/drawing/2014/main" id="{722B961B-E97F-4C7B-A71E-F08B107D65E7}"/>
                </a:ext>
              </a:extLst>
            </p:cNvPr>
            <p:cNvPicPr>
              <a:picLocks noChangeAspect="1"/>
            </p:cNvPicPr>
            <p:nvPr/>
          </p:nvPicPr>
          <p:blipFill>
            <a:blip r:embed="rId3"/>
            <a:stretch>
              <a:fillRect/>
            </a:stretch>
          </p:blipFill>
          <p:spPr>
            <a:xfrm>
              <a:off x="2757487" y="3280858"/>
              <a:ext cx="3629025" cy="1590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Arrow: Down 17">
              <a:extLst>
                <a:ext uri="{FF2B5EF4-FFF2-40B4-BE49-F238E27FC236}">
                  <a16:creationId xmlns:a16="http://schemas.microsoft.com/office/drawing/2014/main" id="{3EAF7F66-A911-4178-89E2-DFAE8BFB82FC}"/>
                </a:ext>
              </a:extLst>
            </p:cNvPr>
            <p:cNvSpPr/>
            <p:nvPr/>
          </p:nvSpPr>
          <p:spPr>
            <a:xfrm>
              <a:off x="4828760" y="3113473"/>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F5C4AD7-375F-4005-8F1E-71A914DF1CA7}"/>
                </a:ext>
              </a:extLst>
            </p:cNvPr>
            <p:cNvSpPr/>
            <p:nvPr/>
          </p:nvSpPr>
          <p:spPr>
            <a:xfrm>
              <a:off x="3952460" y="2719222"/>
              <a:ext cx="2286000" cy="3942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Such as str for string</a:t>
              </a:r>
            </a:p>
          </p:txBody>
        </p:sp>
      </p:grpSp>
    </p:spTree>
    <p:extLst>
      <p:ext uri="{BB962C8B-B14F-4D97-AF65-F5344CB8AC3E}">
        <p14:creationId xmlns:p14="http://schemas.microsoft.com/office/powerpoint/2010/main" val="307858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13</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How memory efficient is this method?</a:t>
            </a:r>
          </a:p>
        </p:txBody>
      </p:sp>
      <p:grpSp>
        <p:nvGrpSpPr>
          <p:cNvPr id="7" name="Group 6">
            <a:extLst>
              <a:ext uri="{FF2B5EF4-FFF2-40B4-BE49-F238E27FC236}">
                <a16:creationId xmlns:a16="http://schemas.microsoft.com/office/drawing/2014/main" id="{B08A184F-A301-4F41-8682-17AF505A013F}"/>
              </a:ext>
            </a:extLst>
          </p:cNvPr>
          <p:cNvGrpSpPr/>
          <p:nvPr/>
        </p:nvGrpSpPr>
        <p:grpSpPr>
          <a:xfrm>
            <a:off x="468313" y="2165370"/>
            <a:ext cx="8370887" cy="2544487"/>
            <a:chOff x="582614" y="2109655"/>
            <a:chExt cx="8370887" cy="2544487"/>
          </a:xfrm>
        </p:grpSpPr>
        <p:pic>
          <p:nvPicPr>
            <p:cNvPr id="2" name="Picture 1">
              <a:extLst>
                <a:ext uri="{FF2B5EF4-FFF2-40B4-BE49-F238E27FC236}">
                  <a16:creationId xmlns:a16="http://schemas.microsoft.com/office/drawing/2014/main" id="{C33E56B9-F329-45CE-98D6-22E5FF918C12}"/>
                </a:ext>
              </a:extLst>
            </p:cNvPr>
            <p:cNvPicPr>
              <a:picLocks noChangeAspect="1"/>
            </p:cNvPicPr>
            <p:nvPr/>
          </p:nvPicPr>
          <p:blipFill>
            <a:blip r:embed="rId3"/>
            <a:stretch>
              <a:fillRect/>
            </a:stretch>
          </p:blipFill>
          <p:spPr>
            <a:xfrm>
              <a:off x="4767951" y="2787242"/>
              <a:ext cx="3971925" cy="1866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C7839889-E98A-4239-B095-F4D2C248A5D4}"/>
                </a:ext>
              </a:extLst>
            </p:cNvPr>
            <p:cNvPicPr>
              <a:picLocks noChangeAspect="1"/>
            </p:cNvPicPr>
            <p:nvPr/>
          </p:nvPicPr>
          <p:blipFill>
            <a:blip r:embed="rId4"/>
            <a:stretch>
              <a:fillRect/>
            </a:stretch>
          </p:blipFill>
          <p:spPr>
            <a:xfrm>
              <a:off x="582614" y="2796767"/>
              <a:ext cx="3810000" cy="1857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a16="http://schemas.microsoft.com/office/drawing/2014/main" id="{552B3056-B58F-46CB-AE4C-B0BF79D9B42B}"/>
                </a:ext>
              </a:extLst>
            </p:cNvPr>
            <p:cNvSpPr/>
            <p:nvPr/>
          </p:nvSpPr>
          <p:spPr>
            <a:xfrm>
              <a:off x="1847022" y="2110790"/>
              <a:ext cx="1281184"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Before</a:t>
              </a:r>
            </a:p>
          </p:txBody>
        </p:sp>
        <p:sp>
          <p:nvSpPr>
            <p:cNvPr id="12" name="Rectangle 11">
              <a:extLst>
                <a:ext uri="{FF2B5EF4-FFF2-40B4-BE49-F238E27FC236}">
                  <a16:creationId xmlns:a16="http://schemas.microsoft.com/office/drawing/2014/main" id="{AD63E1F2-84F6-4799-9973-8D8BD7BD9C8F}"/>
                </a:ext>
              </a:extLst>
            </p:cNvPr>
            <p:cNvSpPr/>
            <p:nvPr/>
          </p:nvSpPr>
          <p:spPr>
            <a:xfrm>
              <a:off x="6240599" y="2109655"/>
              <a:ext cx="1026628"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After</a:t>
              </a:r>
            </a:p>
          </p:txBody>
        </p:sp>
        <p:sp>
          <p:nvSpPr>
            <p:cNvPr id="13" name="Arrow: Down 12">
              <a:extLst>
                <a:ext uri="{FF2B5EF4-FFF2-40B4-BE49-F238E27FC236}">
                  <a16:creationId xmlns:a16="http://schemas.microsoft.com/office/drawing/2014/main" id="{BEC024CF-1B65-4831-8298-5A3736531111}"/>
                </a:ext>
              </a:extLst>
            </p:cNvPr>
            <p:cNvSpPr/>
            <p:nvPr/>
          </p:nvSpPr>
          <p:spPr>
            <a:xfrm rot="5400000">
              <a:off x="4258437" y="4169464"/>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52281421-7DBD-4A01-98DA-AAF94A06FE64}"/>
                </a:ext>
              </a:extLst>
            </p:cNvPr>
            <p:cNvSpPr/>
            <p:nvPr/>
          </p:nvSpPr>
          <p:spPr>
            <a:xfrm rot="5400000">
              <a:off x="8534401" y="4142960"/>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65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14</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Group Discussion</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430763" y="1447800"/>
            <a:ext cx="8305800" cy="830997"/>
          </a:xfrm>
          <a:prstGeom prst="rect">
            <a:avLst/>
          </a:prstGeom>
        </p:spPr>
        <p:txBody>
          <a:bodyPr wrap="square">
            <a:spAutoFit/>
          </a:bodyPr>
          <a:lstStyle/>
          <a:p>
            <a:r>
              <a:rPr lang="en-US" sz="2400" dirty="0"/>
              <a:t>Is it going to improve the memory efficiency if we apply the same method on the country column?</a:t>
            </a:r>
            <a:endParaRPr lang="en-CA" sz="2400" dirty="0"/>
          </a:p>
        </p:txBody>
      </p:sp>
      <p:pic>
        <p:nvPicPr>
          <p:cNvPr id="5122" name="Picture 2" descr="Image result for group discussion">
            <a:extLst>
              <a:ext uri="{FF2B5EF4-FFF2-40B4-BE49-F238E27FC236}">
                <a16:creationId xmlns:a16="http://schemas.microsoft.com/office/drawing/2014/main" id="{B0B088EB-DE6E-4D70-8DC9-64A90EBA3A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1685" y="2985099"/>
            <a:ext cx="3217862" cy="25647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F1D3ED6-874D-4058-9847-208FB4BD81E4}"/>
              </a:ext>
            </a:extLst>
          </p:cNvPr>
          <p:cNvPicPr>
            <a:picLocks noChangeAspect="1"/>
          </p:cNvPicPr>
          <p:nvPr/>
        </p:nvPicPr>
        <p:blipFill>
          <a:blip r:embed="rId4"/>
          <a:stretch>
            <a:fillRect/>
          </a:stretch>
        </p:blipFill>
        <p:spPr>
          <a:xfrm>
            <a:off x="457200" y="2409560"/>
            <a:ext cx="5191125" cy="438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8675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15</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It exacerbate the problem…. Why?!</a:t>
            </a:r>
          </a:p>
        </p:txBody>
      </p:sp>
      <p:grpSp>
        <p:nvGrpSpPr>
          <p:cNvPr id="8" name="Group 7">
            <a:extLst>
              <a:ext uri="{FF2B5EF4-FFF2-40B4-BE49-F238E27FC236}">
                <a16:creationId xmlns:a16="http://schemas.microsoft.com/office/drawing/2014/main" id="{90D08232-BA1F-4A30-8BBC-D3409DA6FE1D}"/>
              </a:ext>
            </a:extLst>
          </p:cNvPr>
          <p:cNvGrpSpPr/>
          <p:nvPr/>
        </p:nvGrpSpPr>
        <p:grpSpPr>
          <a:xfrm>
            <a:off x="331304" y="2177534"/>
            <a:ext cx="8481391" cy="2607976"/>
            <a:chOff x="357809" y="2165370"/>
            <a:chExt cx="8481391" cy="2607976"/>
          </a:xfrm>
        </p:grpSpPr>
        <p:pic>
          <p:nvPicPr>
            <p:cNvPr id="4" name="Picture 3">
              <a:extLst>
                <a:ext uri="{FF2B5EF4-FFF2-40B4-BE49-F238E27FC236}">
                  <a16:creationId xmlns:a16="http://schemas.microsoft.com/office/drawing/2014/main" id="{143443FE-6698-4371-98C3-83270C9AE208}"/>
                </a:ext>
              </a:extLst>
            </p:cNvPr>
            <p:cNvPicPr>
              <a:picLocks noChangeAspect="1"/>
            </p:cNvPicPr>
            <p:nvPr/>
          </p:nvPicPr>
          <p:blipFill>
            <a:blip r:embed="rId3"/>
            <a:stretch>
              <a:fillRect/>
            </a:stretch>
          </p:blipFill>
          <p:spPr>
            <a:xfrm>
              <a:off x="4646543" y="2849296"/>
              <a:ext cx="3962400" cy="1924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a:extLst>
                <a:ext uri="{FF2B5EF4-FFF2-40B4-BE49-F238E27FC236}">
                  <a16:creationId xmlns:a16="http://schemas.microsoft.com/office/drawing/2014/main" id="{C33E56B9-F329-45CE-98D6-22E5FF918C12}"/>
                </a:ext>
              </a:extLst>
            </p:cNvPr>
            <p:cNvPicPr>
              <a:picLocks noChangeAspect="1"/>
            </p:cNvPicPr>
            <p:nvPr/>
          </p:nvPicPr>
          <p:blipFill>
            <a:blip r:embed="rId4"/>
            <a:stretch>
              <a:fillRect/>
            </a:stretch>
          </p:blipFill>
          <p:spPr>
            <a:xfrm>
              <a:off x="357809" y="2849296"/>
              <a:ext cx="3971925" cy="1866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a16="http://schemas.microsoft.com/office/drawing/2014/main" id="{552B3056-B58F-46CB-AE4C-B0BF79D9B42B}"/>
                </a:ext>
              </a:extLst>
            </p:cNvPr>
            <p:cNvSpPr/>
            <p:nvPr/>
          </p:nvSpPr>
          <p:spPr>
            <a:xfrm>
              <a:off x="1732721" y="2166505"/>
              <a:ext cx="1281184"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Before</a:t>
              </a:r>
            </a:p>
          </p:txBody>
        </p:sp>
        <p:sp>
          <p:nvSpPr>
            <p:cNvPr id="12" name="Rectangle 11">
              <a:extLst>
                <a:ext uri="{FF2B5EF4-FFF2-40B4-BE49-F238E27FC236}">
                  <a16:creationId xmlns:a16="http://schemas.microsoft.com/office/drawing/2014/main" id="{AD63E1F2-84F6-4799-9973-8D8BD7BD9C8F}"/>
                </a:ext>
              </a:extLst>
            </p:cNvPr>
            <p:cNvSpPr/>
            <p:nvPr/>
          </p:nvSpPr>
          <p:spPr>
            <a:xfrm>
              <a:off x="6126298" y="2165370"/>
              <a:ext cx="1026628"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After</a:t>
              </a:r>
            </a:p>
          </p:txBody>
        </p:sp>
        <p:sp>
          <p:nvSpPr>
            <p:cNvPr id="13" name="Arrow: Down 12">
              <a:extLst>
                <a:ext uri="{FF2B5EF4-FFF2-40B4-BE49-F238E27FC236}">
                  <a16:creationId xmlns:a16="http://schemas.microsoft.com/office/drawing/2014/main" id="{BEC024CF-1B65-4831-8298-5A3736531111}"/>
                </a:ext>
              </a:extLst>
            </p:cNvPr>
            <p:cNvSpPr/>
            <p:nvPr/>
          </p:nvSpPr>
          <p:spPr>
            <a:xfrm rot="5400000">
              <a:off x="4157388" y="3351144"/>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52281421-7DBD-4A01-98DA-AAF94A06FE64}"/>
                </a:ext>
              </a:extLst>
            </p:cNvPr>
            <p:cNvSpPr/>
            <p:nvPr/>
          </p:nvSpPr>
          <p:spPr>
            <a:xfrm rot="5400000">
              <a:off x="8420100" y="3363786"/>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3B3EFA71-6A05-40E8-95F8-3236C2E3DB38}"/>
              </a:ext>
            </a:extLst>
          </p:cNvPr>
          <p:cNvPicPr>
            <a:picLocks noChangeAspect="1"/>
          </p:cNvPicPr>
          <p:nvPr/>
        </p:nvPicPr>
        <p:blipFill>
          <a:blip r:embed="rId5"/>
          <a:stretch>
            <a:fillRect/>
          </a:stretch>
        </p:blipFill>
        <p:spPr>
          <a:xfrm>
            <a:off x="4886015" y="1032807"/>
            <a:ext cx="1270587" cy="1337460"/>
          </a:xfrm>
          <a:prstGeom prst="rect">
            <a:avLst/>
          </a:prstGeom>
        </p:spPr>
      </p:pic>
    </p:spTree>
    <p:extLst>
      <p:ext uri="{BB962C8B-B14F-4D97-AF65-F5344CB8AC3E}">
        <p14:creationId xmlns:p14="http://schemas.microsoft.com/office/powerpoint/2010/main" val="79561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16</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Look at the number of items in each category:</a:t>
            </a:r>
          </a:p>
        </p:txBody>
      </p:sp>
      <p:grpSp>
        <p:nvGrpSpPr>
          <p:cNvPr id="3" name="Group 2">
            <a:extLst>
              <a:ext uri="{FF2B5EF4-FFF2-40B4-BE49-F238E27FC236}">
                <a16:creationId xmlns:a16="http://schemas.microsoft.com/office/drawing/2014/main" id="{B8EB4A35-9433-4B07-B485-87B0D6A2B3DA}"/>
              </a:ext>
            </a:extLst>
          </p:cNvPr>
          <p:cNvGrpSpPr/>
          <p:nvPr/>
        </p:nvGrpSpPr>
        <p:grpSpPr>
          <a:xfrm>
            <a:off x="1066800" y="2177534"/>
            <a:ext cx="7010400" cy="2619375"/>
            <a:chOff x="1066800" y="2177534"/>
            <a:chExt cx="7010400" cy="2619375"/>
          </a:xfrm>
        </p:grpSpPr>
        <p:pic>
          <p:nvPicPr>
            <p:cNvPr id="2" name="Picture 1">
              <a:extLst>
                <a:ext uri="{FF2B5EF4-FFF2-40B4-BE49-F238E27FC236}">
                  <a16:creationId xmlns:a16="http://schemas.microsoft.com/office/drawing/2014/main" id="{85CEDF63-8CFF-4EAA-A2CC-FDDC85A2D316}"/>
                </a:ext>
              </a:extLst>
            </p:cNvPr>
            <p:cNvPicPr>
              <a:picLocks noChangeAspect="1"/>
            </p:cNvPicPr>
            <p:nvPr/>
          </p:nvPicPr>
          <p:blipFill>
            <a:blip r:embed="rId3"/>
            <a:stretch>
              <a:fillRect/>
            </a:stretch>
          </p:blipFill>
          <p:spPr>
            <a:xfrm>
              <a:off x="1066800" y="2177534"/>
              <a:ext cx="7010400" cy="2619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Arrow: Down 9">
              <a:extLst>
                <a:ext uri="{FF2B5EF4-FFF2-40B4-BE49-F238E27FC236}">
                  <a16:creationId xmlns:a16="http://schemas.microsoft.com/office/drawing/2014/main" id="{138F8A7B-BE4F-4074-8E1D-AF84160D8F27}"/>
                </a:ext>
              </a:extLst>
            </p:cNvPr>
            <p:cNvSpPr/>
            <p:nvPr/>
          </p:nvSpPr>
          <p:spPr>
            <a:xfrm rot="10800000">
              <a:off x="4164496" y="3633329"/>
              <a:ext cx="447260" cy="23961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349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17</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1181099" y="1447800"/>
            <a:ext cx="7555463" cy="1938992"/>
          </a:xfrm>
          <a:prstGeom prst="rect">
            <a:avLst/>
          </a:prstGeom>
        </p:spPr>
        <p:txBody>
          <a:bodyPr wrap="square">
            <a:spAutoFit/>
          </a:bodyPr>
          <a:lstStyle/>
          <a:p>
            <a:r>
              <a:rPr lang="en-US" sz="2400" dirty="0"/>
              <a:t>Using the category datatype in a correct way, would speed up the computation, such as using “</a:t>
            </a:r>
            <a:r>
              <a:rPr lang="en-US" sz="2400" dirty="0" err="1"/>
              <a:t>groupby</a:t>
            </a:r>
            <a:r>
              <a:rPr lang="en-US" sz="2400" dirty="0"/>
              <a:t>” and so on. </a:t>
            </a:r>
          </a:p>
          <a:p>
            <a:endParaRPr lang="en-US" sz="2400" dirty="0"/>
          </a:p>
          <a:p>
            <a:r>
              <a:rPr lang="en-US" sz="2400" dirty="0"/>
              <a:t>In short, using the category decreases the memory usage and increases the computation speed.  </a:t>
            </a:r>
          </a:p>
        </p:txBody>
      </p:sp>
      <p:pic>
        <p:nvPicPr>
          <p:cNvPr id="15" name="Picture 4" descr="Image result for Point">
            <a:extLst>
              <a:ext uri="{FF2B5EF4-FFF2-40B4-BE49-F238E27FC236}">
                <a16:creationId xmlns:a16="http://schemas.microsoft.com/office/drawing/2014/main" id="{575F662D-6FED-4000-9CEE-97599B4C1FF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167"/>
          <a:stretch/>
        </p:blipFill>
        <p:spPr bwMode="auto">
          <a:xfrm>
            <a:off x="364435" y="1490326"/>
            <a:ext cx="800100" cy="78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29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18</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Bonus Tip</a:t>
            </a:r>
            <a:endParaRPr lang="en-US" sz="2800" b="1" dirty="0"/>
          </a:p>
        </p:txBody>
      </p:sp>
      <p:pic>
        <p:nvPicPr>
          <p:cNvPr id="9218" name="Picture 2" descr="Image result for light cartoon">
            <a:extLst>
              <a:ext uri="{FF2B5EF4-FFF2-40B4-BE49-F238E27FC236}">
                <a16:creationId xmlns:a16="http://schemas.microsoft.com/office/drawing/2014/main" id="{8E8FFE08-C16C-4E0B-8DAD-CF3C06DA5AA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222"/>
          <a:stretch/>
        </p:blipFill>
        <p:spPr bwMode="auto">
          <a:xfrm>
            <a:off x="3831953" y="38126"/>
            <a:ext cx="1022894" cy="13715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7C7EF1A-ED48-48D3-8B0C-7C61933A0386}"/>
              </a:ext>
            </a:extLst>
          </p:cNvPr>
          <p:cNvSpPr/>
          <p:nvPr/>
        </p:nvSpPr>
        <p:spPr>
          <a:xfrm>
            <a:off x="457200" y="1337950"/>
            <a:ext cx="8305800" cy="461665"/>
          </a:xfrm>
          <a:prstGeom prst="rect">
            <a:avLst/>
          </a:prstGeom>
        </p:spPr>
        <p:txBody>
          <a:bodyPr wrap="square">
            <a:spAutoFit/>
          </a:bodyPr>
          <a:lstStyle/>
          <a:p>
            <a:r>
              <a:rPr lang="en-US" sz="2400" dirty="0"/>
              <a:t>Let’s create a DF, using a dictionary method as follows:</a:t>
            </a:r>
            <a:endParaRPr lang="en-CA" sz="2400" dirty="0"/>
          </a:p>
        </p:txBody>
      </p:sp>
      <p:pic>
        <p:nvPicPr>
          <p:cNvPr id="3" name="Picture 2">
            <a:extLst>
              <a:ext uri="{FF2B5EF4-FFF2-40B4-BE49-F238E27FC236}">
                <a16:creationId xmlns:a16="http://schemas.microsoft.com/office/drawing/2014/main" id="{1C17CC22-68D8-4464-BF09-5A5F3CF3D91E}"/>
              </a:ext>
            </a:extLst>
          </p:cNvPr>
          <p:cNvPicPr>
            <a:picLocks noChangeAspect="1"/>
          </p:cNvPicPr>
          <p:nvPr/>
        </p:nvPicPr>
        <p:blipFill>
          <a:blip r:embed="rId4"/>
          <a:stretch>
            <a:fillRect/>
          </a:stretch>
        </p:blipFill>
        <p:spPr>
          <a:xfrm>
            <a:off x="419100" y="2133600"/>
            <a:ext cx="8305800" cy="21095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9749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19</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Bonus Tip</a:t>
            </a:r>
            <a:endParaRPr lang="en-US" sz="2800" b="1" dirty="0"/>
          </a:p>
        </p:txBody>
      </p:sp>
      <p:pic>
        <p:nvPicPr>
          <p:cNvPr id="9218" name="Picture 2" descr="Image result for light cartoon">
            <a:extLst>
              <a:ext uri="{FF2B5EF4-FFF2-40B4-BE49-F238E27FC236}">
                <a16:creationId xmlns:a16="http://schemas.microsoft.com/office/drawing/2014/main" id="{8E8FFE08-C16C-4E0B-8DAD-CF3C06DA5AA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222"/>
          <a:stretch/>
        </p:blipFill>
        <p:spPr bwMode="auto">
          <a:xfrm>
            <a:off x="3831953" y="38126"/>
            <a:ext cx="1022894" cy="13715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7C7EF1A-ED48-48D3-8B0C-7C61933A0386}"/>
              </a:ext>
            </a:extLst>
          </p:cNvPr>
          <p:cNvSpPr/>
          <p:nvPr/>
        </p:nvSpPr>
        <p:spPr>
          <a:xfrm>
            <a:off x="457200" y="1337950"/>
            <a:ext cx="8305800" cy="830997"/>
          </a:xfrm>
          <a:prstGeom prst="rect">
            <a:avLst/>
          </a:prstGeom>
        </p:spPr>
        <p:txBody>
          <a:bodyPr wrap="square">
            <a:spAutoFit/>
          </a:bodyPr>
          <a:lstStyle/>
          <a:p>
            <a:r>
              <a:rPr lang="en-US" sz="2400" dirty="0"/>
              <a:t>If we sort the DF based on the quality Series, it will sort it alphabetically.</a:t>
            </a:r>
            <a:endParaRPr lang="en-CA" sz="2400" dirty="0"/>
          </a:p>
        </p:txBody>
      </p:sp>
      <p:pic>
        <p:nvPicPr>
          <p:cNvPr id="2" name="Picture 1">
            <a:extLst>
              <a:ext uri="{FF2B5EF4-FFF2-40B4-BE49-F238E27FC236}">
                <a16:creationId xmlns:a16="http://schemas.microsoft.com/office/drawing/2014/main" id="{C297F613-9200-4B84-AD7F-EA27FC8A850F}"/>
              </a:ext>
            </a:extLst>
          </p:cNvPr>
          <p:cNvPicPr>
            <a:picLocks noChangeAspect="1"/>
          </p:cNvPicPr>
          <p:nvPr/>
        </p:nvPicPr>
        <p:blipFill>
          <a:blip r:embed="rId4"/>
          <a:stretch>
            <a:fillRect/>
          </a:stretch>
        </p:blipFill>
        <p:spPr>
          <a:xfrm>
            <a:off x="3071812" y="2471737"/>
            <a:ext cx="3000375" cy="1914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273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Let’s pull up an example dataset as follows:</a:t>
            </a:r>
          </a:p>
        </p:txBody>
      </p:sp>
      <p:pic>
        <p:nvPicPr>
          <p:cNvPr id="3" name="Picture 2">
            <a:extLst>
              <a:ext uri="{FF2B5EF4-FFF2-40B4-BE49-F238E27FC236}">
                <a16:creationId xmlns:a16="http://schemas.microsoft.com/office/drawing/2014/main" id="{70BD4C7B-506C-4CCD-8C3D-0B03C25AE8F4}"/>
              </a:ext>
            </a:extLst>
          </p:cNvPr>
          <p:cNvPicPr>
            <a:picLocks noChangeAspect="1"/>
          </p:cNvPicPr>
          <p:nvPr/>
        </p:nvPicPr>
        <p:blipFill>
          <a:blip r:embed="rId3"/>
          <a:stretch>
            <a:fillRect/>
          </a:stretch>
        </p:blipFill>
        <p:spPr>
          <a:xfrm>
            <a:off x="895350" y="2390775"/>
            <a:ext cx="7353300" cy="3019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6060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20</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Bonus Tip</a:t>
            </a:r>
            <a:endParaRPr lang="en-US" sz="2800" b="1" dirty="0"/>
          </a:p>
        </p:txBody>
      </p:sp>
      <p:pic>
        <p:nvPicPr>
          <p:cNvPr id="9218" name="Picture 2" descr="Image result for light cartoon">
            <a:extLst>
              <a:ext uri="{FF2B5EF4-FFF2-40B4-BE49-F238E27FC236}">
                <a16:creationId xmlns:a16="http://schemas.microsoft.com/office/drawing/2014/main" id="{8E8FFE08-C16C-4E0B-8DAD-CF3C06DA5AA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222"/>
          <a:stretch/>
        </p:blipFill>
        <p:spPr bwMode="auto">
          <a:xfrm>
            <a:off x="3831953" y="38126"/>
            <a:ext cx="1022894" cy="13715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7C7EF1A-ED48-48D3-8B0C-7C61933A0386}"/>
              </a:ext>
            </a:extLst>
          </p:cNvPr>
          <p:cNvSpPr/>
          <p:nvPr/>
        </p:nvSpPr>
        <p:spPr>
          <a:xfrm>
            <a:off x="457200" y="1337950"/>
            <a:ext cx="8305800" cy="1200329"/>
          </a:xfrm>
          <a:prstGeom prst="rect">
            <a:avLst/>
          </a:prstGeom>
        </p:spPr>
        <p:txBody>
          <a:bodyPr wrap="square">
            <a:spAutoFit/>
          </a:bodyPr>
          <a:lstStyle/>
          <a:p>
            <a:r>
              <a:rPr lang="en-US" sz="2400" dirty="0"/>
              <a:t>How can we tell pandas that there is logical ordering in the quality Series?</a:t>
            </a:r>
          </a:p>
          <a:p>
            <a:r>
              <a:rPr lang="en-US" sz="2400" dirty="0"/>
              <a:t>We need to define an ordered category datatype as follows:</a:t>
            </a:r>
            <a:endParaRPr lang="en-CA" sz="2400" dirty="0"/>
          </a:p>
        </p:txBody>
      </p:sp>
      <p:grpSp>
        <p:nvGrpSpPr>
          <p:cNvPr id="4" name="Group 3">
            <a:extLst>
              <a:ext uri="{FF2B5EF4-FFF2-40B4-BE49-F238E27FC236}">
                <a16:creationId xmlns:a16="http://schemas.microsoft.com/office/drawing/2014/main" id="{B781303D-370E-4051-845D-8D99B12DDCC6}"/>
              </a:ext>
            </a:extLst>
          </p:cNvPr>
          <p:cNvGrpSpPr/>
          <p:nvPr/>
        </p:nvGrpSpPr>
        <p:grpSpPr>
          <a:xfrm>
            <a:off x="290512" y="2785284"/>
            <a:ext cx="8562976" cy="2454347"/>
            <a:chOff x="290512" y="2785284"/>
            <a:chExt cx="8562976" cy="2454347"/>
          </a:xfrm>
        </p:grpSpPr>
        <p:pic>
          <p:nvPicPr>
            <p:cNvPr id="2" name="Picture 1">
              <a:extLst>
                <a:ext uri="{FF2B5EF4-FFF2-40B4-BE49-F238E27FC236}">
                  <a16:creationId xmlns:a16="http://schemas.microsoft.com/office/drawing/2014/main" id="{71E7AC4F-AAF9-4F7F-83B0-CB24AED9D346}"/>
                </a:ext>
              </a:extLst>
            </p:cNvPr>
            <p:cNvPicPr>
              <a:picLocks noChangeAspect="1"/>
            </p:cNvPicPr>
            <p:nvPr/>
          </p:nvPicPr>
          <p:blipFill>
            <a:blip r:embed="rId4"/>
            <a:stretch>
              <a:fillRect/>
            </a:stretch>
          </p:blipFill>
          <p:spPr>
            <a:xfrm>
              <a:off x="290512" y="2785284"/>
              <a:ext cx="8562976" cy="23345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Arrow: Down 7">
              <a:extLst>
                <a:ext uri="{FF2B5EF4-FFF2-40B4-BE49-F238E27FC236}">
                  <a16:creationId xmlns:a16="http://schemas.microsoft.com/office/drawing/2014/main" id="{E7B40673-38C5-41A2-83B9-D8F3EB8E5B61}"/>
                </a:ext>
              </a:extLst>
            </p:cNvPr>
            <p:cNvSpPr/>
            <p:nvPr/>
          </p:nvSpPr>
          <p:spPr>
            <a:xfrm rot="10800000">
              <a:off x="4108175" y="5000012"/>
              <a:ext cx="447260" cy="23961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782F903-12F7-4E27-B2B2-BDC5CFADA62B}"/>
                </a:ext>
              </a:extLst>
            </p:cNvPr>
            <p:cNvSpPr/>
            <p:nvPr/>
          </p:nvSpPr>
          <p:spPr>
            <a:xfrm rot="10800000">
              <a:off x="3200400" y="5000012"/>
              <a:ext cx="447260" cy="23961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554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21</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Bonus Tip</a:t>
            </a:r>
            <a:endParaRPr lang="en-US" sz="2800" b="1" dirty="0"/>
          </a:p>
        </p:txBody>
      </p:sp>
      <p:pic>
        <p:nvPicPr>
          <p:cNvPr id="9218" name="Picture 2" descr="Image result for light cartoon">
            <a:extLst>
              <a:ext uri="{FF2B5EF4-FFF2-40B4-BE49-F238E27FC236}">
                <a16:creationId xmlns:a16="http://schemas.microsoft.com/office/drawing/2014/main" id="{8E8FFE08-C16C-4E0B-8DAD-CF3C06DA5AA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222"/>
          <a:stretch/>
        </p:blipFill>
        <p:spPr bwMode="auto">
          <a:xfrm>
            <a:off x="3831953" y="38126"/>
            <a:ext cx="1022894" cy="13715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7C7EF1A-ED48-48D3-8B0C-7C61933A0386}"/>
              </a:ext>
            </a:extLst>
          </p:cNvPr>
          <p:cNvSpPr/>
          <p:nvPr/>
        </p:nvSpPr>
        <p:spPr>
          <a:xfrm>
            <a:off x="457200" y="1337950"/>
            <a:ext cx="8305800" cy="461665"/>
          </a:xfrm>
          <a:prstGeom prst="rect">
            <a:avLst/>
          </a:prstGeom>
        </p:spPr>
        <p:txBody>
          <a:bodyPr wrap="square">
            <a:spAutoFit/>
          </a:bodyPr>
          <a:lstStyle/>
          <a:p>
            <a:r>
              <a:rPr lang="en-US" sz="2400" dirty="0"/>
              <a:t>And here is the sorted DF, based on the quality as follows:</a:t>
            </a:r>
            <a:endParaRPr lang="en-CA" sz="2400" dirty="0"/>
          </a:p>
        </p:txBody>
      </p:sp>
      <p:pic>
        <p:nvPicPr>
          <p:cNvPr id="3" name="Picture 2">
            <a:extLst>
              <a:ext uri="{FF2B5EF4-FFF2-40B4-BE49-F238E27FC236}">
                <a16:creationId xmlns:a16="http://schemas.microsoft.com/office/drawing/2014/main" id="{16CED305-AA01-48B6-9715-D6A75221856A}"/>
              </a:ext>
            </a:extLst>
          </p:cNvPr>
          <p:cNvPicPr>
            <a:picLocks noChangeAspect="1"/>
          </p:cNvPicPr>
          <p:nvPr/>
        </p:nvPicPr>
        <p:blipFill>
          <a:blip r:embed="rId4"/>
          <a:stretch>
            <a:fillRect/>
          </a:stretch>
        </p:blipFill>
        <p:spPr>
          <a:xfrm>
            <a:off x="2928937" y="1957082"/>
            <a:ext cx="3286125" cy="2066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C093A408-8DBF-4CE6-BE4A-FEF4DA6563EB}"/>
              </a:ext>
            </a:extLst>
          </p:cNvPr>
          <p:cNvSpPr/>
          <p:nvPr/>
        </p:nvSpPr>
        <p:spPr>
          <a:xfrm>
            <a:off x="457200" y="4174886"/>
            <a:ext cx="8305800" cy="461665"/>
          </a:xfrm>
          <a:prstGeom prst="rect">
            <a:avLst/>
          </a:prstGeom>
        </p:spPr>
        <p:txBody>
          <a:bodyPr wrap="square">
            <a:spAutoFit/>
          </a:bodyPr>
          <a:lstStyle/>
          <a:p>
            <a:r>
              <a:rPr lang="en-US" sz="2400" dirty="0"/>
              <a:t>And if we want to use comparison operations:</a:t>
            </a:r>
            <a:endParaRPr lang="en-CA" sz="2400" dirty="0"/>
          </a:p>
        </p:txBody>
      </p:sp>
      <p:pic>
        <p:nvPicPr>
          <p:cNvPr id="4" name="Picture 3">
            <a:extLst>
              <a:ext uri="{FF2B5EF4-FFF2-40B4-BE49-F238E27FC236}">
                <a16:creationId xmlns:a16="http://schemas.microsoft.com/office/drawing/2014/main" id="{9C98F6BC-64AD-42C9-BEF4-0632B6DDBE25}"/>
              </a:ext>
            </a:extLst>
          </p:cNvPr>
          <p:cNvPicPr>
            <a:picLocks noChangeAspect="1"/>
          </p:cNvPicPr>
          <p:nvPr/>
        </p:nvPicPr>
        <p:blipFill>
          <a:blip r:embed="rId5"/>
          <a:stretch>
            <a:fillRect/>
          </a:stretch>
        </p:blipFill>
        <p:spPr>
          <a:xfrm>
            <a:off x="2914649" y="4797369"/>
            <a:ext cx="33147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5472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22</a:t>
            </a:fld>
            <a:endParaRPr lang="en-US" sz="2400" dirty="0"/>
          </a:p>
        </p:txBody>
      </p:sp>
      <p:sp>
        <p:nvSpPr>
          <p:cNvPr id="8" name="TextBox 7"/>
          <p:cNvSpPr txBox="1"/>
          <p:nvPr/>
        </p:nvSpPr>
        <p:spPr>
          <a:xfrm>
            <a:off x="2895600" y="762000"/>
            <a:ext cx="3523129" cy="1323439"/>
          </a:xfrm>
          <a:prstGeom prst="rect">
            <a:avLst/>
          </a:prstGeom>
          <a:noFill/>
        </p:spPr>
        <p:txBody>
          <a:bodyPr wrap="square" rtlCol="0">
            <a:spAutoFit/>
          </a:bodyPr>
          <a:lstStyle/>
          <a:p>
            <a:r>
              <a:rPr lang="en-CA" sz="8000" dirty="0">
                <a:latin typeface="Edwardian Script ITC" panose="030303020407070D0804" pitchFamily="66" charset="0"/>
              </a:rPr>
              <a:t>Thank you </a:t>
            </a:r>
          </a:p>
        </p:txBody>
      </p:sp>
      <p:pic>
        <p:nvPicPr>
          <p:cNvPr id="2" name="Picture 1"/>
          <p:cNvPicPr>
            <a:picLocks noChangeAspect="1"/>
          </p:cNvPicPr>
          <p:nvPr/>
        </p:nvPicPr>
        <p:blipFill>
          <a:blip r:embed="rId3"/>
          <a:stretch>
            <a:fillRect/>
          </a:stretch>
        </p:blipFill>
        <p:spPr>
          <a:xfrm>
            <a:off x="892545" y="2286000"/>
            <a:ext cx="3098430" cy="3588915"/>
          </a:xfrm>
          <a:prstGeom prst="rect">
            <a:avLst/>
          </a:prstGeom>
        </p:spPr>
      </p:pic>
      <p:sp>
        <p:nvSpPr>
          <p:cNvPr id="3" name="Rectangle 2"/>
          <p:cNvSpPr/>
          <p:nvPr/>
        </p:nvSpPr>
        <p:spPr>
          <a:xfrm>
            <a:off x="5597620" y="2895600"/>
            <a:ext cx="1447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Question?</a:t>
            </a:r>
          </a:p>
        </p:txBody>
      </p:sp>
      <p:sp>
        <p:nvSpPr>
          <p:cNvPr id="7" name="Rectangle 6"/>
          <p:cNvSpPr/>
          <p:nvPr/>
        </p:nvSpPr>
        <p:spPr>
          <a:xfrm>
            <a:off x="4530820" y="4533900"/>
            <a:ext cx="1447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be</a:t>
            </a:r>
          </a:p>
        </p:txBody>
      </p:sp>
      <p:sp>
        <p:nvSpPr>
          <p:cNvPr id="9" name="Rectangle 8"/>
          <p:cNvSpPr/>
          <p:nvPr/>
        </p:nvSpPr>
        <p:spPr>
          <a:xfrm>
            <a:off x="6803655" y="4533900"/>
            <a:ext cx="1447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Not to be</a:t>
            </a:r>
          </a:p>
        </p:txBody>
      </p:sp>
      <p:cxnSp>
        <p:nvCxnSpPr>
          <p:cNvPr id="5" name="Elbow Connector 4"/>
          <p:cNvCxnSpPr>
            <a:stCxn id="3" idx="2"/>
            <a:endCxn id="9" idx="0"/>
          </p:cNvCxnSpPr>
          <p:nvPr/>
        </p:nvCxnSpPr>
        <p:spPr>
          <a:xfrm rot="16200000" flipH="1">
            <a:off x="6410187" y="3416532"/>
            <a:ext cx="1028700" cy="1206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2"/>
            <a:endCxn id="7" idx="0"/>
          </p:cNvCxnSpPr>
          <p:nvPr/>
        </p:nvCxnSpPr>
        <p:spPr>
          <a:xfrm rot="5400000">
            <a:off x="5273770" y="3486150"/>
            <a:ext cx="1028700" cy="10668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97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DF.info() provides some detail on our dataset.</a:t>
            </a:r>
          </a:p>
        </p:txBody>
      </p:sp>
      <p:grpSp>
        <p:nvGrpSpPr>
          <p:cNvPr id="13" name="Group 12">
            <a:extLst>
              <a:ext uri="{FF2B5EF4-FFF2-40B4-BE49-F238E27FC236}">
                <a16:creationId xmlns:a16="http://schemas.microsoft.com/office/drawing/2014/main" id="{3CC916F8-989F-4A03-AF19-2D2A10A44AB7}"/>
              </a:ext>
            </a:extLst>
          </p:cNvPr>
          <p:cNvGrpSpPr/>
          <p:nvPr/>
        </p:nvGrpSpPr>
        <p:grpSpPr>
          <a:xfrm>
            <a:off x="1966912" y="2177534"/>
            <a:ext cx="7024690" cy="2629728"/>
            <a:chOff x="1966912" y="2485341"/>
            <a:chExt cx="7024690" cy="2629728"/>
          </a:xfrm>
        </p:grpSpPr>
        <p:pic>
          <p:nvPicPr>
            <p:cNvPr id="2" name="Picture 1">
              <a:extLst>
                <a:ext uri="{FF2B5EF4-FFF2-40B4-BE49-F238E27FC236}">
                  <a16:creationId xmlns:a16="http://schemas.microsoft.com/office/drawing/2014/main" id="{4655B365-4956-45C9-A8BE-70F46766882D}"/>
                </a:ext>
              </a:extLst>
            </p:cNvPr>
            <p:cNvPicPr>
              <a:picLocks noChangeAspect="1"/>
            </p:cNvPicPr>
            <p:nvPr/>
          </p:nvPicPr>
          <p:blipFill>
            <a:blip r:embed="rId3"/>
            <a:stretch>
              <a:fillRect/>
            </a:stretch>
          </p:blipFill>
          <p:spPr>
            <a:xfrm>
              <a:off x="1966912" y="2485341"/>
              <a:ext cx="5210175" cy="2457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Arrow: Down 3">
              <a:extLst>
                <a:ext uri="{FF2B5EF4-FFF2-40B4-BE49-F238E27FC236}">
                  <a16:creationId xmlns:a16="http://schemas.microsoft.com/office/drawing/2014/main" id="{B3537A84-1CED-4F12-83A3-A0DB8EF435A9}"/>
                </a:ext>
              </a:extLst>
            </p:cNvPr>
            <p:cNvSpPr/>
            <p:nvPr/>
          </p:nvSpPr>
          <p:spPr>
            <a:xfrm rot="16200000">
              <a:off x="2211456" y="4563447"/>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8E441590-8CE1-4167-9C0E-35122258A6A0}"/>
                </a:ext>
              </a:extLst>
            </p:cNvPr>
            <p:cNvSpPr/>
            <p:nvPr/>
          </p:nvSpPr>
          <p:spPr>
            <a:xfrm>
              <a:off x="5715000" y="3044399"/>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429980E6-B523-4B15-8F1A-33A9A498FFEC}"/>
                </a:ext>
              </a:extLst>
            </p:cNvPr>
            <p:cNvSpPr/>
            <p:nvPr/>
          </p:nvSpPr>
          <p:spPr>
            <a:xfrm rot="10800000">
              <a:off x="3886200" y="4810269"/>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E8747E4F-292B-40E1-8079-2E8E795B64FB}"/>
                </a:ext>
              </a:extLst>
            </p:cNvPr>
            <p:cNvSpPr/>
            <p:nvPr/>
          </p:nvSpPr>
          <p:spPr>
            <a:xfrm rot="5400000">
              <a:off x="6910387" y="3333444"/>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1CD0E50E-0293-4D8D-A736-DB8AC8EB8D2A}"/>
                </a:ext>
              </a:extLst>
            </p:cNvPr>
            <p:cNvSpPr/>
            <p:nvPr/>
          </p:nvSpPr>
          <p:spPr>
            <a:xfrm rot="5400000">
              <a:off x="6910387" y="4195267"/>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1E5D39D-1112-4002-A4D9-761501F282FC}"/>
                </a:ext>
              </a:extLst>
            </p:cNvPr>
            <p:cNvSpPr/>
            <p:nvPr/>
          </p:nvSpPr>
          <p:spPr>
            <a:xfrm>
              <a:off x="7329487" y="3219143"/>
              <a:ext cx="1662115" cy="13952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Object means a string is being stored</a:t>
              </a:r>
            </a:p>
          </p:txBody>
        </p:sp>
      </p:grpSp>
      <p:sp>
        <p:nvSpPr>
          <p:cNvPr id="14" name="Rectangle 13">
            <a:extLst>
              <a:ext uri="{FF2B5EF4-FFF2-40B4-BE49-F238E27FC236}">
                <a16:creationId xmlns:a16="http://schemas.microsoft.com/office/drawing/2014/main" id="{83E893B6-BB86-492F-97E6-2552F8B4CD87}"/>
              </a:ext>
            </a:extLst>
          </p:cNvPr>
          <p:cNvSpPr/>
          <p:nvPr/>
        </p:nvSpPr>
        <p:spPr>
          <a:xfrm>
            <a:off x="1181100" y="5105400"/>
            <a:ext cx="7505700" cy="1200329"/>
          </a:xfrm>
          <a:prstGeom prst="rect">
            <a:avLst/>
          </a:prstGeom>
        </p:spPr>
        <p:txBody>
          <a:bodyPr wrap="square">
            <a:spAutoFit/>
          </a:bodyPr>
          <a:lstStyle/>
          <a:p>
            <a:r>
              <a:rPr lang="en-US" sz="2400" dirty="0"/>
              <a:t>You can store arbitrary Python objects, such as Python lists or Python dictionaries and pandas stores reference to that object.</a:t>
            </a:r>
          </a:p>
        </p:txBody>
      </p:sp>
      <p:pic>
        <p:nvPicPr>
          <p:cNvPr id="15" name="Picture 4" descr="Image result for Point">
            <a:extLst>
              <a:ext uri="{FF2B5EF4-FFF2-40B4-BE49-F238E27FC236}">
                <a16:creationId xmlns:a16="http://schemas.microsoft.com/office/drawing/2014/main" id="{575F662D-6FED-4000-9CEE-97599B4C1FF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4167"/>
          <a:stretch/>
        </p:blipFill>
        <p:spPr bwMode="auto">
          <a:xfrm>
            <a:off x="381000" y="5163161"/>
            <a:ext cx="800100" cy="78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35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1569660"/>
          </a:xfrm>
          <a:prstGeom prst="rect">
            <a:avLst/>
          </a:prstGeom>
        </p:spPr>
        <p:txBody>
          <a:bodyPr wrap="square">
            <a:spAutoFit/>
          </a:bodyPr>
          <a:lstStyle/>
          <a:p>
            <a:r>
              <a:rPr lang="en-US" sz="2400" dirty="0"/>
              <a:t>Because object columns are references to other objects, pandas wants this info method to run fast, so it does not check the actual object, and it uses estimation and how much the references might take to those references.  </a:t>
            </a:r>
          </a:p>
        </p:txBody>
      </p:sp>
      <p:grpSp>
        <p:nvGrpSpPr>
          <p:cNvPr id="5" name="Group 4">
            <a:extLst>
              <a:ext uri="{FF2B5EF4-FFF2-40B4-BE49-F238E27FC236}">
                <a16:creationId xmlns:a16="http://schemas.microsoft.com/office/drawing/2014/main" id="{4DFCFD1E-F41A-41FA-ADE7-C6B7EDE8F766}"/>
              </a:ext>
            </a:extLst>
          </p:cNvPr>
          <p:cNvGrpSpPr/>
          <p:nvPr/>
        </p:nvGrpSpPr>
        <p:grpSpPr>
          <a:xfrm>
            <a:off x="2005012" y="3285529"/>
            <a:ext cx="5210175" cy="2497206"/>
            <a:chOff x="1966912" y="2177534"/>
            <a:chExt cx="5210175" cy="2497206"/>
          </a:xfrm>
        </p:grpSpPr>
        <p:pic>
          <p:nvPicPr>
            <p:cNvPr id="2" name="Picture 1">
              <a:extLst>
                <a:ext uri="{FF2B5EF4-FFF2-40B4-BE49-F238E27FC236}">
                  <a16:creationId xmlns:a16="http://schemas.microsoft.com/office/drawing/2014/main" id="{4655B365-4956-45C9-A8BE-70F46766882D}"/>
                </a:ext>
              </a:extLst>
            </p:cNvPr>
            <p:cNvPicPr>
              <a:picLocks noChangeAspect="1"/>
            </p:cNvPicPr>
            <p:nvPr/>
          </p:nvPicPr>
          <p:blipFill>
            <a:blip r:embed="rId3"/>
            <a:stretch>
              <a:fillRect/>
            </a:stretch>
          </p:blipFill>
          <p:spPr>
            <a:xfrm>
              <a:off x="1966912" y="2177534"/>
              <a:ext cx="5210175" cy="2457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Rounded Corners 2">
              <a:extLst>
                <a:ext uri="{FF2B5EF4-FFF2-40B4-BE49-F238E27FC236}">
                  <a16:creationId xmlns:a16="http://schemas.microsoft.com/office/drawing/2014/main" id="{65F413A1-6E43-4A8D-B894-EDAC1588D524}"/>
                </a:ext>
              </a:extLst>
            </p:cNvPr>
            <p:cNvSpPr/>
            <p:nvPr/>
          </p:nvSpPr>
          <p:spPr>
            <a:xfrm>
              <a:off x="2667000" y="4293704"/>
              <a:ext cx="1905000" cy="22860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15E4779D-71AC-41A1-9DD2-BF257BE181EF}"/>
                </a:ext>
              </a:extLst>
            </p:cNvPr>
            <p:cNvSpPr/>
            <p:nvPr/>
          </p:nvSpPr>
          <p:spPr>
            <a:xfrm rot="16200000">
              <a:off x="2211456" y="4255640"/>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294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5</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The following is how we can find out the true memory usage:</a:t>
            </a:r>
          </a:p>
        </p:txBody>
      </p:sp>
      <p:grpSp>
        <p:nvGrpSpPr>
          <p:cNvPr id="7" name="Group 6">
            <a:extLst>
              <a:ext uri="{FF2B5EF4-FFF2-40B4-BE49-F238E27FC236}">
                <a16:creationId xmlns:a16="http://schemas.microsoft.com/office/drawing/2014/main" id="{57A6A228-EB63-4B6B-A609-F480890D1D99}"/>
              </a:ext>
            </a:extLst>
          </p:cNvPr>
          <p:cNvGrpSpPr/>
          <p:nvPr/>
        </p:nvGrpSpPr>
        <p:grpSpPr>
          <a:xfrm>
            <a:off x="2024062" y="2485962"/>
            <a:ext cx="5095875" cy="2492650"/>
            <a:chOff x="2024062" y="2485962"/>
            <a:chExt cx="5095875" cy="2492650"/>
          </a:xfrm>
        </p:grpSpPr>
        <p:pic>
          <p:nvPicPr>
            <p:cNvPr id="4" name="Picture 3">
              <a:extLst>
                <a:ext uri="{FF2B5EF4-FFF2-40B4-BE49-F238E27FC236}">
                  <a16:creationId xmlns:a16="http://schemas.microsoft.com/office/drawing/2014/main" id="{01F86BDB-B1D6-4C7C-BC64-E8E78C742A1F}"/>
                </a:ext>
              </a:extLst>
            </p:cNvPr>
            <p:cNvPicPr>
              <a:picLocks noChangeAspect="1"/>
            </p:cNvPicPr>
            <p:nvPr/>
          </p:nvPicPr>
          <p:blipFill>
            <a:blip r:embed="rId3"/>
            <a:stretch>
              <a:fillRect/>
            </a:stretch>
          </p:blipFill>
          <p:spPr>
            <a:xfrm>
              <a:off x="2024062" y="2485962"/>
              <a:ext cx="5095875" cy="2409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Rounded Corners 9">
              <a:extLst>
                <a:ext uri="{FF2B5EF4-FFF2-40B4-BE49-F238E27FC236}">
                  <a16:creationId xmlns:a16="http://schemas.microsoft.com/office/drawing/2014/main" id="{5230D115-53C6-483F-B9D8-188B349B4CEA}"/>
                </a:ext>
              </a:extLst>
            </p:cNvPr>
            <p:cNvSpPr/>
            <p:nvPr/>
          </p:nvSpPr>
          <p:spPr>
            <a:xfrm>
              <a:off x="2667000" y="4597576"/>
              <a:ext cx="1905000" cy="22860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E62536E8-9610-4F22-AB9A-6CA02ADB9742}"/>
                </a:ext>
              </a:extLst>
            </p:cNvPr>
            <p:cNvSpPr/>
            <p:nvPr/>
          </p:nvSpPr>
          <p:spPr>
            <a:xfrm rot="16200000">
              <a:off x="2211456" y="4559512"/>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472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6</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Here is how we measure each column’s memory usage:</a:t>
            </a:r>
          </a:p>
        </p:txBody>
      </p:sp>
      <p:grpSp>
        <p:nvGrpSpPr>
          <p:cNvPr id="3" name="Group 2">
            <a:extLst>
              <a:ext uri="{FF2B5EF4-FFF2-40B4-BE49-F238E27FC236}">
                <a16:creationId xmlns:a16="http://schemas.microsoft.com/office/drawing/2014/main" id="{83FE0650-07A6-4F1B-A343-EA7A5C9DB50B}"/>
              </a:ext>
            </a:extLst>
          </p:cNvPr>
          <p:cNvGrpSpPr/>
          <p:nvPr/>
        </p:nvGrpSpPr>
        <p:grpSpPr>
          <a:xfrm>
            <a:off x="2638425" y="2210664"/>
            <a:ext cx="4085810" cy="1933575"/>
            <a:chOff x="2638425" y="2210664"/>
            <a:chExt cx="4085810" cy="1933575"/>
          </a:xfrm>
        </p:grpSpPr>
        <p:pic>
          <p:nvPicPr>
            <p:cNvPr id="2" name="Picture 1">
              <a:extLst>
                <a:ext uri="{FF2B5EF4-FFF2-40B4-BE49-F238E27FC236}">
                  <a16:creationId xmlns:a16="http://schemas.microsoft.com/office/drawing/2014/main" id="{3B7011CD-1551-43A5-8F31-9FFF3669FB8E}"/>
                </a:ext>
              </a:extLst>
            </p:cNvPr>
            <p:cNvPicPr>
              <a:picLocks noChangeAspect="1"/>
            </p:cNvPicPr>
            <p:nvPr/>
          </p:nvPicPr>
          <p:blipFill>
            <a:blip r:embed="rId3"/>
            <a:stretch>
              <a:fillRect/>
            </a:stretch>
          </p:blipFill>
          <p:spPr>
            <a:xfrm>
              <a:off x="2638425" y="2210664"/>
              <a:ext cx="3867150" cy="1933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Arrow: Down 12">
              <a:extLst>
                <a:ext uri="{FF2B5EF4-FFF2-40B4-BE49-F238E27FC236}">
                  <a16:creationId xmlns:a16="http://schemas.microsoft.com/office/drawing/2014/main" id="{BF21A1AF-53F7-4BB6-B815-D8DCDE14E3FB}"/>
                </a:ext>
              </a:extLst>
            </p:cNvPr>
            <p:cNvSpPr/>
            <p:nvPr/>
          </p:nvSpPr>
          <p:spPr>
            <a:xfrm rot="5400000">
              <a:off x="6305135" y="2792043"/>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C840426C-9AF2-41F2-92A9-181008E18F29}"/>
                </a:ext>
              </a:extLst>
            </p:cNvPr>
            <p:cNvSpPr/>
            <p:nvPr/>
          </p:nvSpPr>
          <p:spPr>
            <a:xfrm rot="5400000">
              <a:off x="6305135" y="3008174"/>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CE3D1394-C7BB-4863-96AC-2023BB047BC8}"/>
                </a:ext>
              </a:extLst>
            </p:cNvPr>
            <p:cNvSpPr/>
            <p:nvPr/>
          </p:nvSpPr>
          <p:spPr>
            <a:xfrm rot="5400000">
              <a:off x="6305135" y="3187366"/>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8BA53B49-E43F-42C4-ABCF-429B79FBF7EE}"/>
                </a:ext>
              </a:extLst>
            </p:cNvPr>
            <p:cNvSpPr/>
            <p:nvPr/>
          </p:nvSpPr>
          <p:spPr>
            <a:xfrm rot="5400000">
              <a:off x="6305135" y="3359942"/>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03C7F21F-4944-4A9E-85A4-A4A8997AF048}"/>
                </a:ext>
              </a:extLst>
            </p:cNvPr>
            <p:cNvSpPr/>
            <p:nvPr/>
          </p:nvSpPr>
          <p:spPr>
            <a:xfrm rot="5400000">
              <a:off x="6305135" y="3473214"/>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F4F959DA-76BA-44CF-A562-B3DCB9DA4188}"/>
                </a:ext>
              </a:extLst>
            </p:cNvPr>
            <p:cNvSpPr/>
            <p:nvPr/>
          </p:nvSpPr>
          <p:spPr>
            <a:xfrm rot="5400000">
              <a:off x="6305135" y="3645790"/>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AB9CDCA1-588D-43FB-865A-F78DFE7A5A89}"/>
              </a:ext>
            </a:extLst>
          </p:cNvPr>
          <p:cNvSpPr/>
          <p:nvPr/>
        </p:nvSpPr>
        <p:spPr>
          <a:xfrm>
            <a:off x="518492" y="4611318"/>
            <a:ext cx="8305800" cy="461665"/>
          </a:xfrm>
          <a:prstGeom prst="rect">
            <a:avLst/>
          </a:prstGeom>
        </p:spPr>
        <p:txBody>
          <a:bodyPr wrap="square">
            <a:spAutoFit/>
          </a:bodyPr>
          <a:lstStyle/>
          <a:p>
            <a:r>
              <a:rPr lang="en-US" sz="2400" dirty="0"/>
              <a:t>But it does not inspect those object columns by default.</a:t>
            </a:r>
          </a:p>
        </p:txBody>
      </p:sp>
    </p:spTree>
    <p:extLst>
      <p:ext uri="{BB962C8B-B14F-4D97-AF65-F5344CB8AC3E}">
        <p14:creationId xmlns:p14="http://schemas.microsoft.com/office/powerpoint/2010/main" val="23481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7</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830997"/>
          </a:xfrm>
          <a:prstGeom prst="rect">
            <a:avLst/>
          </a:prstGeom>
        </p:spPr>
        <p:txBody>
          <a:bodyPr wrap="square">
            <a:spAutoFit/>
          </a:bodyPr>
          <a:lstStyle/>
          <a:p>
            <a:r>
              <a:rPr lang="en-US" sz="2400" dirty="0"/>
              <a:t>The following is the way that we can find out the real memory usage:</a:t>
            </a:r>
          </a:p>
        </p:txBody>
      </p:sp>
      <p:grpSp>
        <p:nvGrpSpPr>
          <p:cNvPr id="5" name="Group 4">
            <a:extLst>
              <a:ext uri="{FF2B5EF4-FFF2-40B4-BE49-F238E27FC236}">
                <a16:creationId xmlns:a16="http://schemas.microsoft.com/office/drawing/2014/main" id="{E207295F-7F56-4D7D-BA8D-DFAD527DF3B2}"/>
              </a:ext>
            </a:extLst>
          </p:cNvPr>
          <p:cNvGrpSpPr/>
          <p:nvPr/>
        </p:nvGrpSpPr>
        <p:grpSpPr>
          <a:xfrm>
            <a:off x="2533650" y="2278797"/>
            <a:ext cx="4076700" cy="1866900"/>
            <a:chOff x="2609850" y="2495550"/>
            <a:chExt cx="4076700" cy="1866900"/>
          </a:xfrm>
        </p:grpSpPr>
        <p:pic>
          <p:nvPicPr>
            <p:cNvPr id="4" name="Picture 3">
              <a:extLst>
                <a:ext uri="{FF2B5EF4-FFF2-40B4-BE49-F238E27FC236}">
                  <a16:creationId xmlns:a16="http://schemas.microsoft.com/office/drawing/2014/main" id="{B16AD138-65A5-4957-8BB6-4E08D8C3E444}"/>
                </a:ext>
              </a:extLst>
            </p:cNvPr>
            <p:cNvPicPr>
              <a:picLocks noChangeAspect="1"/>
            </p:cNvPicPr>
            <p:nvPr/>
          </p:nvPicPr>
          <p:blipFill>
            <a:blip r:embed="rId3"/>
            <a:stretch>
              <a:fillRect/>
            </a:stretch>
          </p:blipFill>
          <p:spPr>
            <a:xfrm>
              <a:off x="2609850" y="2495550"/>
              <a:ext cx="3924300" cy="1866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Arrow: Down 21">
              <a:extLst>
                <a:ext uri="{FF2B5EF4-FFF2-40B4-BE49-F238E27FC236}">
                  <a16:creationId xmlns:a16="http://schemas.microsoft.com/office/drawing/2014/main" id="{94240A59-9FBB-4E4E-9892-4FAA7531A1E0}"/>
                </a:ext>
              </a:extLst>
            </p:cNvPr>
            <p:cNvSpPr/>
            <p:nvPr/>
          </p:nvSpPr>
          <p:spPr>
            <a:xfrm rot="5400000">
              <a:off x="6267450" y="3009900"/>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3AB4E607-E878-42AA-9CA5-7A884C774E06}"/>
                </a:ext>
              </a:extLst>
            </p:cNvPr>
            <p:cNvSpPr/>
            <p:nvPr/>
          </p:nvSpPr>
          <p:spPr>
            <a:xfrm rot="5400000">
              <a:off x="6267450" y="3844499"/>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6E20AA59-9520-47A8-A6C8-3C12287A6605}"/>
              </a:ext>
            </a:extLst>
          </p:cNvPr>
          <p:cNvSpPr/>
          <p:nvPr/>
        </p:nvSpPr>
        <p:spPr>
          <a:xfrm>
            <a:off x="457200" y="4364610"/>
            <a:ext cx="8305800" cy="830997"/>
          </a:xfrm>
          <a:prstGeom prst="rect">
            <a:avLst/>
          </a:prstGeom>
        </p:spPr>
        <p:txBody>
          <a:bodyPr wrap="square">
            <a:spAutoFit/>
          </a:bodyPr>
          <a:lstStyle/>
          <a:p>
            <a:r>
              <a:rPr lang="en-US" sz="2400" dirty="0"/>
              <a:t>And here is the summation of memory usage that we saw in two slides before.</a:t>
            </a:r>
          </a:p>
        </p:txBody>
      </p:sp>
      <p:pic>
        <p:nvPicPr>
          <p:cNvPr id="7" name="Picture 6">
            <a:extLst>
              <a:ext uri="{FF2B5EF4-FFF2-40B4-BE49-F238E27FC236}">
                <a16:creationId xmlns:a16="http://schemas.microsoft.com/office/drawing/2014/main" id="{3608FF6D-5C13-4603-978C-3C5CAB5FE0B6}"/>
              </a:ext>
            </a:extLst>
          </p:cNvPr>
          <p:cNvPicPr>
            <a:picLocks noChangeAspect="1"/>
          </p:cNvPicPr>
          <p:nvPr/>
        </p:nvPicPr>
        <p:blipFill>
          <a:blip r:embed="rId4"/>
          <a:stretch>
            <a:fillRect/>
          </a:stretch>
        </p:blipFill>
        <p:spPr>
          <a:xfrm>
            <a:off x="2671762" y="5172883"/>
            <a:ext cx="3800475" cy="666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62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8</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Group Discussion</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430763" y="1447800"/>
            <a:ext cx="8305800" cy="830997"/>
          </a:xfrm>
          <a:prstGeom prst="rect">
            <a:avLst/>
          </a:prstGeom>
        </p:spPr>
        <p:txBody>
          <a:bodyPr wrap="square">
            <a:spAutoFit/>
          </a:bodyPr>
          <a:lstStyle/>
          <a:p>
            <a:r>
              <a:rPr lang="en-US" sz="2400" dirty="0"/>
              <a:t>How can I be more space efficient, especially with object columns?</a:t>
            </a:r>
            <a:endParaRPr lang="en-CA" sz="2400" dirty="0"/>
          </a:p>
        </p:txBody>
      </p:sp>
      <p:pic>
        <p:nvPicPr>
          <p:cNvPr id="5122" name="Picture 2" descr="Image result for group discussion">
            <a:extLst>
              <a:ext uri="{FF2B5EF4-FFF2-40B4-BE49-F238E27FC236}">
                <a16:creationId xmlns:a16="http://schemas.microsoft.com/office/drawing/2014/main" id="{B0B088EB-DE6E-4D70-8DC9-64A90EBA3A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4737" y="2434637"/>
            <a:ext cx="4454525" cy="355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82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9</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What if we could store our strings as integers? </a:t>
            </a:r>
          </a:p>
        </p:txBody>
      </p:sp>
      <p:grpSp>
        <p:nvGrpSpPr>
          <p:cNvPr id="5" name="Group 4">
            <a:extLst>
              <a:ext uri="{FF2B5EF4-FFF2-40B4-BE49-F238E27FC236}">
                <a16:creationId xmlns:a16="http://schemas.microsoft.com/office/drawing/2014/main" id="{90EAF672-0633-4104-AECA-744F9EEEFACC}"/>
              </a:ext>
            </a:extLst>
          </p:cNvPr>
          <p:cNvGrpSpPr/>
          <p:nvPr/>
        </p:nvGrpSpPr>
        <p:grpSpPr>
          <a:xfrm>
            <a:off x="1076325" y="2177534"/>
            <a:ext cx="6991350" cy="2304222"/>
            <a:chOff x="1076325" y="2177534"/>
            <a:chExt cx="6991350" cy="2304222"/>
          </a:xfrm>
        </p:grpSpPr>
        <p:pic>
          <p:nvPicPr>
            <p:cNvPr id="2" name="Picture 1">
              <a:extLst>
                <a:ext uri="{FF2B5EF4-FFF2-40B4-BE49-F238E27FC236}">
                  <a16:creationId xmlns:a16="http://schemas.microsoft.com/office/drawing/2014/main" id="{C8BBB740-C0BE-42FE-9209-0FA1DED5A854}"/>
                </a:ext>
              </a:extLst>
            </p:cNvPr>
            <p:cNvPicPr>
              <a:picLocks noChangeAspect="1"/>
            </p:cNvPicPr>
            <p:nvPr/>
          </p:nvPicPr>
          <p:blipFill rotWithShape="1">
            <a:blip r:embed="rId3"/>
            <a:srcRect t="2454"/>
            <a:stretch/>
          </p:blipFill>
          <p:spPr>
            <a:xfrm>
              <a:off x="1076325" y="2177534"/>
              <a:ext cx="6991350" cy="23042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Rounded Corners 2">
              <a:extLst>
                <a:ext uri="{FF2B5EF4-FFF2-40B4-BE49-F238E27FC236}">
                  <a16:creationId xmlns:a16="http://schemas.microsoft.com/office/drawing/2014/main" id="{B775CF5B-D935-4324-8D85-D2DCF25CD00B}"/>
                </a:ext>
              </a:extLst>
            </p:cNvPr>
            <p:cNvSpPr/>
            <p:nvPr/>
          </p:nvSpPr>
          <p:spPr>
            <a:xfrm>
              <a:off x="2133600" y="2776330"/>
              <a:ext cx="5334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0</a:t>
              </a:r>
            </a:p>
          </p:txBody>
        </p:sp>
        <p:sp>
          <p:nvSpPr>
            <p:cNvPr id="12" name="Rectangle: Rounded Corners 11">
              <a:extLst>
                <a:ext uri="{FF2B5EF4-FFF2-40B4-BE49-F238E27FC236}">
                  <a16:creationId xmlns:a16="http://schemas.microsoft.com/office/drawing/2014/main" id="{CE64FCC2-4563-42AB-ADB6-CCF0EEC3CF40}"/>
                </a:ext>
              </a:extLst>
            </p:cNvPr>
            <p:cNvSpPr/>
            <p:nvPr/>
          </p:nvSpPr>
          <p:spPr>
            <a:xfrm>
              <a:off x="2895600" y="2776330"/>
              <a:ext cx="5334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a:t>
              </a:r>
            </a:p>
          </p:txBody>
        </p:sp>
        <p:sp>
          <p:nvSpPr>
            <p:cNvPr id="13" name="Rectangle: Rounded Corners 12">
              <a:extLst>
                <a:ext uri="{FF2B5EF4-FFF2-40B4-BE49-F238E27FC236}">
                  <a16:creationId xmlns:a16="http://schemas.microsoft.com/office/drawing/2014/main" id="{8F389871-0E39-4AFE-91F1-796B0C29383A}"/>
                </a:ext>
              </a:extLst>
            </p:cNvPr>
            <p:cNvSpPr/>
            <p:nvPr/>
          </p:nvSpPr>
          <p:spPr>
            <a:xfrm>
              <a:off x="3647661" y="2776330"/>
              <a:ext cx="5334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a:t>
              </a:r>
            </a:p>
          </p:txBody>
        </p:sp>
        <p:sp>
          <p:nvSpPr>
            <p:cNvPr id="14" name="Rectangle: Rounded Corners 13">
              <a:extLst>
                <a:ext uri="{FF2B5EF4-FFF2-40B4-BE49-F238E27FC236}">
                  <a16:creationId xmlns:a16="http://schemas.microsoft.com/office/drawing/2014/main" id="{90FCD1FA-757D-41F5-B04B-A02EEA71B29D}"/>
                </a:ext>
              </a:extLst>
            </p:cNvPr>
            <p:cNvSpPr/>
            <p:nvPr/>
          </p:nvSpPr>
          <p:spPr>
            <a:xfrm>
              <a:off x="4696241" y="2776330"/>
              <a:ext cx="5334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a:t>
              </a:r>
            </a:p>
          </p:txBody>
        </p:sp>
        <p:sp>
          <p:nvSpPr>
            <p:cNvPr id="15" name="Rectangle: Rounded Corners 14">
              <a:extLst>
                <a:ext uri="{FF2B5EF4-FFF2-40B4-BE49-F238E27FC236}">
                  <a16:creationId xmlns:a16="http://schemas.microsoft.com/office/drawing/2014/main" id="{B6C7FDD9-5433-4A43-BF1C-7F441C9B3807}"/>
                </a:ext>
              </a:extLst>
            </p:cNvPr>
            <p:cNvSpPr/>
            <p:nvPr/>
          </p:nvSpPr>
          <p:spPr>
            <a:xfrm>
              <a:off x="5848558" y="2776330"/>
              <a:ext cx="5334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a:t>
              </a:r>
            </a:p>
          </p:txBody>
        </p:sp>
        <p:sp>
          <p:nvSpPr>
            <p:cNvPr id="16" name="Rectangle: Rounded Corners 15">
              <a:extLst>
                <a:ext uri="{FF2B5EF4-FFF2-40B4-BE49-F238E27FC236}">
                  <a16:creationId xmlns:a16="http://schemas.microsoft.com/office/drawing/2014/main" id="{E7C3AF6B-CA9B-4D73-B624-0627659A8432}"/>
                </a:ext>
              </a:extLst>
            </p:cNvPr>
            <p:cNvSpPr/>
            <p:nvPr/>
          </p:nvSpPr>
          <p:spPr>
            <a:xfrm>
              <a:off x="7010400" y="2776330"/>
              <a:ext cx="5334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a:t>
              </a:r>
            </a:p>
          </p:txBody>
        </p:sp>
        <p:sp>
          <p:nvSpPr>
            <p:cNvPr id="22" name="Rectangle: Rounded Corners 21">
              <a:extLst>
                <a:ext uri="{FF2B5EF4-FFF2-40B4-BE49-F238E27FC236}">
                  <a16:creationId xmlns:a16="http://schemas.microsoft.com/office/drawing/2014/main" id="{6160F884-13D9-4EDE-AD00-C5FCC3DF9994}"/>
                </a:ext>
              </a:extLst>
            </p:cNvPr>
            <p:cNvSpPr/>
            <p:nvPr/>
          </p:nvSpPr>
          <p:spPr>
            <a:xfrm>
              <a:off x="2971800" y="3390535"/>
              <a:ext cx="381000" cy="156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1</a:t>
              </a:r>
            </a:p>
          </p:txBody>
        </p:sp>
        <p:sp>
          <p:nvSpPr>
            <p:cNvPr id="23" name="Rectangle: Rounded Corners 22">
              <a:extLst>
                <a:ext uri="{FF2B5EF4-FFF2-40B4-BE49-F238E27FC236}">
                  <a16:creationId xmlns:a16="http://schemas.microsoft.com/office/drawing/2014/main" id="{9CCC136D-F68F-4315-BCBF-B06695AA1146}"/>
                </a:ext>
              </a:extLst>
            </p:cNvPr>
            <p:cNvSpPr/>
            <p:nvPr/>
          </p:nvSpPr>
          <p:spPr>
            <a:xfrm>
              <a:off x="2971800" y="3548481"/>
              <a:ext cx="381000" cy="156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2</a:t>
              </a:r>
            </a:p>
          </p:txBody>
        </p:sp>
        <p:sp>
          <p:nvSpPr>
            <p:cNvPr id="24" name="Rectangle: Rounded Corners 23">
              <a:extLst>
                <a:ext uri="{FF2B5EF4-FFF2-40B4-BE49-F238E27FC236}">
                  <a16:creationId xmlns:a16="http://schemas.microsoft.com/office/drawing/2014/main" id="{19A04FE7-A97B-4B91-9DA6-239466AD1676}"/>
                </a:ext>
              </a:extLst>
            </p:cNvPr>
            <p:cNvSpPr/>
            <p:nvPr/>
          </p:nvSpPr>
          <p:spPr>
            <a:xfrm>
              <a:off x="2971800" y="3701219"/>
              <a:ext cx="381000" cy="156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0</a:t>
              </a:r>
            </a:p>
          </p:txBody>
        </p:sp>
        <p:sp>
          <p:nvSpPr>
            <p:cNvPr id="25" name="Rectangle: Rounded Corners 24">
              <a:extLst>
                <a:ext uri="{FF2B5EF4-FFF2-40B4-BE49-F238E27FC236}">
                  <a16:creationId xmlns:a16="http://schemas.microsoft.com/office/drawing/2014/main" id="{D5DC849F-7E13-4BBB-BED7-31FF40479BF2}"/>
                </a:ext>
              </a:extLst>
            </p:cNvPr>
            <p:cNvSpPr/>
            <p:nvPr/>
          </p:nvSpPr>
          <p:spPr>
            <a:xfrm>
              <a:off x="2971800" y="3853957"/>
              <a:ext cx="381000" cy="156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2</a:t>
              </a:r>
            </a:p>
          </p:txBody>
        </p:sp>
        <p:sp>
          <p:nvSpPr>
            <p:cNvPr id="26" name="Rectangle: Rounded Corners 25">
              <a:extLst>
                <a:ext uri="{FF2B5EF4-FFF2-40B4-BE49-F238E27FC236}">
                  <a16:creationId xmlns:a16="http://schemas.microsoft.com/office/drawing/2014/main" id="{B7D53C08-6059-447A-8373-FF659385F5AF}"/>
                </a:ext>
              </a:extLst>
            </p:cNvPr>
            <p:cNvSpPr/>
            <p:nvPr/>
          </p:nvSpPr>
          <p:spPr>
            <a:xfrm>
              <a:off x="2971800" y="4000339"/>
              <a:ext cx="381000" cy="156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0</a:t>
              </a:r>
            </a:p>
          </p:txBody>
        </p:sp>
      </p:grpSp>
    </p:spTree>
    <p:extLst>
      <p:ext uri="{BB962C8B-B14F-4D97-AF65-F5344CB8AC3E}">
        <p14:creationId xmlns:p14="http://schemas.microsoft.com/office/powerpoint/2010/main" val="136077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14423</TotalTime>
  <Words>825</Words>
  <Application>Microsoft Office PowerPoint</Application>
  <PresentationFormat>On-screen Show (4:3)</PresentationFormat>
  <Paragraphs>146</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Edwardian Script ITC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Developer</dc:creator>
  <cp:lastModifiedBy>S.M.Reza Dibaj</cp:lastModifiedBy>
  <cp:revision>734</cp:revision>
  <dcterms:created xsi:type="dcterms:W3CDTF">2006-08-16T00:00:00Z</dcterms:created>
  <dcterms:modified xsi:type="dcterms:W3CDTF">2019-11-15T13:17:35Z</dcterms:modified>
</cp:coreProperties>
</file>