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415" r:id="rId3"/>
    <p:sldId id="487" r:id="rId4"/>
    <p:sldId id="488" r:id="rId5"/>
    <p:sldId id="489" r:id="rId6"/>
    <p:sldId id="490" r:id="rId7"/>
    <p:sldId id="491" r:id="rId8"/>
    <p:sldId id="493" r:id="rId9"/>
    <p:sldId id="494" r:id="rId10"/>
    <p:sldId id="495" r:id="rId11"/>
    <p:sldId id="479" r:id="rId12"/>
    <p:sldId id="497" r:id="rId13"/>
    <p:sldId id="496" r:id="rId14"/>
    <p:sldId id="498" r:id="rId15"/>
    <p:sldId id="480" r:id="rId16"/>
    <p:sldId id="499" r:id="rId17"/>
    <p:sldId id="500" r:id="rId18"/>
    <p:sldId id="501" r:id="rId19"/>
    <p:sldId id="482" r:id="rId20"/>
    <p:sldId id="429" r:id="rId21"/>
    <p:sldId id="502" r:id="rId22"/>
    <p:sldId id="503" r:id="rId23"/>
    <p:sldId id="574" r:id="rId24"/>
    <p:sldId id="573" r:id="rId25"/>
    <p:sldId id="575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10" autoAdjust="0"/>
  </p:normalViewPr>
  <p:slideViewPr>
    <p:cSldViewPr>
      <p:cViewPr varScale="1">
        <p:scale>
          <a:sx n="64" d="100"/>
          <a:sy n="64" d="100"/>
        </p:scale>
        <p:origin x="20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44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255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33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53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pd.isnull</a:t>
            </a:r>
            <a:r>
              <a:rPr lang="en-CA" dirty="0"/>
              <a:t>(</a:t>
            </a:r>
            <a:r>
              <a:rPr lang="en-CA" dirty="0" err="1"/>
              <a:t>ufo</a:t>
            </a:r>
            <a:r>
              <a:rPr lang="en-CA" dirty="0"/>
              <a:t>).head()</a:t>
            </a:r>
          </a:p>
          <a:p>
            <a:r>
              <a:rPr lang="en-CA" dirty="0" err="1"/>
              <a:t>ufo.isnull</a:t>
            </a:r>
            <a:r>
              <a:rPr lang="en-CA" dirty="0"/>
              <a:t>().head()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73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ufo.loc</a:t>
            </a:r>
            <a:r>
              <a:rPr lang="en-US" dirty="0"/>
              <a:t>[0:4, :]</a:t>
            </a:r>
          </a:p>
          <a:p>
            <a:r>
              <a:rPr lang="en-CA" dirty="0" err="1"/>
              <a:t>ufo.iloc</a:t>
            </a:r>
            <a:r>
              <a:rPr lang="en-CA" dirty="0"/>
              <a:t>[0:4,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467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ufo.values</a:t>
            </a:r>
            <a:endParaRPr lang="en-CA" dirty="0"/>
          </a:p>
          <a:p>
            <a:r>
              <a:rPr lang="en-CA" dirty="0" err="1"/>
              <a:t>ufo.values</a:t>
            </a:r>
            <a:r>
              <a:rPr lang="en-CA" dirty="0"/>
              <a:t>[0:4,:]</a:t>
            </a:r>
          </a:p>
          <a:p>
            <a:r>
              <a:rPr lang="en-CA" dirty="0"/>
              <a:t>list(range(0,4))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39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ufo.loc</a:t>
            </a:r>
            <a:r>
              <a:rPr lang="en-CA" dirty="0"/>
              <a:t>[:, '</a:t>
            </a:r>
            <a:r>
              <a:rPr lang="en-CA" dirty="0" err="1"/>
              <a:t>City':'State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195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366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ufo.sample</a:t>
            </a:r>
            <a:r>
              <a:rPr lang="en-CA" dirty="0"/>
              <a:t>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25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ufo.sample</a:t>
            </a:r>
            <a:r>
              <a:rPr lang="en-US" dirty="0"/>
              <a:t>(3,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8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ufo.sample</a:t>
            </a:r>
            <a:r>
              <a:rPr lang="en-US" dirty="0"/>
              <a:t>(frac=0.75, </a:t>
            </a:r>
            <a:r>
              <a:rPr lang="en-US" dirty="0" err="1"/>
              <a:t>random_state</a:t>
            </a:r>
            <a:r>
              <a:rPr lang="en-US" dirty="0"/>
              <a:t>=99)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80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568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= </a:t>
            </a:r>
            <a:r>
              <a:rPr lang="en-US" dirty="0" err="1"/>
              <a:t>ufo.sample</a:t>
            </a:r>
            <a:r>
              <a:rPr lang="en-US" dirty="0"/>
              <a:t>(frac=0.75, </a:t>
            </a:r>
            <a:r>
              <a:rPr lang="en-US" dirty="0" err="1"/>
              <a:t>random_state</a:t>
            </a:r>
            <a:r>
              <a:rPr lang="en-US" dirty="0"/>
              <a:t>=99)</a:t>
            </a:r>
          </a:p>
          <a:p>
            <a:r>
              <a:rPr lang="en-CA" dirty="0"/>
              <a:t>test = </a:t>
            </a:r>
            <a:r>
              <a:rPr lang="en-CA" dirty="0" err="1"/>
              <a:t>ufo.loc</a:t>
            </a:r>
            <a:r>
              <a:rPr lang="en-CA" dirty="0"/>
              <a:t>[~</a:t>
            </a:r>
            <a:r>
              <a:rPr lang="en-CA" dirty="0" err="1"/>
              <a:t>ufo.index.isin</a:t>
            </a:r>
            <a:r>
              <a:rPr lang="en-CA" dirty="0"/>
              <a:t>(</a:t>
            </a:r>
            <a:r>
              <a:rPr lang="en-CA" dirty="0" err="1"/>
              <a:t>train.index</a:t>
            </a:r>
            <a:r>
              <a:rPr lang="en-CA" dirty="0"/>
              <a:t>),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520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40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11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03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41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9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19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72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rain-test-split-and-cross-validation-in-python-80b61beca4b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346317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94" y="2197395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The result of </a:t>
            </a:r>
            <a:r>
              <a:rPr lang="en-US" sz="2400" dirty="0" err="1"/>
              <a:t>DF.isnull</a:t>
            </a:r>
            <a:r>
              <a:rPr lang="en-US" sz="2400" dirty="0"/>
              <a:t>() is similar to </a:t>
            </a:r>
            <a:r>
              <a:rPr lang="en-US" sz="2400" dirty="0" err="1"/>
              <a:t>pd.isnull</a:t>
            </a:r>
            <a:r>
              <a:rPr lang="en-US" sz="2400" dirty="0"/>
              <a:t>(DF). Is there any essential difference between them?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google pandas </a:t>
            </a:r>
            <a:r>
              <a:rPr lang="en-US" sz="2400" dirty="0" err="1"/>
              <a:t>isnull</a:t>
            </a:r>
            <a:r>
              <a:rPr lang="en-US" sz="2400" dirty="0"/>
              <a:t>()… There are three types of missing value search methods in the document. The first one is called Top-level missing data: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3BE07-AC1D-4E18-807B-54AA848AB979}"/>
              </a:ext>
            </a:extLst>
          </p:cNvPr>
          <p:cNvGrpSpPr/>
          <p:nvPr/>
        </p:nvGrpSpPr>
        <p:grpSpPr>
          <a:xfrm>
            <a:off x="457199" y="3618161"/>
            <a:ext cx="7946234" cy="2706439"/>
            <a:chOff x="457199" y="3122861"/>
            <a:chExt cx="7946234" cy="270643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022EAA-C567-406C-BBD7-141D54DF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122861"/>
              <a:ext cx="3429001" cy="11406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BBA620-E831-46C9-B94A-DD178F5F8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6983" y="3429000"/>
              <a:ext cx="1773255" cy="24003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596CF0-7357-49C9-9CED-CE40DE09E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5770" y="4091303"/>
              <a:ext cx="4157663" cy="12807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B826DCC-CE7B-45B7-8645-2C15750221A5}"/>
                </a:ext>
              </a:extLst>
            </p:cNvPr>
            <p:cNvSpPr/>
            <p:nvPr/>
          </p:nvSpPr>
          <p:spPr>
            <a:xfrm>
              <a:off x="2749550" y="4114800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The second type is a DF method which is represented as </a:t>
            </a:r>
            <a:r>
              <a:rPr lang="en-US" sz="2400" dirty="0" err="1"/>
              <a:t>DF.isna</a:t>
            </a:r>
            <a:r>
              <a:rPr lang="en-US" sz="2400" dirty="0"/>
              <a:t>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98078-660B-4611-B52A-D2535251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6436"/>
            <a:ext cx="1914880" cy="4113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7AA361-4FF8-4F45-90D2-2081875F54F0}"/>
              </a:ext>
            </a:extLst>
          </p:cNvPr>
          <p:cNvSpPr/>
          <p:nvPr/>
        </p:nvSpPr>
        <p:spPr>
          <a:xfrm>
            <a:off x="609600" y="30734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50A28-38F7-47D3-AB5E-E23362D22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462"/>
          <a:stretch/>
        </p:blipFill>
        <p:spPr>
          <a:xfrm>
            <a:off x="2808289" y="3685164"/>
            <a:ext cx="5992812" cy="161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14443A-B2D8-428C-858A-C6FC7CA07F2D}"/>
              </a:ext>
            </a:extLst>
          </p:cNvPr>
          <p:cNvSpPr/>
          <p:nvPr/>
        </p:nvSpPr>
        <p:spPr>
          <a:xfrm>
            <a:off x="2579689" y="463183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You can also use </a:t>
            </a:r>
            <a:r>
              <a:rPr lang="en-US" sz="2400" dirty="0" err="1"/>
              <a:t>DF.isnull</a:t>
            </a:r>
            <a:r>
              <a:rPr lang="en-US" sz="2400" dirty="0"/>
              <a:t>() as the alias of </a:t>
            </a:r>
            <a:r>
              <a:rPr lang="en-US" sz="2400" dirty="0" err="1"/>
              <a:t>isna</a:t>
            </a:r>
            <a:r>
              <a:rPr lang="en-US" sz="2400" dirty="0"/>
              <a:t>():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E6A2F-6347-4F85-B35C-2E936CFE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77534"/>
            <a:ext cx="5860860" cy="4223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ACE55F-8FAA-4FF0-A91F-D721FB61D705}"/>
              </a:ext>
            </a:extLst>
          </p:cNvPr>
          <p:cNvSpPr/>
          <p:nvPr/>
        </p:nvSpPr>
        <p:spPr>
          <a:xfrm rot="10800000">
            <a:off x="3076074" y="504424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And the last one is in the Series level, we also have </a:t>
            </a:r>
            <a:r>
              <a:rPr lang="en-US" sz="2400" dirty="0" err="1"/>
              <a:t>Seies.isna</a:t>
            </a:r>
            <a:r>
              <a:rPr lang="en-US" sz="2400" dirty="0"/>
              <a:t>() as the main method and the </a:t>
            </a:r>
            <a:r>
              <a:rPr lang="en-US" sz="2400" dirty="0" err="1"/>
              <a:t>Series.isnull</a:t>
            </a:r>
            <a:r>
              <a:rPr lang="en-US" sz="2400" dirty="0"/>
              <a:t> as the alias: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F45C23-9344-42FA-A4B8-DDE95021953D}"/>
              </a:ext>
            </a:extLst>
          </p:cNvPr>
          <p:cNvGrpSpPr/>
          <p:nvPr/>
        </p:nvGrpSpPr>
        <p:grpSpPr>
          <a:xfrm>
            <a:off x="2019299" y="2561195"/>
            <a:ext cx="5181600" cy="3763405"/>
            <a:chOff x="2019299" y="2412674"/>
            <a:chExt cx="5181600" cy="37634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5291C9-CEA9-4651-89E2-B3C1DA61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299" y="2412674"/>
              <a:ext cx="5181600" cy="37634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6B95326-2E6D-40AD-9EE0-FBC4A44A7C66}"/>
                </a:ext>
              </a:extLst>
            </p:cNvPr>
            <p:cNvSpPr/>
            <p:nvPr/>
          </p:nvSpPr>
          <p:spPr>
            <a:xfrm rot="10800000">
              <a:off x="3124200" y="4953000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7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see an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26731-D1B1-4FEF-B955-97135A16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1" y="1971020"/>
            <a:ext cx="3930399" cy="450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1CE530-5CA3-40E7-98EA-59C4BBFB5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5"/>
          <a:stretch/>
        </p:blipFill>
        <p:spPr>
          <a:xfrm>
            <a:off x="4572000" y="3429000"/>
            <a:ext cx="4387598" cy="1758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2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It seems that the pandas team is split between inclusive ranges and exclusive ranges. E.g. 0:4 is different from loc() to </a:t>
            </a:r>
            <a:r>
              <a:rPr lang="en-US" sz="2400" dirty="0" err="1"/>
              <a:t>iloc</a:t>
            </a:r>
            <a:r>
              <a:rPr lang="en-US" sz="2400" dirty="0"/>
              <a:t>(). Do you know why?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look at the following example: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314065-4A88-4671-9652-E94C91B2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56" y="3140571"/>
            <a:ext cx="4738688" cy="3249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pandas is built on NumPy and whenever it can, it follows NumPy conventions.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85777-C481-4B0E-9EC4-EA0C5923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546866"/>
            <a:ext cx="6505575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96021-8D4C-42C2-8AD0-6819FA07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1" y="5744230"/>
            <a:ext cx="2219325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8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But why loc() is inclusive on both sides?</a:t>
            </a:r>
            <a:endParaRPr lang="fa-IR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C33EC7-0E8D-47FA-A891-CFA44BADA9BC}"/>
              </a:ext>
            </a:extLst>
          </p:cNvPr>
          <p:cNvGrpSpPr/>
          <p:nvPr/>
        </p:nvGrpSpPr>
        <p:grpSpPr>
          <a:xfrm>
            <a:off x="1926430" y="2139474"/>
            <a:ext cx="5367338" cy="3940472"/>
            <a:chOff x="1926430" y="2139474"/>
            <a:chExt cx="5367338" cy="3940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0C723B-44E9-4E20-AF7C-90008904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30" y="2139474"/>
              <a:ext cx="5367338" cy="3940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4F32FE3-7FF4-4249-B7F2-C9C899992693}"/>
                </a:ext>
              </a:extLst>
            </p:cNvPr>
            <p:cNvSpPr/>
            <p:nvPr/>
          </p:nvSpPr>
          <p:spPr>
            <a:xfrm rot="5400000">
              <a:off x="3695700" y="2310884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60A1282-26A7-4F04-8EA1-6D59685BA563}"/>
                </a:ext>
              </a:extLst>
            </p:cNvPr>
            <p:cNvSpPr/>
            <p:nvPr/>
          </p:nvSpPr>
          <p:spPr>
            <a:xfrm rot="5400000">
              <a:off x="6000750" y="2310884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In short, both loc() and </a:t>
            </a:r>
            <a:r>
              <a:rPr lang="en-US" sz="2400" dirty="0" err="1"/>
              <a:t>iloc</a:t>
            </a:r>
            <a:r>
              <a:rPr lang="en-US" sz="2400" dirty="0"/>
              <a:t>() make totally sense separately, and now you can explain why.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188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handle large csv files in pandas? Is thee a practical way to randomly sample rows?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take a look at random sampling in pandas, using a DF method, called sample(). E.g. </a:t>
            </a:r>
            <a:r>
              <a:rPr lang="en-US" sz="2400" dirty="0" err="1"/>
              <a:t>DF.sample</a:t>
            </a:r>
            <a:r>
              <a:rPr lang="en-US" sz="2400" dirty="0"/>
              <a:t>(3) and I get 3 random sample rows: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Every time you run this code you get different results.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AF742-4FF8-4973-A0BF-A32872B0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3697367"/>
            <a:ext cx="5934075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Please explain how to read the pandas docs.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The easiest way is to google it!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F5B8D-51A7-41FD-B60B-B232AE80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6" y="2702512"/>
            <a:ext cx="7138988" cy="350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reproducibility? How can we apply reproducibility on sample() method? 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is how we apply reproducibility….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3C6E2-EB10-4E9B-AAED-F34858BA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2211496"/>
            <a:ext cx="5934075" cy="158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7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if we want to select a fraction of rows?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is how we select a fraction of the rows, e.g. 75% of the rows: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003C6-AD49-4211-872E-85F59DBA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2977753"/>
            <a:ext cx="630555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 concept of ML, how can we split the DF into training and testing set, without overlapping?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 concept of ML, how can we split the DF into training and testing set, without overlapping?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B15B-C30E-49E8-82B8-917E27F8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2480913"/>
            <a:ext cx="466725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another method….</a:t>
            </a:r>
          </a:p>
          <a:p>
            <a:r>
              <a:rPr lang="en-US" sz="2400" dirty="0">
                <a:hlinkClick r:id="rId4"/>
              </a:rPr>
              <a:t>https://towardsdatascience.com/train-test-split-and-cross-validation-in-python-80b61beca4b6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814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It shows it is a top-level function that we need to call it by typing </a:t>
            </a:r>
            <a:r>
              <a:rPr lang="en-US" sz="2400" dirty="0" err="1"/>
              <a:t>pd.read_csv</a:t>
            </a:r>
            <a:r>
              <a:rPr lang="en-US" sz="2400" dirty="0"/>
              <a:t>, if we have imported pandas as pd.</a:t>
            </a:r>
          </a:p>
          <a:p>
            <a:r>
              <a:rPr lang="en-US" sz="2400" dirty="0"/>
              <a:t>The rest are mandatory and optional parameters.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C31AF-C17E-47BA-ACAA-5B4F8013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031612"/>
            <a:ext cx="7258050" cy="3038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3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example…. A DF method, that we need to use </a:t>
            </a:r>
            <a:r>
              <a:rPr lang="en-US" sz="2400" dirty="0" err="1"/>
              <a:t>DF.drop</a:t>
            </a:r>
            <a:r>
              <a:rPr lang="en-US" sz="2400" dirty="0"/>
              <a:t> and not </a:t>
            </a:r>
            <a:r>
              <a:rPr lang="en-US" sz="2400" dirty="0" err="1"/>
              <a:t>pd.drop</a:t>
            </a:r>
            <a:r>
              <a:rPr lang="en-US" sz="2400" dirty="0"/>
              <a:t>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1CF07-B626-48D5-89B7-1DC6FB48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512636"/>
            <a:ext cx="7229475" cy="4010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2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example…. A Series method, that we need to use </a:t>
            </a:r>
            <a:r>
              <a:rPr lang="en-US" sz="2400" dirty="0" err="1"/>
              <a:t>Series.value_count</a:t>
            </a:r>
            <a:r>
              <a:rPr lang="en-US" sz="2400" dirty="0"/>
              <a:t>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46808-753F-4C56-B41E-D6698E64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40" y="2595359"/>
            <a:ext cx="5682120" cy="3730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4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pandas API reference document is another useful documentation that are available for pandas.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50A48-294D-4AA9-9407-2DE0D8C5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04440"/>
            <a:ext cx="7924800" cy="290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6469C28-1139-41DF-B071-944F6386BDF1}"/>
              </a:ext>
            </a:extLst>
          </p:cNvPr>
          <p:cNvSpPr/>
          <p:nvPr/>
        </p:nvSpPr>
        <p:spPr>
          <a:xfrm>
            <a:off x="438150" y="35306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For instance, if I want to see apart from </a:t>
            </a:r>
            <a:r>
              <a:rPr lang="en-US" sz="2400" dirty="0" err="1"/>
              <a:t>read_csv</a:t>
            </a:r>
            <a:r>
              <a:rPr lang="en-US" sz="2400" dirty="0"/>
              <a:t> what other read_ methods could I use, I need to click on </a:t>
            </a:r>
            <a:r>
              <a:rPr lang="en-US" sz="2400" dirty="0" err="1"/>
              <a:t>Input/Output</a:t>
            </a:r>
            <a:r>
              <a:rPr lang="en-US" sz="2400" dirty="0"/>
              <a:t> and search by pressing Ctrl + F.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97FF7-A894-414B-BADF-53F06740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829409"/>
            <a:ext cx="5753100" cy="3787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 for string method… We need to go to Series and search for “str.”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97DB4-7E65-4B2C-B5DD-6A8D9DDD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546866"/>
            <a:ext cx="5867400" cy="3869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In </a:t>
            </a:r>
            <a:r>
              <a:rPr lang="en-US" sz="2400" b="1" dirty="0"/>
              <a:t>What’s New  </a:t>
            </a:r>
            <a:r>
              <a:rPr lang="en-US" sz="2400" dirty="0"/>
              <a:t>we can access to what has added to the new version or what is modified.</a:t>
            </a:r>
            <a:endParaRPr lang="fa-IR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306F4-F95E-4783-B628-CA157AE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68715"/>
            <a:ext cx="7924800" cy="288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C1FF6B9-7F41-4C16-BC1F-3AF5B8E09149}"/>
              </a:ext>
            </a:extLst>
          </p:cNvPr>
          <p:cNvSpPr/>
          <p:nvPr/>
        </p:nvSpPr>
        <p:spPr>
          <a:xfrm>
            <a:off x="438150" y="27559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11870</TotalTime>
  <Words>869</Words>
  <Application>Microsoft Office PowerPoint</Application>
  <PresentationFormat>On-screen Show (4:3)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609</cp:revision>
  <dcterms:created xsi:type="dcterms:W3CDTF">2006-08-16T00:00:00Z</dcterms:created>
  <dcterms:modified xsi:type="dcterms:W3CDTF">2019-11-30T02:20:09Z</dcterms:modified>
</cp:coreProperties>
</file>