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99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573" r:id="rId14"/>
    <p:sldId id="609" r:id="rId15"/>
    <p:sldId id="610" r:id="rId16"/>
    <p:sldId id="611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4416" autoAdjust="0"/>
  </p:normalViewPr>
  <p:slideViewPr>
    <p:cSldViewPr>
      <p:cViewPr varScale="1">
        <p:scale>
          <a:sx n="53" d="100"/>
          <a:sy n="53" d="100"/>
        </p:scale>
        <p:origin x="15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2019-11-26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334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pd.get_dummies</a:t>
            </a:r>
            <a:r>
              <a:rPr lang="en-CA" dirty="0"/>
              <a:t>(</a:t>
            </a:r>
            <a:r>
              <a:rPr lang="en-CA" dirty="0" err="1"/>
              <a:t>train.Embarked</a:t>
            </a:r>
            <a:r>
              <a:rPr lang="en-CA" dirty="0"/>
              <a:t>, prefix='Embarked').</a:t>
            </a:r>
            <a:r>
              <a:rPr lang="en-CA" dirty="0" err="1"/>
              <a:t>iloc</a:t>
            </a:r>
            <a:r>
              <a:rPr lang="en-CA" dirty="0"/>
              <a:t>[:,1:]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4622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embarked_dummies</a:t>
            </a:r>
            <a:r>
              <a:rPr lang="en-CA" dirty="0"/>
              <a:t> = </a:t>
            </a:r>
            <a:r>
              <a:rPr lang="en-CA" dirty="0" err="1"/>
              <a:t>pd.get_dummies</a:t>
            </a:r>
            <a:r>
              <a:rPr lang="en-CA" dirty="0"/>
              <a:t>(</a:t>
            </a:r>
            <a:r>
              <a:rPr lang="en-CA" dirty="0" err="1"/>
              <a:t>train.Embarked</a:t>
            </a:r>
            <a:r>
              <a:rPr lang="en-CA" dirty="0"/>
              <a:t>, prefix='Embarked').</a:t>
            </a:r>
            <a:r>
              <a:rPr lang="en-CA" dirty="0" err="1"/>
              <a:t>iloc</a:t>
            </a:r>
            <a:r>
              <a:rPr lang="en-CA" dirty="0"/>
              <a:t>[:,1:]</a:t>
            </a:r>
          </a:p>
          <a:p>
            <a:r>
              <a:rPr lang="en-CA" dirty="0"/>
              <a:t>train = </a:t>
            </a:r>
            <a:r>
              <a:rPr lang="en-CA" dirty="0" err="1"/>
              <a:t>pd.concat</a:t>
            </a:r>
            <a:r>
              <a:rPr lang="en-CA" dirty="0"/>
              <a:t>([train, </a:t>
            </a:r>
            <a:r>
              <a:rPr lang="en-CA" dirty="0" err="1"/>
              <a:t>embarked_dummies</a:t>
            </a:r>
            <a:r>
              <a:rPr lang="en-CA" dirty="0"/>
              <a:t>], axis=1)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3540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train = </a:t>
            </a:r>
            <a:r>
              <a:rPr lang="fr-FR" dirty="0" err="1"/>
              <a:t>pd.read_csv</a:t>
            </a:r>
            <a:r>
              <a:rPr lang="fr-FR" dirty="0"/>
              <a:t>('http://bit.ly/</a:t>
            </a:r>
            <a:r>
              <a:rPr lang="fr-FR" dirty="0" err="1"/>
              <a:t>kaggletrain</a:t>
            </a:r>
            <a:r>
              <a:rPr lang="fr-FR" dirty="0"/>
              <a:t>’)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166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pd.get_dummies</a:t>
            </a:r>
            <a:r>
              <a:rPr lang="fr-FR" dirty="0"/>
              <a:t>(train, </a:t>
            </a:r>
            <a:r>
              <a:rPr lang="fr-FR" dirty="0" err="1"/>
              <a:t>columns</a:t>
            </a:r>
            <a:r>
              <a:rPr lang="fr-FR" dirty="0"/>
              <a:t>=['</a:t>
            </a:r>
            <a:r>
              <a:rPr lang="fr-FR" dirty="0" err="1"/>
              <a:t>Sex</a:t>
            </a:r>
            <a:r>
              <a:rPr lang="fr-FR" dirty="0"/>
              <a:t>', '</a:t>
            </a:r>
            <a:r>
              <a:rPr lang="fr-FR" dirty="0" err="1"/>
              <a:t>Embarked</a:t>
            </a:r>
            <a:r>
              <a:rPr lang="fr-FR" dirty="0"/>
              <a:t>'])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27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5898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pd.get_dummies</a:t>
            </a:r>
            <a:r>
              <a:rPr lang="en-US" dirty="0"/>
              <a:t>(train, columns=['Sex', 'Embarked'], </a:t>
            </a:r>
            <a:r>
              <a:rPr lang="en-US" dirty="0" err="1"/>
              <a:t>drop_first</a:t>
            </a:r>
            <a:r>
              <a:rPr lang="en-US"/>
              <a:t>=True)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8919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fr-FR" dirty="0"/>
              <a:t>train = </a:t>
            </a:r>
            <a:r>
              <a:rPr lang="fr-FR" dirty="0" err="1"/>
              <a:t>pd.read_csv</a:t>
            </a:r>
            <a:r>
              <a:rPr lang="fr-FR" dirty="0"/>
              <a:t>('http://bit.ly/</a:t>
            </a:r>
            <a:r>
              <a:rPr lang="fr-FR" dirty="0" err="1"/>
              <a:t>kaggletrain</a:t>
            </a:r>
            <a:r>
              <a:rPr lang="fr-FR" dirty="0"/>
              <a:t>’)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1236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80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train['</a:t>
            </a:r>
            <a:r>
              <a:rPr lang="en-CA" dirty="0" err="1"/>
              <a:t>Sex_male</a:t>
            </a:r>
            <a:r>
              <a:rPr lang="en-CA" dirty="0"/>
              <a:t>'] = </a:t>
            </a:r>
            <a:r>
              <a:rPr lang="en-CA" dirty="0" err="1"/>
              <a:t>train.Sex.map</a:t>
            </a:r>
            <a:r>
              <a:rPr lang="en-CA" dirty="0"/>
              <a:t>({'female':0,'male':1})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09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pd.get_dummies</a:t>
            </a:r>
            <a:r>
              <a:rPr lang="en-CA" dirty="0"/>
              <a:t>(</a:t>
            </a:r>
            <a:r>
              <a:rPr lang="en-CA" dirty="0" err="1"/>
              <a:t>train.Sex</a:t>
            </a:r>
            <a:r>
              <a:rPr lang="en-CA" dirty="0"/>
              <a:t>)</a:t>
            </a:r>
          </a:p>
          <a:p>
            <a:r>
              <a:rPr lang="en-CA" dirty="0" err="1"/>
              <a:t>train.Sex.head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683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pd.get_dummies</a:t>
            </a:r>
            <a:r>
              <a:rPr lang="en-CA" dirty="0"/>
              <a:t>(</a:t>
            </a:r>
            <a:r>
              <a:rPr lang="en-CA" dirty="0" err="1"/>
              <a:t>train.Sex</a:t>
            </a:r>
            <a:r>
              <a:rPr lang="en-CA" dirty="0"/>
              <a:t>).</a:t>
            </a:r>
            <a:r>
              <a:rPr lang="en-CA" dirty="0" err="1"/>
              <a:t>iloc</a:t>
            </a:r>
            <a:r>
              <a:rPr lang="en-CA" dirty="0"/>
              <a:t>[:, 1:]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491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pd.get_dummies</a:t>
            </a:r>
            <a:r>
              <a:rPr lang="en-CA" dirty="0"/>
              <a:t>(</a:t>
            </a:r>
            <a:r>
              <a:rPr lang="en-CA" dirty="0" err="1"/>
              <a:t>train.Sex</a:t>
            </a:r>
            <a:r>
              <a:rPr lang="en-CA" dirty="0"/>
              <a:t>, prefix='Sex').</a:t>
            </a:r>
            <a:r>
              <a:rPr lang="en-CA" dirty="0" err="1"/>
              <a:t>iloc</a:t>
            </a:r>
            <a:r>
              <a:rPr lang="en-CA" dirty="0"/>
              <a:t>[:, 1:]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75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train.Embarked.value_counts</a:t>
            </a:r>
            <a:r>
              <a:rPr lang="en-CA" dirty="0"/>
              <a:t>()</a:t>
            </a:r>
          </a:p>
          <a:p>
            <a:r>
              <a:rPr lang="en-CA" dirty="0" err="1"/>
              <a:t>pd.get_dummies</a:t>
            </a:r>
            <a:r>
              <a:rPr lang="en-CA" dirty="0"/>
              <a:t>(</a:t>
            </a:r>
            <a:r>
              <a:rPr lang="en-CA" dirty="0" err="1"/>
              <a:t>train.Embarked</a:t>
            </a:r>
            <a:r>
              <a:rPr lang="en-CA" dirty="0"/>
              <a:t>, prefix='Embarked')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79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create dummy variables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Rule of thumb: </a:t>
            </a:r>
            <a:r>
              <a:rPr lang="en-US" sz="2400" dirty="0"/>
              <a:t>If we have </a:t>
            </a:r>
            <a:r>
              <a:rPr lang="en-US" sz="2400" i="1" dirty="0"/>
              <a:t>k</a:t>
            </a:r>
            <a:r>
              <a:rPr lang="en-US" sz="2400" dirty="0"/>
              <a:t> variables, we need </a:t>
            </a:r>
            <a:r>
              <a:rPr lang="en-US" sz="2400" i="1" dirty="0"/>
              <a:t>k-1</a:t>
            </a:r>
            <a:r>
              <a:rPr lang="en-US" sz="2400" dirty="0"/>
              <a:t> dummy variables to capture all possibilities.</a:t>
            </a:r>
          </a:p>
        </p:txBody>
      </p:sp>
      <p:pic>
        <p:nvPicPr>
          <p:cNvPr id="1026" name="Picture 2" descr="Image result for rule of thumb image">
            <a:extLst>
              <a:ext uri="{FF2B5EF4-FFF2-40B4-BE49-F238E27FC236}">
                <a16:creationId xmlns:a16="http://schemas.microsoft.com/office/drawing/2014/main" id="{FAF3F9F5-67BD-4494-B2F4-B052E211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46866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93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So, we include all the rows and column one through the end: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Technically, we dropped the C column and stablished it as the base line.</a:t>
            </a:r>
          </a:p>
          <a:p>
            <a:r>
              <a:rPr lang="en-US" sz="2400" dirty="0"/>
              <a:t>So if it is 0,1 it is S, and if it is 1,0, it is Q and if it is 0,0, it is C.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A737C-F9E5-4FCE-A259-276CF7A65B8D}"/>
              </a:ext>
            </a:extLst>
          </p:cNvPr>
          <p:cNvGrpSpPr/>
          <p:nvPr/>
        </p:nvGrpSpPr>
        <p:grpSpPr>
          <a:xfrm>
            <a:off x="1709737" y="2242156"/>
            <a:ext cx="5724525" cy="2373687"/>
            <a:chOff x="1709737" y="2266950"/>
            <a:chExt cx="5724525" cy="23736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CD557F-9EC0-45D3-AA5C-E4EA056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9737" y="2266950"/>
              <a:ext cx="5724525" cy="23241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1F47A1-1EAC-4CAE-8244-CC84983B0930}"/>
                </a:ext>
              </a:extLst>
            </p:cNvPr>
            <p:cNvSpPr/>
            <p:nvPr/>
          </p:nvSpPr>
          <p:spPr>
            <a:xfrm>
              <a:off x="4624613" y="2953656"/>
              <a:ext cx="30328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D22008-D734-4690-A374-09D958864EA9}"/>
                </a:ext>
              </a:extLst>
            </p:cNvPr>
            <p:cNvSpPr/>
            <p:nvPr/>
          </p:nvSpPr>
          <p:spPr>
            <a:xfrm>
              <a:off x="4615796" y="3209316"/>
              <a:ext cx="32092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C595FD-88C9-4200-96F2-4B3C41FB261F}"/>
                </a:ext>
              </a:extLst>
            </p:cNvPr>
            <p:cNvSpPr/>
            <p:nvPr/>
          </p:nvSpPr>
          <p:spPr>
            <a:xfrm>
              <a:off x="4597362" y="4240527"/>
              <a:ext cx="35779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50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question is how could we attach this to the DF?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0A4A8-9AD9-43B5-BCE5-BBAB17185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63" y="2177534"/>
            <a:ext cx="8458200" cy="2776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792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the bonus tip, we need to reset the DF as follows: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68995-84D0-4935-A676-B7B53B9DF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133600"/>
            <a:ext cx="8305800" cy="1944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4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Instead of passing a Series to </a:t>
            </a:r>
            <a:r>
              <a:rPr lang="en-US" sz="2400" dirty="0" err="1"/>
              <a:t>pd.get</a:t>
            </a:r>
            <a:r>
              <a:rPr lang="en-US" sz="2400" dirty="0"/>
              <a:t>_</a:t>
            </a:r>
            <a:r>
              <a:rPr lang="en-CA" sz="2400" dirty="0"/>
              <a:t>dummies, a</a:t>
            </a:r>
            <a:r>
              <a:rPr lang="en-US" sz="2400" dirty="0"/>
              <a:t> trick is how to pass a DF to </a:t>
            </a:r>
            <a:r>
              <a:rPr lang="en-US" sz="2400" dirty="0" err="1"/>
              <a:t>pd.get</a:t>
            </a:r>
            <a:r>
              <a:rPr lang="en-US" sz="2400" dirty="0"/>
              <a:t>_</a:t>
            </a:r>
            <a:r>
              <a:rPr lang="en-CA" sz="2400" dirty="0"/>
              <a:t>dummies: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Isn’t it COOL? The original Sex and Embarked columns are gone and replaced with the dummy columns.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2160E3-2E31-4E0E-B723-4FE23754E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359233"/>
            <a:ext cx="8153400" cy="2771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7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if you like to make it similar to our previous example, you can drop </a:t>
            </a:r>
            <a:r>
              <a:rPr lang="en-US" sz="2400" dirty="0" err="1"/>
              <a:t>Sex_female</a:t>
            </a:r>
            <a:r>
              <a:rPr lang="en-US" sz="2400" dirty="0"/>
              <a:t> and </a:t>
            </a:r>
            <a:r>
              <a:rPr lang="en-US" sz="2400" dirty="0" err="1"/>
              <a:t>Embarked_C</a:t>
            </a:r>
            <a:r>
              <a:rPr lang="en-US" sz="2400" dirty="0"/>
              <a:t> columns.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668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 4 The 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6139906" y="0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recent versions they added a cool feature that resolve the previous problem and we do not need to manually delete the </a:t>
            </a:r>
            <a:r>
              <a:rPr lang="en-US" sz="2400" dirty="0" err="1"/>
              <a:t>Sex_female</a:t>
            </a:r>
            <a:r>
              <a:rPr lang="en-US" sz="2400" dirty="0"/>
              <a:t> and </a:t>
            </a:r>
            <a:r>
              <a:rPr lang="en-US" sz="2400" dirty="0" err="1"/>
              <a:t>Embarked_C</a:t>
            </a:r>
            <a:r>
              <a:rPr lang="en-US" sz="2400" dirty="0"/>
              <a:t> columns:</a:t>
            </a:r>
            <a:endParaRPr lang="en-CA" sz="2400" dirty="0"/>
          </a:p>
        </p:txBody>
      </p:sp>
      <p:pic>
        <p:nvPicPr>
          <p:cNvPr id="8" name="Picture 2" descr="Image result for light cartoon">
            <a:extLst>
              <a:ext uri="{FF2B5EF4-FFF2-40B4-BE49-F238E27FC236}">
                <a16:creationId xmlns:a16="http://schemas.microsoft.com/office/drawing/2014/main" id="{EA5018EC-A080-462A-9C78-FF2DFCA1F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7162800" y="0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5E32BC-129E-4E71-AF6E-FD2F1772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656714"/>
            <a:ext cx="8305800" cy="1975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36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Dummy variables or indicator variables: Imagine for a column, named gender we use 0 for Female and 1 for Male.</a:t>
            </a:r>
          </a:p>
          <a:p>
            <a:r>
              <a:rPr lang="en-US" sz="2400" dirty="0"/>
              <a:t>This process is also used to include unordered categorical features in ML models.</a:t>
            </a:r>
          </a:p>
        </p:txBody>
      </p:sp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ADCDFA-150F-496C-8BB1-6932B865B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261457"/>
            <a:ext cx="8458200" cy="2335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004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Suppose we want to create dummy variable for the Sex column: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E2A51E-C86C-4C47-A119-66EDA98CF4E6}"/>
              </a:ext>
            </a:extLst>
          </p:cNvPr>
          <p:cNvGrpSpPr/>
          <p:nvPr/>
        </p:nvGrpSpPr>
        <p:grpSpPr>
          <a:xfrm>
            <a:off x="342900" y="2261457"/>
            <a:ext cx="8458200" cy="2335086"/>
            <a:chOff x="342900" y="2261457"/>
            <a:chExt cx="8458200" cy="233508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7ADCDFA-150F-496C-8BB1-6932B865B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" y="2261457"/>
              <a:ext cx="8458200" cy="233508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9739C3EB-BE42-4816-AE10-A9CCAB6F9FF2}"/>
                </a:ext>
              </a:extLst>
            </p:cNvPr>
            <p:cNvSpPr/>
            <p:nvPr/>
          </p:nvSpPr>
          <p:spPr>
            <a:xfrm>
              <a:off x="4978400" y="2997202"/>
              <a:ext cx="533400" cy="304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4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One way is to use Series map() method, creating a new Series for the current DF and using a dictionary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B4751-C0EA-465E-B4E4-09809BE3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546866"/>
            <a:ext cx="8305800" cy="2265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85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Another way is using a top-level function which is more flexible.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D50451-D47E-4339-8E8F-5C86FD1C1FB9}"/>
              </a:ext>
            </a:extLst>
          </p:cNvPr>
          <p:cNvGrpSpPr/>
          <p:nvPr/>
        </p:nvGrpSpPr>
        <p:grpSpPr>
          <a:xfrm>
            <a:off x="1266824" y="2595861"/>
            <a:ext cx="6610352" cy="2352675"/>
            <a:chOff x="1219200" y="2537728"/>
            <a:chExt cx="6610352" cy="23526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058670-4926-430D-ADCB-342779D49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200" y="2537728"/>
              <a:ext cx="2886075" cy="2352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CFC90A-A0B8-459F-9A4A-22885949C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8727" y="2894915"/>
              <a:ext cx="2790825" cy="16383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74336FC-45F8-4DE0-ADF3-C7FF46B14F70}"/>
                </a:ext>
              </a:extLst>
            </p:cNvPr>
            <p:cNvSpPr/>
            <p:nvPr/>
          </p:nvSpPr>
          <p:spPr>
            <a:xfrm>
              <a:off x="4300537" y="3294965"/>
              <a:ext cx="619125" cy="838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170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So, now we can simply consider only the male column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Does it work with loc()?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BC3287-2BDC-43C8-913C-D1216EFC3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2453729"/>
            <a:ext cx="378142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6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identify the original column that the dummy variable was derived from, the result would be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is exactly similar to what we received by using the dictionary method.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D0BB1-9A40-40CD-B32F-1D3106A6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477542"/>
            <a:ext cx="4933950" cy="2095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3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see why the second method is more flexible:</a:t>
            </a:r>
          </a:p>
          <a:p>
            <a:r>
              <a:rPr lang="en-US" sz="2400" dirty="0"/>
              <a:t>Imagine we want to wok on Embarked which has 3 different values: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B3A807-6200-4672-AD14-B3E5CC130783}"/>
              </a:ext>
            </a:extLst>
          </p:cNvPr>
          <p:cNvGrpSpPr/>
          <p:nvPr/>
        </p:nvGrpSpPr>
        <p:grpSpPr>
          <a:xfrm>
            <a:off x="1600200" y="2827201"/>
            <a:ext cx="6081713" cy="3368585"/>
            <a:chOff x="1143000" y="2790915"/>
            <a:chExt cx="6081713" cy="33685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21C9039-CCCA-443D-960A-6591C841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2790915"/>
              <a:ext cx="4838700" cy="33147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F924F9-1966-4155-8AEC-AA05B35EF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8913" y="4279900"/>
              <a:ext cx="685800" cy="187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399352A-1C7C-4069-ADCE-58020F4957D2}"/>
                </a:ext>
              </a:extLst>
            </p:cNvPr>
            <p:cNvSpPr/>
            <p:nvPr/>
          </p:nvSpPr>
          <p:spPr>
            <a:xfrm>
              <a:off x="5919788" y="4800600"/>
              <a:ext cx="619125" cy="838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0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14950</TotalTime>
  <Words>716</Words>
  <Application>Microsoft Office PowerPoint</Application>
  <PresentationFormat>On-screen Show (4:3)</PresentationFormat>
  <Paragraphs>139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764</cp:revision>
  <dcterms:created xsi:type="dcterms:W3CDTF">2006-08-16T00:00:00Z</dcterms:created>
  <dcterms:modified xsi:type="dcterms:W3CDTF">2019-11-26T20:53:34Z</dcterms:modified>
</cp:coreProperties>
</file>