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629" r:id="rId3"/>
    <p:sldId id="299" r:id="rId4"/>
    <p:sldId id="640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1" r:id="rId16"/>
    <p:sldId id="642" r:id="rId17"/>
    <p:sldId id="643" r:id="rId18"/>
    <p:sldId id="644" r:id="rId19"/>
    <p:sldId id="646" r:id="rId20"/>
    <p:sldId id="645" r:id="rId21"/>
    <p:sldId id="647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84416" autoAdjust="0"/>
  </p:normalViewPr>
  <p:slideViewPr>
    <p:cSldViewPr>
      <p:cViewPr varScale="1">
        <p:scale>
          <a:sx n="53" d="100"/>
          <a:sy n="53" d="100"/>
        </p:scale>
        <p:origin x="17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r>
              <a:rPr lang="en-US" dirty="0"/>
              <a:t>movies[</a:t>
            </a:r>
            <a:r>
              <a:rPr lang="en-US" dirty="0" err="1"/>
              <a:t>movies.content_rating</a:t>
            </a:r>
            <a:r>
              <a:rPr lang="en-US" dirty="0"/>
              <a:t>=='NOT RATED'].</a:t>
            </a:r>
            <a:r>
              <a:rPr lang="en-US" dirty="0" err="1"/>
              <a:t>content_rating</a:t>
            </a:r>
            <a:r>
              <a:rPr lang="en-US" dirty="0"/>
              <a:t> = </a:t>
            </a:r>
            <a:r>
              <a:rPr lang="en-US" dirty="0" err="1"/>
              <a:t>np.nan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70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99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movies.content_rating</a:t>
            </a:r>
            <a:r>
              <a:rPr lang="en-US" dirty="0"/>
              <a:t>=='NOT RATED', '</a:t>
            </a:r>
            <a:r>
              <a:rPr lang="en-US" dirty="0" err="1"/>
              <a:t>content_rating</a:t>
            </a:r>
            <a:r>
              <a:rPr lang="en-US" dirty="0"/>
              <a:t>'] = </a:t>
            </a:r>
            <a:r>
              <a:rPr lang="en-US" dirty="0" err="1"/>
              <a:t>np.nan</a:t>
            </a:r>
            <a:endParaRPr lang="en-US" dirty="0"/>
          </a:p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371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235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movies.content_rating</a:t>
            </a:r>
            <a:r>
              <a:rPr lang="en-US" dirty="0"/>
              <a:t>=='NOT RATED', '</a:t>
            </a:r>
            <a:r>
              <a:rPr lang="en-US" dirty="0" err="1"/>
              <a:t>content_rating</a:t>
            </a:r>
            <a:r>
              <a:rPr lang="en-US" dirty="0"/>
              <a:t>'] = </a:t>
            </a:r>
            <a:r>
              <a:rPr lang="en-US" dirty="0" err="1"/>
              <a:t>np.nan</a:t>
            </a:r>
            <a:endParaRPr lang="en-US" dirty="0"/>
          </a:p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8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0447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top_movies</a:t>
            </a:r>
            <a:r>
              <a:rPr lang="en-US" dirty="0"/>
              <a:t> = </a:t>
            </a:r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movies.star_rating</a:t>
            </a:r>
            <a:r>
              <a:rPr lang="en-US" dirty="0"/>
              <a:t> &gt;= 9, :]</a:t>
            </a:r>
          </a:p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42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top_movies.loc</a:t>
            </a:r>
            <a:r>
              <a:rPr lang="en-US" dirty="0"/>
              <a:t>[0,'duration'] = 150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751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79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00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2433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top_movies</a:t>
            </a:r>
            <a:r>
              <a:rPr lang="en-US" dirty="0"/>
              <a:t> = </a:t>
            </a:r>
            <a:r>
              <a:rPr lang="en-US" dirty="0" err="1"/>
              <a:t>movies.loc</a:t>
            </a:r>
            <a:r>
              <a:rPr lang="en-US" dirty="0"/>
              <a:t>[</a:t>
            </a:r>
            <a:r>
              <a:rPr lang="en-US" dirty="0" err="1"/>
              <a:t>movies.star_rating</a:t>
            </a:r>
            <a:r>
              <a:rPr lang="en-US" dirty="0"/>
              <a:t> &gt;= 9, :].copy()</a:t>
            </a:r>
          </a:p>
          <a:p>
            <a:r>
              <a:rPr lang="en-US" dirty="0" err="1"/>
              <a:t>top_movies.loc</a:t>
            </a:r>
            <a:r>
              <a:rPr lang="en-US" dirty="0"/>
              <a:t>[0,'duration'] = 150</a:t>
            </a:r>
          </a:p>
          <a:p>
            <a:r>
              <a:rPr lang="en-CA" dirty="0" err="1"/>
              <a:t>top_movies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635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movies.head</a:t>
            </a:r>
            <a:r>
              <a:rPr lang="en-US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3781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52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069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movies.content_rating.isnull</a:t>
            </a:r>
            <a:r>
              <a:rPr lang="en-US" dirty="0"/>
              <a:t>().sum()</a:t>
            </a:r>
          </a:p>
          <a:p>
            <a:r>
              <a:rPr lang="en-US" dirty="0"/>
              <a:t>movies[</a:t>
            </a:r>
            <a:r>
              <a:rPr lang="en-US" dirty="0" err="1"/>
              <a:t>movies.content_rating.isnull</a:t>
            </a:r>
            <a:r>
              <a:rPr lang="en-US" dirty="0"/>
              <a:t>()]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31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movies.content_rating.value_counts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35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</a:t>
            </a:r>
            <a:r>
              <a:rPr lang="en-US" dirty="0" err="1"/>
              <a:t>movies.content_rating</a:t>
            </a:r>
            <a:r>
              <a:rPr lang="en-US" dirty="0"/>
              <a:t>=='NOT RATED']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33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</a:t>
            </a:r>
            <a:r>
              <a:rPr lang="en-US" dirty="0" err="1"/>
              <a:t>movies.content_rating</a:t>
            </a:r>
            <a:r>
              <a:rPr lang="en-US" dirty="0"/>
              <a:t>=='NOT RATED'].</a:t>
            </a:r>
            <a:r>
              <a:rPr lang="en-US" dirty="0" err="1"/>
              <a:t>content_rating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64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avoid a </a:t>
            </a:r>
            <a:r>
              <a:rPr lang="en-US" sz="3600" dirty="0" err="1">
                <a:latin typeface="+mj-lt"/>
                <a:cs typeface="Times New Roman" pitchFamily="18" charset="0"/>
              </a:rPr>
              <a:t>SettingWithCopyWarning</a:t>
            </a:r>
            <a:r>
              <a:rPr lang="en-US" sz="3600" dirty="0">
                <a:latin typeface="+mj-lt"/>
                <a:cs typeface="Times New Roman" pitchFamily="18" charset="0"/>
              </a:rPr>
              <a:t> 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3: </a:t>
            </a:r>
            <a:r>
              <a:rPr lang="en-US" sz="2400" dirty="0"/>
              <a:t>Overwriting “NOT RATED” with </a:t>
            </a:r>
            <a:r>
              <a:rPr lang="en-US" sz="2400" dirty="0" err="1"/>
              <a:t>NaN</a:t>
            </a:r>
            <a:r>
              <a:rPr lang="en-US" sz="2400" dirty="0"/>
              <a:t>, so we need to import NumPy and run the following commands: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Here is where we get </a:t>
            </a:r>
            <a:r>
              <a:rPr lang="en-US" sz="2400" dirty="0" err="1"/>
              <a:t>SettingWithCopyWarning</a:t>
            </a:r>
            <a:r>
              <a:rPr lang="en-US" sz="2400" dirty="0"/>
              <a:t>.</a:t>
            </a:r>
          </a:p>
          <a:p>
            <a:r>
              <a:rPr lang="en-US" sz="2400" dirty="0"/>
              <a:t>First, let’s fix it and then see why this happened.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E33D7-9AAA-44EF-98C7-1590B291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8" y="2608769"/>
            <a:ext cx="8572500" cy="1640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0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check if the previous command applied….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still 3, while we expect to see 68. </a:t>
            </a:r>
          </a:p>
          <a:p>
            <a:r>
              <a:rPr lang="en-US" sz="2400" dirty="0"/>
              <a:t>Can you guess why 68?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BD928-1C34-4E9D-B7D6-4E803220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77534"/>
            <a:ext cx="3943350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Image result for group discussion">
            <a:extLst>
              <a:ext uri="{FF2B5EF4-FFF2-40B4-BE49-F238E27FC236}">
                <a16:creationId xmlns:a16="http://schemas.microsoft.com/office/drawing/2014/main" id="{6A37F8CD-3693-4F88-9B44-7D07642D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43" y="3987285"/>
            <a:ext cx="2836863" cy="22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solution to make the code work: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B948B7-E5FD-4C6C-8ABA-B7CF8AF75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2"/>
          <a:stretch/>
        </p:blipFill>
        <p:spPr>
          <a:xfrm>
            <a:off x="1147762" y="2309813"/>
            <a:ext cx="6848475" cy="111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37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logic is, the first part of the following code is the get part and the second part is the set part.</a:t>
            </a:r>
          </a:p>
          <a:p>
            <a:r>
              <a:rPr lang="en-US" sz="2400" dirty="0"/>
              <a:t>pandas is not sure if the get part brings a view or a copy, as if it is a view the set would affect on it and if it is a copy, it would not change anything.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82CC01-BC48-4A6E-9F99-EE375D6D3EAC}"/>
              </a:ext>
            </a:extLst>
          </p:cNvPr>
          <p:cNvGrpSpPr/>
          <p:nvPr/>
        </p:nvGrpSpPr>
        <p:grpSpPr>
          <a:xfrm>
            <a:off x="1619249" y="3497697"/>
            <a:ext cx="5905500" cy="2722782"/>
            <a:chOff x="1619250" y="3316068"/>
            <a:chExt cx="5905500" cy="27227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6AAD1D-5C4C-4375-BC77-AF98ED70E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250" y="4267200"/>
              <a:ext cx="5905500" cy="17716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430D50C7-5886-45B3-814D-8889DBD023BB}"/>
                </a:ext>
              </a:extLst>
            </p:cNvPr>
            <p:cNvSpPr/>
            <p:nvPr/>
          </p:nvSpPr>
          <p:spPr>
            <a:xfrm rot="16200000">
              <a:off x="3255353" y="2417151"/>
              <a:ext cx="347297" cy="33528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9F5A73C-8D79-4138-AAB7-EF7423E93B4C}"/>
                </a:ext>
              </a:extLst>
            </p:cNvPr>
            <p:cNvSpPr/>
            <p:nvPr/>
          </p:nvSpPr>
          <p:spPr>
            <a:xfrm rot="16200000">
              <a:off x="5970808" y="3148092"/>
              <a:ext cx="347297" cy="18842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71CA2E-4B11-486C-A525-8606247750D3}"/>
                </a:ext>
              </a:extLst>
            </p:cNvPr>
            <p:cNvSpPr/>
            <p:nvPr/>
          </p:nvSpPr>
          <p:spPr>
            <a:xfrm>
              <a:off x="3000486" y="3319812"/>
              <a:ext cx="85702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519F23-9264-4874-8CEA-8BAA21F1F1A6}"/>
                </a:ext>
              </a:extLst>
            </p:cNvPr>
            <p:cNvSpPr/>
            <p:nvPr/>
          </p:nvSpPr>
          <p:spPr>
            <a:xfrm>
              <a:off x="5756016" y="3316068"/>
              <a:ext cx="77688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7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Loc() solves the problem by turning two operations into a single set item operation: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Summary: If you want to select rows and columns in one command row, use loc().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B948B7-E5FD-4C6C-8ABA-B7CF8AF75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2"/>
          <a:stretch/>
        </p:blipFill>
        <p:spPr>
          <a:xfrm>
            <a:off x="1147762" y="2546866"/>
            <a:ext cx="6848475" cy="111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8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468702" y="2967335"/>
            <a:ext cx="42066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#02</a:t>
            </a:r>
          </a:p>
        </p:txBody>
      </p:sp>
    </p:spTree>
    <p:extLst>
      <p:ext uri="{BB962C8B-B14F-4D97-AF65-F5344CB8AC3E}">
        <p14:creationId xmlns:p14="http://schemas.microsoft.com/office/powerpoint/2010/main" val="262104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are going to pretend that we only focus on movies with very high star rating. So, we create a separate DF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5B7E9-5FAD-4281-8D9A-8A7162A9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2570030"/>
            <a:ext cx="8677275" cy="231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Imagine that we notice that the duration for “The Shawshank Redemption” is not correct and we want to fix it.</a:t>
            </a:r>
          </a:p>
          <a:p>
            <a:r>
              <a:rPr lang="en-US" sz="2400" dirty="0"/>
              <a:t>We run the following command and we receive the following </a:t>
            </a:r>
            <a:r>
              <a:rPr lang="en-US" sz="2400" dirty="0" err="1"/>
              <a:t>SettingWithCopyWarning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suggested to use .loc() and we have used it. What could be the problem?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5A34D-F591-4BD8-9E39-697DF7981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0"/>
          <a:stretch/>
        </p:blipFill>
        <p:spPr>
          <a:xfrm>
            <a:off x="162331" y="3074349"/>
            <a:ext cx="8494647" cy="129437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5DF45E9-B841-465F-8192-E3789833632D}"/>
              </a:ext>
            </a:extLst>
          </p:cNvPr>
          <p:cNvSpPr/>
          <p:nvPr/>
        </p:nvSpPr>
        <p:spPr>
          <a:xfrm>
            <a:off x="440702" y="3650040"/>
            <a:ext cx="3048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Image result for group discussion">
            <a:extLst>
              <a:ext uri="{FF2B5EF4-FFF2-40B4-BE49-F238E27FC236}">
                <a16:creationId xmlns:a16="http://schemas.microsoft.com/office/drawing/2014/main" id="{2846B616-D871-4C29-A04F-33C4D7DC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75" y="4882774"/>
            <a:ext cx="1808957" cy="14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Before resolving the warning issue, let’s see if applied the command….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Yes! It actually did!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D4E73-558A-4D49-A382-DC07B5FB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8" y="2438400"/>
            <a:ext cx="7981950" cy="1727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0110B9F-3ED9-4D67-BA8B-C08B1B6DB1EA}"/>
              </a:ext>
            </a:extLst>
          </p:cNvPr>
          <p:cNvSpPr/>
          <p:nvPr/>
        </p:nvSpPr>
        <p:spPr>
          <a:xfrm>
            <a:off x="5181600" y="3085243"/>
            <a:ext cx="3048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reason of warning is pandas is not sure if the </a:t>
            </a:r>
            <a:r>
              <a:rPr lang="en-US" sz="2400" dirty="0" err="1"/>
              <a:t>top_movies</a:t>
            </a:r>
            <a:r>
              <a:rPr lang="en-US" sz="2400" dirty="0"/>
              <a:t> DF is a view or copies of movies DF. </a:t>
            </a:r>
          </a:p>
          <a:p>
            <a:r>
              <a:rPr lang="en-US" sz="2400" dirty="0"/>
              <a:t>So, it warns us to see if we want to modify one DF or two DFs…</a:t>
            </a:r>
          </a:p>
        </p:txBody>
      </p:sp>
    </p:spTree>
    <p:extLst>
      <p:ext uri="{BB962C8B-B14F-4D97-AF65-F5344CB8AC3E}">
        <p14:creationId xmlns:p14="http://schemas.microsoft.com/office/powerpoint/2010/main" val="12905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Normally, facing a </a:t>
            </a:r>
            <a:r>
              <a:rPr lang="en-US" sz="2400" dirty="0" err="1">
                <a:cs typeface="Times New Roman" pitchFamily="18" charset="0"/>
              </a:rPr>
              <a:t>SettingWithCopyWarning</a:t>
            </a:r>
            <a:r>
              <a:rPr lang="en-US" sz="2400" dirty="0">
                <a:cs typeface="Times New Roman" pitchFamily="18" charset="0"/>
              </a:rPr>
              <a:t> makes developers to turn it off, which is not a good practice.</a:t>
            </a:r>
          </a:p>
          <a:p>
            <a:r>
              <a:rPr lang="en-US" sz="2400" dirty="0">
                <a:cs typeface="Times New Roman" pitchFamily="18" charset="0"/>
              </a:rPr>
              <a:t>We consider two scenarios and will find appropriate solutions for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7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problem has come from this line of code: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Anytime we want to create a DF copy, we should explicitly use .copy() method as follows. In that case pandas can be sure that it is a copy and not a view of four rows of movies DF.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AC71E-16DF-49DD-B54E-A0C6F1F14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6" b="83388"/>
          <a:stretch/>
        </p:blipFill>
        <p:spPr>
          <a:xfrm>
            <a:off x="354496" y="2053916"/>
            <a:ext cx="8256105" cy="384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56644-70CD-4C10-8F83-2664F1CF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6" y="3762966"/>
            <a:ext cx="8256105" cy="2664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11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if we check the movies, it did not change.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F7D53-1A96-49A6-AB90-7DED914C8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5"/>
          <a:stretch/>
        </p:blipFill>
        <p:spPr>
          <a:xfrm>
            <a:off x="342900" y="2377502"/>
            <a:ext cx="8458200" cy="210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 dataset for today….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079C0-0916-4628-93F4-5FEDD2DA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" y="2057400"/>
            <a:ext cx="8696325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468702" y="2967335"/>
            <a:ext cx="42066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 #01</a:t>
            </a:r>
          </a:p>
        </p:txBody>
      </p:sp>
    </p:spTree>
    <p:extLst>
      <p:ext uri="{BB962C8B-B14F-4D97-AF65-F5344CB8AC3E}">
        <p14:creationId xmlns:p14="http://schemas.microsoft.com/office/powerpoint/2010/main" val="21339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focus on </a:t>
            </a:r>
            <a:r>
              <a:rPr lang="en-US" sz="2400" dirty="0" err="1"/>
              <a:t>content_rating</a:t>
            </a:r>
            <a:r>
              <a:rPr lang="en-US" sz="2400" dirty="0"/>
              <a:t> column, looking for its missing values: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079C0-0916-4628-93F4-5FEDD2DA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546866"/>
            <a:ext cx="8696325" cy="300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15038BBE-32BA-42C0-A8F1-5889F74BB28B}"/>
              </a:ext>
            </a:extLst>
          </p:cNvPr>
          <p:cNvSpPr/>
          <p:nvPr/>
        </p:nvSpPr>
        <p:spPr>
          <a:xfrm>
            <a:off x="4050263" y="3698941"/>
            <a:ext cx="533400" cy="228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the number of missing values in the </a:t>
            </a:r>
            <a:r>
              <a:rPr lang="en-US" sz="2400" dirty="0" err="1"/>
              <a:t>content_rating</a:t>
            </a:r>
            <a:r>
              <a:rPr lang="en-US" sz="2400" dirty="0"/>
              <a:t> column, followed by the rows that have these missing values: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7387-6524-4EDF-9B33-DC01F402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48195"/>
            <a:ext cx="8458200" cy="2131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look at the unique values of </a:t>
            </a:r>
            <a:r>
              <a:rPr lang="en-US" sz="2400" dirty="0" err="1"/>
              <a:t>content_rating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sake of this example, we decide to announce “NOT RATED” values as the missing values in </a:t>
            </a:r>
            <a:r>
              <a:rPr lang="en-US" sz="2400" dirty="0" err="1"/>
              <a:t>content_rating</a:t>
            </a:r>
            <a:r>
              <a:rPr lang="en-US" sz="2400" dirty="0"/>
              <a:t> Series.</a:t>
            </a:r>
          </a:p>
          <a:p>
            <a:r>
              <a:rPr lang="en-US" sz="2400" dirty="0"/>
              <a:t>That is why we replace them with </a:t>
            </a:r>
            <a:r>
              <a:rPr lang="en-US" sz="2400" dirty="0" err="1"/>
              <a:t>NaN</a:t>
            </a:r>
            <a:r>
              <a:rPr lang="en-US" sz="2400" dirty="0"/>
              <a:t> value to get advantage of missing value functionality.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D75A83-A6CE-4179-8753-73846AC2A482}"/>
              </a:ext>
            </a:extLst>
          </p:cNvPr>
          <p:cNvGrpSpPr/>
          <p:nvPr/>
        </p:nvGrpSpPr>
        <p:grpSpPr>
          <a:xfrm>
            <a:off x="2633662" y="2177534"/>
            <a:ext cx="3876675" cy="2743200"/>
            <a:chOff x="2633662" y="2177534"/>
            <a:chExt cx="3876675" cy="27432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7A6CEEC-1B84-4832-86E0-3AA15773C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662" y="2177534"/>
              <a:ext cx="3876675" cy="27432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405EC7B6-FF55-4972-B91A-D7725CA08C6D}"/>
                </a:ext>
              </a:extLst>
            </p:cNvPr>
            <p:cNvSpPr/>
            <p:nvPr/>
          </p:nvSpPr>
          <p:spPr>
            <a:xfrm>
              <a:off x="3021496" y="3008244"/>
              <a:ext cx="304800" cy="381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4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do the job in the following steps:</a:t>
            </a:r>
          </a:p>
          <a:p>
            <a:r>
              <a:rPr lang="en-US" sz="2400" b="1" dirty="0"/>
              <a:t>Step 1: </a:t>
            </a:r>
            <a:r>
              <a:rPr lang="en-US" sz="2400" dirty="0"/>
              <a:t>Showing the whole DF that the value of </a:t>
            </a:r>
            <a:r>
              <a:rPr lang="en-US" sz="2400" dirty="0" err="1"/>
              <a:t>content_rating</a:t>
            </a:r>
            <a:r>
              <a:rPr lang="en-US" sz="2400" dirty="0"/>
              <a:t> column is equal to “NOT RATED”.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714F4-7F9C-460F-B464-3D3E400E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2895600"/>
            <a:ext cx="8458201" cy="21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3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Avoid a </a:t>
            </a:r>
            <a:r>
              <a:rPr lang="en-US" sz="3600" b="1" dirty="0" err="1"/>
              <a:t>SettingWithCopyWarning</a:t>
            </a:r>
            <a:r>
              <a:rPr lang="en-US" sz="36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2: </a:t>
            </a:r>
            <a:r>
              <a:rPr lang="en-US" sz="2400" dirty="0"/>
              <a:t>Now we have only </a:t>
            </a:r>
            <a:r>
              <a:rPr lang="en-US" sz="2400" dirty="0" err="1"/>
              <a:t>content_rating</a:t>
            </a:r>
            <a:r>
              <a:rPr lang="en-US" sz="2400" dirty="0"/>
              <a:t> Series: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6655F1-AC7D-4249-8B5D-26381926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157412"/>
            <a:ext cx="5476875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0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15226</TotalTime>
  <Words>944</Words>
  <Application>Microsoft Office PowerPoint</Application>
  <PresentationFormat>On-screen Show (4:3)</PresentationFormat>
  <Paragraphs>169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800</cp:revision>
  <dcterms:created xsi:type="dcterms:W3CDTF">2006-08-16T00:00:00Z</dcterms:created>
  <dcterms:modified xsi:type="dcterms:W3CDTF">2019-11-25T18:48:47Z</dcterms:modified>
</cp:coreProperties>
</file>