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3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99" r:id="rId3"/>
    <p:sldId id="467" r:id="rId4"/>
    <p:sldId id="300" r:id="rId5"/>
    <p:sldId id="301" r:id="rId6"/>
    <p:sldId id="302" r:id="rId7"/>
    <p:sldId id="303" r:id="rId8"/>
    <p:sldId id="304" r:id="rId9"/>
    <p:sldId id="468" r:id="rId10"/>
    <p:sldId id="305" r:id="rId11"/>
    <p:sldId id="469" r:id="rId12"/>
    <p:sldId id="470" r:id="rId13"/>
    <p:sldId id="471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60524" autoAdjust="0"/>
  </p:normalViewPr>
  <p:slideViewPr>
    <p:cSldViewPr>
      <p:cViewPr varScale="1">
        <p:scale>
          <a:sx n="77" d="100"/>
          <a:sy n="77" d="100"/>
        </p:scale>
        <p:origin x="1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2T17:40:41.26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1 144,'0'0'397,"0"0"-34,0 0-116,0 0-103,0 0-55,0 0-6,0 0 19,0 0 50,0 0 56,0 0 55,0 0 33,0 0-41,0 0-89,0 0-60,0 0-18,0 0-8,0 0-2,0 0 34,0 0 75,0 0 80,0 0 25,0 0 0,0 0 11,0 0 5,0 0-14,0 0-37,0 0-54,0 0-14,0 0 16,0 0 14,0 0 12,0 0-25,0 0-44,0 3-76,7 21-68,9 31 20,12 26 102,13 18 2,5 17-69,11 9-60,-2 4-7,-2 2-58,-6 10-307,2 24-524,-13-17-571,-3-22-382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2T17:40:44.15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10 400,'0'0'393,"0"0"-67,0 0-56,0 0-11,0 0 20,0 0-23,0 0 26,0 0 56,0-1 48,0-2 2,0 2 2,0 1-6,0 0-13,0 0-24,0 0 5,0 0-3,0 0 31,0 0-9,0 0-50,0 0-83,0 0-105,1 0-100,14 0-30,47 1 18,42 4 85,42 7 16,35-1-15,22-5-80,29-3-134,43-3-621,-37-12-1081,-40-18-1075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2T17:40:46.43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17 5 160,'0'0'348,"0"0"-59,0 0-61,0 0-26,0 0 32,0 0 0,-3 0-14,-8 0-12,9 0 34,2-1 9,0-2 28,0 3-6,0 0-45,0 0-60,0 0-35,0 0-29,0 0 3,0 0 20,0 0 18,0 0 15,0 0-15,0 0-15,0 0-27,0 0-99,0 0-106,0 0-2,0 7 33,2 17 59,12 6 19,5 4 4,9 0 7,-4-3-7,-3-1-2,0-5 5,-3-6-5,-3-3-2,-4-3-21,-6-3-79,-2-2-112,4-4-97,-5-3-43,-1-1-4,3 4 15,-3 0 26,-1 1-17,1-1-124,7 0-81,-7 1 17,-1-2 107,0-1 117,0 1 264,0-3 195,0 0 85,0 0-43,0 0-29,0 0-19,0 0-11,0 0-35,0 0-54,0 0-40,0 0 28,0 0 60,0 0 60,0 0 41,0 0 16,0 0-33,0 0-48,0 0-16,0 0-44,0-4-24,0 0-20,0 4-18,0 0 32,0-1-8,0-2-42,0 2-16,0 1-6,0 0-6,0 0-50,0 0-68,0-1-170,0-6-365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2T17:40:35.98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3004 10 680,'0'0'632,"0"0"28,0 0-33,0 0-137,0 0-159,0 0-94,0-2-81,0-4-56,0 5 0,0 1 20,0 0-2,0 0 7,0 0 7,0 0 17,0 0 2,0 0-45,0 0-26,3 0 3,13 1-95,18 12 13,25 24 94,19 24 212,30 21 98,33 27 40,48 51-17,43 71-37,-118-102 54,30 51-445,-65-70 186,-5 2 0,15 38-186,-44-62 128,-2 2-1,-5 2 1,11 46-128,-24-50 131,-4 0-1,-4 2 1,4 66-131,-15-82 98,-3 1 0,-3-1 0,-4 0 0,-9 53-98,-1-51 95,-3-1-1,-4-1 1,-2-1-1,-32 66-94,4-31 98,-4-2 0,-5-3 0,-25 27-98,-14 8 82,-6-5 0,-43 36-82,-11-4 73,-120 91-73,80-92-75,-114 66 75,64-68-509,-81 29 509,-308 124-994,-23-48-509,101-75-566,66-63-995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2019-09-03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Animal():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r>
              <a:rPr lang="en-US" dirty="0"/>
              <a:t>        self.name=name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NotImplementedError</a:t>
            </a:r>
            <a:r>
              <a:rPr lang="en-US" dirty="0"/>
              <a:t> ('Sub class must provide implementation for the abstract method’)</a:t>
            </a:r>
          </a:p>
          <a:p>
            <a:endParaRPr lang="en-US" dirty="0"/>
          </a:p>
          <a:p>
            <a:r>
              <a:rPr lang="en-US" dirty="0" err="1"/>
              <a:t>my_animal</a:t>
            </a:r>
            <a:r>
              <a:rPr lang="en-US" dirty="0"/>
              <a:t>=Animal('jerry’)</a:t>
            </a:r>
          </a:p>
          <a:p>
            <a:endParaRPr lang="en-US" dirty="0"/>
          </a:p>
          <a:p>
            <a:r>
              <a:rPr lang="en-US" dirty="0" err="1"/>
              <a:t>my_animal.speak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09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Animal():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r>
              <a:rPr lang="en-US" dirty="0"/>
              <a:t>        self.name=name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NotImplementedError</a:t>
            </a:r>
            <a:r>
              <a:rPr lang="en-US" dirty="0"/>
              <a:t> ('Sub class must provide implementation for the abstract method’)</a:t>
            </a:r>
          </a:p>
          <a:p>
            <a:endParaRPr lang="en-US" dirty="0"/>
          </a:p>
          <a:p>
            <a:r>
              <a:rPr lang="en-US" dirty="0"/>
              <a:t>class Cat(Animal):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self.name+'says</a:t>
            </a:r>
            <a:r>
              <a:rPr lang="en-US" dirty="0"/>
              <a:t> meow’</a:t>
            </a:r>
          </a:p>
          <a:p>
            <a:endParaRPr lang="en-US" dirty="0"/>
          </a:p>
          <a:p>
            <a:r>
              <a:rPr lang="en-US" dirty="0"/>
              <a:t>class Dog(Animal):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self.name+'says</a:t>
            </a:r>
            <a:r>
              <a:rPr lang="en-US" dirty="0"/>
              <a:t> woof’</a:t>
            </a:r>
          </a:p>
          <a:p>
            <a:endParaRPr lang="en-US" dirty="0"/>
          </a:p>
          <a:p>
            <a:r>
              <a:rPr lang="en-US" dirty="0"/>
              <a:t>spike=Dog('Spike’)</a:t>
            </a:r>
          </a:p>
          <a:p>
            <a:endParaRPr lang="en-US" dirty="0"/>
          </a:p>
          <a:p>
            <a:r>
              <a:rPr lang="en-US" dirty="0"/>
              <a:t>tom=Cat('Tom’)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tom.speak</a:t>
            </a:r>
            <a:r>
              <a:rPr lang="en-US" dirty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14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Book(object):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author):</a:t>
            </a:r>
          </a:p>
          <a:p>
            <a:r>
              <a:rPr lang="en-US" dirty="0"/>
              <a:t>        print ("A book is created")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self.author</a:t>
            </a:r>
            <a:r>
              <a:rPr lang="en-US" dirty="0"/>
              <a:t> = author</a:t>
            </a:r>
          </a:p>
          <a:p>
            <a:endParaRPr lang="en-US" dirty="0"/>
          </a:p>
          <a:p>
            <a:r>
              <a:rPr lang="en-US" dirty="0"/>
              <a:t>b =Book('Harry </a:t>
            </a:r>
            <a:r>
              <a:rPr lang="en-US" dirty="0" err="1"/>
              <a:t>potter','J</a:t>
            </a:r>
            <a:r>
              <a:rPr lang="en-US" dirty="0"/>
              <a:t>. K. Rowling’)</a:t>
            </a:r>
          </a:p>
          <a:p>
            <a:endParaRPr lang="en-US" dirty="0"/>
          </a:p>
          <a:p>
            <a:r>
              <a:rPr lang="en-US" dirty="0"/>
              <a:t>print(b)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2732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Book(object):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author):</a:t>
            </a:r>
          </a:p>
          <a:p>
            <a:r>
              <a:rPr lang="en-US" dirty="0"/>
              <a:t>        print ("A book is created")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self.author</a:t>
            </a:r>
            <a:r>
              <a:rPr lang="en-US" dirty="0"/>
              <a:t> = author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def __str__(self):</a:t>
            </a:r>
          </a:p>
          <a:p>
            <a:r>
              <a:rPr lang="en-US" dirty="0"/>
              <a:t>        return f'{</a:t>
            </a:r>
            <a:r>
              <a:rPr lang="en-US" dirty="0" err="1"/>
              <a:t>self.title</a:t>
            </a:r>
            <a:r>
              <a:rPr lang="en-US" dirty="0"/>
              <a:t>} is written by {</a:t>
            </a:r>
            <a:r>
              <a:rPr lang="en-US" dirty="0" err="1"/>
              <a:t>self.author</a:t>
            </a:r>
            <a:r>
              <a:rPr lang="en-US" dirty="0"/>
              <a:t>}’</a:t>
            </a:r>
          </a:p>
          <a:p>
            <a:endParaRPr lang="en-US" dirty="0"/>
          </a:p>
          <a:p>
            <a:r>
              <a:rPr lang="en-US" dirty="0"/>
              <a:t>b =Book('Harry </a:t>
            </a:r>
            <a:r>
              <a:rPr lang="en-US" dirty="0" err="1"/>
              <a:t>potter','J</a:t>
            </a:r>
            <a:r>
              <a:rPr lang="en-US" dirty="0"/>
              <a:t>. K. Rowling’)</a:t>
            </a:r>
          </a:p>
          <a:p>
            <a:endParaRPr lang="en-US" dirty="0"/>
          </a:p>
          <a:p>
            <a:r>
              <a:rPr lang="en-US" dirty="0"/>
              <a:t>print(b)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597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373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Car():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this,what_car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this.car_type</a:t>
            </a:r>
            <a:r>
              <a:rPr lang="en-US" dirty="0"/>
              <a:t> = </a:t>
            </a:r>
            <a:r>
              <a:rPr lang="en-US" dirty="0" err="1"/>
              <a:t>what_car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my_car</a:t>
            </a:r>
            <a:r>
              <a:rPr lang="en-US" dirty="0"/>
              <a:t> = Car('sport’)</a:t>
            </a:r>
          </a:p>
          <a:p>
            <a:endParaRPr lang="en-US" dirty="0"/>
          </a:p>
          <a:p>
            <a:r>
              <a:rPr lang="en-US" dirty="0" err="1"/>
              <a:t>my_car.car_type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697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Car():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    takes 5 arguments</a:t>
            </a:r>
          </a:p>
          <a:p>
            <a:r>
              <a:rPr lang="en-US" dirty="0"/>
              <a:t>        Make</a:t>
            </a:r>
          </a:p>
          <a:p>
            <a:r>
              <a:rPr lang="en-US" dirty="0"/>
              <a:t>        Model</a:t>
            </a:r>
          </a:p>
          <a:p>
            <a:r>
              <a:rPr lang="en-US" dirty="0"/>
              <a:t>        Price</a:t>
            </a:r>
          </a:p>
          <a:p>
            <a:r>
              <a:rPr lang="en-US" dirty="0"/>
              <a:t>        Color = Red //default </a:t>
            </a:r>
          </a:p>
          <a:p>
            <a:r>
              <a:rPr lang="en-US" dirty="0"/>
              <a:t>        Year = 2018 //default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self,make,model,price,color</a:t>
            </a:r>
            <a:r>
              <a:rPr lang="en-US" dirty="0"/>
              <a:t>='</a:t>
            </a:r>
            <a:r>
              <a:rPr lang="en-US" dirty="0" err="1"/>
              <a:t>Red',year</a:t>
            </a:r>
            <a:r>
              <a:rPr lang="en-US" dirty="0"/>
              <a:t>='2018'):</a:t>
            </a:r>
          </a:p>
          <a:p>
            <a:r>
              <a:rPr lang="en-US" dirty="0"/>
              <a:t>        </a:t>
            </a:r>
            <a:r>
              <a:rPr lang="en-US" dirty="0" err="1"/>
              <a:t>self.make</a:t>
            </a:r>
            <a:r>
              <a:rPr lang="en-US" dirty="0"/>
              <a:t> = make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 = color</a:t>
            </a:r>
          </a:p>
          <a:p>
            <a:r>
              <a:rPr lang="en-US" dirty="0"/>
              <a:t>        </a:t>
            </a:r>
            <a:r>
              <a:rPr lang="en-US" dirty="0" err="1"/>
              <a:t>self.year</a:t>
            </a:r>
            <a:r>
              <a:rPr lang="en-US" dirty="0"/>
              <a:t> = year</a:t>
            </a:r>
          </a:p>
          <a:p>
            <a:r>
              <a:rPr lang="en-US" dirty="0"/>
              <a:t>        </a:t>
            </a:r>
            <a:r>
              <a:rPr lang="en-US" dirty="0" err="1"/>
              <a:t>self.price</a:t>
            </a:r>
            <a:r>
              <a:rPr lang="en-US" dirty="0"/>
              <a:t> = price</a:t>
            </a:r>
          </a:p>
          <a:p>
            <a:endParaRPr lang="en-US" dirty="0"/>
          </a:p>
          <a:p>
            <a:r>
              <a:rPr lang="en-US" dirty="0" err="1"/>
              <a:t>my_car</a:t>
            </a:r>
            <a:r>
              <a:rPr lang="en-US" dirty="0"/>
              <a:t> = Car('</a:t>
            </a:r>
            <a:r>
              <a:rPr lang="en-US" dirty="0" err="1"/>
              <a:t>Tesla','Model</a:t>
            </a:r>
            <a:r>
              <a:rPr lang="en-US" dirty="0"/>
              <a:t> S',200000)</a:t>
            </a:r>
          </a:p>
          <a:p>
            <a:endParaRPr lang="en-US" dirty="0"/>
          </a:p>
          <a:p>
            <a:r>
              <a:rPr lang="en-US" dirty="0" err="1"/>
              <a:t>my_car.model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99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Car():</a:t>
            </a:r>
          </a:p>
          <a:p>
            <a:r>
              <a:rPr lang="en-US" dirty="0"/>
              <a:t>    #Class Object Attribute</a:t>
            </a:r>
          </a:p>
          <a:p>
            <a:r>
              <a:rPr lang="en-US" dirty="0"/>
              <a:t>    </a:t>
            </a:r>
            <a:r>
              <a:rPr lang="en-US" dirty="0" err="1"/>
              <a:t>car_type</a:t>
            </a:r>
            <a:r>
              <a:rPr lang="en-US" dirty="0"/>
              <a:t>='Electric'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self,make,model,color</a:t>
            </a:r>
            <a:r>
              <a:rPr lang="en-US" dirty="0"/>
              <a:t>='Red'):</a:t>
            </a:r>
          </a:p>
          <a:p>
            <a:r>
              <a:rPr lang="en-US" dirty="0"/>
              <a:t>        </a:t>
            </a:r>
            <a:r>
              <a:rPr lang="en-US" dirty="0" err="1"/>
              <a:t>self.make</a:t>
            </a:r>
            <a:r>
              <a:rPr lang="en-US" dirty="0"/>
              <a:t> = make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 = color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#Action - Methods</a:t>
            </a:r>
          </a:p>
          <a:p>
            <a:r>
              <a:rPr lang="en-US" dirty="0"/>
              <a:t>    def start(self):</a:t>
            </a:r>
          </a:p>
          <a:p>
            <a:r>
              <a:rPr lang="en-US" dirty="0"/>
              <a:t>        print('Car Started’)</a:t>
            </a:r>
          </a:p>
          <a:p>
            <a:endParaRPr lang="en-US" dirty="0"/>
          </a:p>
          <a:p>
            <a:r>
              <a:rPr lang="en-US" dirty="0" err="1"/>
              <a:t>my_car_audi</a:t>
            </a:r>
            <a:r>
              <a:rPr lang="en-US" dirty="0"/>
              <a:t> = Car('</a:t>
            </a:r>
            <a:r>
              <a:rPr lang="en-US" dirty="0" err="1"/>
              <a:t>Audi','E</a:t>
            </a:r>
            <a:r>
              <a:rPr lang="en-US" dirty="0"/>
              <a:t> </a:t>
            </a:r>
            <a:r>
              <a:rPr lang="en-US" dirty="0" err="1"/>
              <a:t>tron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 err="1"/>
              <a:t>my_car_audi.start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14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Animal():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print("Animal Created")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who_am_i</a:t>
            </a:r>
            <a:r>
              <a:rPr lang="en-US" dirty="0"/>
              <a:t>(self):</a:t>
            </a:r>
          </a:p>
          <a:p>
            <a:r>
              <a:rPr lang="en-US" dirty="0"/>
              <a:t>        print("I am an animal")</a:t>
            </a:r>
          </a:p>
          <a:p>
            <a:endParaRPr lang="en-US" dirty="0"/>
          </a:p>
          <a:p>
            <a:r>
              <a:rPr lang="en-US" dirty="0"/>
              <a:t>class Dog(Animal):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Animal.__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r>
              <a:rPr lang="en-US" dirty="0"/>
              <a:t>        print("Dog Created")</a:t>
            </a:r>
          </a:p>
          <a:p>
            <a:r>
              <a:rPr lang="en-US" dirty="0"/>
              <a:t>    def bark(self):</a:t>
            </a:r>
          </a:p>
          <a:p>
            <a:r>
              <a:rPr lang="en-US" dirty="0"/>
              <a:t>        print("Woof!")</a:t>
            </a:r>
          </a:p>
          <a:p>
            <a:endParaRPr lang="en-US" dirty="0"/>
          </a:p>
          <a:p>
            <a:r>
              <a:rPr lang="en-US" dirty="0" err="1"/>
              <a:t>my_dog</a:t>
            </a:r>
            <a:r>
              <a:rPr lang="en-US" dirty="0"/>
              <a:t> = Dog()</a:t>
            </a:r>
          </a:p>
          <a:p>
            <a:endParaRPr lang="en-US" dirty="0"/>
          </a:p>
          <a:p>
            <a:r>
              <a:rPr lang="en-US" dirty="0" err="1"/>
              <a:t>my_dog.who_am_i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93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#class</a:t>
            </a:r>
          </a:p>
          <a:p>
            <a:r>
              <a:rPr lang="en-US" dirty="0"/>
              <a:t>class Dog():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return self.name+" says woof!"</a:t>
            </a:r>
          </a:p>
          <a:p>
            <a:r>
              <a:rPr lang="en-US" dirty="0"/>
              <a:t>class Cat():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r>
              <a:rPr lang="en-US" dirty="0"/>
              <a:t>        self.name=name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return self.name+" says meow!“</a:t>
            </a:r>
          </a:p>
          <a:p>
            <a:endParaRPr lang="en-US" dirty="0"/>
          </a:p>
          <a:p>
            <a:r>
              <a:rPr lang="en-US" dirty="0"/>
              <a:t>#object</a:t>
            </a:r>
          </a:p>
          <a:p>
            <a:r>
              <a:rPr lang="en-US" dirty="0"/>
              <a:t>spike=Dog("Spike")</a:t>
            </a:r>
          </a:p>
          <a:p>
            <a:r>
              <a:rPr lang="en-US" dirty="0"/>
              <a:t>tom=Cat("Tom")</a:t>
            </a:r>
          </a:p>
          <a:p>
            <a:endParaRPr lang="en-US" dirty="0"/>
          </a:p>
          <a:p>
            <a:r>
              <a:rPr lang="en-US" dirty="0"/>
              <a:t>#Method call</a:t>
            </a:r>
          </a:p>
          <a:p>
            <a:r>
              <a:rPr lang="en-US" dirty="0"/>
              <a:t>print(</a:t>
            </a:r>
            <a:r>
              <a:rPr lang="en-US" dirty="0" err="1"/>
              <a:t>tom.speak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spike.speak</a:t>
            </a:r>
            <a:r>
              <a:rPr lang="en-US" dirty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36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pet in [</a:t>
            </a:r>
            <a:r>
              <a:rPr lang="en-US" dirty="0" err="1"/>
              <a:t>tom,spike</a:t>
            </a:r>
            <a:r>
              <a:rPr lang="en-US" dirty="0"/>
              <a:t>]:</a:t>
            </a:r>
          </a:p>
          <a:p>
            <a:r>
              <a:rPr lang="en-US" dirty="0"/>
              <a:t>    print(type(pet))</a:t>
            </a:r>
          </a:p>
          <a:p>
            <a:r>
              <a:rPr lang="en-US" dirty="0"/>
              <a:t>    print(</a:t>
            </a:r>
            <a:r>
              <a:rPr lang="en-US" dirty="0" err="1"/>
              <a:t>pet.speak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pet_speak</a:t>
            </a:r>
            <a:r>
              <a:rPr lang="en-US" dirty="0"/>
              <a:t>(pet):</a:t>
            </a:r>
          </a:p>
          <a:p>
            <a:r>
              <a:rPr lang="en-US" dirty="0"/>
              <a:t>    print(</a:t>
            </a:r>
            <a:r>
              <a:rPr lang="en-US" dirty="0" err="1"/>
              <a:t>pet.speak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 err="1"/>
              <a:t>pet_speak</a:t>
            </a:r>
            <a:r>
              <a:rPr lang="en-US" dirty="0"/>
              <a:t>(tom)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07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customXml" Target="../ink/ink2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3.png"/><Relationship Id="rId3" Type="http://schemas.openxmlformats.org/officeDocument/2006/relationships/customXml" Target="../ink/ink7.xml"/><Relationship Id="rId7" Type="http://schemas.openxmlformats.org/officeDocument/2006/relationships/image" Target="../media/image10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customXml" Target="../ink/ink8.xml"/><Relationship Id="rId15" Type="http://schemas.openxmlformats.org/officeDocument/2006/relationships/image" Target="../media/image14.png"/><Relationship Id="rId10" Type="http://schemas.openxmlformats.org/officeDocument/2006/relationships/customXml" Target="../ink/ink10.xml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Object Oriented Programming(OOP)</a:t>
            </a: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32004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/>
              <a:t>Abstarct</a:t>
            </a:r>
            <a:r>
              <a:rPr lang="en-US" sz="4000" b="1" dirty="0"/>
              <a:t> class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673610" y="850305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Abstract classes may not be instantiated, and require subclasses to provide implementations for the abstract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abstract method is a method that is declared but contains no implementation.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B42B117-95A5-463E-AAAF-605E09FDF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12" y="3058843"/>
            <a:ext cx="7038975" cy="32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Implementing </a:t>
            </a:r>
            <a:r>
              <a:rPr lang="en-US" sz="4000" b="1" dirty="0" err="1"/>
              <a:t>abstarct</a:t>
            </a:r>
            <a:r>
              <a:rPr lang="en-US" sz="4000" b="1" dirty="0"/>
              <a:t> class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0BF6CED-0472-42CC-ADEC-93108E734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1236067"/>
            <a:ext cx="5404567" cy="47822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4EF438-AEE4-4180-AA44-DC254AD2B5CD}"/>
              </a:ext>
            </a:extLst>
          </p:cNvPr>
          <p:cNvSpPr/>
          <p:nvPr/>
        </p:nvSpPr>
        <p:spPr>
          <a:xfrm>
            <a:off x="609600" y="1737444"/>
            <a:ext cx="3465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Abstract class (base class)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C47D1-5ECD-4075-A08C-0F86A989197F}"/>
              </a:ext>
            </a:extLst>
          </p:cNvPr>
          <p:cNvSpPr/>
          <p:nvPr/>
        </p:nvSpPr>
        <p:spPr>
          <a:xfrm>
            <a:off x="609599" y="3254561"/>
            <a:ext cx="3465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Derived class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9BFFB5-38CD-454B-92A2-19A184989564}"/>
              </a:ext>
            </a:extLst>
          </p:cNvPr>
          <p:cNvCxnSpPr>
            <a:cxnSpLocks/>
          </p:cNvCxnSpPr>
          <p:nvPr/>
        </p:nvCxnSpPr>
        <p:spPr>
          <a:xfrm>
            <a:off x="1981200" y="3425868"/>
            <a:ext cx="914400" cy="3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828FF83-AC4A-4AB8-B58F-4A82708E222F}"/>
              </a:ext>
            </a:extLst>
          </p:cNvPr>
          <p:cNvSpPr/>
          <p:nvPr/>
        </p:nvSpPr>
        <p:spPr>
          <a:xfrm>
            <a:off x="3056153" y="2667000"/>
            <a:ext cx="288494" cy="15236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Special Method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7D8C3B9-DB94-4D1B-88E1-78EB8519F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4292" y="1447800"/>
            <a:ext cx="4057650" cy="241935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66E1B09-ECE8-4A00-99CA-890ACC2CD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28" y="3925704"/>
            <a:ext cx="114120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EEB029-4CB9-4CE6-85DF-9F1CC5723482}"/>
              </a:ext>
            </a:extLst>
          </p:cNvPr>
          <p:cNvSpPr/>
          <p:nvPr/>
        </p:nvSpPr>
        <p:spPr>
          <a:xfrm>
            <a:off x="2286000" y="4327027"/>
            <a:ext cx="502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Why the print(b) does not return the object attributes?</a:t>
            </a:r>
          </a:p>
        </p:txBody>
      </p:sp>
    </p:spTree>
    <p:extLst>
      <p:ext uri="{BB962C8B-B14F-4D97-AF65-F5344CB8AC3E}">
        <p14:creationId xmlns:p14="http://schemas.microsoft.com/office/powerpoint/2010/main" val="35195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Special Method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AEEB029-4CB9-4CE6-85DF-9F1CC5723482}"/>
              </a:ext>
            </a:extLst>
          </p:cNvPr>
          <p:cNvSpPr/>
          <p:nvPr/>
        </p:nvSpPr>
        <p:spPr>
          <a:xfrm>
            <a:off x="457200" y="1453228"/>
            <a:ext cx="8153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b="1" dirty="0"/>
              <a:t>&lt;__</a:t>
            </a:r>
            <a:r>
              <a:rPr lang="en-US" altLang="en-US" sz="1600" b="1" dirty="0" err="1"/>
              <a:t>main__.Book</a:t>
            </a:r>
            <a:r>
              <a:rPr lang="en-US" altLang="en-US" sz="1600" b="1" dirty="0"/>
              <a:t> object at 0x0000016B93525780&gt; is the string representation of the object </a:t>
            </a:r>
          </a:p>
          <a:p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FADCB-7903-4519-92A7-D3B955CC3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707" y="2100583"/>
            <a:ext cx="4505325" cy="30956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FA346C-2AA8-4151-B4CF-77026A91B4FB}"/>
              </a:ext>
            </a:extLst>
          </p:cNvPr>
          <p:cNvSpPr/>
          <p:nvPr/>
        </p:nvSpPr>
        <p:spPr>
          <a:xfrm>
            <a:off x="457200" y="2912220"/>
            <a:ext cx="2629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This special method allows us to provide the string representation of the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F5F772-1008-468B-B6F2-1C7F4B4B4165}"/>
              </a:ext>
            </a:extLst>
          </p:cNvPr>
          <p:cNvCxnSpPr>
            <a:cxnSpLocks/>
          </p:cNvCxnSpPr>
          <p:nvPr/>
        </p:nvCxnSpPr>
        <p:spPr>
          <a:xfrm>
            <a:off x="3101560" y="3333959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E62BC-FCF7-411B-89B7-C22B4A2A654B}"/>
              </a:ext>
            </a:extLst>
          </p:cNvPr>
          <p:cNvSpPr/>
          <p:nvPr/>
        </p:nvSpPr>
        <p:spPr>
          <a:xfrm>
            <a:off x="495480" y="5451684"/>
            <a:ext cx="8153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Special methods are defined by their use of underscores. They allow us to use Python specific functions on objects created through our class.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69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Object Oriented Programming 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far, we have written our program using data and functions, this is called procedural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Object oriented programming</a:t>
            </a:r>
            <a:r>
              <a:rPr lang="en-US" sz="2400" dirty="0"/>
              <a:t> wraps the properties and functionalities inside a </a:t>
            </a:r>
            <a:r>
              <a:rPr lang="en-US" sz="2400" i="1" dirty="0"/>
              <a:t>class. </a:t>
            </a:r>
            <a:r>
              <a:rPr lang="en-US" sz="2400" dirty="0"/>
              <a:t>When we want to use the class, we create object of that class. </a:t>
            </a:r>
          </a:p>
          <a:p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789D00-4EB9-465A-BABC-898D32F5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81037"/>
              </p:ext>
            </p:extLst>
          </p:nvPr>
        </p:nvGraphicFramePr>
        <p:xfrm>
          <a:off x="3734308" y="4346836"/>
          <a:ext cx="825500" cy="1143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2391294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98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4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25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68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5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340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498BB9-8259-4EED-A7DD-BD9B5F7DB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69047"/>
              </p:ext>
            </p:extLst>
          </p:nvPr>
        </p:nvGraphicFramePr>
        <p:xfrm>
          <a:off x="5257800" y="5489837"/>
          <a:ext cx="825500" cy="94551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94437304"/>
                    </a:ext>
                  </a:extLst>
                </a:gridCol>
              </a:tblGrid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37549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3656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44097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56449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525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0DB6C-8C52-4A02-AF85-15B77B15250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22027" y="5549527"/>
            <a:ext cx="2335773" cy="4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BA9E1A-D3DD-433E-8DF2-B3D6472558B3}"/>
              </a:ext>
            </a:extLst>
          </p:cNvPr>
          <p:cNvCxnSpPr>
            <a:endCxn id="5" idx="1"/>
          </p:cNvCxnSpPr>
          <p:nvPr/>
        </p:nvCxnSpPr>
        <p:spPr>
          <a:xfrm flipV="1">
            <a:off x="2922027" y="4918336"/>
            <a:ext cx="812281" cy="63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3E4037-CE2C-4E85-A8DD-DA6C7B95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7" y="5047459"/>
            <a:ext cx="2082035" cy="7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Car Class	</a:t>
            </a:r>
            <a:endParaRPr lang="en-US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789D00-4EB9-465A-BABC-898D32F5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0068"/>
              </p:ext>
            </p:extLst>
          </p:nvPr>
        </p:nvGraphicFramePr>
        <p:xfrm>
          <a:off x="2743200" y="1241286"/>
          <a:ext cx="825500" cy="1143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2391294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98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4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25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68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95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340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498BB9-8259-4EED-A7DD-BD9B5F7DB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38927"/>
              </p:ext>
            </p:extLst>
          </p:nvPr>
        </p:nvGraphicFramePr>
        <p:xfrm>
          <a:off x="4927600" y="1241286"/>
          <a:ext cx="825500" cy="94551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94437304"/>
                    </a:ext>
                  </a:extLst>
                </a:gridCol>
              </a:tblGrid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37549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3656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44097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56449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5258"/>
                  </a:ext>
                </a:extLst>
              </a:tr>
            </a:tbl>
          </a:graphicData>
        </a:graphic>
      </p:graphicFrame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B6D55220-C777-4175-B959-001AAD63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1" y="4586568"/>
            <a:ext cx="21336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mborghini white background">
            <a:extLst>
              <a:ext uri="{FF2B5EF4-FFF2-40B4-BE49-F238E27FC236}">
                <a16:creationId xmlns:a16="http://schemas.microsoft.com/office/drawing/2014/main" id="{F7840127-A647-4A32-BA72-B5F3103F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2932331"/>
            <a:ext cx="2516872" cy="8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21DCAD-D33A-4223-874C-4E6AB8658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10244"/>
              </p:ext>
            </p:extLst>
          </p:nvPr>
        </p:nvGraphicFramePr>
        <p:xfrm>
          <a:off x="2743200" y="2942502"/>
          <a:ext cx="1651000" cy="1143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358081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77546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780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Lamborghini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Aventador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87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22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478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CA$450,000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7705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D26D324-4EC6-4B61-8EBE-EF1020226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87606"/>
              </p:ext>
            </p:extLst>
          </p:nvPr>
        </p:nvGraphicFramePr>
        <p:xfrm>
          <a:off x="2720848" y="4643718"/>
          <a:ext cx="1651000" cy="1143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20894796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01253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571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186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60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36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920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CA$105,300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050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E755F1B-89B6-45E2-ACD0-CBFC9E67A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08825"/>
              </p:ext>
            </p:extLst>
          </p:nvPr>
        </p:nvGraphicFramePr>
        <p:xfrm>
          <a:off x="4927600" y="2932331"/>
          <a:ext cx="825500" cy="94551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94437304"/>
                    </a:ext>
                  </a:extLst>
                </a:gridCol>
              </a:tblGrid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37549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3656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44097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56449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525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E700C93-429D-4039-9B8F-7D2B654B5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81545"/>
              </p:ext>
            </p:extLst>
          </p:nvPr>
        </p:nvGraphicFramePr>
        <p:xfrm>
          <a:off x="4927600" y="4643718"/>
          <a:ext cx="825500" cy="94551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94437304"/>
                    </a:ext>
                  </a:extLst>
                </a:gridCol>
              </a:tblGrid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37549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3656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44097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56449"/>
                  </a:ext>
                </a:extLst>
              </a:tr>
              <a:tr h="18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5258"/>
                  </a:ext>
                </a:extLst>
              </a:tr>
            </a:tbl>
          </a:graphicData>
        </a:graphic>
      </p:graphicFrame>
      <p:pic>
        <p:nvPicPr>
          <p:cNvPr id="31" name="Picture 6">
            <a:extLst>
              <a:ext uri="{FF2B5EF4-FFF2-40B4-BE49-F238E27FC236}">
                <a16:creationId xmlns:a16="http://schemas.microsoft.com/office/drawing/2014/main" id="{A46C68CE-A587-4D1F-8B5B-E728081A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78" y="1494707"/>
            <a:ext cx="1864390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9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Car Class - Example 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413161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car class with one attribute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BB30127-5EF3-470C-96BB-FA7B8EAD7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696" y="2394093"/>
            <a:ext cx="5390197" cy="3220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AC35E-A7E7-492B-BD2F-E72325052548}"/>
              </a:ext>
            </a:extLst>
          </p:cNvPr>
          <p:cNvSpPr/>
          <p:nvPr/>
        </p:nvSpPr>
        <p:spPr>
          <a:xfrm>
            <a:off x="347107" y="2615724"/>
            <a:ext cx="1557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Car </a:t>
            </a:r>
            <a:r>
              <a:rPr lang="en-US" sz="2400" i="1" dirty="0">
                <a:solidFill>
                  <a:srgbClr val="00B050"/>
                </a:solidFill>
              </a:rPr>
              <a:t>#Class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0BCE8-2790-4E31-920F-208F42FA2B12}"/>
              </a:ext>
            </a:extLst>
          </p:cNvPr>
          <p:cNvSpPr/>
          <p:nvPr/>
        </p:nvSpPr>
        <p:spPr>
          <a:xfrm>
            <a:off x="347106" y="3773644"/>
            <a:ext cx="224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my_car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#object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4728C-70A7-48CB-9473-37B39287DF17}"/>
              </a:ext>
            </a:extLst>
          </p:cNvPr>
          <p:cNvSpPr/>
          <p:nvPr/>
        </p:nvSpPr>
        <p:spPr>
          <a:xfrm>
            <a:off x="347105" y="4494651"/>
            <a:ext cx="3133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Calling object attribute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E45A85-39CB-43FF-9D89-5FD57796225A}"/>
              </a:ext>
            </a:extLst>
          </p:cNvPr>
          <p:cNvCxnSpPr>
            <a:stCxn id="11" idx="3"/>
          </p:cNvCxnSpPr>
          <p:nvPr/>
        </p:nvCxnSpPr>
        <p:spPr>
          <a:xfrm flipV="1">
            <a:off x="1905000" y="2846556"/>
            <a:ext cx="1575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ADE10-F96A-4B7C-A171-1D728D1E072E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2590440" y="4004477"/>
            <a:ext cx="816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Car Class - More attributes	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5B3217-F420-4637-A63F-482148CCA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1623715"/>
            <a:ext cx="5105400" cy="4029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C0C4EC-D31E-4241-8DE4-7B3ED616DEFD}"/>
              </a:ext>
            </a:extLst>
          </p:cNvPr>
          <p:cNvSpPr/>
          <p:nvPr/>
        </p:nvSpPr>
        <p:spPr>
          <a:xfrm>
            <a:off x="457200" y="2223799"/>
            <a:ext cx="1557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Docstring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9A832-120A-4E44-B610-FA87525F1613}"/>
              </a:ext>
            </a:extLst>
          </p:cNvPr>
          <p:cNvSpPr/>
          <p:nvPr/>
        </p:nvSpPr>
        <p:spPr>
          <a:xfrm>
            <a:off x="342899" y="4838889"/>
            <a:ext cx="1557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Shift+Tab</a:t>
            </a:r>
            <a:endParaRPr lang="en-US" sz="2400" i="1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0539C0-37C7-418B-93A0-06A2147F0B1A}"/>
              </a:ext>
            </a:extLst>
          </p:cNvPr>
          <p:cNvCxnSpPr>
            <a:stCxn id="10" idx="3"/>
          </p:cNvCxnSpPr>
          <p:nvPr/>
        </p:nvCxnSpPr>
        <p:spPr>
          <a:xfrm flipV="1">
            <a:off x="2015093" y="2454631"/>
            <a:ext cx="133770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2A7A48-DF5F-4E64-8C70-81F5900B1074}"/>
              </a:ext>
            </a:extLst>
          </p:cNvPr>
          <p:cNvCxnSpPr>
            <a:stCxn id="11" idx="3"/>
          </p:cNvCxnSpPr>
          <p:nvPr/>
        </p:nvCxnSpPr>
        <p:spPr>
          <a:xfrm flipV="1">
            <a:off x="1900792" y="5069721"/>
            <a:ext cx="1452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Class - Methods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Methods are functions defined inside the class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F5C2F-A6E6-4F92-8457-E8E669193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479" y="2031303"/>
            <a:ext cx="5783401" cy="3756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C7814A-3C7C-4F6A-9390-57DF5659FC9A}"/>
              </a:ext>
            </a:extLst>
          </p:cNvPr>
          <p:cNvSpPr/>
          <p:nvPr/>
        </p:nvSpPr>
        <p:spPr>
          <a:xfrm>
            <a:off x="341040" y="3813424"/>
            <a:ext cx="1987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Class Method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A3104-5426-4FAE-B84D-EC7369F13FBB}"/>
              </a:ext>
            </a:extLst>
          </p:cNvPr>
          <p:cNvSpPr/>
          <p:nvPr/>
        </p:nvSpPr>
        <p:spPr>
          <a:xfrm>
            <a:off x="406090" y="5093551"/>
            <a:ext cx="1987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Method Call</a:t>
            </a:r>
            <a:endParaRPr lang="en-US" sz="2400" i="1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DE0AC2-02E7-4C84-A206-9A333292BF5A}"/>
              </a:ext>
            </a:extLst>
          </p:cNvPr>
          <p:cNvCxnSpPr>
            <a:stCxn id="10" idx="3"/>
          </p:cNvCxnSpPr>
          <p:nvPr/>
        </p:nvCxnSpPr>
        <p:spPr>
          <a:xfrm flipV="1">
            <a:off x="2328802" y="4044256"/>
            <a:ext cx="7953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DD35D-31D7-45B8-99FB-523C69E7D4AA}"/>
              </a:ext>
            </a:extLst>
          </p:cNvPr>
          <p:cNvCxnSpPr>
            <a:stCxn id="11" idx="3"/>
          </p:cNvCxnSpPr>
          <p:nvPr/>
        </p:nvCxnSpPr>
        <p:spPr>
          <a:xfrm flipV="1">
            <a:off x="2393852" y="5324383"/>
            <a:ext cx="7303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9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Inheritance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919843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Inheritance allows us to define a class that inherits all the methods and properties from another class.  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34AA4D-BA55-4394-B70C-2CA8031B8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576" y="2286000"/>
            <a:ext cx="5153025" cy="38385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DD5F487-6967-4037-8014-98DD6F102830}"/>
              </a:ext>
            </a:extLst>
          </p:cNvPr>
          <p:cNvSpPr/>
          <p:nvPr/>
        </p:nvSpPr>
        <p:spPr>
          <a:xfrm>
            <a:off x="589447" y="2638551"/>
            <a:ext cx="1987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Base Class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2C086-5D4A-4C20-944E-4D05D6D2B718}"/>
              </a:ext>
            </a:extLst>
          </p:cNvPr>
          <p:cNvSpPr/>
          <p:nvPr/>
        </p:nvSpPr>
        <p:spPr>
          <a:xfrm>
            <a:off x="589447" y="3646582"/>
            <a:ext cx="1987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Derived Class</a:t>
            </a:r>
            <a:endParaRPr lang="en-US" sz="2400" i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86F01A-BC0C-4B0B-9BAF-C27D9CAF3A4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577209" y="2856056"/>
            <a:ext cx="940055" cy="13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E0740B-72FC-4822-BB3A-67A892D45442}"/>
              </a:ext>
            </a:extLst>
          </p:cNvPr>
          <p:cNvCxnSpPr>
            <a:cxnSpLocks/>
          </p:cNvCxnSpPr>
          <p:nvPr/>
        </p:nvCxnSpPr>
        <p:spPr>
          <a:xfrm flipV="1">
            <a:off x="2522217" y="3859573"/>
            <a:ext cx="1004191" cy="1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A30069D-E288-4805-9B48-48B86B485C01}"/>
                  </a:ext>
                </a:extLst>
              </p14:cNvPr>
              <p14:cNvContentPartPr/>
              <p14:nvPr/>
            </p14:nvContentPartPr>
            <p14:xfrm>
              <a:off x="4844856" y="3488400"/>
              <a:ext cx="1667880" cy="2169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A30069D-E288-4805-9B48-48B86B485C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0856" y="3380760"/>
                <a:ext cx="1775520" cy="23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8FA7A9E-3E38-4BB8-B076-C67C3353EA39}"/>
                  </a:ext>
                </a:extLst>
              </p14:cNvPr>
              <p14:cNvContentPartPr/>
              <p14:nvPr/>
            </p14:nvContentPartPr>
            <p14:xfrm>
              <a:off x="5955456" y="3533760"/>
              <a:ext cx="168840" cy="484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8FA7A9E-3E38-4BB8-B076-C67C3353EA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1816" y="3426120"/>
                <a:ext cx="27648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6E183D3-7C47-4730-997E-7473B2D4C743}"/>
                  </a:ext>
                </a:extLst>
              </p14:cNvPr>
              <p14:cNvContentPartPr/>
              <p14:nvPr/>
            </p14:nvContentPartPr>
            <p14:xfrm>
              <a:off x="5910456" y="3483720"/>
              <a:ext cx="595800" cy="15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6E183D3-7C47-4730-997E-7473B2D4C7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6456" y="3376080"/>
                <a:ext cx="703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41B889E-5DA1-421D-94C9-811963A9CEB5}"/>
                  </a:ext>
                </a:extLst>
              </p14:cNvPr>
              <p14:cNvContentPartPr/>
              <p14:nvPr/>
            </p14:nvContentPartPr>
            <p14:xfrm>
              <a:off x="5902536" y="3505680"/>
              <a:ext cx="74880" cy="1159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41B889E-5DA1-421D-94C9-811963A9CE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48896" y="3398040"/>
                <a:ext cx="18252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2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Polymorphism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29768" y="979026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Polymorphism is the ability of an object to take on many forms.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12D42-0D7F-41CC-8972-29619D54E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793" y="2127112"/>
            <a:ext cx="5829050" cy="38357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9DAFE1-0A39-4115-AEB3-0B771F6B06EF}"/>
              </a:ext>
            </a:extLst>
          </p:cNvPr>
          <p:cNvSpPr/>
          <p:nvPr/>
        </p:nvSpPr>
        <p:spPr>
          <a:xfrm>
            <a:off x="352043" y="2510866"/>
            <a:ext cx="2399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Two class contains same method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FD5BFE-CEC0-482E-AB90-3003BED82FD3}"/>
              </a:ext>
            </a:extLst>
          </p:cNvPr>
          <p:cNvCxnSpPr>
            <a:cxnSpLocks/>
          </p:cNvCxnSpPr>
          <p:nvPr/>
        </p:nvCxnSpPr>
        <p:spPr>
          <a:xfrm flipV="1">
            <a:off x="1888738" y="2747048"/>
            <a:ext cx="940055" cy="13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Polymorphism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29768" y="979026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Polymorphism is the ability of an object to take on many forms.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DAFE1-0A39-4115-AEB3-0B771F6B06EF}"/>
              </a:ext>
            </a:extLst>
          </p:cNvPr>
          <p:cNvSpPr/>
          <p:nvPr/>
        </p:nvSpPr>
        <p:spPr>
          <a:xfrm>
            <a:off x="762000" y="2760976"/>
            <a:ext cx="3465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Pet.speak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() does not know which method it is going to 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E29AF-FD70-40B1-88DD-377153C06B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5802"/>
          <a:stretch/>
        </p:blipFill>
        <p:spPr>
          <a:xfrm>
            <a:off x="5340821" y="2624981"/>
            <a:ext cx="2104225" cy="2714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C919A7-29A7-4413-B4C4-3ACD90D61E54}"/>
              </a:ext>
            </a:extLst>
          </p:cNvPr>
          <p:cNvSpPr/>
          <p:nvPr/>
        </p:nvSpPr>
        <p:spPr>
          <a:xfrm>
            <a:off x="684122" y="4423390"/>
            <a:ext cx="3465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Similarly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pet_speak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() will work depends on the object that is passed to 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21C181-700F-4917-8807-9454C078F2B6}"/>
              </a:ext>
            </a:extLst>
          </p:cNvPr>
          <p:cNvCxnSpPr>
            <a:cxnSpLocks/>
          </p:cNvCxnSpPr>
          <p:nvPr/>
        </p:nvCxnSpPr>
        <p:spPr>
          <a:xfrm>
            <a:off x="3812736" y="3200400"/>
            <a:ext cx="1496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D7676E-6F9A-4242-B53C-36F26797CA7B}"/>
              </a:ext>
            </a:extLst>
          </p:cNvPr>
          <p:cNvCxnSpPr>
            <a:cxnSpLocks/>
          </p:cNvCxnSpPr>
          <p:nvPr/>
        </p:nvCxnSpPr>
        <p:spPr>
          <a:xfrm>
            <a:off x="3823723" y="4517336"/>
            <a:ext cx="1496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19723</TotalTime>
  <Words>1154</Words>
  <Application>Microsoft Office PowerPoint</Application>
  <PresentationFormat>On-screen Show (4:3)</PresentationFormat>
  <Paragraphs>273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536</cp:revision>
  <dcterms:created xsi:type="dcterms:W3CDTF">2006-08-16T00:00:00Z</dcterms:created>
  <dcterms:modified xsi:type="dcterms:W3CDTF">2019-09-03T07:27:11Z</dcterms:modified>
</cp:coreProperties>
</file>