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4" autoAdjust="0"/>
    <p:restoredTop sz="86452" autoAdjust="0"/>
  </p:normalViewPr>
  <p:slideViewPr>
    <p:cSldViewPr>
      <p:cViewPr varScale="1">
        <p:scale>
          <a:sx n="83" d="100"/>
          <a:sy n="83" d="100"/>
        </p:scale>
        <p:origin x="100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5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numbers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269A-1870-426E-BC40-BB78962B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format()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92051C-2F10-4599-9741-C1E922912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12345.6789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print("{:.2f}".format(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12345.68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print("{:.4f}".format(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12345.6789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print("{:,.2f}".format(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# 12,345.68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print("{:15,.2f}".format(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#       12,345.68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print("{:d}".format(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 # 12345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print("{:,d}".format(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12,345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.12345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print("{:.0%}".format(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12%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print("{:.1%}".format(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12.3%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12345.6789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print("{:.2e}".format(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1.23e+04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print("{:.4e}".format(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1.2346e+04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8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field widths to align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0369B5-44F0-478F-994E-5DF1BB5A5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524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print("{:15} {:&gt;10} {:&gt;5}".format("Description",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"Price", "Qty"))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print("{:15} {:10.2f} {:5d}".format("Hammer", 9.99, 3))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print("{:15} {:10.2f} {:5d}".format("Nails", 14.5, 10))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5455FF-778E-481D-9B5D-26F0882675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90800"/>
            <a:ext cx="6019800" cy="84192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         Price   Qty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Hammer                9.99     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Nails                14.50    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0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functions of the locale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247B49-D2BE-4775-91BC-65883DDCC5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setlocale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category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locale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currency(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grouping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format(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grouping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0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for working with locales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CF77C7-B23C-46D6-B1F5-AB3613594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4876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Currency</a:t>
            </a:r>
            <a:b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	Short code	Long code	Format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English/United States	us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en_US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$12,345.15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English/United Kingdom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en_UK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£12,345.15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German/Germany	de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de_DE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+12.345,15 €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How to import the locale module </a:t>
            </a:r>
            <a:br>
              <a:rPr lang="en-US" dirty="0"/>
            </a:br>
            <a:r>
              <a:rPr lang="en-US" dirty="0"/>
              <a:t>into the </a:t>
            </a:r>
            <a:r>
              <a:rPr lang="en-US" dirty="0" err="1"/>
              <a:t>lc</a:t>
            </a:r>
            <a:r>
              <a:rPr lang="en-US" dirty="0"/>
              <a:t> namespace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6E5EF5-83A1-40C1-962E-F1BD308DB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418" y="1389244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locale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locale to English/United States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"us")        # works on Windows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    # works on Mac OS X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locale on most systems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"")  # works on Windows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result == "C":                     # if 'C' returned,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 # set default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# for Mac OS X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4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currency()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EBE9B-13AC-4D25-A73C-DDC9BF650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153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lc.currency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(12345.15, grouping=True))  # $12,345.15 (US)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("%d", 12345, grouping=True)) # 12,345    (US)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("%.2f", 12345.15, grouping=True))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# 12,345.15 (US)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3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0664"/>
          </a:xfrm>
        </p:spPr>
        <p:txBody>
          <a:bodyPr/>
          <a:lstStyle/>
          <a:p>
            <a:r>
              <a:rPr lang="en-US" dirty="0"/>
              <a:t>The user interface for the Invoice program</a:t>
            </a:r>
            <a:br>
              <a:rPr lang="en-US" dirty="0"/>
            </a:br>
            <a:r>
              <a:rPr lang="en-US" dirty="0"/>
              <a:t>with incorrect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0216C3-7FC8-4668-84DA-3F96FA2EF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019800" cy="182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order total: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total:          100.05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     10.01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Subtotal:              90.05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tax:              4.50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total:         94.55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that yields incorrect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1E3E8-FF63-4150-8C5A-290F05C88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959685"/>
            <a:ext cx="7924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float(input("Enter order total: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determine discount percent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.05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print("Order total:     {:10,.2f}".format(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print("Discount amount: {:10,.2f}".format(discount))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print("Subtotal:        {:10,.2f}".format(subtotal))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print("Sales tax:       {:10,.2f}".format(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print("Invoice total:   {:10,.2f}".format(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5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that fixes this 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4F6C1-7280-43E8-A333-45AF4D798B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results with rounding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 * .05,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3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9808"/>
          </a:xfrm>
        </p:spPr>
        <p:txBody>
          <a:bodyPr/>
          <a:lstStyle/>
          <a:p>
            <a:r>
              <a:rPr lang="en-US" dirty="0"/>
              <a:t>The user interface for the Invoice program</a:t>
            </a:r>
            <a:br>
              <a:rPr lang="en-US" dirty="0"/>
            </a:br>
            <a:r>
              <a:rPr lang="en-US" dirty="0"/>
              <a:t>with correct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70681-5199-4A4B-8855-0418286ED1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019800" cy="2286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order total: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total:           100.05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      10.01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Subtotal:               90.04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tax:               4.50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total:          94.54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6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DC7C71-E839-49CC-933A-9A88ADBF0F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Code, test, and debug programs that work with numbers. That includes the use of: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math module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format() method of a string for formatting numbers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locale module for formatting currency values for specific countries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decimal module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use of floating-point numbers can lead to inaccurate results.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purposes of the math, locale, and decimal modules.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to eliminate the types of errors that can occur when using floating-point numbers.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How to create Decimal objects </a:t>
            </a:r>
            <a:br>
              <a:rPr lang="en-US" dirty="0"/>
            </a:br>
            <a:r>
              <a:rPr lang="en-US" dirty="0"/>
              <a:t>and use them in calculations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167762-F24F-48B0-9C2A-A28D9306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Decimal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Decimal("100.05")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Decimal(".1")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10.005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          # 90.045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Decimal(".05")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#  4.50225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# 94.54725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test1 = subtotal * 2     # Legal. You can mix Decimal and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test2 = subtotal * 3.5   # Error! You can't mix Decimal and float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2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quantize() method </a:t>
            </a:r>
            <a:br>
              <a:rPr lang="en-US" dirty="0"/>
            </a:br>
            <a:r>
              <a:rPr lang="en-US" dirty="0"/>
              <a:t>of a Decimal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B296CC-C4E1-4FBD-89FC-A0570BBD8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182960"/>
            <a:ext cx="7848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positions_code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)[,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rounding_constant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rounding constants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ROUND_HALF_DOWN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ROUND_HALF_EVEN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the number of decimal places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Decimal("10.005")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discount.quantize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   # 10.00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override the default rounding mode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ROUND_HALF_UP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Decimal("10.005")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discount.quantize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ROUND_HALF_UP)     # 10.01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35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Invoice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5872C-7DDB-4D71-AFB7-67169E17CB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Decimal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ROUND_HALF_UP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 = "y"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choice ==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the user entry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(input("Enter order total:    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ROUND_HALF_UP)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determine the discount percent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Decimal("0")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Decimal(".1")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Decimal(".2")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71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Invoice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F215DC-8FA1-477A-8161-EBF680078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calculate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ROUND_HALF_UP)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Decimal(".05")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ROUND_HALF_UP)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print("Order total:     {:10,}".format(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print("Discount amount: {:10,}".format(discount))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print("Subtotal:        {:10,}".format(subtotal))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print("Sales tax:       {:10,}".format(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print("Invoice total:   {:10,}".format(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input("Continue?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print("Bye")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31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Future Value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CD609D-6BDB-446C-893C-88F4ECBF33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2514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monthly investment: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yearly interest rate: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number of years: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investment:      $100.00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 rate:             12.5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Years:                       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value:        $23,938.13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1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Future Value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8945D5-065B-4CCF-9AA4-98B987D601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Decimal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locale as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years):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months = years *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Decimal("0.00")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range(months):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8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Future Value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8FDB7C-AA54-475D-8FA1-5F3CE474E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"y"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convert user input to Decimal and int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(input("Enter monthly investment:  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(input("Enter yearly interest rate: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years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int(input("Enter number of years:     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years)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03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Future Value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25AFE4-4E94-408A-BB07-2230BDFD7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format and display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result == "C":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= "{:20} {:&gt;10}"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investment:",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lc.currency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grouping=True)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("Interest rate:",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("Years: ", years))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value:",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lc.currency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grouping=True)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"\n")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choice = input("Continue?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numeric data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B9D1D3-9311-4D03-8E66-D48ECB0264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066800"/>
            <a:ext cx="7405255" cy="4876800"/>
          </a:xfrm>
        </p:spPr>
        <p:txBody>
          <a:bodyPr/>
          <a:lstStyle/>
          <a:p>
            <a:pPr marL="2119313" marR="0" indent="-2119313">
              <a:spcBef>
                <a:spcPts val="600"/>
              </a:spcBef>
              <a:spcAft>
                <a:spcPts val="600"/>
              </a:spcAft>
              <a:tabLst>
                <a:tab pos="1025525" algn="l"/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	Use</a:t>
            </a:r>
          </a:p>
          <a:p>
            <a:pPr marL="2119313" marR="0" indent="-2119313">
              <a:spcBef>
                <a:spcPts val="600"/>
              </a:spcBef>
              <a:spcAft>
                <a:spcPts val="600"/>
              </a:spcAft>
              <a:tabLst>
                <a:tab pos="1025525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	4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Integers from -2,147,483,648 to 2,147,483,647.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19313" marR="0" indent="-2119313">
              <a:spcBef>
                <a:spcPts val="600"/>
              </a:spcBef>
              <a:spcAft>
                <a:spcPts val="600"/>
              </a:spcAft>
              <a:tabLst>
                <a:tab pos="1025525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Floating-point numbers from -1.7E308 to +1.7E308 with up to 16 significant digits.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float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21.5      # a positive float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-124.82   # a negative float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-3.7e-9   # floating-point notation for -0.0000000037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that are set with scientific notation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= 2.382E+5     # 2.382 * 10</a:t>
            </a:r>
            <a:r>
              <a:rPr lang="en-US" sz="1600" b="1" baseline="30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(or 238,200)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= 3.25E-8      # 3.25 * 10</a:t>
            </a:r>
            <a:r>
              <a:rPr lang="en-US" sz="1600" b="1" baseline="30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(or .0000000325)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3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floating-point error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EE23B-0116-4257-9CAE-FAF765829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391400" cy="1491917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100.10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+= 100.10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+= 100.10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print("Balance =", balance)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102568-5FC2-4066-8D10-74AAD398C0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5339" y="2558716"/>
            <a:ext cx="5552661" cy="3368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300.29999999999995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CD408C-E0DC-4D22-B92A-3BD4E56CC2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fixes the floating-point error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round(balance,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print("Balance =", balance)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DB67E4-0EA8-4154-8944-553796FCC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843562"/>
            <a:ext cx="5562600" cy="3380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300.3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7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functions of the math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60DBD2-AE20-4C03-A6BA-FCB19AF30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pow(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pow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sqrt(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ceil(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floor(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 of the math module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3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the math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F7CF1C-2CF7-4E1A-9427-66922434F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math as m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pow() and sqrt()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3)      # 8.0 (the cube of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m.sqrt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(16)       # 4.0 (square root)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(125, 1/3)  # 4.999999999999999 (cube root)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pi constant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=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circumference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radius * 2    # 75.39822368615503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(radius, 2)       # 452.3893421169302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radius**2              # 452.3893421169302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floor() and ceil()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88F86F-9359-4C19-AF2A-98FC85F87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(12.545)     #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(12.545)      # 13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(-3.432)     # -4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(-3.432)      # -3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ceil() function with decimal places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(2.0083)                    #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10) / 10          # 2.1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100) / 100        # 2.01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floor() function with decimal places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(2.0083)                   #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10) / 10         # 2.0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1000) / 1000     # 2.008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string format()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8ABC9E-64C0-46B8-ADB2-53640BB1F0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"{: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format_specification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}...".format(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format specification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field_width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][.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decimal_places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7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 codes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8EDF9C-396E-4D39-8AD3-3A617E6DC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Meaning</a:t>
            </a: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Integer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Floating-point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Percent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Scientific notation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2514600" algn="l"/>
                <a:tab pos="2514600" algn="l"/>
              </a:tabLst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580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203</TotalTime>
  <Words>1788</Words>
  <Application>Microsoft Office PowerPoint</Application>
  <PresentationFormat>On-screen Show (4:3)</PresentationFormat>
  <Paragraphs>414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Courier New</vt:lpstr>
      <vt:lpstr>Times New Roman</vt:lpstr>
      <vt:lpstr>Master slides_with_titles_logo</vt:lpstr>
      <vt:lpstr>Chapter 9</vt:lpstr>
      <vt:lpstr>Objectives</vt:lpstr>
      <vt:lpstr>Two numeric data types</vt:lpstr>
      <vt:lpstr>An example of a floating-point error</vt:lpstr>
      <vt:lpstr>Some common functions of the math module</vt:lpstr>
      <vt:lpstr>How to import the math module</vt:lpstr>
      <vt:lpstr>The floor() and ceil() functions</vt:lpstr>
      <vt:lpstr>The syntax for the string format() method</vt:lpstr>
      <vt:lpstr>Common type codes</vt:lpstr>
      <vt:lpstr>The format() method</vt:lpstr>
      <vt:lpstr>How to use field widths to align results</vt:lpstr>
      <vt:lpstr>Commonly used functions of the locale module</vt:lpstr>
      <vt:lpstr>Codes for working with locales</vt:lpstr>
      <vt:lpstr>How to import the locale module  into the lc namespace</vt:lpstr>
      <vt:lpstr>The currency() function</vt:lpstr>
      <vt:lpstr>The user interface for the Invoice program with incorrect results</vt:lpstr>
      <vt:lpstr>The code that yields incorrect results</vt:lpstr>
      <vt:lpstr>The code that fixes this problem</vt:lpstr>
      <vt:lpstr>The user interface for the Invoice program with correct results</vt:lpstr>
      <vt:lpstr>How to create Decimal objects  and use them in calculations</vt:lpstr>
      <vt:lpstr>The syntax of the quantize() method  of a Decimal object</vt:lpstr>
      <vt:lpstr>The code for the Invoice program (part 1)</vt:lpstr>
      <vt:lpstr>The code for the Invoice program (part 2)</vt:lpstr>
      <vt:lpstr>The user interface for the Future Value program</vt:lpstr>
      <vt:lpstr>The code for the Future Value program (part 1)</vt:lpstr>
      <vt:lpstr>The code for the Future Value program (part 2)</vt:lpstr>
      <vt:lpstr>The code for the Future Value program (part 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Bethany Cabrera</dc:creator>
  <cp:lastModifiedBy>Judy Taylor</cp:lastModifiedBy>
  <cp:revision>17</cp:revision>
  <cp:lastPrinted>2016-01-14T23:03:16Z</cp:lastPrinted>
  <dcterms:created xsi:type="dcterms:W3CDTF">2019-07-24T17:59:02Z</dcterms:created>
  <dcterms:modified xsi:type="dcterms:W3CDTF">2019-07-30T18:57:17Z</dcterms:modified>
</cp:coreProperties>
</file>