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29"/>
  </p:notesMasterIdLst>
  <p:handoutMasterIdLst>
    <p:handoutMasterId r:id="rId30"/>
  </p:handoutMasterIdLst>
  <p:sldIdLst>
    <p:sldId id="256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6392" autoAdjust="0"/>
  </p:normalViewPr>
  <p:slideViewPr>
    <p:cSldViewPr>
      <p:cViewPr varScale="1">
        <p:scale>
          <a:sx n="71" d="100"/>
          <a:sy n="71" d="100"/>
        </p:scale>
        <p:origin x="499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7/30/2019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59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4" r:id="rId7"/>
    <p:sldLayoutId id="2147483676" r:id="rId8"/>
    <p:sldLayoutId id="2147483675" r:id="rId9"/>
    <p:sldLayoutId id="2147483684" r:id="rId10"/>
    <p:sldLayoutId id="2147483685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18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to build </a:t>
            </a:r>
            <a:br>
              <a:rPr lang="en-US" dirty="0"/>
            </a:br>
            <a:r>
              <a:rPr lang="en-US" dirty="0"/>
              <a:t>a GUI program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5AF8C-E02D-4D5F-8176-D95C1CD3E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connect two buttons to callback functions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17F5C21-7F05-4DD1-AD97-DFC55ED7DFE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32806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button1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ttk.Button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(frame, text="Click me",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command=click_button1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button2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ttk.Button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(frame, text="No, click me!",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command=click_button2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callback functions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click_button1():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root.title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("You clicked the button!")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click_button2():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root.destroy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GUI after the user clicks the first button</a:t>
            </a:r>
          </a:p>
          <a:p>
            <a:endParaRPr lang="en-US" dirty="0"/>
          </a:p>
        </p:txBody>
      </p:sp>
      <p:pic>
        <p:nvPicPr>
          <p:cNvPr id="13" name="Content Placeholder 12" descr="Refer to page 509 in textbook.">
            <a:extLst>
              <a:ext uri="{FF2B5EF4-FFF2-40B4-BE49-F238E27FC236}">
                <a16:creationId xmlns:a16="http://schemas.microsoft.com/office/drawing/2014/main" id="{A90795AE-EE05-44BD-901B-3E007CD8248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4495800"/>
            <a:ext cx="3203976" cy="14478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619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window with labels and text entry fields</a:t>
            </a:r>
          </a:p>
        </p:txBody>
      </p:sp>
      <p:pic>
        <p:nvPicPr>
          <p:cNvPr id="8" name="Content Placeholder 7" descr="Refer to page 511 in textbook.">
            <a:extLst>
              <a:ext uri="{FF2B5EF4-FFF2-40B4-BE49-F238E27FC236}">
                <a16:creationId xmlns:a16="http://schemas.microsoft.com/office/drawing/2014/main" id="{F78E994A-94D8-4333-992F-EA7B990D2CC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591238" y="1219200"/>
            <a:ext cx="3961524" cy="2041118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912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for labels and text entry fields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B9F1BF-E42E-4003-97C2-A6758C54BA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Label(</a:t>
            </a:r>
            <a:r>
              <a:rPr lang="en-US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parent</a:t>
            </a: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text</a:t>
            </a: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Entry(</a:t>
            </a:r>
            <a:r>
              <a:rPr lang="en-US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parent</a:t>
            </a: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width</a:t>
            </a: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b="1" i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textvariable</a:t>
            </a: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[, </a:t>
            </a:r>
            <a:r>
              <a:rPr lang="en-US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state</a:t>
            </a: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])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950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 label and display it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AC53A1-31C8-4856-B281-A2D33482D5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investmentLabel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ttk.Label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(frame,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text="Monthly Investment")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investmentLabel.pack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Another way to create a label and display it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ttk.Label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(frame, text="Monthly Investment").pack()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905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and methods of the </a:t>
            </a:r>
            <a:r>
              <a:rPr lang="en-US" dirty="0" err="1"/>
              <a:t>StringVar</a:t>
            </a:r>
            <a:r>
              <a:rPr lang="en-US" dirty="0"/>
              <a:t> class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139803-DE9B-4A04-9116-9793E82242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StringVar</a:t>
            </a: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get()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set(</a:t>
            </a:r>
            <a:r>
              <a:rPr lang="en-US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str</a:t>
            </a: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295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bind a text entry field to a </a:t>
            </a:r>
            <a:r>
              <a:rPr lang="en-US" dirty="0" err="1"/>
              <a:t>StringVar</a:t>
            </a:r>
            <a:r>
              <a:rPr lang="en-US" dirty="0"/>
              <a:t> object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DA09F5-9400-448F-9519-2773A07C46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investmentText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tk.StringVar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investmentEntry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ttk.Entry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(frame, width=25,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textvariable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investmentText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 read-only text entry field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fvText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tk.StringVar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fvEntry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ttk.Entry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(frame, width=25,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textvariable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fvText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state="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readonly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get or set a string in a text entry field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investment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investmentText.get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fvText.set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("$2,000")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693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Eight components in a grid</a:t>
            </a:r>
          </a:p>
        </p:txBody>
      </p:sp>
      <p:pic>
        <p:nvPicPr>
          <p:cNvPr id="8" name="Content Placeholder 7" descr="Refer to page 513 in textbook.">
            <a:extLst>
              <a:ext uri="{FF2B5EF4-FFF2-40B4-BE49-F238E27FC236}">
                <a16:creationId xmlns:a16="http://schemas.microsoft.com/office/drawing/2014/main" id="{AA5427F1-909B-4028-B437-ED452D3384A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525395" y="1219200"/>
            <a:ext cx="4093209" cy="209049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932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arguments of the grid() method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C56DCAB-B2C5-42EF-929B-F5EAD8C804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column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row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sticky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padx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pady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columnspan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rowspan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468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lay out components in a grid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3AAE459-0F4D-4A57-88C0-78481E0704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ttk.Label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(frame, text="Monthly Investment:").grid(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column=0, row=0, sticky=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tk.E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ttk.Entry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(frame, width=25,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textvariable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investmentText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).grid(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column=1, row=0)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ttk.Label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(frame, text="Yearly Interest Rate:").grid(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column=0, row=1, sticky=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tk.E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ttk.Entry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(frame, width=25,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textvariable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).grid(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column=1, row=1)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add padding to all components in a frame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child in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frame.winfo_children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     # get children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child.grid_configure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=5,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=3) # pad each child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628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window that contains a frame</a:t>
            </a:r>
          </a:p>
        </p:txBody>
      </p:sp>
      <p:pic>
        <p:nvPicPr>
          <p:cNvPr id="8" name="Content Placeholder 7" descr="Refer to page 515 in textbook.">
            <a:extLst>
              <a:ext uri="{FF2B5EF4-FFF2-40B4-BE49-F238E27FC236}">
                <a16:creationId xmlns:a16="http://schemas.microsoft.com/office/drawing/2014/main" id="{3E1034A1-79AB-40C5-AADE-A30515E0110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979451" y="1286156"/>
            <a:ext cx="5185097" cy="1152244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997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B342219-97DA-4CEF-864F-947A4BFF37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Develop a GUI program that has a user interface that consists of frames, buttons, labels, and text entry fields in a grid format.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need for the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mainloop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() method of a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tkinter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root window in terms of the event processing loop.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way an event handler works with a GUI component like a button.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the grid() method is used to lay out the components in a frame.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reason for creating a subclass of the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ttk.Frame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class when you’re building a GUI.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class that defines a frame (part 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EF77D5-5D32-4B78-82F4-C22F00797A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ttk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InvestmentFrame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ttk.Frame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__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__(self, parent):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ttk.Frame.__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__(self, parent, padding="10 10 10 10")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self.pack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(fill=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tk.BOTH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expand=True)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# Define string variable for the entry field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self.monthlyInvestment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tk.StringVar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# Create a label, an entry field, and a button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ttk.Label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(self, text="Monthly Investment:").grid(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column=0, row=0, sticky=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tk.E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ttk.Entry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(self, width=25,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textvariable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self.monthlyInvestment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).grid(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column=1, row=0)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ttk.Button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(self, text="Clear", command=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self.clear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).grid(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column=2, row=0)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971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class that defines a frame (part 2)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C7231C-46AB-40D6-8968-2F6252ADDC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# Add padding to all child components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 child in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self.winfo_children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child.grid_configure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=5,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=3)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 Define the callback method for the Clear button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clear(self):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print("Monthly Investment:",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self.monthlyInvestment.get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self.monthlyInvestment.set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__name__ == "__main__":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root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tk.Tk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               # Create the root window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root.title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("Future Value Calculator")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InvestmentFrame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(root)         # Create the frame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root.mainloop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              # Display the frame</a:t>
            </a:r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933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GUI for the Future Value Calculator</a:t>
            </a:r>
          </a:p>
        </p:txBody>
      </p:sp>
      <p:pic>
        <p:nvPicPr>
          <p:cNvPr id="8" name="Content Placeholder 7" descr="Refer to page 517 in textbook.">
            <a:extLst>
              <a:ext uri="{FF2B5EF4-FFF2-40B4-BE49-F238E27FC236}">
                <a16:creationId xmlns:a16="http://schemas.microsoft.com/office/drawing/2014/main" id="{54A5D7F5-6F40-4E93-98A8-3D109F742A4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508756" y="1295400"/>
            <a:ext cx="4120644" cy="2551397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159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business module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83345C-8EC0-4A74-BC46-18EED5355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Investment():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__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__(self):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self.monthlyInvestment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self.yearlyInterestRate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self.years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calculateFutureValue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self.yearlyInterestRate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12 / 100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months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self.years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12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 i in range(months):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self.monthlyInvestment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monthlyInterestAmount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monthlyInterestAmount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548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ui</a:t>
            </a:r>
            <a:r>
              <a:rPr lang="en-US" dirty="0"/>
              <a:t> module (part 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91A6846-5D7A-434B-9567-E47F4BCF1C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ttk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locale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business import Investment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FutureValueFrame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ttk.Frame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__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__(self, parent):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ttk.Frame.__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__(self, parent, padding="10 10 10 10")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self.parent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parent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self.investment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Investment()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result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locale.setlocale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locale.LC_ALL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'')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result == 'C':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locale.setlocale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locale.LC_ALL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en_US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# Define string variables for text entry fields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self.monthlyInvestment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tk.StringVar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self.yearlyInterestRate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tk.StringVar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self.years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tk.StringVar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self.futureValue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tk.StringVar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self.initComponents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838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ui</a:t>
            </a:r>
            <a:r>
              <a:rPr lang="en-US" dirty="0"/>
              <a:t> module (part 2)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18C535-823A-4BEB-894F-66F5077D7B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initComponents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self.pack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ttk.Label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(self, text="Monthly Investment:").grid(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column=0, row=0, sticky=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tk.E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ttk.Entry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(self, width=25,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textvariable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self.monthlyInvestment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).grid(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column=1, row=0)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ttk.Label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(self, text="Yearly Interest Rate:").grid(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column=0, row=1, sticky=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tk.E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ttk.Entry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(self, width=25,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textvariable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self.yearlyInterestRate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).grid(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column=1, row=1)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ttk.Label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(self, text="Years:").grid(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column=0, row=2, sticky=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tk.E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ttk.Entry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(self, width=25,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textvariable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self.years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).grid(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column=1, row=2)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5856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ui</a:t>
            </a:r>
            <a:r>
              <a:rPr lang="en-US" dirty="0"/>
              <a:t> module (part 3)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A9C273C-50F8-40C2-A79C-96D7E45218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ttk.Label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(self, text="Future Value:").grid(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column=0, row=3, sticky=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tk.E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ttk.Entry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(self, width=25,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textvariable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self.futureValue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state="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readonly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").grid(column=1, row=3)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self.makeButtons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child in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self.winfo_children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child.grid_configure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=5,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=3)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makeButtons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 Create a frame to store the two buttons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buttonFrame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ttk.Frame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buttonFrame.grid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(column=0, row=4,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columnspan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=2, sticky=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tk.E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ttk.Button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buttonFrame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text="Calculate",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command=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self.calculate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).grid(column=0, row=0,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=5)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ttk.Button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buttonFrame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text="Exit",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command=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self.parent.destroy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).grid(column=1, row=0)</a:t>
            </a:r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1816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ui</a:t>
            </a:r>
            <a:r>
              <a:rPr lang="en-US" dirty="0"/>
              <a:t> module (part 4)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4C531B9-F913-4665-A9CA-16F512CE79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calculate(self):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self.investment.monthlyInvestment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float(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self.monthlyInvestment.get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self.investment.yearlyInterestRate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float(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self.yearlyInterestRate.get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self.investment.years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int(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self.years.get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self.futureValue.set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locale.currency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self.investment.calculateFutureValue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grouping=True))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__name__ == "__main__":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root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tk.Tk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root.title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("Future Value Calculator")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FutureValueFrame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(root)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root.mainloop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631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window with ten components</a:t>
            </a:r>
          </a:p>
        </p:txBody>
      </p:sp>
      <p:pic>
        <p:nvPicPr>
          <p:cNvPr id="8" name="Content Placeholder 7" descr="Refer to page 505 in textbook.">
            <a:extLst>
              <a:ext uri="{FF2B5EF4-FFF2-40B4-BE49-F238E27FC236}">
                <a16:creationId xmlns:a16="http://schemas.microsoft.com/office/drawing/2014/main" id="{6226E51C-D36C-4820-9A37-45B3132B89B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511678" y="1219200"/>
            <a:ext cx="4120644" cy="2551397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287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constructor of the root window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8B3FADF-E1EA-4318-8A7A-95DCB381C6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Tk()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methods of the root window</a:t>
            </a: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title(</a:t>
            </a:r>
            <a:r>
              <a:rPr lang="en-US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title</a:t>
            </a: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geometry(</a:t>
            </a:r>
            <a:r>
              <a:rPr lang="en-US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str</a:t>
            </a: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mainloop</a:t>
            </a: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317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import the </a:t>
            </a:r>
            <a:r>
              <a:rPr lang="en-US" dirty="0" err="1"/>
              <a:t>tkinter</a:t>
            </a:r>
            <a:r>
              <a:rPr lang="en-US" dirty="0"/>
              <a:t> module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2735595-2D94-4011-8C85-F6536C16CB3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31282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an empty root window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root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tk.Tk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root.title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("Future Value Calculator")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root.geometry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("300x200")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make the root window visible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root.mainloop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empty root window</a:t>
            </a:r>
          </a:p>
          <a:p>
            <a:endParaRPr lang="en-US" dirty="0"/>
          </a:p>
        </p:txBody>
      </p:sp>
      <p:pic>
        <p:nvPicPr>
          <p:cNvPr id="9" name="Content Placeholder 8" descr="Refer to page 505 in textbook.">
            <a:extLst>
              <a:ext uri="{FF2B5EF4-FFF2-40B4-BE49-F238E27FC236}">
                <a16:creationId xmlns:a16="http://schemas.microsoft.com/office/drawing/2014/main" id="{399267A3-EE12-4157-B923-6339D40837C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4259437"/>
            <a:ext cx="3712833" cy="16764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07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constructors of the </a:t>
            </a:r>
            <a:r>
              <a:rPr lang="en-US" dirty="0" err="1"/>
              <a:t>ttk</a:t>
            </a:r>
            <a:r>
              <a:rPr lang="en-US" dirty="0"/>
              <a:t> module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B43FCF-85CE-4038-89F8-A29ACF8049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Frame(</a:t>
            </a:r>
            <a:r>
              <a:rPr lang="en-US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parent</a:t>
            </a: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[, </a:t>
            </a:r>
            <a:r>
              <a:rPr lang="en-US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padding</a:t>
            </a: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])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Button(</a:t>
            </a:r>
            <a:r>
              <a:rPr lang="en-US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parent</a:t>
            </a: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text</a:t>
            </a: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57400" marR="0" indent="-182880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method for working with all components</a:t>
            </a: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pack([</a:t>
            </a:r>
            <a:r>
              <a:rPr lang="en-US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fill</a:t>
            </a: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][, </a:t>
            </a:r>
            <a:r>
              <a:rPr lang="en-US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expand</a:t>
            </a: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])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619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import the </a:t>
            </a:r>
            <a:r>
              <a:rPr lang="en-US" dirty="0" err="1"/>
              <a:t>ttk</a:t>
            </a:r>
            <a:r>
              <a:rPr lang="en-US" dirty="0"/>
              <a:t> module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143B27-8346-4DE4-BD46-9252F4C6EB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ttk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add a frame to the root window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frame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ttk.Frame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(root, padding="10 10 10 10")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frame.pack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(fill=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tk.BOTH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expand=True)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917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add two buttons to the frame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DB387D-A7D1-4845-BA8A-1C9FC7FE409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900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button1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ttk.Button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(frame, text="Click me!")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button2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ttk.Button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(frame, text="No, click me!")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display the buttons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button1.pack()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button2.pack()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buttons in a frame</a:t>
            </a:r>
          </a:p>
          <a:p>
            <a:endParaRPr lang="en-US" dirty="0"/>
          </a:p>
        </p:txBody>
      </p:sp>
      <p:pic>
        <p:nvPicPr>
          <p:cNvPr id="9" name="Content Placeholder 8" descr="Refer to page 507 in textbook.">
            <a:extLst>
              <a:ext uri="{FF2B5EF4-FFF2-40B4-BE49-F238E27FC236}">
                <a16:creationId xmlns:a16="http://schemas.microsoft.com/office/drawing/2014/main" id="{EDD2A293-65EE-4261-B665-7028C01F815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3429001"/>
            <a:ext cx="3917629" cy="1761287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41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argument of the Button constructor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65C863F-C6B9-4898-A1C2-BCC24AD786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destroy() method of the root window</a:t>
            </a: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destroy()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750026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50B7D1D4-3F7E-4579-B166-09A2FAC5C745}" vid="{7C365D12-5A37-45DA-A43C-A906C0D97DD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45</TotalTime>
  <Words>1457</Words>
  <Application>Microsoft Office PowerPoint</Application>
  <PresentationFormat>On-screen Show (4:3)</PresentationFormat>
  <Paragraphs>353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Arial Narrow</vt:lpstr>
      <vt:lpstr>Courier New</vt:lpstr>
      <vt:lpstr>Times New Roman</vt:lpstr>
      <vt:lpstr>Master slides_with_titles_logo</vt:lpstr>
      <vt:lpstr>Chapter 18</vt:lpstr>
      <vt:lpstr>Objectives</vt:lpstr>
      <vt:lpstr>A window with ten components</vt:lpstr>
      <vt:lpstr>The constructor of the root window</vt:lpstr>
      <vt:lpstr>How to import the tkinter module</vt:lpstr>
      <vt:lpstr>Two constructors of the ttk module</vt:lpstr>
      <vt:lpstr>How to import the ttk module</vt:lpstr>
      <vt:lpstr>How to add two buttons to the frame</vt:lpstr>
      <vt:lpstr>An argument of the Button constructor</vt:lpstr>
      <vt:lpstr>How to connect two buttons to callback functions</vt:lpstr>
      <vt:lpstr>A window with labels and text entry fields</vt:lpstr>
      <vt:lpstr>Constructors for labels and text entry fields</vt:lpstr>
      <vt:lpstr>How to create a label and display it</vt:lpstr>
      <vt:lpstr>Constructors and methods of the StringVar class</vt:lpstr>
      <vt:lpstr>How to bind a text entry field to a StringVar object</vt:lpstr>
      <vt:lpstr>Eight components in a grid</vt:lpstr>
      <vt:lpstr>Some arguments of the grid() method</vt:lpstr>
      <vt:lpstr>How to lay out components in a grid</vt:lpstr>
      <vt:lpstr>A window that contains a frame</vt:lpstr>
      <vt:lpstr>A class that defines a frame (part 1)</vt:lpstr>
      <vt:lpstr>A class that defines a frame (part 2)</vt:lpstr>
      <vt:lpstr>The GUI for the Future Value Calculator</vt:lpstr>
      <vt:lpstr>The business module</vt:lpstr>
      <vt:lpstr>The ui module (part 1)</vt:lpstr>
      <vt:lpstr>The ui module (part 2)</vt:lpstr>
      <vt:lpstr>The ui module (part 3)</vt:lpstr>
      <vt:lpstr>The ui module (part 4)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18</dc:title>
  <dc:creator>Judy Taylor</dc:creator>
  <cp:lastModifiedBy>Judy Taylor</cp:lastModifiedBy>
  <cp:revision>9</cp:revision>
  <cp:lastPrinted>2016-01-14T23:03:16Z</cp:lastPrinted>
  <dcterms:created xsi:type="dcterms:W3CDTF">2019-07-26T18:18:32Z</dcterms:created>
  <dcterms:modified xsi:type="dcterms:W3CDTF">2019-07-30T21:30:07Z</dcterms:modified>
</cp:coreProperties>
</file>