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1"/>
  </p:notesMasterIdLst>
  <p:handoutMasterIdLst>
    <p:handoutMasterId r:id="rId52"/>
  </p:handoutMasterIdLst>
  <p:sldIdLst>
    <p:sldId id="256" r:id="rId2"/>
    <p:sldId id="324" r:id="rId3"/>
    <p:sldId id="371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49" autoAdjust="0"/>
    <p:restoredTop sz="86452" autoAdjust="0"/>
  </p:normalViewPr>
  <p:slideViewPr>
    <p:cSldViewPr>
      <p:cViewPr>
        <p:scale>
          <a:sx n="75" d="100"/>
          <a:sy n="75" d="100"/>
        </p:scale>
        <p:origin x="24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2020-01-27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67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 with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 and tuples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83EE3-C0F0-468A-9DCE-01ECB047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pop() method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9FF28-2F09-49E2-8FE4-39BC6ABFCA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= ["staff", "hat", "robe", "bread"]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inventory.pop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# item = "bread"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# inventory = ["staff", "hat", "robe"]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inventory.pop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 # item = "hat"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# inventory = ["staff", "robe"]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66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index() and pop()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6F0274-372F-4006-9313-0D4AC9BB35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= ["staff", "hat", "robe", "bread"]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inventory.index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("hat")	#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inventory.pop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  # ["staff", "robe", "bread"]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3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built-in function for getting the length of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2FCBE7-45B6-4CD8-9CFC-205D46822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len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47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How to use the in keyword </a:t>
            </a:r>
            <a:br>
              <a:rPr lang="en-US" dirty="0"/>
            </a:br>
            <a:r>
              <a:rPr lang="en-US" dirty="0"/>
              <a:t>to check whether an item is in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BB48DB-5A6A-4B14-8AF4-52A56CA107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= ["staff", "hat", "bread", "potion"]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= "bread"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item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inventory: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inventory.remove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	# ["staff", "hat", "potion"]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1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print a list to the console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23CB82-DF35-4F20-B540-CD03374A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= ["staff", "hat", "shoes", "bread", "potion"]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print(inventory)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34A09B1-969B-4230-A691-F08A87C991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133600"/>
            <a:ext cx="6934200" cy="304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['staff', 'hat', 'shoes', 'bread', 'potion']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765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looping through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A35B09-6DAF-486F-BD5A-58C2F2D41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209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prints each item in a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= ["staff", "hat", "shoes"]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item in inventory: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print(item)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D49694-E524-497C-BFE4-4219821C05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352800"/>
            <a:ext cx="5105400" cy="838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staff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272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process the items in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F3CCA9-A180-42AC-A807-943B818DCB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for loop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 = [70, 80, 90, 100]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score in scores: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total += score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print(total)	           # 340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while loop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 = [70, 80, 90, 100]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i &lt;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(scores):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total += scores[i]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 +=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print(total)	           # 340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479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immutable types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272745-A14C-41ED-A2E7-9824C001DF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mutable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96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immutable arguments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65BADD-E0E4-45BA-AEDC-4E2AD714DB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double_the_number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double_the_number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value = value * 2  # new int object created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value       # new int object must be returned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calling code in the main()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value1 = 25            # int object created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value2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double_the_number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print(value1)          # 25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print(value2)          # 50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196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mutable arguments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D35FE3-DD25-4B0A-9347-F61C2DB4E4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add_to_list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add_to_list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(list, item):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	       # list object changed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calling code in the main()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list object created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= ["staff", "hat", "bread"]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add_to_list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(inventory, "robe")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print(inventory)      # ["staff", "hat", "bread", "robe"]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NOTE: no need to return list object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39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48C0DB-D5E4-4BEF-9B3C-ED031767C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lists in your programs.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lists of lists in your programs.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tuples in your programs.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Movie List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B6507C-4261-4D73-8BCE-320ECB0122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066800"/>
            <a:ext cx="6947848" cy="4800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- List all movies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 - Add a movie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 - Delete a movie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 - Exit program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On the Waterfront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Cat on a Hot Tin Roof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 was added.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On the Waterfront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Cat on a Hot Tin Roof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_tradnl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Casablanca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_tradnl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_tradnl" sz="105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s-ES_tradnl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_tradnl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_tradnl" sz="105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_tradnl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_tradnl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_tradnl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 </a:t>
            </a:r>
            <a:r>
              <a:rPr lang="es-ES_tradnl" sz="105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es-ES_tradnl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105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deleted</a:t>
            </a:r>
            <a:r>
              <a:rPr lang="es-ES_tradnl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_tradnl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On the Waterfront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Cat on a Hot Tin Roof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389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hierarchy chart for the Movie List program</a:t>
            </a:r>
          </a:p>
        </p:txBody>
      </p:sp>
      <p:pic>
        <p:nvPicPr>
          <p:cNvPr id="10" name="Content Placeholder 9" descr="Refer to page 173 of textbook.">
            <a:extLst>
              <a:ext uri="{FF2B5EF4-FFF2-40B4-BE49-F238E27FC236}">
                <a16:creationId xmlns:a16="http://schemas.microsoft.com/office/drawing/2014/main" id="{25FB131D-9142-47D2-AEB6-1C5F27E212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35251" y="1371600"/>
            <a:ext cx="5273497" cy="167044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96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FC1B5B-4C00-41FA-AE82-EBA1954D52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print("COMMAND MENU")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print("list - List all movies")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print("add  - Add a movie")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("del  -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print("exit - Exit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list(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movie in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print(str(i) + ". " + movie)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+=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add(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= input("Name: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print(movie + " was added.\n")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068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program (part 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9C0208-9A11-4F80-BD49-C442D181C7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delete(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 = int(input("Number: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number &lt; 1 or number 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print("Invalid movie number.\n")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movie_list.pop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(number-1)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print(movie + " was deleted.\n")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["Monty Python and the Holy Grail",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"On the Waterfront",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"Cat on a Hot Tin Roof"]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388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BD6883-584E-443A-9C44-667FAE1E82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077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command = input("Command: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"list":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list(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"add":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add(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"del":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delete(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print("Not a valid command. Please try again.\n")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586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a list of lists…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D6DEEA-A2C5-4D27-9270-B05DE932C7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3 rows and 4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students = [["Joel", 85, 95, 70],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["Anne", 95, 100, 100],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["Mike", 77, 70, 80, 85]]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3 rows and 3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[["The Holy Grail", 1975, 9.99],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["Life of Brian", 1979, 12.30],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["The Meaning of Life", 1983, 7.50]]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472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to a list of lists through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3C502D-5C08-469C-B5C3-75E80CC5C2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[["The Holy Grail", 1975, 9.99],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["Life of Brian", 1979, 12.30]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= []                          # Create empty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 Meaning of Life") # Add name to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(1983)                  # Add year to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(7.5)                   # Add price to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                # Add movie to movies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455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the items in the list of movies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A19EC6-FFE7-4E10-BD5C-15E0F7DB95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movies[0][0]		# "The Holy Grail"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movies[0][2]		# 9.99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movies[0][3]		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index out of range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movies[1][0]		# "Life of Brian"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movies[3][0]		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index out of range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361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print a two-dimensional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1545F6-823D-4FF8-9DBC-31F638B025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76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print(movies)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167949-5940-4F21-BDC0-3290AC74EC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828800"/>
            <a:ext cx="6019800" cy="8300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[['The Holy Grail', 1975, 9.99], ['Life of Brian', 1979, 12.3], ['The Meaning of Life', 1983, 7.5]]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42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0711"/>
          </a:xfrm>
        </p:spPr>
        <p:txBody>
          <a:bodyPr/>
          <a:lstStyle/>
          <a:p>
            <a:r>
              <a:rPr lang="en-US" dirty="0"/>
              <a:t>How to loop through the rows and columns </a:t>
            </a:r>
            <a:br>
              <a:rPr lang="en-US" dirty="0"/>
            </a:br>
            <a:r>
              <a:rPr lang="en-US" dirty="0"/>
              <a:t>of a 2-dimensional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A6BECB-8FDC-4C5A-AC1F-1214EA7018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15181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movie in movies: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item in movie: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print(item, end=" |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2DCA14-59EA-4989-A620-9F08F1FE7E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971800"/>
            <a:ext cx="6019800" cy="8323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Holy Grail | 1975 | 9.99 |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Life of Brian | 1979 | 12.3 |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Meaning of Life | 1983 | 7.5 |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4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BCC73E-DF27-4D1B-90CB-AFB425EC27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an item in a list is accessed.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list methods: append(), insert(), remove(), index(), and pop().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way mutable types like a list are passed to and returned by functions and the way immutable types like integers are passed to and returned by functions.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list of lists.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functions with lists: count(), reverse(), sort(), min(), max(), choice(), shuffle(), and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deepcopy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Differentiate between a shallow copy of a list and a deep copy.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tuple and a list.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multiple assignment statement when you unpack a tuple.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165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Movie List 2D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B1B8F0-543C-4149-88D4-539CA77A5C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066800"/>
            <a:ext cx="6019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- List all movies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-  Add a movie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-  Delete a movie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 - Exit program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 (1975)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On the Waterfront(1954)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Cat on a Hot Tin Roof (1958)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1939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 was added.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 (1975)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On the Waterfront (1954)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Cat on a Hot Tin Roof (1958)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Gone with the Wind (1939)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Waterfront was deleted.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 (1975)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 (1958)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Gone with the Wind (1939)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86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2D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E38CB6-2484-4E4F-81C8-4E30940D7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list(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==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print("There are no movies in the list.\n")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row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print(str(i) + ". " + row[0] + " ("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+ str(row[1]) + ")")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add(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 = input("Name: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year = input("Year: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(year)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print(movie[0] + " was added.\n")   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459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2D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399D7E-5F46-4891-B5B3-F2F8FB29AC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delete(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 = int(input("Number: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number &lt; 1 or number 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print("Invalid movie number.\n")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movie_list.pop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(number-1)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print(movie[0] + " was deleted.\n")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print("COMMAND MENU")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print("list - List all movies")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print("add -  Add a movie")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("del -  </a:t>
            </a:r>
            <a:r>
              <a:rPr lang="es-E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print("exit - Exit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    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489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2D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60FE3E-8AC1-4FED-9439-4EE6BEF7B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[["Monty Python and the Holy Grail", 1975],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["On the Waterfront", 1954],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["Cat on a Hot Tin Roof", 1958]]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command = input("Command: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command == "list":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list(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"add":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add(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"del":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delete(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print("Not a valid command. Please try again.\n")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416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more list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59AA56-3B07-4B47-B2A9-AEA3C866C6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count(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reverse(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sort([key=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built-in function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sorted(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[, key=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546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count(), reverse(), and sort()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F94FAE-4A21-4B29-974D-473FFE11C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[5, 15, 84, 3, 14, 2, 8, 10, 14, 25]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numlist.count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(14)  #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numlist.reverse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# [25, 14, 10, 8, 2, 14, 3, 84, 15, 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numlist.sort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 # [2, 3, 5, 8, 10, 14, 14, 15, 25, 84]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52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sort() method with mixed-case lists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A5E2B3-BE18-46C9-8512-F0EE7334DA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["orange", "apple",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"Pear"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"banana"]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happens in a simple sort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foodlist.sort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[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"Pear"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"apple", "banana", "orange"]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key argument to fix the sort order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foodlist.sort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["apple", "banana", "orange",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"Pear"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58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sorted() function with mixed-case lists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B4E75D-34C3-466D-BF2E-A26CAFBF73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["orange", "apple",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"Pear"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"banana"]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happens in a simple sort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sorted_foodlist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sorted(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sorted_foodlist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[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"Pear"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"apple", "banana", "orange"]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key argument to fix the sort order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sorted_foodlist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sorted(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key=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sorted_foodlist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["apple", "banana", "orange",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"Pear"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396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more built-in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174154-407D-4051-8C51-4EE7C3F510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min(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max(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functions of the random module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choice(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shuffle(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769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min() and max()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7E033E-E91B-465A-9645-CA5A7F6182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[5, 15, 84, 3, 14, 2, 8, 10, 14, 25]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= min(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      #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= max(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      # 84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choice() and shuffle() functions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random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[5, 15, 84, 3, 14, 2, 8, 10, 14]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choice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random.choice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# gets random item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random.shuffle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# shuffles items randomly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26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creating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23424E-1F73-44AA-8DE1-2961143592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item2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lists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temps = [48.0, 30.5, 20.2, 100.0, 42.0] # 5 float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= ["staff", "hat", "shoes"]   # 3 str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= ["The Holy Grail", 1975, 9.99]  # str, int, float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                        # an empty list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695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deepcopy</a:t>
            </a:r>
            <a:r>
              <a:rPr lang="en-US" dirty="0"/>
              <a:t>()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1AE7E6-2E28-49F2-B5D8-41BDC082AE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deepcopy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make a shallow copy of a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list_one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[1, 2, 3, 4, 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list_two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list_one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list_two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 =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list_one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		# [1, 4, 3, 4, 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list_two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		# [1, 4, 3, 4, 5]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make a deep copy of a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copy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list_one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[1, 2, 3, 4, 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list_two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copy.deepcopy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list_one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list_two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 =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list_one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		# [1, 2, 3, 4, 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list_two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		# [1, 4, 3, 4, 5]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58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slice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B8DFF2-9408-48E4-A73E-86BA30705B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slicing a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start:end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slices with the start and end arguments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 = [52, 54, 56, 58, 60, 62]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numbers[0:2]		# [52, 54]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numbers[:2]		# [52, 54]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numbers[4:]		# [60, 62]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slices with the step argument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numbers[0:4:2]	# [52, 56]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numbers[::-1]	# [62, 60, 58, 56, 54, 52]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710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9808"/>
          </a:xfrm>
        </p:spPr>
        <p:txBody>
          <a:bodyPr/>
          <a:lstStyle/>
          <a:p>
            <a:r>
              <a:rPr lang="en-US" dirty="0"/>
              <a:t>How to concatenate two lists </a:t>
            </a:r>
            <a:br>
              <a:rPr lang="en-US" dirty="0"/>
            </a:br>
            <a:r>
              <a:rPr lang="en-US" dirty="0"/>
              <a:t>with the + and += operators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7E17EE-8725-482C-B544-DEAD539EA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= ["staff", "robe"]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chest = ["scroll", "pestle"]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combined = inventory + chest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["staff", "robe", "scroll", "pestle"]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print(inventory)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["staff", "robe"]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+= chest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["staff", "robe", "scroll", "pestle"]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print(inventory)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["staff", "robe", "scroll", "pestle"]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3472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tuple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6EEAED-8819-42FC-8D98-716F8E7F51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mytuple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item2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...)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tuples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 tuple of 5 floating-point numbers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stats = (48.0, 30.5, 20.2, 100.0, 48.0)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 tuple of 6 strings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herbs = ("lavender", "pokeroot", "chamomile",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"valerian", "nettles",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oatstraw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 tuple that stores the data for a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= ("Monty Python and the Holy Grail", 1975, 9.99)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776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accesses items in a tuple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732D34-3B47-4399-ADC2-BCE096DB5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herbs[0]    # lavender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herbs[-1]   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oatstraw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herbs[1:4]  # ('pokeroot', 'chamomile', 'valerian')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herbs[1] = "red clover"	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'tuple' object does not support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item assignment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929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unpacks a tuple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AC50B0-BC62-47CC-A74F-9C1D3239C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tuple_values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(1, 2, 3)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a, b, c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tuple_values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a = 1, b = 2, c = 3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091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function that returns a tuple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A8924F-176D-4D93-9FFF-F083EEDF5C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get_location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code that computes values for x, y, and z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x, y, z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calls 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get_location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unpacks the returned tuple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x, y, z = 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get_location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688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The user interface</a:t>
            </a:r>
            <a:br>
              <a:rPr lang="en-US" dirty="0"/>
            </a:br>
            <a:r>
              <a:rPr lang="en-US" dirty="0"/>
              <a:t>for the Number Cruncher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D1BA58-8DE8-416B-97AD-3694339142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524000"/>
            <a:ext cx="6934200" cy="1371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TUPLE DATA: (0, 5, 10, 15, 20, 25, 30, 35, 40, 45, 50)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= 25 Median = 25 Min = 0 Max = 50 Dups = []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DATA: [4, 6, 19, 22, 26, 29, 29, 39, 42, 45, 47]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= 28 Median = 29 Min = 4 Max = 47 Dups = [29]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599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Number Cruncher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E52208-E428-4CD8-A393-86B065A766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random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crunch_numbers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total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number in data: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total +=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average = round(total /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median_index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 //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median = data[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median_index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minimum = min(data)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maximum = max(data)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dups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get_duplicates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print("Average =", average,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"Median =", median,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fr-F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"Min =", minimum,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"Max =", maximum,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</a:t>
            </a:r>
            <a:r>
              <a:rPr lang="fr-FR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Dups</a:t>
            </a:r>
            <a:r>
              <a:rPr lang="fr-F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=", </a:t>
            </a:r>
            <a:r>
              <a:rPr lang="fr-FR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dups</a:t>
            </a:r>
            <a:r>
              <a:rPr lang="fr-F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4433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 Cruncher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842485-F649-400E-9404-8D436B80E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get_duplicates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dups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i in range(51):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count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data.count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count &gt;= 2: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dups.append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dups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fixed_tuple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(0,5,10,15,20,25,30,35,40,45,50)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random_list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[0] * 11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i in range(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random_list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random_list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random.randint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(0, 50)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random_list.sort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print("TUPLE DATA:",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fixed_tuple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crunch_numbers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fixed_tuple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print("RANDOM DATA:",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random_list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crunch_numbers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random_list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if started as the main module, call the main()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20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How to use the repetition operator (*) </a:t>
            </a:r>
            <a:br>
              <a:rPr lang="en-US" dirty="0"/>
            </a:br>
            <a:r>
              <a:rPr lang="en-US" dirty="0"/>
              <a:t>to create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3CCA52-4E44-4E97-B9DA-80DDC6DB3A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 = [0] * 5         # test scores = [0, 0, 0, 0, 0]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82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temps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DF51E5-DEAF-4391-A59F-ECD1FEF69E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temps = [48.0, 30.5, 20.2, 100.0, 42.0]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Its positive and negative index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657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temps[0]	temps[-5]	# returns 48.0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657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temps[1]	temps[-4]	# returns 30.5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657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temps[2]	temps[-3]	# returns 20.2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657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temps[3]	temps[-2]	# returns 100.0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657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temps[4]	temps[-1]	# returns 42.0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13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an item in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2A13B7-BE75-4584-93BB-AA493403A5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8486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gets items from the temps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temps = [48.0, 30.5, 20.2, 100.0, 42.0]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 = temps[0]			# temp = 48.0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 = temps[4]			# temp = 42.0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 = temps[5]			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index out of range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gets items from the inventory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= ["staff", "hat", "shoes",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"bread", "potion", "scroll"]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= inventory[5]		# item = "scroll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= inventory[3]		# item = "bread"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= inventory[6]		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index out of range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an item in a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temps[3] = 98.0         # replaces 100.0 with 98.0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inventory[4] = "ration" # replaces "potion" with "ration"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55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 for modifying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13BA13-C620-4776-8D7F-BFAD1A1FF5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append(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insert(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index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remove(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index(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pop([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index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7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append(), insert(), and remove()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A857AE-DD88-4BD3-9709-DEA1030C26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stats = [48.0, 30.5, 20.2, 100.0]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= ["staff", "hat", "shoes",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"bread", "potion"]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[48.0, 30.5, 20.2, 100.0, 99.5]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inventory.insert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(3, "robe") # ["staff", "hat", "shoes",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#  "robe", "bread", "potion"]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inventory.remove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("shoes")   # ["staff", "hat", "robe",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#  "bread", "potion"]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68599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FA774D23-CD87-4BB6-B365-D73C968B11E5}" vid="{78B8C40C-25A7-4077-896B-60A8EE8B832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335</TotalTime>
  <Words>3082</Words>
  <Application>Microsoft Office PowerPoint</Application>
  <PresentationFormat>On-screen Show (4:3)</PresentationFormat>
  <Paragraphs>724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Arial Narrow</vt:lpstr>
      <vt:lpstr>Courier New</vt:lpstr>
      <vt:lpstr>Times New Roman</vt:lpstr>
      <vt:lpstr>Master slides_with_titles_logo</vt:lpstr>
      <vt:lpstr>Chapter 6</vt:lpstr>
      <vt:lpstr>Applied objectives</vt:lpstr>
      <vt:lpstr>Knowledge objectives</vt:lpstr>
      <vt:lpstr>The syntax for creating a list</vt:lpstr>
      <vt:lpstr>How to use the repetition operator (*)  to create a list</vt:lpstr>
      <vt:lpstr>The temps list</vt:lpstr>
      <vt:lpstr>How to get an item in a list</vt:lpstr>
      <vt:lpstr>List methods for modifying a list</vt:lpstr>
      <vt:lpstr>The append(), insert(), and remove() methods</vt:lpstr>
      <vt:lpstr>The pop() method</vt:lpstr>
      <vt:lpstr>The index() and pop() methods</vt:lpstr>
      <vt:lpstr>A built-in function for getting the length of a list</vt:lpstr>
      <vt:lpstr>How to use the in keyword  to check whether an item is in a list</vt:lpstr>
      <vt:lpstr>How to print a list to the console</vt:lpstr>
      <vt:lpstr>The syntax for looping through a list</vt:lpstr>
      <vt:lpstr>How to process the items in a list</vt:lpstr>
      <vt:lpstr>Four immutable types</vt:lpstr>
      <vt:lpstr>How to work with immutable arguments</vt:lpstr>
      <vt:lpstr>How to work with mutable arguments</vt:lpstr>
      <vt:lpstr>The user interface for the Movie List program</vt:lpstr>
      <vt:lpstr>The hierarchy chart for the Movie List program</vt:lpstr>
      <vt:lpstr>The code for the Movie List program (part 1)</vt:lpstr>
      <vt:lpstr>The code for the Movie List program (part 2)</vt:lpstr>
      <vt:lpstr>The code for the Movie List program (part 3)</vt:lpstr>
      <vt:lpstr>How to define a list of lists…</vt:lpstr>
      <vt:lpstr>How to add to a list of lists through programming</vt:lpstr>
      <vt:lpstr>How to access the items in the list of movies</vt:lpstr>
      <vt:lpstr>How to print a two-dimensional list</vt:lpstr>
      <vt:lpstr>How to loop through the rows and columns  of a 2-dimensional list</vt:lpstr>
      <vt:lpstr>The user interface for the Movie List 2D program</vt:lpstr>
      <vt:lpstr>The code for the Movie List 2D program (part 1)</vt:lpstr>
      <vt:lpstr>The code for the Movie List 2D program (part 2)</vt:lpstr>
      <vt:lpstr>The code for the Movie List 2D program (part 3)</vt:lpstr>
      <vt:lpstr>Three more list methods</vt:lpstr>
      <vt:lpstr>The count(), reverse(), and sort() methods</vt:lpstr>
      <vt:lpstr>The sort() method with mixed-case lists</vt:lpstr>
      <vt:lpstr>The sorted() function with mixed-case lists</vt:lpstr>
      <vt:lpstr>Two more built-in functions</vt:lpstr>
      <vt:lpstr>How to use the min() and max() functions</vt:lpstr>
      <vt:lpstr>The deepcopy() function</vt:lpstr>
      <vt:lpstr>How to slice a list</vt:lpstr>
      <vt:lpstr>How to concatenate two lists  with the + and += operators</vt:lpstr>
      <vt:lpstr>How to create a tuple</vt:lpstr>
      <vt:lpstr>Code that accesses items in a tuple</vt:lpstr>
      <vt:lpstr>Code that unpacks a tuple</vt:lpstr>
      <vt:lpstr>A function that returns a tuple</vt:lpstr>
      <vt:lpstr>The user interface for the Number Cruncher program</vt:lpstr>
      <vt:lpstr>The Number Cruncher program (part 1)</vt:lpstr>
      <vt:lpstr>The Number Cruncher program (part 2)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Judy Taylor</dc:creator>
  <cp:lastModifiedBy>S.M.Reza Dibaj</cp:lastModifiedBy>
  <cp:revision>19</cp:revision>
  <cp:lastPrinted>2016-01-14T23:03:16Z</cp:lastPrinted>
  <dcterms:created xsi:type="dcterms:W3CDTF">2019-07-23T20:16:47Z</dcterms:created>
  <dcterms:modified xsi:type="dcterms:W3CDTF">2020-01-28T01:11:46Z</dcterms:modified>
</cp:coreProperties>
</file>