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99" r:id="rId3"/>
    <p:sldId id="411" r:id="rId4"/>
    <p:sldId id="412" r:id="rId5"/>
    <p:sldId id="410" r:id="rId6"/>
    <p:sldId id="413" r:id="rId7"/>
    <p:sldId id="415" r:id="rId8"/>
    <p:sldId id="416" r:id="rId9"/>
    <p:sldId id="414" r:id="rId10"/>
    <p:sldId id="418" r:id="rId11"/>
    <p:sldId id="419" r:id="rId12"/>
    <p:sldId id="421" r:id="rId13"/>
    <p:sldId id="424" r:id="rId14"/>
    <p:sldId id="423" r:id="rId15"/>
    <p:sldId id="422" r:id="rId16"/>
    <p:sldId id="425" r:id="rId17"/>
    <p:sldId id="426" r:id="rId18"/>
    <p:sldId id="427" r:id="rId19"/>
    <p:sldId id="428" r:id="rId20"/>
    <p:sldId id="429" r:id="rId21"/>
    <p:sldId id="431" r:id="rId22"/>
    <p:sldId id="430" r:id="rId23"/>
    <p:sldId id="432" r:id="rId24"/>
    <p:sldId id="433" r:id="rId25"/>
    <p:sldId id="434" r:id="rId26"/>
    <p:sldId id="435" r:id="rId27"/>
    <p:sldId id="436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75583" autoAdjust="0"/>
  </p:normalViewPr>
  <p:slideViewPr>
    <p:cSldViewPr>
      <p:cViewPr>
        <p:scale>
          <a:sx n="75" d="100"/>
          <a:sy n="75" d="100"/>
        </p:scale>
        <p:origin x="113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2019-10-28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hiporder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read_table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266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538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’)</a:t>
            </a:r>
          </a:p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chiporders</a:t>
            </a:r>
            <a:r>
              <a:rPr lang="en-CA" dirty="0"/>
              <a:t>')</a:t>
            </a:r>
          </a:p>
          <a:p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='\t’)</a:t>
            </a:r>
          </a:p>
          <a:p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chiporders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='\t’)</a:t>
            </a:r>
          </a:p>
          <a:p>
            <a:r>
              <a:rPr lang="en-US" dirty="0" err="1"/>
              <a:t>pd.read_csv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='\t', </a:t>
            </a:r>
            <a:r>
              <a:rPr lang="en-US" dirty="0" err="1"/>
              <a:t>lineterminator</a:t>
            </a:r>
            <a:r>
              <a:rPr lang="en-US" dirty="0"/>
              <a:t>='\n')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170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hlinkClick r:id="rId3"/>
              </a:rPr>
              <a:t>http://bit.ly/chiporders</a:t>
            </a: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err="1"/>
              <a:t>pd.read_table</a:t>
            </a:r>
            <a:r>
              <a:rPr lang="en-CA" sz="1200" dirty="0"/>
              <a:t>('http://bit.ly/</a:t>
            </a:r>
            <a:r>
              <a:rPr lang="en-CA" sz="1200" dirty="0" err="1"/>
              <a:t>chiporders</a:t>
            </a:r>
            <a:r>
              <a:rPr lang="en-CA" sz="1200" dirty="0"/>
              <a:t>')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783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209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update pip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878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893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an immutable distributed collection of data.</a:t>
            </a:r>
          </a:p>
          <a:p>
            <a:endParaRPr lang="en-US" dirty="0"/>
          </a:p>
          <a:p>
            <a:r>
              <a:rPr lang="en-US" dirty="0"/>
              <a:t>Code:</a:t>
            </a:r>
          </a:p>
          <a:p>
            <a:endParaRPr lang="en-US" dirty="0"/>
          </a:p>
          <a:p>
            <a:r>
              <a:rPr lang="en-US" dirty="0"/>
              <a:t>orders = </a:t>
            </a:r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')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161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  <a:endParaRPr lang="en-US" dirty="0"/>
          </a:p>
          <a:p>
            <a:r>
              <a:rPr lang="en-US" dirty="0"/>
              <a:t>order = </a:t>
            </a:r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’)</a:t>
            </a:r>
          </a:p>
          <a:p>
            <a:r>
              <a:rPr lang="en-CA" dirty="0" err="1"/>
              <a:t>order.head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607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  <a:endParaRPr lang="en-US" dirty="0"/>
          </a:p>
          <a:p>
            <a:r>
              <a:rPr lang="en-US" dirty="0"/>
              <a:t>order = </a:t>
            </a:r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’)</a:t>
            </a:r>
          </a:p>
          <a:p>
            <a:r>
              <a:rPr lang="en-CA" dirty="0" err="1"/>
              <a:t>order.head</a:t>
            </a:r>
            <a:r>
              <a:rPr lang="en-CA" dirty="0"/>
              <a:t>()</a:t>
            </a:r>
          </a:p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movieusers</a:t>
            </a:r>
            <a:r>
              <a:rPr lang="en-CA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85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https://pandas.pydata.org/pandas-docs/stable/reference/api/pandas.read_table.html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373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movieusers</a:t>
            </a:r>
            <a:r>
              <a:rPr lang="en-CA" dirty="0"/>
              <a:t>', </a:t>
            </a:r>
            <a:r>
              <a:rPr lang="en-CA" dirty="0" err="1"/>
              <a:t>sep</a:t>
            </a:r>
            <a:r>
              <a:rPr lang="en-CA" dirty="0"/>
              <a:t> = '|')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880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movieusers</a:t>
            </a:r>
            <a:r>
              <a:rPr lang="en-CA" dirty="0"/>
              <a:t>', </a:t>
            </a:r>
            <a:r>
              <a:rPr lang="en-CA" dirty="0" err="1"/>
              <a:t>sep</a:t>
            </a:r>
            <a:r>
              <a:rPr lang="en-CA" dirty="0"/>
              <a:t> = '|')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141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 = '|', header = None)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146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user_cols</a:t>
            </a:r>
            <a:r>
              <a:rPr lang="en-US" dirty="0"/>
              <a:t> = ['</a:t>
            </a:r>
            <a:r>
              <a:rPr lang="en-US" dirty="0" err="1"/>
              <a:t>user_id</a:t>
            </a:r>
            <a:r>
              <a:rPr lang="en-US" dirty="0"/>
              <a:t>', 'age', 'gender', 'occupation', '</a:t>
            </a:r>
            <a:r>
              <a:rPr lang="en-US" dirty="0" err="1"/>
              <a:t>zip_code</a:t>
            </a:r>
            <a:r>
              <a:rPr lang="en-US" dirty="0"/>
              <a:t>']</a:t>
            </a:r>
          </a:p>
          <a:p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 = '|', header = None, names = </a:t>
            </a:r>
            <a:r>
              <a:rPr lang="en-US" dirty="0" err="1"/>
              <a:t>user_cols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721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user_cols</a:t>
            </a:r>
            <a:r>
              <a:rPr lang="en-US" dirty="0"/>
              <a:t> = ['</a:t>
            </a:r>
            <a:r>
              <a:rPr lang="en-US" dirty="0" err="1"/>
              <a:t>user_id</a:t>
            </a:r>
            <a:r>
              <a:rPr lang="en-US" dirty="0"/>
              <a:t>', 'age', 'gender', 'occupation', '</a:t>
            </a:r>
            <a:r>
              <a:rPr lang="en-US" dirty="0" err="1"/>
              <a:t>zip_code</a:t>
            </a:r>
            <a:r>
              <a:rPr lang="en-US" dirty="0"/>
              <a:t>']</a:t>
            </a:r>
          </a:p>
          <a:p>
            <a:r>
              <a:rPr lang="en-US" dirty="0"/>
              <a:t>users = </a:t>
            </a:r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 = '|', header = None, names = </a:t>
            </a:r>
            <a:r>
              <a:rPr lang="en-US" dirty="0" err="1"/>
              <a:t>user_cols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CA" dirty="0" err="1"/>
              <a:t>users.head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520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559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51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414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44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001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jupyter</a:t>
            </a:r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 notebook</a:t>
            </a:r>
            <a:r>
              <a:rPr lang="en-US" sz="1200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91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ReadTabularData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444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bit.ly/chiporde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ovieuse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read a tabular data file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into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Importing pandas library….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import the pandas library as follows….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23421-773F-418D-93F7-6F72FAE0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2473256"/>
            <a:ext cx="6924675" cy="2543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7C77856-200D-41A9-9523-81F3223F8C9B}"/>
              </a:ext>
            </a:extLst>
          </p:cNvPr>
          <p:cNvSpPr/>
          <p:nvPr/>
        </p:nvSpPr>
        <p:spPr>
          <a:xfrm rot="10800000">
            <a:off x="4635500" y="414655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25174-1820-4FB1-B4AF-91B533E20025}"/>
              </a:ext>
            </a:extLst>
          </p:cNvPr>
          <p:cNvSpPr/>
          <p:nvPr/>
        </p:nvSpPr>
        <p:spPr>
          <a:xfrm>
            <a:off x="430763" y="5580222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import the pandas library as follows….</a:t>
            </a:r>
          </a:p>
        </p:txBody>
      </p:sp>
    </p:spTree>
    <p:extLst>
      <p:ext uri="{BB962C8B-B14F-4D97-AF65-F5344CB8AC3E}">
        <p14:creationId xmlns:p14="http://schemas.microsoft.com/office/powerpoint/2010/main" val="18363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Importing pandas library….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run the code by pressing the Run button or Shift + Enter…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25174-1820-4FB1-B4AF-91B533E20025}"/>
              </a:ext>
            </a:extLst>
          </p:cNvPr>
          <p:cNvSpPr/>
          <p:nvPr/>
        </p:nvSpPr>
        <p:spPr>
          <a:xfrm>
            <a:off x="430763" y="5580222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* </a:t>
            </a:r>
            <a:r>
              <a:rPr lang="en-US" sz="2400" dirty="0"/>
              <a:t>Shows it is compiling and numbers show it is already compiled.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9362C8-048D-4B9B-86B9-49DC257D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443162"/>
            <a:ext cx="6343650" cy="1971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D6D7077-2C91-4A5A-8040-698070A73437}"/>
              </a:ext>
            </a:extLst>
          </p:cNvPr>
          <p:cNvSpPr/>
          <p:nvPr/>
        </p:nvSpPr>
        <p:spPr>
          <a:xfrm rot="5400000">
            <a:off x="4419600" y="2479764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87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Using a sample dataset….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import the Chipotle restaurants orders’ dataset….</a:t>
            </a:r>
          </a:p>
          <a:p>
            <a:r>
              <a:rPr lang="en-US" sz="2400" dirty="0"/>
              <a:t>We need to use </a:t>
            </a:r>
            <a:r>
              <a:rPr lang="en-US" sz="2400" dirty="0" err="1"/>
              <a:t>read_table</a:t>
            </a:r>
            <a:r>
              <a:rPr lang="en-US" sz="2400" dirty="0"/>
              <a:t> function. There are other alternatives, such as </a:t>
            </a:r>
            <a:r>
              <a:rPr lang="en-US" sz="2400" dirty="0" err="1"/>
              <a:t>read_svc</a:t>
            </a:r>
            <a:r>
              <a:rPr lang="en-US" sz="2400" dirty="0"/>
              <a:t> that you can find in the note.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6702222E-259E-405C-A8C3-D34D665EE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-73164"/>
            <a:ext cx="3390900" cy="20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8AE2F-82B7-4956-B87B-6E286006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54643"/>
            <a:ext cx="8305800" cy="3268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629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104900" y="533974"/>
            <a:ext cx="788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What if I do not have the dataset?</a:t>
            </a:r>
            <a:endParaRPr lang="en-US" sz="2000" b="1" dirty="0"/>
          </a:p>
        </p:txBody>
      </p:sp>
      <p:pic>
        <p:nvPicPr>
          <p:cNvPr id="1028" name="Picture 4" descr="Image result for Point">
            <a:extLst>
              <a:ext uri="{FF2B5EF4-FFF2-40B4-BE49-F238E27FC236}">
                <a16:creationId xmlns:a16="http://schemas.microsoft.com/office/drawing/2014/main" id="{2FF04103-B9F7-4D74-AAE6-1AAEED1C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4E8E3F-01AF-443E-B0D0-ACFD31A57F01}"/>
              </a:ext>
            </a:extLst>
          </p:cNvPr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You can use the following link to access to the Chipotle dataset and save the content in a </a:t>
            </a:r>
            <a:r>
              <a:rPr lang="en-CA" sz="2400" dirty="0" err="1"/>
              <a:t>tsv</a:t>
            </a:r>
            <a:r>
              <a:rPr lang="en-CA" sz="2400" dirty="0"/>
              <a:t> file in your local drive and directory. </a:t>
            </a:r>
          </a:p>
          <a:p>
            <a:r>
              <a:rPr lang="en-CA" sz="2400" dirty="0">
                <a:hlinkClick r:id="rId4"/>
              </a:rPr>
              <a:t>http://bit.ly/chiporders</a:t>
            </a:r>
            <a:endParaRPr lang="en-CA" sz="2400" dirty="0"/>
          </a:p>
          <a:p>
            <a:r>
              <a:rPr lang="en-CA" sz="2400" dirty="0"/>
              <a:t>In our example, we have saved in in Data folder in our project folder.</a:t>
            </a:r>
          </a:p>
          <a:p>
            <a:r>
              <a:rPr lang="en-CA" sz="2400" dirty="0"/>
              <a:t>The other solution is to directly use the following URL to access to your dataset:</a:t>
            </a:r>
          </a:p>
          <a:p>
            <a:r>
              <a:rPr lang="en-CA" sz="2400" dirty="0" err="1"/>
              <a:t>pd.read_table</a:t>
            </a:r>
            <a:r>
              <a:rPr lang="en-CA" sz="2400" dirty="0"/>
              <a:t>('http://bit.ly/</a:t>
            </a:r>
            <a:r>
              <a:rPr lang="en-CA" sz="2400" dirty="0" err="1"/>
              <a:t>chiporders</a:t>
            </a:r>
            <a:r>
              <a:rPr lang="en-CA" sz="2400" dirty="0"/>
              <a:t>')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187286-E6F5-4941-A61F-A1939E8BAFC8}"/>
              </a:ext>
            </a:extLst>
          </p:cNvPr>
          <p:cNvGrpSpPr/>
          <p:nvPr/>
        </p:nvGrpSpPr>
        <p:grpSpPr>
          <a:xfrm>
            <a:off x="1704975" y="4779716"/>
            <a:ext cx="5734050" cy="1295401"/>
            <a:chOff x="1752600" y="4698752"/>
            <a:chExt cx="5734050" cy="12954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541CF0-64BB-4384-8F37-6D3B2CEB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2600" y="4722566"/>
              <a:ext cx="2057400" cy="12477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6627A8B0-60DA-429D-8B8F-2DC39BB12720}"/>
                </a:ext>
              </a:extLst>
            </p:cNvPr>
            <p:cNvSpPr/>
            <p:nvPr/>
          </p:nvSpPr>
          <p:spPr>
            <a:xfrm>
              <a:off x="4076700" y="4698752"/>
              <a:ext cx="685800" cy="1295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E788C5-7D33-4669-A320-15A81FB8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9200" y="4922589"/>
              <a:ext cx="2457450" cy="847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094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104900" y="533974"/>
            <a:ext cx="788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What if you receive the following warning?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AF1E6-B448-4624-BC31-92D8D3C6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524000"/>
            <a:ext cx="7696200" cy="2844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ABEC37A-55D6-4DCA-B74B-DC01CCC1E9E9}"/>
              </a:ext>
            </a:extLst>
          </p:cNvPr>
          <p:cNvSpPr/>
          <p:nvPr/>
        </p:nvSpPr>
        <p:spPr>
          <a:xfrm>
            <a:off x="800100" y="20701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573D8-E3F0-4720-B5D7-231B5646518F}"/>
              </a:ext>
            </a:extLst>
          </p:cNvPr>
          <p:cNvSpPr/>
          <p:nvPr/>
        </p:nvSpPr>
        <p:spPr>
          <a:xfrm>
            <a:off x="495301" y="479671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shows we have version problem and version incompatibility.</a:t>
            </a:r>
          </a:p>
        </p:txBody>
      </p:sp>
      <p:pic>
        <p:nvPicPr>
          <p:cNvPr id="1028" name="Picture 4" descr="Image result for Point">
            <a:extLst>
              <a:ext uri="{FF2B5EF4-FFF2-40B4-BE49-F238E27FC236}">
                <a16:creationId xmlns:a16="http://schemas.microsoft.com/office/drawing/2014/main" id="{2FF04103-B9F7-4D74-AAE6-1AAEED1C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52500" y="493908"/>
            <a:ext cx="8039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Version incompatibility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you face any version incompatibility, please go to Anaconda Prompt (run it as admin) and type the following command:</a:t>
            </a:r>
          </a:p>
          <a:p>
            <a:r>
              <a:rPr lang="en-US" sz="2400" dirty="0" err="1"/>
              <a:t>conda</a:t>
            </a:r>
            <a:r>
              <a:rPr lang="en-US" sz="2400" dirty="0"/>
              <a:t> update pip</a:t>
            </a:r>
          </a:p>
        </p:txBody>
      </p:sp>
      <p:pic>
        <p:nvPicPr>
          <p:cNvPr id="7" name="Picture 4" descr="Image result for Point">
            <a:extLst>
              <a:ext uri="{FF2B5EF4-FFF2-40B4-BE49-F238E27FC236}">
                <a16:creationId xmlns:a16="http://schemas.microsoft.com/office/drawing/2014/main" id="{D5E843B7-8A8A-4AB1-9D6E-4C6C946B5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6C32AFC-827B-4286-BA98-CB52738C4290}"/>
              </a:ext>
            </a:extLst>
          </p:cNvPr>
          <p:cNvGrpSpPr/>
          <p:nvPr/>
        </p:nvGrpSpPr>
        <p:grpSpPr>
          <a:xfrm>
            <a:off x="1814511" y="2650869"/>
            <a:ext cx="5514975" cy="3902331"/>
            <a:chOff x="1814511" y="2650869"/>
            <a:chExt cx="5514975" cy="3902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9364D2-CA12-4C42-B0E7-23D9B75ED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435" y="4733925"/>
              <a:ext cx="4429125" cy="1819275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645F6B7-7A08-4904-A566-F6A7FFDE1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427" b="-1"/>
            <a:stretch/>
          </p:blipFill>
          <p:spPr>
            <a:xfrm>
              <a:off x="1814511" y="2650869"/>
              <a:ext cx="5514975" cy="1775126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23EECAD-FE36-4829-996A-278A5F355BCD}"/>
                </a:ext>
              </a:extLst>
            </p:cNvPr>
            <p:cNvSpPr/>
            <p:nvPr/>
          </p:nvSpPr>
          <p:spPr>
            <a:xfrm rot="5400000">
              <a:off x="4295816" y="3839414"/>
              <a:ext cx="552360" cy="123666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970631C-1CD6-47B2-B921-6BE56FEADA23}"/>
                </a:ext>
              </a:extLst>
            </p:cNvPr>
            <p:cNvSpPr/>
            <p:nvPr/>
          </p:nvSpPr>
          <p:spPr>
            <a:xfrm>
              <a:off x="5162550" y="3552915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6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More about </a:t>
            </a:r>
            <a:r>
              <a:rPr lang="en-US" sz="4000" b="1" dirty="0" err="1"/>
              <a:t>read_table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read_table</a:t>
            </a:r>
            <a:r>
              <a:rPr lang="en-US" sz="2400" dirty="0"/>
              <a:t> by default considers that the file is tab-separated.</a:t>
            </a:r>
          </a:p>
          <a:p>
            <a:r>
              <a:rPr lang="en-US" sz="2400" dirty="0"/>
              <a:t>Moreover, it considers the first row as the column-header which was fine with our example. </a:t>
            </a:r>
          </a:p>
          <a:p>
            <a:endParaRPr lang="en-US" sz="2400" dirty="0"/>
          </a:p>
        </p:txBody>
      </p:sp>
      <p:pic>
        <p:nvPicPr>
          <p:cNvPr id="2050" name="Picture 2" descr="Image result for lucky">
            <a:extLst>
              <a:ext uri="{FF2B5EF4-FFF2-40B4-BE49-F238E27FC236}">
                <a16:creationId xmlns:a16="http://schemas.microsoft.com/office/drawing/2014/main" id="{5FD91282-C98A-473A-81CD-59281417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223974"/>
            <a:ext cx="2190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57EB9-3426-45EB-94BF-65FD31AE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169929"/>
            <a:ext cx="6315075" cy="179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Saving the dataset in an object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save the dataset as a </a:t>
            </a:r>
            <a:r>
              <a:rPr lang="en-US" sz="2400" dirty="0" err="1"/>
              <a:t>DataFrame</a:t>
            </a:r>
            <a:r>
              <a:rPr lang="en-US" sz="2400" dirty="0"/>
              <a:t> object as follows: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pandas </a:t>
            </a:r>
            <a:r>
              <a:rPr lang="en-US" sz="2400" b="1" dirty="0" err="1"/>
              <a:t>DataFrame</a:t>
            </a:r>
            <a:r>
              <a:rPr lang="en-US" sz="2400" b="1" dirty="0"/>
              <a:t> </a:t>
            </a:r>
            <a:r>
              <a:rPr lang="en-US" sz="2400" dirty="0"/>
              <a:t>is the primary unit of data storage in the pandas library.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6D7077-2C91-4A5A-8040-698070A73437}"/>
              </a:ext>
            </a:extLst>
          </p:cNvPr>
          <p:cNvSpPr/>
          <p:nvPr/>
        </p:nvSpPr>
        <p:spPr>
          <a:xfrm rot="16200000">
            <a:off x="3067050" y="3752736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45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Saving the dataset in an object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Listing the top 5 rows of the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60EE36-2550-41F3-870C-D1453CACC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10199"/>
            <a:ext cx="7924800" cy="3005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B8C04F-72D1-4B9B-BA85-3061F11E7C2D}"/>
              </a:ext>
            </a:extLst>
          </p:cNvPr>
          <p:cNvSpPr/>
          <p:nvPr/>
        </p:nvSpPr>
        <p:spPr>
          <a:xfrm>
            <a:off x="221213" y="30734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7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Another example… but?!?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fetch the dataset from the following URL:</a:t>
            </a:r>
          </a:p>
          <a:p>
            <a:r>
              <a:rPr lang="en-CA" sz="2400" dirty="0">
                <a:hlinkClick r:id="rId3"/>
              </a:rPr>
              <a:t>http://bit.ly/movieusers</a:t>
            </a:r>
            <a:endParaRPr lang="en-CA" sz="2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B8C04F-72D1-4B9B-BA85-3061F11E7C2D}"/>
              </a:ext>
            </a:extLst>
          </p:cNvPr>
          <p:cNvSpPr/>
          <p:nvPr/>
        </p:nvSpPr>
        <p:spPr>
          <a:xfrm>
            <a:off x="1752600" y="26670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20927-387C-47E5-B949-8BFBC261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667000"/>
            <a:ext cx="4724400" cy="2771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822F2E-4F79-4A07-AC46-1CCD1F054E8D}"/>
              </a:ext>
            </a:extLst>
          </p:cNvPr>
          <p:cNvSpPr/>
          <p:nvPr/>
        </p:nvSpPr>
        <p:spPr>
          <a:xfrm>
            <a:off x="457200" y="5596145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Clearly, something is wrong.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729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tabular data?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Tabular data: the data that looks like a table (rows and columns)</a:t>
            </a:r>
          </a:p>
          <a:p>
            <a:r>
              <a:rPr lang="en-US" sz="2400" dirty="0"/>
              <a:t>e.g. an Excel spreadsheet</a:t>
            </a:r>
          </a:p>
          <a:p>
            <a:r>
              <a:rPr lang="en-US" sz="2400" dirty="0"/>
              <a:t>Common format </a:t>
            </a:r>
            <a:r>
              <a:rPr lang="en-US" sz="2400" dirty="0">
                <a:sym typeface="Wingdings" panose="05000000000000000000" pitchFamily="2" charset="2"/>
              </a:rPr>
              <a:t> Comma-separated value (CSV)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should we fix this issue?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284648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method could be googling… </a:t>
            </a:r>
            <a:endParaRPr lang="en-CA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A66E0A-B48B-4D40-9D16-F36B038F3C57}"/>
              </a:ext>
            </a:extLst>
          </p:cNvPr>
          <p:cNvGrpSpPr/>
          <p:nvPr/>
        </p:nvGrpSpPr>
        <p:grpSpPr>
          <a:xfrm>
            <a:off x="2259806" y="2135029"/>
            <a:ext cx="4700588" cy="4222349"/>
            <a:chOff x="1752600" y="1986808"/>
            <a:chExt cx="4700588" cy="42223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DAD3C4D-0906-4B58-B090-C0DE0A4B5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1986808"/>
              <a:ext cx="4700588" cy="422234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068B348-8B23-4EAE-8224-0C4FFDDF1319}"/>
                </a:ext>
              </a:extLst>
            </p:cNvPr>
            <p:cNvSpPr/>
            <p:nvPr/>
          </p:nvSpPr>
          <p:spPr>
            <a:xfrm>
              <a:off x="2324100" y="4826000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38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2A8F1-7346-4C22-895B-7B4389CA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252662"/>
            <a:ext cx="5667375" cy="2352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The solution is this…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define the separator.</a:t>
            </a:r>
            <a:endParaRPr lang="en-CA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B15983-BCAE-49F3-876D-10F358763198}"/>
              </a:ext>
            </a:extLst>
          </p:cNvPr>
          <p:cNvSpPr/>
          <p:nvPr/>
        </p:nvSpPr>
        <p:spPr>
          <a:xfrm>
            <a:off x="1381125" y="211455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51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But… Hold on a sec… What?!?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Look at the first row… Obviously it should not be the column headers.</a:t>
            </a:r>
            <a:endParaRPr lang="en-CA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749975" y="2485311"/>
            <a:ext cx="5667375" cy="2352675"/>
            <a:chOff x="1738312" y="2252662"/>
            <a:chExt cx="5667375" cy="2352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42A8F1-7346-4C22-895B-7B4389CA3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8312" y="2252662"/>
              <a:ext cx="5667375" cy="2352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8B15983-BCAE-49F3-876D-10F358763198}"/>
                </a:ext>
              </a:extLst>
            </p:cNvPr>
            <p:cNvSpPr/>
            <p:nvPr/>
          </p:nvSpPr>
          <p:spPr>
            <a:xfrm rot="10800000">
              <a:off x="5638800" y="2667000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6146" name="Picture 2" descr="Image result for shocked cartoon">
            <a:extLst>
              <a:ext uri="{FF2B5EF4-FFF2-40B4-BE49-F238E27FC236}">
                <a16:creationId xmlns:a16="http://schemas.microsoft.com/office/drawing/2014/main" id="{BC5C27A8-C4C3-4464-8432-72CDB9AF9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89440"/>
            <a:ext cx="1098550" cy="139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canada flag">
            <a:extLst>
              <a:ext uri="{FF2B5EF4-FFF2-40B4-BE49-F238E27FC236}">
                <a16:creationId xmlns:a16="http://schemas.microsoft.com/office/drawing/2014/main" id="{ECF80A8D-7C04-4ECB-8650-4A874158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420" y="1765649"/>
            <a:ext cx="629706" cy="6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F83438-D832-4593-8E2D-9F0F4165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743200"/>
            <a:ext cx="7200900" cy="2505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The solution is this…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say that we have no header though… But the default column headers are not very appropriate, eh?</a:t>
            </a:r>
            <a:endParaRPr lang="en-CA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B15983-BCAE-49F3-876D-10F358763198}"/>
              </a:ext>
            </a:extLst>
          </p:cNvPr>
          <p:cNvSpPr/>
          <p:nvPr/>
        </p:nvSpPr>
        <p:spPr>
          <a:xfrm>
            <a:off x="838200" y="27432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DBE024-BF8A-4004-B184-B45DE2E24225}"/>
              </a:ext>
            </a:extLst>
          </p:cNvPr>
          <p:cNvSpPr/>
          <p:nvPr/>
        </p:nvSpPr>
        <p:spPr>
          <a:xfrm rot="10800000">
            <a:off x="5124450" y="33274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8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Defining column headers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 we define column headers using a Python list: </a:t>
            </a:r>
          </a:p>
          <a:p>
            <a:r>
              <a:rPr lang="en-CA" sz="2400" dirty="0" err="1"/>
              <a:t>user_cols</a:t>
            </a:r>
            <a:r>
              <a:rPr lang="en-CA" sz="2400" dirty="0"/>
              <a:t> = ['</a:t>
            </a:r>
            <a:r>
              <a:rPr lang="en-CA" sz="2400" dirty="0" err="1"/>
              <a:t>user_id</a:t>
            </a:r>
            <a:r>
              <a:rPr lang="en-CA" sz="2400" dirty="0"/>
              <a:t>', 'age', 'gender', 'occupation', '</a:t>
            </a:r>
            <a:r>
              <a:rPr lang="en-CA" sz="2400" dirty="0" err="1"/>
              <a:t>zip_code</a:t>
            </a:r>
            <a:r>
              <a:rPr lang="en-CA" sz="2400" dirty="0"/>
              <a:t>’]</a:t>
            </a:r>
          </a:p>
          <a:p>
            <a:r>
              <a:rPr lang="en-CA" sz="2400" dirty="0"/>
              <a:t>And pass it to a </a:t>
            </a:r>
            <a:r>
              <a:rPr lang="en-CA" sz="2400" dirty="0" err="1"/>
              <a:t>read_table</a:t>
            </a:r>
            <a:r>
              <a:rPr lang="en-CA" sz="2400" dirty="0"/>
              <a:t> names argument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02B69-6E4D-4646-9025-DB4AB745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54643"/>
            <a:ext cx="7724775" cy="2339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680C9F6-F510-4CA4-A71D-EB1466A8E2BA}"/>
              </a:ext>
            </a:extLst>
          </p:cNvPr>
          <p:cNvSpPr/>
          <p:nvPr/>
        </p:nvSpPr>
        <p:spPr>
          <a:xfrm>
            <a:off x="304800" y="2749322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AFC5034-C6F3-405A-9049-417136236222}"/>
              </a:ext>
            </a:extLst>
          </p:cNvPr>
          <p:cNvSpPr/>
          <p:nvPr/>
        </p:nvSpPr>
        <p:spPr>
          <a:xfrm rot="10800000">
            <a:off x="4876800" y="34290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64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Looks PERFECT! Eh?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save it as a </a:t>
            </a:r>
            <a:r>
              <a:rPr lang="en-US" sz="2400" dirty="0" err="1"/>
              <a:t>DataFrame</a:t>
            </a:r>
            <a:r>
              <a:rPr lang="en-US" sz="2400" dirty="0"/>
              <a:t> object, like before and now it is ready to use.</a:t>
            </a:r>
          </a:p>
          <a:p>
            <a:r>
              <a:rPr lang="en-US" sz="2400" dirty="0"/>
              <a:t>Next, we fetch its top 5 row.</a:t>
            </a:r>
            <a:endParaRPr lang="en-CA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4D3AF3-E14D-4627-9690-6154C1F5CCC5}"/>
              </a:ext>
            </a:extLst>
          </p:cNvPr>
          <p:cNvGrpSpPr/>
          <p:nvPr/>
        </p:nvGrpSpPr>
        <p:grpSpPr>
          <a:xfrm>
            <a:off x="215632" y="2686229"/>
            <a:ext cx="8363753" cy="2723997"/>
            <a:chOff x="215632" y="2686229"/>
            <a:chExt cx="8363753" cy="27239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2E44DD-F0E4-4983-8C3A-16DD4DA97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614" y="2749322"/>
              <a:ext cx="8014771" cy="26609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1469DB-AF20-4ADE-9677-51C765834532}"/>
                </a:ext>
              </a:extLst>
            </p:cNvPr>
            <p:cNvSpPr/>
            <p:nvPr/>
          </p:nvSpPr>
          <p:spPr>
            <a:xfrm>
              <a:off x="215632" y="2686229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A763F2-5515-4021-A45E-88966C7CFEF0}"/>
                </a:ext>
              </a:extLst>
            </p:cNvPr>
            <p:cNvSpPr/>
            <p:nvPr/>
          </p:nvSpPr>
          <p:spPr>
            <a:xfrm>
              <a:off x="1219200" y="3886200"/>
              <a:ext cx="3124200" cy="1447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4" name="Picture 2" descr="Image result for Perfect">
              <a:extLst>
                <a:ext uri="{FF2B5EF4-FFF2-40B4-BE49-F238E27FC236}">
                  <a16:creationId xmlns:a16="http://schemas.microsoft.com/office/drawing/2014/main" id="{7F2FF95F-050D-4996-9D60-17891702F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2730" y="3952875"/>
              <a:ext cx="1457325" cy="145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33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</a:t>
            </a:r>
            <a:r>
              <a:rPr lang="en-US" sz="2400" dirty="0" err="1"/>
              <a:t>read_table</a:t>
            </a:r>
            <a:r>
              <a:rPr lang="en-US" sz="2400" dirty="0"/>
              <a:t> useful arguments: </a:t>
            </a:r>
            <a:r>
              <a:rPr lang="en-US" sz="2400" dirty="0" err="1"/>
              <a:t>skiprows</a:t>
            </a:r>
            <a:r>
              <a:rPr lang="en-US" sz="2400" dirty="0"/>
              <a:t> and </a:t>
            </a:r>
            <a:r>
              <a:rPr lang="en-US" sz="2400" dirty="0" err="1"/>
              <a:t>skipfooter</a:t>
            </a:r>
            <a:endParaRPr lang="en-US" sz="2400" dirty="0"/>
          </a:p>
          <a:p>
            <a:r>
              <a:rPr lang="en-US" sz="2400" dirty="0" err="1"/>
              <a:t>skiprows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to skip the comments or notes on top of the file that is not a part of actual dataset</a:t>
            </a:r>
          </a:p>
          <a:p>
            <a:r>
              <a:rPr lang="en-US" sz="2400" dirty="0" err="1"/>
              <a:t>skipfooter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to skip the comments or notes at the bottom of the file that is not a part of actual dataset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7196D6C-458E-4E4D-AEC0-5BB4B50A0711}"/>
              </a:ext>
            </a:extLst>
          </p:cNvPr>
          <p:cNvGrpSpPr/>
          <p:nvPr/>
        </p:nvGrpSpPr>
        <p:grpSpPr>
          <a:xfrm>
            <a:off x="971550" y="3659286"/>
            <a:ext cx="7200900" cy="2295525"/>
            <a:chOff x="971550" y="2281237"/>
            <a:chExt cx="7200900" cy="2295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48DA0B-F57F-4BD5-B4A2-A65702F94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550" y="2281237"/>
              <a:ext cx="7200900" cy="22955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1A1A77-C82E-4756-BDE6-ECC06A2D0E3B}"/>
                </a:ext>
              </a:extLst>
            </p:cNvPr>
            <p:cNvSpPr/>
            <p:nvPr/>
          </p:nvSpPr>
          <p:spPr>
            <a:xfrm>
              <a:off x="1013460" y="3383279"/>
              <a:ext cx="967740" cy="160021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BFE807-63D8-4E7B-843F-93AE7F66BE95}"/>
                </a:ext>
              </a:extLst>
            </p:cNvPr>
            <p:cNvSpPr/>
            <p:nvPr/>
          </p:nvSpPr>
          <p:spPr>
            <a:xfrm>
              <a:off x="2023110" y="3383278"/>
              <a:ext cx="796290" cy="160021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6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Let’s start pandas, using the </a:t>
            </a:r>
            <a:r>
              <a:rPr lang="en-US" sz="3600" b="1" dirty="0" err="1"/>
              <a:t>jupyter</a:t>
            </a:r>
            <a:r>
              <a:rPr lang="en-US" sz="3600" b="1" dirty="0"/>
              <a:t> Notebook (1</a:t>
            </a:r>
            <a:r>
              <a:rPr lang="en-US" sz="3600" b="1" baseline="30000" dirty="0"/>
              <a:t>st</a:t>
            </a:r>
            <a:r>
              <a:rPr lang="en-US" sz="3600" b="1" dirty="0"/>
              <a:t> Method)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0E2A8-6398-40CB-BED0-E1F413F0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890710"/>
            <a:ext cx="2546052" cy="433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A55C96-24C2-4AC8-9BD4-18008926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579" y="2644371"/>
            <a:ext cx="4933950" cy="2864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02214AD-E5BA-49CF-B100-E4DCBFC73FF1}"/>
              </a:ext>
            </a:extLst>
          </p:cNvPr>
          <p:cNvSpPr/>
          <p:nvPr/>
        </p:nvSpPr>
        <p:spPr>
          <a:xfrm>
            <a:off x="723901" y="3298755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919950E-D000-44B0-B316-B7ED73C6D371}"/>
              </a:ext>
            </a:extLst>
          </p:cNvPr>
          <p:cNvSpPr/>
          <p:nvPr/>
        </p:nvSpPr>
        <p:spPr>
          <a:xfrm>
            <a:off x="7048500" y="4996263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DF679F-52F9-407C-A092-A46621E41C7D}"/>
              </a:ext>
            </a:extLst>
          </p:cNvPr>
          <p:cNvSpPr/>
          <p:nvPr/>
        </p:nvSpPr>
        <p:spPr>
          <a:xfrm>
            <a:off x="3063727" y="3581400"/>
            <a:ext cx="609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Let’s start pandas, using the </a:t>
            </a:r>
            <a:r>
              <a:rPr lang="en-US" sz="3600" b="1" dirty="0" err="1"/>
              <a:t>jupyter</a:t>
            </a:r>
            <a:r>
              <a:rPr lang="en-US" sz="3600" b="1" dirty="0"/>
              <a:t> Notebook (2nd Method)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0E2A8-6398-40CB-BED0-E1F413F0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974" y="1990725"/>
            <a:ext cx="2546052" cy="433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02214AD-E5BA-49CF-B100-E4DCBFC73FF1}"/>
              </a:ext>
            </a:extLst>
          </p:cNvPr>
          <p:cNvSpPr/>
          <p:nvPr/>
        </p:nvSpPr>
        <p:spPr>
          <a:xfrm>
            <a:off x="3451375" y="429412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58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24FCA-8979-4155-B48A-20EEB004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625292"/>
            <a:ext cx="7886700" cy="4239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2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create a new Python 3 project….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971B6A-89D0-4D4F-AD0E-D1C8BDA0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084686"/>
            <a:ext cx="6629400" cy="423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2142521-3295-4920-B0D1-58625E4CAB53}"/>
              </a:ext>
            </a:extLst>
          </p:cNvPr>
          <p:cNvSpPr/>
          <p:nvPr/>
        </p:nvSpPr>
        <p:spPr>
          <a:xfrm>
            <a:off x="5772150" y="42672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8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Reza! I do not want to create my Python project in the default location. How can I change the path?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You need to go to Anaconda Prompt, and then to the path that you like to create your project; e.g. </a:t>
            </a:r>
          </a:p>
          <a:p>
            <a:r>
              <a:rPr lang="en-US" sz="2400" dirty="0"/>
              <a:t>D:\Machine Learning\My </a:t>
            </a:r>
            <a:r>
              <a:rPr lang="en-US" sz="2400" dirty="0" err="1"/>
              <a:t>Jupyter</a:t>
            </a:r>
            <a:r>
              <a:rPr lang="en-US" sz="2400" dirty="0"/>
              <a:t> Files</a:t>
            </a:r>
          </a:p>
          <a:p>
            <a:r>
              <a:rPr lang="en-US" sz="2400" dirty="0"/>
              <a:t>Then simply type </a:t>
            </a:r>
            <a:r>
              <a:rPr lang="en-US" sz="2400" dirty="0" err="1">
                <a:solidFill>
                  <a:srgbClr val="002060"/>
                </a:solidFill>
                <a:highlight>
                  <a:srgbClr val="C0C0C0"/>
                </a:highlight>
              </a:rPr>
              <a:t>jupyter</a:t>
            </a:r>
            <a:r>
              <a:rPr lang="en-US" sz="2400" dirty="0">
                <a:solidFill>
                  <a:srgbClr val="002060"/>
                </a:solidFill>
                <a:highlight>
                  <a:srgbClr val="C0C0C0"/>
                </a:highlight>
              </a:rPr>
              <a:t> notebook</a:t>
            </a:r>
            <a:r>
              <a:rPr lang="en-US" sz="2400" dirty="0"/>
              <a:t> and press the Enter key.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create a new Python 3 project….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48655-9646-4D44-806E-8819C0DD8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171700"/>
            <a:ext cx="6134100" cy="43815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3AEF121-CEA8-408A-8DEC-AA40CAFB0B9F}"/>
              </a:ext>
            </a:extLst>
          </p:cNvPr>
          <p:cNvSpPr/>
          <p:nvPr/>
        </p:nvSpPr>
        <p:spPr>
          <a:xfrm>
            <a:off x="5448300" y="47053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13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rename the title….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12523-8BF7-47A5-9AC4-AC7CCB6FF923}"/>
              </a:ext>
            </a:extLst>
          </p:cNvPr>
          <p:cNvGrpSpPr/>
          <p:nvPr/>
        </p:nvGrpSpPr>
        <p:grpSpPr>
          <a:xfrm>
            <a:off x="708025" y="2115979"/>
            <a:ext cx="7914238" cy="3986048"/>
            <a:chOff x="708025" y="2115979"/>
            <a:chExt cx="7914238" cy="39860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A6102-61F4-4CB7-8613-58387300D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025" y="2115979"/>
              <a:ext cx="7172325" cy="33813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71DE7FD-9D2E-4E60-A108-A1EB1716BF8A}"/>
                </a:ext>
              </a:extLst>
            </p:cNvPr>
            <p:cNvSpPr/>
            <p:nvPr/>
          </p:nvSpPr>
          <p:spPr>
            <a:xfrm>
              <a:off x="2352675" y="2985304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503E41-2EF0-491F-9E73-BFC36DB71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2981" y="4165004"/>
              <a:ext cx="6359282" cy="19370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09863B7-114E-4644-9741-4164360D29AC}"/>
                </a:ext>
              </a:extLst>
            </p:cNvPr>
            <p:cNvSpPr/>
            <p:nvPr/>
          </p:nvSpPr>
          <p:spPr>
            <a:xfrm rot="5400000">
              <a:off x="7991247" y="5205254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EB0218D-5C20-4881-A7A4-1ABEBB83B97F}"/>
                </a:ext>
              </a:extLst>
            </p:cNvPr>
            <p:cNvSpPr/>
            <p:nvPr/>
          </p:nvSpPr>
          <p:spPr>
            <a:xfrm>
              <a:off x="2066925" y="4981116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019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9188</TotalTime>
  <Words>1183</Words>
  <Application>Microsoft Office PowerPoint</Application>
  <PresentationFormat>On-screen Show (4:3)</PresentationFormat>
  <Paragraphs>180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454</cp:revision>
  <dcterms:created xsi:type="dcterms:W3CDTF">2006-08-16T00:00:00Z</dcterms:created>
  <dcterms:modified xsi:type="dcterms:W3CDTF">2019-10-28T04:52:41Z</dcterms:modified>
</cp:coreProperties>
</file>