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7"/>
  </p:notesMasterIdLst>
  <p:handoutMasterIdLst>
    <p:handoutMasterId r:id="rId38"/>
  </p:handoutMasterIdLst>
  <p:sldIdLst>
    <p:sldId id="256" r:id="rId2"/>
    <p:sldId id="324" r:id="rId3"/>
    <p:sldId id="356" r:id="rId4"/>
    <p:sldId id="325" r:id="rId5"/>
    <p:sldId id="326" r:id="rId6"/>
    <p:sldId id="327" r:id="rId7"/>
    <p:sldId id="328" r:id="rId8"/>
    <p:sldId id="329" r:id="rId9"/>
    <p:sldId id="357"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70" autoAdjust="0"/>
    <p:restoredTop sz="86452" autoAdjust="0"/>
  </p:normalViewPr>
  <p:slideViewPr>
    <p:cSldViewPr>
      <p:cViewPr varScale="1">
        <p:scale>
          <a:sx n="64" d="100"/>
          <a:sy n="64" d="100"/>
        </p:scale>
        <p:origin x="93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2020-04-07</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6969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2016,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15</a:t>
            </a:r>
          </a:p>
        </p:txBody>
      </p:sp>
      <p:sp>
        <p:nvSpPr>
          <p:cNvPr id="6" name="Text Placeholder 5"/>
          <p:cNvSpPr>
            <a:spLocks noGrp="1"/>
          </p:cNvSpPr>
          <p:nvPr>
            <p:ph type="body" sz="quarter" idx="13"/>
          </p:nvPr>
        </p:nvSpPr>
        <p:spPr/>
        <p:txBody>
          <a:bodyPr/>
          <a:lstStyle/>
          <a:p>
            <a:r>
              <a:rPr lang="en-US" dirty="0"/>
              <a:t>How to work </a:t>
            </a:r>
            <a:br>
              <a:rPr lang="en-US" dirty="0"/>
            </a:br>
            <a:r>
              <a:rPr lang="en-US" dirty="0"/>
              <a:t>with inheritance</a:t>
            </a:r>
          </a:p>
        </p:txBody>
      </p:sp>
      <p:sp>
        <p:nvSpPr>
          <p:cNvPr id="2" name="Date Placeholder 1"/>
          <p:cNvSpPr>
            <a:spLocks noGrp="1"/>
          </p:cNvSpPr>
          <p:nvPr>
            <p:ph type="dt" sz="half" idx="10"/>
          </p:nvPr>
        </p:nvSpPr>
        <p:spPr/>
        <p:txBody>
          <a:bodyPr/>
          <a:lstStyle/>
          <a:p>
            <a:pPr>
              <a:defRPr/>
            </a:pPr>
            <a:r>
              <a:rPr lang="en-US"/>
              <a:t>Murach's Python Programming</a:t>
            </a:r>
            <a:endParaRPr lang="en-US" dirty="0"/>
          </a:p>
        </p:txBody>
      </p:sp>
      <p:sp>
        <p:nvSpPr>
          <p:cNvPr id="3" name="Footer Placeholder 2"/>
          <p:cNvSpPr>
            <a:spLocks noGrp="1"/>
          </p:cNvSpPr>
          <p:nvPr>
            <p:ph type="ftr" sz="quarter" idx="11"/>
          </p:nvPr>
        </p:nvSpPr>
        <p:spPr/>
        <p:txBody>
          <a:bodyPr/>
          <a:lstStyle/>
          <a:p>
            <a:pPr>
              <a:defRPr/>
            </a:pPr>
            <a:r>
              <a:rPr lang="en-US"/>
              <a:t>© 2016, Mike Murach &amp; Associates, Inc.</a:t>
            </a:r>
            <a:endParaRPr lang="en-US" dirty="0"/>
          </a:p>
        </p:txBody>
      </p:sp>
      <p:sp>
        <p:nvSpPr>
          <p:cNvPr id="7" name="Slide Number Placeholder 6">
            <a:extLst>
              <a:ext uri="{FF2B5EF4-FFF2-40B4-BE49-F238E27FC236}">
                <a16:creationId xmlns:a16="http://schemas.microsoft.com/office/drawing/2014/main" id="{F1D3E708-C66D-4BCF-88F0-2CDF31E7A24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coding a subclass…</a:t>
            </a:r>
          </a:p>
        </p:txBody>
      </p:sp>
      <p:sp>
        <p:nvSpPr>
          <p:cNvPr id="7" name="Text Placeholder 6">
            <a:extLst>
              <a:ext uri="{FF2B5EF4-FFF2-40B4-BE49-F238E27FC236}">
                <a16:creationId xmlns:a16="http://schemas.microsoft.com/office/drawing/2014/main" id="{07C8640D-3577-4332-9CE0-F1569E349C7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directly access public attributes of the superclass.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add new attributes and methods that aren’t in the superclass.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call methods of the superclass (including constructors and properties) by coding the name of the superclass, the dot operator, and the name of the method.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override existing methods in the superclass by coding methods that have the same name.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01955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versions of the </a:t>
            </a:r>
            <a:r>
              <a:rPr lang="en-US" dirty="0" err="1"/>
              <a:t>getDescription</a:t>
            </a:r>
            <a:r>
              <a:rPr lang="en-US" dirty="0"/>
              <a:t>() method</a:t>
            </a:r>
          </a:p>
        </p:txBody>
      </p:sp>
      <p:sp>
        <p:nvSpPr>
          <p:cNvPr id="7" name="Text Placeholder 6">
            <a:extLst>
              <a:ext uri="{FF2B5EF4-FFF2-40B4-BE49-F238E27FC236}">
                <a16:creationId xmlns:a16="http://schemas.microsoft.com/office/drawing/2014/main" id="{0708C250-3E50-4095-8A0D-04977E230D7B}"/>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Product superclass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Book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by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self.author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Movie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str(</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7776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uses the overridden methods</a:t>
            </a:r>
          </a:p>
        </p:txBody>
      </p:sp>
      <p:sp>
        <p:nvSpPr>
          <p:cNvPr id="7" name="Text Placeholder 6">
            <a:extLst>
              <a:ext uri="{FF2B5EF4-FFF2-40B4-BE49-F238E27FC236}">
                <a16:creationId xmlns:a16="http://schemas.microsoft.com/office/drawing/2014/main" id="{0C67ECF5-DD1C-4F69-8ED3-A926B3E9899E}"/>
              </a:ext>
            </a:extLst>
          </p:cNvPr>
          <p:cNvSpPr>
            <a:spLocks noGrp="1"/>
          </p:cNvSpPr>
          <p:nvPr>
            <p:ph type="body" sz="quarter" idx="13"/>
          </p:nvPr>
        </p:nvSpPr>
        <p:spPr>
          <a:xfrm>
            <a:off x="838200" y="1066800"/>
            <a:ext cx="7391400" cy="3810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product in 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 tuple of Product objects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Product('Stanley 13 Ounce Wood Hammer',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Book("The Big Short", 15.95, 34, "Michael Lewis"),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Movie("The Holy Grail - DVD", 14.99, 68, 1975))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a:t>
            </a:r>
          </a:p>
          <a:p>
            <a:endParaRPr lang="en-US" dirty="0"/>
          </a:p>
        </p:txBody>
      </p:sp>
      <p:sp>
        <p:nvSpPr>
          <p:cNvPr id="8" name="Text Placeholder 7">
            <a:extLst>
              <a:ext uri="{FF2B5EF4-FFF2-40B4-BE49-F238E27FC236}">
                <a16:creationId xmlns:a16="http://schemas.microsoft.com/office/drawing/2014/main" id="{12D13BCC-05AF-47F3-82C8-869CFF85469E}"/>
              </a:ext>
            </a:extLst>
          </p:cNvPr>
          <p:cNvSpPr>
            <a:spLocks noGrp="1"/>
          </p:cNvSpPr>
          <p:nvPr>
            <p:ph type="body" sz="quarter" idx="15"/>
          </p:nvPr>
        </p:nvSpPr>
        <p:spPr>
          <a:xfrm>
            <a:off x="1295400" y="4949279"/>
            <a:ext cx="6019800" cy="918121"/>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Stanley 13 Ounce Wood Hammer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Big Short by Michael Lewis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Holy Grail - DVD (1975)</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4024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for checking an object’s type</a:t>
            </a:r>
          </a:p>
        </p:txBody>
      </p:sp>
      <p:sp>
        <p:nvSpPr>
          <p:cNvPr id="7" name="Text Placeholder 6">
            <a:extLst>
              <a:ext uri="{FF2B5EF4-FFF2-40B4-BE49-F238E27FC236}">
                <a16:creationId xmlns:a16="http://schemas.microsoft.com/office/drawing/2014/main" id="{06F928CC-7693-4196-BA72-A741A7D07C68}"/>
              </a:ext>
            </a:extLst>
          </p:cNvPr>
          <p:cNvSpPr>
            <a:spLocks noGrp="1"/>
          </p:cNvSpPr>
          <p:nvPr>
            <p:ph type="body" sz="quarter" idx="13"/>
          </p:nvPr>
        </p:nvSpPr>
        <p:spPr/>
        <p:txBody>
          <a:bodyPr/>
          <a:lstStyle/>
          <a:p>
            <a:pPr marL="347345" marR="274320">
              <a:spcBef>
                <a:spcPts val="0"/>
              </a:spcBef>
              <a:spcAft>
                <a:spcPts val="600"/>
              </a:spcAft>
            </a:pPr>
            <a:r>
              <a:rPr lang="en-US" b="1" spc="-10" dirty="0" err="1">
                <a:latin typeface="Courier New" panose="02070309020205020404" pitchFamily="49" charset="0"/>
                <a:ea typeface="Times New Roman" panose="02020603050405020304" pitchFamily="18" charset="0"/>
              </a:rPr>
              <a:t>isinstance</a:t>
            </a:r>
            <a:r>
              <a:rPr lang="en-US" b="1" spc="-10" dirty="0">
                <a:latin typeface="Courier New" panose="02070309020205020404" pitchFamily="49" charset="0"/>
                <a:ea typeface="Times New Roman" panose="02020603050405020304" pitchFamily="18" charset="0"/>
              </a:rPr>
              <a:t>(</a:t>
            </a:r>
            <a:r>
              <a:rPr lang="en-US" b="1" i="1" spc="-10" dirty="0">
                <a:latin typeface="Courier New" panose="02070309020205020404" pitchFamily="49" charset="0"/>
                <a:ea typeface="Times New Roman" panose="02020603050405020304" pitchFamily="18" charset="0"/>
              </a:rPr>
              <a:t>object</a:t>
            </a:r>
            <a:r>
              <a:rPr lang="en-US" b="1" spc="-10" dirty="0">
                <a:latin typeface="Courier New" panose="02070309020205020404" pitchFamily="49" charset="0"/>
                <a:ea typeface="Times New Roman" panose="02020603050405020304" pitchFamily="18" charset="0"/>
              </a:rPr>
              <a:t>, [</a:t>
            </a:r>
            <a:r>
              <a:rPr lang="en-US" b="1" i="1" spc="-10" dirty="0" err="1">
                <a:latin typeface="Courier New" panose="02070309020205020404" pitchFamily="49" charset="0"/>
                <a:ea typeface="Times New Roman" panose="02020603050405020304" pitchFamily="18" charset="0"/>
              </a:rPr>
              <a:t>modName</a:t>
            </a:r>
            <a:r>
              <a:rPr lang="en-US" b="1" spc="-10" dirty="0">
                <a:latin typeface="Courier New" panose="02070309020205020404" pitchFamily="49" charset="0"/>
                <a:ea typeface="Times New Roman" panose="02020603050405020304" pitchFamily="18" charset="0"/>
              </a:rPr>
              <a:t>.]</a:t>
            </a:r>
            <a:r>
              <a:rPr lang="en-US" b="1" i="1" spc="-10" dirty="0" err="1">
                <a:latin typeface="Courier New" panose="02070309020205020404" pitchFamily="49" charset="0"/>
                <a:ea typeface="Times New Roman" panose="02020603050405020304" pitchFamily="18" charset="0"/>
              </a:rPr>
              <a:t>ClassName</a:t>
            </a:r>
            <a:r>
              <a:rPr lang="en-US" b="1" spc="-10" dirty="0">
                <a:latin typeface="Courier New" panose="02070309020205020404" pitchFamily="49" charset="0"/>
                <a:ea typeface="Times New Roman" panose="02020603050405020304" pitchFamily="18" charset="0"/>
              </a:rPr>
              <a:t>)</a:t>
            </a:r>
            <a:endParaRPr lang="en-US" spc="-10"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6056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uses the </a:t>
            </a:r>
            <a:r>
              <a:rPr lang="en-US" dirty="0" err="1"/>
              <a:t>isinstance</a:t>
            </a:r>
            <a:r>
              <a:rPr lang="en-US" dirty="0"/>
              <a:t>() method</a:t>
            </a:r>
          </a:p>
        </p:txBody>
      </p:sp>
      <p:sp>
        <p:nvSpPr>
          <p:cNvPr id="7" name="Text Placeholder 6">
            <a:extLst>
              <a:ext uri="{FF2B5EF4-FFF2-40B4-BE49-F238E27FC236}">
                <a16:creationId xmlns:a16="http://schemas.microsoft.com/office/drawing/2014/main" id="{30E6E260-517C-4135-855F-4045604E9682}"/>
              </a:ext>
            </a:extLst>
          </p:cNvPr>
          <p:cNvSpPr>
            <a:spLocks noGrp="1"/>
          </p:cNvSpPr>
          <p:nvPr>
            <p:ph type="body" sz="quarter" idx="13"/>
          </p:nvPr>
        </p:nvSpPr>
        <p:spPr>
          <a:xfrm>
            <a:off x="838200" y="1066800"/>
            <a:ext cx="7543800" cy="5029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 DATA")</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print("Name:            ", product.name)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Book):</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print("Author: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Movie):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print("Year: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print("Discount price:   {:.2f}".format(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product1 = Product('Stanley 13 Ounce Wood Hammer',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product2 = Movie("The Holy Grail - DVD", 14.99, 68, 1975)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0207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console</a:t>
            </a:r>
          </a:p>
        </p:txBody>
      </p:sp>
      <p:sp>
        <p:nvSpPr>
          <p:cNvPr id="7" name="Text Placeholder 6">
            <a:extLst>
              <a:ext uri="{FF2B5EF4-FFF2-40B4-BE49-F238E27FC236}">
                <a16:creationId xmlns:a16="http://schemas.microsoft.com/office/drawing/2014/main" id="{A38762FC-3368-46C4-A414-A774F8533451}"/>
              </a:ext>
            </a:extLst>
          </p:cNvPr>
          <p:cNvSpPr>
            <a:spLocks noGrp="1"/>
          </p:cNvSpPr>
          <p:nvPr>
            <p:ph type="body" sz="quarter" idx="15"/>
          </p:nvPr>
        </p:nvSpPr>
        <p:spPr>
          <a:xfrm>
            <a:off x="1295400" y="1143000"/>
            <a:ext cx="64770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Stanley 13 Ounce Wood Hammer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4.94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The Holy Grail - DVD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Year:             1975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4.80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062622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objects module (part 1)</a:t>
            </a:r>
          </a:p>
        </p:txBody>
      </p:sp>
      <p:sp>
        <p:nvSpPr>
          <p:cNvPr id="7" name="Text Placeholder 6">
            <a:extLst>
              <a:ext uri="{FF2B5EF4-FFF2-40B4-BE49-F238E27FC236}">
                <a16:creationId xmlns:a16="http://schemas.microsoft.com/office/drawing/2014/main" id="{71A05B45-A190-4C34-B8B4-AE31B91D07E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self.name = 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9535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objects module (part 2)</a:t>
            </a:r>
          </a:p>
        </p:txBody>
      </p:sp>
      <p:sp>
        <p:nvSpPr>
          <p:cNvPr id="7" name="Text Placeholder 6">
            <a:extLst>
              <a:ext uri="{FF2B5EF4-FFF2-40B4-BE49-F238E27FC236}">
                <a16:creationId xmlns:a16="http://schemas.microsoft.com/office/drawing/2014/main" id="{E715D203-A90A-46B4-8923-5C8915B7500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Book(Product):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 author=""):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author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by "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self.author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Movie(Product):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 year=0):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year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 + str(</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2119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Product Viewer</a:t>
            </a:r>
          </a:p>
        </p:txBody>
      </p:sp>
      <p:sp>
        <p:nvSpPr>
          <p:cNvPr id="7" name="Text Placeholder 6">
            <a:extLst>
              <a:ext uri="{FF2B5EF4-FFF2-40B4-BE49-F238E27FC236}">
                <a16:creationId xmlns:a16="http://schemas.microsoft.com/office/drawing/2014/main" id="{16F84E76-FD50-400E-B103-6D704216DFB1}"/>
              </a:ext>
            </a:extLst>
          </p:cNvPr>
          <p:cNvSpPr>
            <a:spLocks noGrp="1"/>
          </p:cNvSpPr>
          <p:nvPr>
            <p:ph type="body" sz="quarter" idx="15"/>
          </p:nvPr>
        </p:nvSpPr>
        <p:spPr>
          <a:xfrm>
            <a:off x="1295400" y="1143000"/>
            <a:ext cx="6019800" cy="2819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Stanley 13 Ounce Wood Hammer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The Big Short by Michael Lewis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The Holy Grail - DVD (1975)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product number: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The Big Short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Author:           Michael Lewis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10.53</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2817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product_viewer</a:t>
            </a:r>
            <a:r>
              <a:rPr lang="en-US" dirty="0"/>
              <a:t> module (part 1)</a:t>
            </a:r>
          </a:p>
        </p:txBody>
      </p:sp>
      <p:sp>
        <p:nvSpPr>
          <p:cNvPr id="7" name="Text Placeholder 6">
            <a:extLst>
              <a:ext uri="{FF2B5EF4-FFF2-40B4-BE49-F238E27FC236}">
                <a16:creationId xmlns:a16="http://schemas.microsoft.com/office/drawing/2014/main" id="{426183DE-D94C-4E58-A510-5242065D98F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 in range(</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 = products[i]</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print(str(i+1) + ". "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 DATA")</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print("Name:            ", product.name)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Book)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print("Author: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Movie)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print("Year: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print("Discount price:   {:.2f}".format(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1553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Applied objectives</a:t>
            </a:r>
          </a:p>
        </p:txBody>
      </p:sp>
      <p:sp>
        <p:nvSpPr>
          <p:cNvPr id="7" name="Text Placeholder 6">
            <a:extLst>
              <a:ext uri="{FF2B5EF4-FFF2-40B4-BE49-F238E27FC236}">
                <a16:creationId xmlns:a16="http://schemas.microsoft.com/office/drawing/2014/main" id="{816B904D-9DA7-43F0-8198-C1B2B4B4DF53}"/>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a subclass that inherits a superclass and overrides one or more of the methods of the superclass.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a class that overrides one or more methods of the object class.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product_viewer</a:t>
            </a:r>
            <a:r>
              <a:rPr lang="en-US" dirty="0"/>
              <a:t> module (part 2)</a:t>
            </a:r>
          </a:p>
        </p:txBody>
      </p:sp>
      <p:sp>
        <p:nvSpPr>
          <p:cNvPr id="7" name="Text Placeholder 6">
            <a:extLst>
              <a:ext uri="{FF2B5EF4-FFF2-40B4-BE49-F238E27FC236}">
                <a16:creationId xmlns:a16="http://schemas.microsoft.com/office/drawing/2014/main" id="{FE03EC6F-908B-4B5B-AE94-59C721132E1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print("The Product Viewer program")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products = (Product('Stanley 13 Ounce Wood Hammer',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Book("The Big Short",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15.95, 34, "Michael Lewis")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Movie("The Holy Grail - DVD",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14.99, 68, 1975)</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number = int(input("Enter product number: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 = products[number-1]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choice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5134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product_viewer</a:t>
            </a:r>
            <a:r>
              <a:rPr lang="en-US" dirty="0"/>
              <a:t> module (part 3)</a:t>
            </a:r>
          </a:p>
        </p:txBody>
      </p:sp>
      <p:sp>
        <p:nvSpPr>
          <p:cNvPr id="7" name="Text Placeholder 6">
            <a:extLst>
              <a:ext uri="{FF2B5EF4-FFF2-40B4-BE49-F238E27FC236}">
                <a16:creationId xmlns:a16="http://schemas.microsoft.com/office/drawing/2014/main" id="{17A2A67E-D909-455C-8B36-F9F05864E86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13201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method of the object class</a:t>
            </a:r>
          </a:p>
        </p:txBody>
      </p:sp>
      <p:sp>
        <p:nvSpPr>
          <p:cNvPr id="7" name="Text Placeholder 6">
            <a:extLst>
              <a:ext uri="{FF2B5EF4-FFF2-40B4-BE49-F238E27FC236}">
                <a16:creationId xmlns:a16="http://schemas.microsoft.com/office/drawing/2014/main" id="{4C53F06C-EB6C-49C7-9099-F6BF69958B4B}"/>
              </a:ext>
            </a:extLst>
          </p:cNvPr>
          <p:cNvSpPr>
            <a:spLocks noGrp="1"/>
          </p:cNvSpPr>
          <p:nvPr>
            <p:ph type="body" sz="quarter" idx="13"/>
          </p:nvPr>
        </p:nvSpPr>
        <p:spPr/>
        <p:txBody>
          <a:bodyPr/>
          <a:lstStyle/>
          <a:p>
            <a:pPr marL="347345" marR="274320">
              <a:spcBef>
                <a:spcPts val="0"/>
              </a:spcBef>
              <a:spcAft>
                <a:spcPts val="600"/>
              </a:spcAft>
            </a:pPr>
            <a:r>
              <a:rPr lang="en-US" b="1" spc="-10" dirty="0">
                <a:latin typeface="Courier New" panose="02070309020205020404" pitchFamily="49" charset="0"/>
                <a:ea typeface="Times New Roman" panose="02020603050405020304" pitchFamily="18" charset="0"/>
              </a:rPr>
              <a:t>__str__(self)</a:t>
            </a:r>
            <a:endParaRPr lang="en-US" spc="-10"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37052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overriding the __</a:t>
            </a:r>
            <a:r>
              <a:rPr lang="en-US" dirty="0" err="1"/>
              <a:t>str</a:t>
            </a:r>
            <a:r>
              <a:rPr lang="en-US" dirty="0"/>
              <a:t>__() method</a:t>
            </a:r>
          </a:p>
        </p:txBody>
      </p:sp>
      <p:sp>
        <p:nvSpPr>
          <p:cNvPr id="7" name="Text Placeholder 6">
            <a:extLst>
              <a:ext uri="{FF2B5EF4-FFF2-40B4-BE49-F238E27FC236}">
                <a16:creationId xmlns:a16="http://schemas.microsoft.com/office/drawing/2014/main" id="{196606A7-D961-4C73-9906-4887792A0D8B}"/>
              </a:ext>
            </a:extLst>
          </p:cNvPr>
          <p:cNvSpPr>
            <a:spLocks noGrp="1"/>
          </p:cNvSpPr>
          <p:nvPr>
            <p:ph type="body" sz="quarter" idx="13"/>
          </p:nvPr>
        </p:nvSpPr>
        <p:spPr>
          <a:xfrm>
            <a:off x="838200" y="1066800"/>
            <a:ext cx="7924800" cy="3276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__str__(self):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i="1" dirty="0" err="1">
                <a:latin typeface="Courier New" panose="02070309020205020404" pitchFamily="49" charset="0"/>
                <a:ea typeface="Times New Roman" panose="02020603050405020304" pitchFamily="18" charset="0"/>
                <a:cs typeface="Times New Roman" panose="02020603050405020304" pitchFamily="18" charset="0"/>
              </a:rPr>
              <a:t>stringForObject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__str__() method in the Product class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__str__(self):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 + "|"  + str(</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automatically calls the __str__() method</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 = Product('Stanley 13 Ounce Wood Hammer’,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print(product)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__str__() method is in Product class</a:t>
            </a:r>
          </a:p>
          <a:p>
            <a:endParaRPr lang="en-US" dirty="0"/>
          </a:p>
        </p:txBody>
      </p:sp>
      <p:sp>
        <p:nvSpPr>
          <p:cNvPr id="9" name="Text Placeholder 8">
            <a:extLst>
              <a:ext uri="{FF2B5EF4-FFF2-40B4-BE49-F238E27FC236}">
                <a16:creationId xmlns:a16="http://schemas.microsoft.com/office/drawing/2014/main" id="{F3384722-F4F3-4E74-8C4D-FE3A8CF71F2F}"/>
              </a:ext>
            </a:extLst>
          </p:cNvPr>
          <p:cNvSpPr>
            <a:spLocks noGrp="1"/>
          </p:cNvSpPr>
          <p:nvPr>
            <p:ph type="body" sz="quarter" idx="16"/>
          </p:nvPr>
        </p:nvSpPr>
        <p:spPr>
          <a:xfrm>
            <a:off x="1295400" y="4398468"/>
            <a:ext cx="6016752" cy="283668"/>
          </a:xfrm>
        </p:spPr>
        <p:txBody>
          <a:bodyPr/>
          <a:lstStyle/>
          <a:p>
            <a:pPr>
              <a:spcBef>
                <a:spcPts val="0"/>
              </a:spcBef>
              <a:spcAft>
                <a:spcPts val="0"/>
              </a:spcAft>
              <a:tabLst>
                <a:tab pos="1371600" algn="l"/>
                <a:tab pos="1371600" algn="l"/>
                <a:tab pos="469646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Stanley 13 Ounce Wood Hammer|12.99|62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2DC12CEC-D936-414B-9CA6-22FA3C915F5D}"/>
              </a:ext>
            </a:extLst>
          </p:cNvPr>
          <p:cNvSpPr>
            <a:spLocks noGrp="1"/>
          </p:cNvSpPr>
          <p:nvPr>
            <p:ph type="body" sz="quarter" idx="17"/>
          </p:nvPr>
        </p:nvSpPr>
        <p:spPr>
          <a:xfrm>
            <a:off x="838200" y="4855668"/>
            <a:ext cx="7391400" cy="4572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__str__() method is not in Product class</a:t>
            </a:r>
          </a:p>
          <a:p>
            <a:endParaRPr lang="en-US" dirty="0"/>
          </a:p>
        </p:txBody>
      </p:sp>
      <p:sp>
        <p:nvSpPr>
          <p:cNvPr id="8" name="Text Placeholder 7">
            <a:extLst>
              <a:ext uri="{FF2B5EF4-FFF2-40B4-BE49-F238E27FC236}">
                <a16:creationId xmlns:a16="http://schemas.microsoft.com/office/drawing/2014/main" id="{38C2199E-1A32-4864-831C-48B27E0601F1}"/>
              </a:ext>
            </a:extLst>
          </p:cNvPr>
          <p:cNvSpPr>
            <a:spLocks noGrp="1"/>
          </p:cNvSpPr>
          <p:nvPr>
            <p:ph type="body" sz="quarter" idx="15"/>
          </p:nvPr>
        </p:nvSpPr>
        <p:spPr>
          <a:xfrm>
            <a:off x="1295400" y="5312868"/>
            <a:ext cx="6016752" cy="325932"/>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objects.Product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object at 0x03769930&gt;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8145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more methods of the object class</a:t>
            </a:r>
          </a:p>
        </p:txBody>
      </p:sp>
      <p:sp>
        <p:nvSpPr>
          <p:cNvPr id="7" name="Text Placeholder 6">
            <a:extLst>
              <a:ext uri="{FF2B5EF4-FFF2-40B4-BE49-F238E27FC236}">
                <a16:creationId xmlns:a16="http://schemas.microsoft.com/office/drawing/2014/main" id="{177DD5DA-F7F5-4D9C-A584-651DCB05AC6B}"/>
              </a:ext>
            </a:extLst>
          </p:cNvPr>
          <p:cNvSpPr>
            <a:spLocks noGrp="1"/>
          </p:cNvSpPr>
          <p:nvPr>
            <p:ph type="body" sz="quarter" idx="13"/>
          </p:nvPr>
        </p:nvSpPr>
        <p:spPr/>
        <p:txBody>
          <a:bodyPr/>
          <a:lstStyle/>
          <a:p>
            <a:pPr marL="347345" marR="274320">
              <a:spcBef>
                <a:spcPts val="0"/>
              </a:spcBef>
              <a:spcAft>
                <a:spcPts val="600"/>
              </a:spcAft>
            </a:pPr>
            <a:r>
              <a:rPr lang="en-US" b="1" spc="-10" dirty="0">
                <a:latin typeface="Courier New" panose="02070309020205020404" pitchFamily="49" charset="0"/>
                <a:ea typeface="Times New Roman" panose="02020603050405020304" pitchFamily="18" charset="0"/>
              </a:rPr>
              <a:t>__</a:t>
            </a:r>
            <a:r>
              <a:rPr lang="en-US" b="1" spc="-10" dirty="0" err="1">
                <a:latin typeface="Courier New" panose="02070309020205020404" pitchFamily="49" charset="0"/>
                <a:ea typeface="Times New Roman" panose="02020603050405020304" pitchFamily="18" charset="0"/>
              </a:rPr>
              <a:t>iter</a:t>
            </a:r>
            <a:r>
              <a:rPr lang="en-US" b="1" spc="-10" dirty="0">
                <a:latin typeface="Courier New" panose="02070309020205020404" pitchFamily="49" charset="0"/>
                <a:ea typeface="Times New Roman" panose="02020603050405020304" pitchFamily="18" charset="0"/>
              </a:rPr>
              <a:t>__(self)</a:t>
            </a:r>
            <a:endParaRPr lang="en-US"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b="1" spc="-10" dirty="0">
                <a:latin typeface="Courier New" panose="02070309020205020404" pitchFamily="49" charset="0"/>
                <a:ea typeface="Times New Roman" panose="02020603050405020304" pitchFamily="18" charset="0"/>
              </a:rPr>
              <a:t>__next__(self)</a:t>
            </a:r>
            <a:endParaRPr lang="en-US" spc="-10"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52606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constructor for a Dice class</a:t>
            </a:r>
          </a:p>
        </p:txBody>
      </p:sp>
      <p:sp>
        <p:nvSpPr>
          <p:cNvPr id="7" name="Text Placeholder 6">
            <a:extLst>
              <a:ext uri="{FF2B5EF4-FFF2-40B4-BE49-F238E27FC236}">
                <a16:creationId xmlns:a16="http://schemas.microsoft.com/office/drawing/2014/main" id="{D410347F-A668-47DD-8C2A-5FE170F600F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Two methods that define an iterator for the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__</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iter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initialize index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__next__(self):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self.__index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raise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StopIteration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self.__index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die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self.__index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die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60392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Dice object that contains five Die objects</a:t>
            </a:r>
          </a:p>
        </p:txBody>
      </p:sp>
      <p:sp>
        <p:nvSpPr>
          <p:cNvPr id="7" name="Text Placeholder 6">
            <a:extLst>
              <a:ext uri="{FF2B5EF4-FFF2-40B4-BE49-F238E27FC236}">
                <a16:creationId xmlns:a16="http://schemas.microsoft.com/office/drawing/2014/main" id="{30570887-8D7D-4704-82F1-D3C42106A54C}"/>
              </a:ext>
            </a:extLst>
          </p:cNvPr>
          <p:cNvSpPr>
            <a:spLocks noGrp="1"/>
          </p:cNvSpPr>
          <p:nvPr>
            <p:ph type="body" sz="quarter" idx="13"/>
          </p:nvPr>
        </p:nvSpPr>
        <p:spPr>
          <a:xfrm>
            <a:off x="838200" y="1066800"/>
            <a:ext cx="7391400" cy="2986357"/>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 =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i in range(5):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die = Die()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dice.addDie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automatically calls the iterator methods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die in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end=" ")</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Dice class defines an iterator</a:t>
            </a:r>
          </a:p>
          <a:p>
            <a:endParaRPr lang="en-US" dirty="0"/>
          </a:p>
        </p:txBody>
      </p:sp>
      <p:sp>
        <p:nvSpPr>
          <p:cNvPr id="9" name="Text Placeholder 8">
            <a:extLst>
              <a:ext uri="{FF2B5EF4-FFF2-40B4-BE49-F238E27FC236}">
                <a16:creationId xmlns:a16="http://schemas.microsoft.com/office/drawing/2014/main" id="{E1CD6CE7-9162-401D-BD41-4A46755370FE}"/>
              </a:ext>
            </a:extLst>
          </p:cNvPr>
          <p:cNvSpPr>
            <a:spLocks noGrp="1"/>
          </p:cNvSpPr>
          <p:nvPr>
            <p:ph type="body" sz="quarter" idx="16"/>
          </p:nvPr>
        </p:nvSpPr>
        <p:spPr>
          <a:xfrm>
            <a:off x="1295400" y="4114800"/>
            <a:ext cx="6016752" cy="32004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1 1 1 1 1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7E9C4953-CEF9-45A8-BACC-D352360DE79A}"/>
              </a:ext>
            </a:extLst>
          </p:cNvPr>
          <p:cNvSpPr>
            <a:spLocks noGrp="1"/>
          </p:cNvSpPr>
          <p:nvPr>
            <p:ph type="body" sz="quarter" idx="17"/>
          </p:nvPr>
        </p:nvSpPr>
        <p:spPr>
          <a:xfrm>
            <a:off x="838200" y="4557443"/>
            <a:ext cx="7391400" cy="4572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Dice class doesn’t define an iterator</a:t>
            </a:r>
          </a:p>
          <a:p>
            <a:endParaRPr lang="en-US" dirty="0"/>
          </a:p>
        </p:txBody>
      </p:sp>
      <p:sp>
        <p:nvSpPr>
          <p:cNvPr id="8" name="Text Placeholder 7">
            <a:extLst>
              <a:ext uri="{FF2B5EF4-FFF2-40B4-BE49-F238E27FC236}">
                <a16:creationId xmlns:a16="http://schemas.microsoft.com/office/drawing/2014/main" id="{04748E3F-0A11-467A-BC94-0F10D2E34F1B}"/>
              </a:ext>
            </a:extLst>
          </p:cNvPr>
          <p:cNvSpPr>
            <a:spLocks noGrp="1"/>
          </p:cNvSpPr>
          <p:nvPr>
            <p:ph type="body" sz="quarter" idx="15"/>
          </p:nvPr>
        </p:nvSpPr>
        <p:spPr>
          <a:xfrm>
            <a:off x="1295400" y="5029200"/>
            <a:ext cx="6016752" cy="320040"/>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TypeError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'Dice' object is not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iterable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06040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dice module (part 1)</a:t>
            </a:r>
          </a:p>
        </p:txBody>
      </p:sp>
      <p:sp>
        <p:nvSpPr>
          <p:cNvPr id="7" name="Text Placeholder 6">
            <a:extLst>
              <a:ext uri="{FF2B5EF4-FFF2-40B4-BE49-F238E27FC236}">
                <a16:creationId xmlns:a16="http://schemas.microsoft.com/office/drawing/2014/main" id="{5B77E884-6F89-4BAF-8FAA-A57BC459CF1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@property  # read-only!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value(self):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roll(self):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(1, 7)</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make it easier to get the 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__str__(self):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str(</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143565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dice module (part 2)</a:t>
            </a:r>
          </a:p>
        </p:txBody>
      </p:sp>
      <p:sp>
        <p:nvSpPr>
          <p:cNvPr id="7" name="Text Placeholder 6">
            <a:extLst>
              <a:ext uri="{FF2B5EF4-FFF2-40B4-BE49-F238E27FC236}">
                <a16:creationId xmlns:a16="http://schemas.microsoft.com/office/drawing/2014/main" id="{391A8F59-B888-4F61-8AE7-C50A2BFB435B}"/>
              </a:ext>
            </a:extLst>
          </p:cNvPr>
          <p:cNvSpPr>
            <a:spLocks noGrp="1"/>
          </p:cNvSpPr>
          <p:nvPr>
            <p:ph type="body" sz="quarter" idx="13"/>
          </p:nvPr>
        </p:nvSpPr>
        <p:spPr>
          <a:xfrm>
            <a:off x="838200" y="1066800"/>
            <a:ext cx="76962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Dice: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addDie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 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self.__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list.append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rollAll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die in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die.roll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define the Dice object as the iterator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def __</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iter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__(self):</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-1   # initialize index for each iteration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self</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define the method that gets the next Die object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def __next__(self):</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self.__list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raise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StopIteration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die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self.__list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die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05851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hierarchy for six common exceptions</a:t>
            </a:r>
          </a:p>
        </p:txBody>
      </p:sp>
      <p:sp>
        <p:nvSpPr>
          <p:cNvPr id="7" name="Text Placeholder 6">
            <a:extLst>
              <a:ext uri="{FF2B5EF4-FFF2-40B4-BE49-F238E27FC236}">
                <a16:creationId xmlns:a16="http://schemas.microsoft.com/office/drawing/2014/main" id="{510919AB-DED3-4E84-84DD-C1E43E327CE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NameError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FileExistsError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FileNotFoundError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ValueError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23534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Knowledge objectives</a:t>
            </a:r>
          </a:p>
        </p:txBody>
      </p:sp>
      <p:sp>
        <p:nvSpPr>
          <p:cNvPr id="7" name="Text Placeholder 6">
            <a:extLst>
              <a:ext uri="{FF2B5EF4-FFF2-40B4-BE49-F238E27FC236}">
                <a16:creationId xmlns:a16="http://schemas.microsoft.com/office/drawing/2014/main" id="{A2F5D5FC-9EC5-42CE-95A2-6084A90F611D}"/>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way inheritance works.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explain how to override a method in the superclass when you’re defining a subclass. </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concept of polymorphism.</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use of the </a:t>
            </a:r>
            <a:r>
              <a:rPr lang="en-US" spc="-10" dirty="0" err="1">
                <a:latin typeface="Times New Roman" panose="02020603050405020304" pitchFamily="18" charset="0"/>
                <a:ea typeface="Times New Roman" panose="02020603050405020304" pitchFamily="18" charset="0"/>
              </a:rPr>
              <a:t>isinstance</a:t>
            </a:r>
            <a:r>
              <a:rPr lang="en-US" spc="-10" dirty="0">
                <a:latin typeface="Times New Roman" panose="02020603050405020304" pitchFamily="18" charset="0"/>
                <a:ea typeface="Times New Roman" panose="02020603050405020304" pitchFamily="18" charset="0"/>
              </a:rPr>
              <a:t>() method when working with objects.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use of the object class and these methods of the object class: __str__(), __</a:t>
            </a:r>
            <a:r>
              <a:rPr lang="en-US" spc="-10" dirty="0" err="1">
                <a:latin typeface="Times New Roman" panose="02020603050405020304" pitchFamily="18" charset="0"/>
                <a:ea typeface="Times New Roman" panose="02020603050405020304" pitchFamily="18" charset="0"/>
              </a:rPr>
              <a:t>iter</a:t>
            </a:r>
            <a:r>
              <a:rPr lang="en-US" spc="-10" dirty="0">
                <a:latin typeface="Times New Roman" panose="02020603050405020304" pitchFamily="18" charset="0"/>
                <a:ea typeface="Times New Roman" panose="02020603050405020304" pitchFamily="18" charset="0"/>
              </a:rPr>
              <a:t>__(), and __next__(). </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three factors that help determine when it is appropriate to use inheritance </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3373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creating your own exceptions</a:t>
            </a:r>
          </a:p>
        </p:txBody>
      </p:sp>
      <p:sp>
        <p:nvSpPr>
          <p:cNvPr id="7" name="Text Placeholder 6">
            <a:extLst>
              <a:ext uri="{FF2B5EF4-FFF2-40B4-BE49-F238E27FC236}">
                <a16:creationId xmlns:a16="http://schemas.microsoft.com/office/drawing/2014/main" id="{4D9E7D18-E8BB-467F-81BD-74DC469B2B4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CustomErrorName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ExceptionClassName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pass</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class that defines a custom 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735362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module that uses the </a:t>
            </a:r>
            <a:r>
              <a:rPr lang="en-US" dirty="0" err="1"/>
              <a:t>DataAccessError</a:t>
            </a:r>
            <a:r>
              <a:rPr lang="en-US" dirty="0"/>
              <a:t> class</a:t>
            </a:r>
          </a:p>
        </p:txBody>
      </p:sp>
      <p:sp>
        <p:nvSpPr>
          <p:cNvPr id="7" name="Text Placeholder 6">
            <a:extLst>
              <a:ext uri="{FF2B5EF4-FFF2-40B4-BE49-F238E27FC236}">
                <a16:creationId xmlns:a16="http://schemas.microsoft.com/office/drawing/2014/main" id="{56E693EB-D901-4A59-BC77-A3A08EBE07E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 objects import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read_movies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try: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movies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with open("movies.csv", newline="") as file: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reader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csv.reader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(file)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row in reader: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movies.append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(row)</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movies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except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FileNotFoundError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raise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 source not found.")</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except Exception: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raise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("Error accessing data source.")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66851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handles a custom exception</a:t>
            </a:r>
          </a:p>
        </p:txBody>
      </p:sp>
      <p:sp>
        <p:nvSpPr>
          <p:cNvPr id="7" name="Text Placeholder 6">
            <a:extLst>
              <a:ext uri="{FF2B5EF4-FFF2-40B4-BE49-F238E27FC236}">
                <a16:creationId xmlns:a16="http://schemas.microsoft.com/office/drawing/2014/main" id="{2901D5BE-E837-40D2-980D-79AAE3FA37AB}"/>
              </a:ext>
            </a:extLst>
          </p:cNvPr>
          <p:cNvSpPr>
            <a:spLocks noGrp="1"/>
          </p:cNvSpPr>
          <p:nvPr>
            <p:ph type="body" sz="quarter" idx="13"/>
          </p:nvPr>
        </p:nvSpPr>
        <p:spPr>
          <a:xfrm>
            <a:off x="838200" y="1066799"/>
            <a:ext cx="7391400" cy="1916133"/>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 objects import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movies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db.read_movies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except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as 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when 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FileNotFoundError</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occurs</a:t>
            </a:r>
          </a:p>
          <a:p>
            <a:endParaRPr lang="en-US" dirty="0"/>
          </a:p>
        </p:txBody>
      </p:sp>
      <p:sp>
        <p:nvSpPr>
          <p:cNvPr id="9" name="Text Placeholder 8">
            <a:extLst>
              <a:ext uri="{FF2B5EF4-FFF2-40B4-BE49-F238E27FC236}">
                <a16:creationId xmlns:a16="http://schemas.microsoft.com/office/drawing/2014/main" id="{4B511236-E953-4919-B3CE-6B158A479170}"/>
              </a:ext>
            </a:extLst>
          </p:cNvPr>
          <p:cNvSpPr>
            <a:spLocks noGrp="1"/>
          </p:cNvSpPr>
          <p:nvPr>
            <p:ph type="body" sz="quarter" idx="16"/>
          </p:nvPr>
        </p:nvSpPr>
        <p:spPr>
          <a:xfrm>
            <a:off x="1300162" y="3135868"/>
            <a:ext cx="6934200" cy="320040"/>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Data source not found.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10" name="Text Placeholder 9">
            <a:extLst>
              <a:ext uri="{FF2B5EF4-FFF2-40B4-BE49-F238E27FC236}">
                <a16:creationId xmlns:a16="http://schemas.microsoft.com/office/drawing/2014/main" id="{84ECCA3B-CAD4-44F8-9216-D71DA4088989}"/>
              </a:ext>
            </a:extLst>
          </p:cNvPr>
          <p:cNvSpPr>
            <a:spLocks noGrp="1"/>
          </p:cNvSpPr>
          <p:nvPr>
            <p:ph type="body" sz="quarter" idx="17"/>
          </p:nvPr>
        </p:nvSpPr>
        <p:spPr>
          <a:xfrm>
            <a:off x="838200" y="3657600"/>
            <a:ext cx="7391400" cy="457201"/>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you don’t use 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DataAccessError</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class</a:t>
            </a:r>
          </a:p>
          <a:p>
            <a:endParaRPr lang="en-US" dirty="0"/>
          </a:p>
        </p:txBody>
      </p:sp>
      <p:sp>
        <p:nvSpPr>
          <p:cNvPr id="8" name="Text Placeholder 7">
            <a:extLst>
              <a:ext uri="{FF2B5EF4-FFF2-40B4-BE49-F238E27FC236}">
                <a16:creationId xmlns:a16="http://schemas.microsoft.com/office/drawing/2014/main" id="{F28B060B-E145-4046-BDA3-CA78195A67C3}"/>
              </a:ext>
            </a:extLst>
          </p:cNvPr>
          <p:cNvSpPr>
            <a:spLocks noGrp="1"/>
          </p:cNvSpPr>
          <p:nvPr>
            <p:ph type="body" sz="quarter" idx="15"/>
          </p:nvPr>
        </p:nvSpPr>
        <p:spPr>
          <a:xfrm>
            <a:off x="1295400" y="4100246"/>
            <a:ext cx="6934200" cy="547954"/>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FileNotFoundError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Errno</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2] No such file or directory: 'movies.csv'</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16166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makes sense to use inheritance when…</a:t>
            </a:r>
          </a:p>
        </p:txBody>
      </p:sp>
      <p:sp>
        <p:nvSpPr>
          <p:cNvPr id="7" name="Text Placeholder 6">
            <a:extLst>
              <a:ext uri="{FF2B5EF4-FFF2-40B4-BE49-F238E27FC236}">
                <a16:creationId xmlns:a16="http://schemas.microsoft.com/office/drawing/2014/main" id="{5CFE1C75-09EB-4996-8D31-E168902D23A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One object </a:t>
            </a:r>
            <a:r>
              <a:rPr lang="en-US" i="1" spc="-10" dirty="0">
                <a:latin typeface="Times New Roman" panose="02020603050405020304" pitchFamily="18" charset="0"/>
                <a:ea typeface="Times New Roman" panose="02020603050405020304" pitchFamily="18" charset="0"/>
              </a:rPr>
              <a:t>is a</a:t>
            </a:r>
            <a:r>
              <a:rPr lang="en-US" spc="-10" dirty="0">
                <a:latin typeface="Times New Roman" panose="02020603050405020304" pitchFamily="18" charset="0"/>
                <a:ea typeface="Times New Roman" panose="02020603050405020304" pitchFamily="18" charset="0"/>
              </a:rPr>
              <a:t> type of another object.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Both classes are part of the same logical domain.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subclass primarily adds features to the superclass.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90095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749808"/>
          </a:xfrm>
        </p:spPr>
        <p:txBody>
          <a:bodyPr/>
          <a:lstStyle/>
          <a:p>
            <a:r>
              <a:rPr lang="en-US" dirty="0"/>
              <a:t>A Dice class that inherits the list class </a:t>
            </a:r>
            <a:br>
              <a:rPr lang="en-US" dirty="0"/>
            </a:br>
            <a:r>
              <a:rPr lang="en-US" dirty="0"/>
              <a:t>(not recommended)</a:t>
            </a:r>
          </a:p>
        </p:txBody>
      </p:sp>
      <p:sp>
        <p:nvSpPr>
          <p:cNvPr id="7" name="Text Placeholder 6">
            <a:extLst>
              <a:ext uri="{FF2B5EF4-FFF2-40B4-BE49-F238E27FC236}">
                <a16:creationId xmlns:a16="http://schemas.microsoft.com/office/drawing/2014/main" id="{F65A8325-DACB-4108-83B4-6EFFD523E0E6}"/>
              </a:ext>
            </a:extLst>
          </p:cNvPr>
          <p:cNvSpPr>
            <a:spLocks noGrp="1"/>
          </p:cNvSpPr>
          <p:nvPr>
            <p:ph type="body" sz="quarter" idx="13"/>
          </p:nvPr>
        </p:nvSpPr>
        <p:spPr>
          <a:xfrm>
            <a:off x="838200" y="1447800"/>
            <a:ext cx="7391400" cy="44196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Dice(list):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rollAll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die in 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die.roll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uses this Dice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 = Dice()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dice.append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dice.append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dice.rollAll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dice[0]         # uses operators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dice.insert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(0, 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dice.pop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uses method from list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print("Die value:",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print("Dice count:",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09843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of the problems with this approach</a:t>
            </a:r>
          </a:p>
        </p:txBody>
      </p:sp>
      <p:sp>
        <p:nvSpPr>
          <p:cNvPr id="7" name="Text Placeholder 6">
            <a:extLst>
              <a:ext uri="{FF2B5EF4-FFF2-40B4-BE49-F238E27FC236}">
                <a16:creationId xmlns:a16="http://schemas.microsoft.com/office/drawing/2014/main" id="{69D40CF2-F3E1-46BB-93C3-1EDA9326996A}"/>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The Dice object </a:t>
            </a:r>
            <a:r>
              <a:rPr lang="en-US" sz="1800" b="1" i="1" spc="-10" dirty="0">
                <a:latin typeface="Times New Roman" panose="02020603050405020304" pitchFamily="18" charset="0"/>
                <a:ea typeface="Times New Roman" panose="02020603050405020304" pitchFamily="18" charset="0"/>
              </a:rPr>
              <a:t>is not a</a:t>
            </a:r>
            <a:r>
              <a:rPr lang="en-US" sz="1800" b="1" spc="-10" dirty="0">
                <a:latin typeface="Times New Roman" panose="02020603050405020304" pitchFamily="18" charset="0"/>
                <a:ea typeface="Times New Roman" panose="02020603050405020304" pitchFamily="18" charset="0"/>
              </a:rPr>
              <a:t> type of list object.</a:t>
            </a:r>
            <a:r>
              <a:rPr lang="en-US" sz="1800" spc="-10" dirty="0">
                <a:latin typeface="Times New Roman" panose="02020603050405020304" pitchFamily="18" charset="0"/>
                <a:ea typeface="Times New Roman" panose="02020603050405020304" pitchFamily="18" charset="0"/>
              </a:rPr>
              <a:t> A list object stores any type of object and provides a wide variety of methods for working with those objects. A Dice object stores Die objects and provides specialized methods for working with them.</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Both classes are </a:t>
            </a:r>
            <a:r>
              <a:rPr lang="en-US" sz="1800" b="1" i="1" spc="-10" dirty="0">
                <a:latin typeface="Times New Roman" panose="02020603050405020304" pitchFamily="18" charset="0"/>
                <a:ea typeface="Times New Roman" panose="02020603050405020304" pitchFamily="18" charset="0"/>
              </a:rPr>
              <a:t>not</a:t>
            </a:r>
            <a:r>
              <a:rPr lang="en-US" sz="1800" b="1" spc="-10" dirty="0">
                <a:latin typeface="Times New Roman" panose="02020603050405020304" pitchFamily="18" charset="0"/>
                <a:ea typeface="Times New Roman" panose="02020603050405020304" pitchFamily="18" charset="0"/>
              </a:rPr>
              <a:t> part of the same logical domain.</a:t>
            </a:r>
            <a:r>
              <a:rPr lang="en-US" sz="1800" spc="-10" dirty="0">
                <a:latin typeface="Times New Roman" panose="02020603050405020304" pitchFamily="18" charset="0"/>
                <a:ea typeface="Times New Roman" panose="02020603050405020304" pitchFamily="18" charset="0"/>
              </a:rPr>
              <a:t> The list class is an implementation class that provides a general-purpose object that all Python programmers can use to work with lists of objects. The Dice class is part of a specific logical domain that creates a model that programmers can use to store and roll multiple dice.</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The interface is too complex.</a:t>
            </a:r>
            <a:r>
              <a:rPr lang="en-US" sz="1800" spc="-10" dirty="0">
                <a:latin typeface="Times New Roman" panose="02020603050405020304" pitchFamily="18" charset="0"/>
                <a:ea typeface="Times New Roman" panose="02020603050405020304" pitchFamily="18" charset="0"/>
              </a:rPr>
              <a:t> The Dice object should only provide the methods necessary to use it. This makes it easy for other programmers to use.</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It violates encapsulation.</a:t>
            </a:r>
            <a:r>
              <a:rPr lang="en-US" sz="1800" spc="-10" dirty="0">
                <a:latin typeface="Times New Roman" panose="02020603050405020304" pitchFamily="18" charset="0"/>
                <a:ea typeface="Times New Roman" panose="02020603050405020304" pitchFamily="18" charset="0"/>
              </a:rPr>
              <a:t> The Dice object allows other programmers to access the list that stores the Die objects. But the list is an implementation choice that should be hidden from other programmers in case you want or need to change the implementation later.</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4642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749808"/>
          </a:xfrm>
        </p:spPr>
        <p:txBody>
          <a:bodyPr/>
          <a:lstStyle/>
          <a:p>
            <a:r>
              <a:rPr lang="en-US" dirty="0"/>
              <a:t>A UML diagram for three classes </a:t>
            </a:r>
            <a:br>
              <a:rPr lang="en-US" dirty="0"/>
            </a:br>
            <a:r>
              <a:rPr lang="en-US" dirty="0"/>
              <a:t>that use inheritance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pic>
        <p:nvPicPr>
          <p:cNvPr id="14" name="Content Placeholder 13" descr="Refer to page 407 in textbook.">
            <a:extLst>
              <a:ext uri="{FF2B5EF4-FFF2-40B4-BE49-F238E27FC236}">
                <a16:creationId xmlns:a16="http://schemas.microsoft.com/office/drawing/2014/main" id="{E01ECD3A-4890-4DC0-9C69-625DF1391DB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56008" y="1676400"/>
            <a:ext cx="4431983" cy="3761423"/>
          </a:xfrm>
        </p:spPr>
      </p:pic>
    </p:spTree>
    <p:extLst>
      <p:ext uri="{BB962C8B-B14F-4D97-AF65-F5344CB8AC3E}">
        <p14:creationId xmlns:p14="http://schemas.microsoft.com/office/powerpoint/2010/main" val="167638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diagramming note</a:t>
            </a:r>
          </a:p>
        </p:txBody>
      </p:sp>
      <p:sp>
        <p:nvSpPr>
          <p:cNvPr id="7" name="Text Placeholder 6">
            <a:extLst>
              <a:ext uri="{FF2B5EF4-FFF2-40B4-BE49-F238E27FC236}">
                <a16:creationId xmlns:a16="http://schemas.microsoft.com/office/drawing/2014/main" id="{1CF363F8-2DF6-4083-942E-8C267D0FBD9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indicate that a class inherits another class, a UML diagram typically uses an arrow with an open arrowhead, not a shaded arrowhead as shown in the previous slide.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800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working with subclasses</a:t>
            </a:r>
          </a:p>
        </p:txBody>
      </p:sp>
      <p:sp>
        <p:nvSpPr>
          <p:cNvPr id="7" name="Text Placeholder 6">
            <a:extLst>
              <a:ext uri="{FF2B5EF4-FFF2-40B4-BE49-F238E27FC236}">
                <a16:creationId xmlns:a16="http://schemas.microsoft.com/office/drawing/2014/main" id="{CFEFA0B6-068C-401F-A0A9-B4900744CF06}"/>
              </a:ext>
            </a:extLst>
          </p:cNvPr>
          <p:cNvSpPr>
            <a:spLocks noGrp="1"/>
          </p:cNvSpPr>
          <p:nvPr>
            <p:ph type="body" sz="quarter" idx="13"/>
          </p:nvPr>
        </p:nvSpPr>
        <p:spPr>
          <a:xfrm>
            <a:off x="838200" y="10668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To define a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SubClassName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SuperClassName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To call a method or constructor of the superclass</a:t>
            </a:r>
          </a:p>
          <a:p>
            <a:pPr marL="347345" marR="0">
              <a:spcBef>
                <a:spcPts val="0"/>
              </a:spcBef>
              <a:spcAft>
                <a:spcPts val="0"/>
              </a:spcAft>
              <a:tabLst>
                <a:tab pos="1371600" algn="l"/>
              </a:tabLst>
            </a:pP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SuperClassName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methodName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argumentList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048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Product superclass</a:t>
            </a:r>
          </a:p>
        </p:txBody>
      </p:sp>
      <p:sp>
        <p:nvSpPr>
          <p:cNvPr id="7" name="Text Placeholder 6">
            <a:extLst>
              <a:ext uri="{FF2B5EF4-FFF2-40B4-BE49-F238E27FC236}">
                <a16:creationId xmlns:a16="http://schemas.microsoft.com/office/drawing/2014/main" id="{F1A69E70-E61D-4160-8E9A-7DBBCD4583C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self.name = 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761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Book subclass</a:t>
            </a:r>
          </a:p>
        </p:txBody>
      </p:sp>
      <p:sp>
        <p:nvSpPr>
          <p:cNvPr id="7" name="Text Placeholder 6">
            <a:extLst>
              <a:ext uri="{FF2B5EF4-FFF2-40B4-BE49-F238E27FC236}">
                <a16:creationId xmlns:a16="http://schemas.microsoft.com/office/drawing/2014/main" id="{2335A8FC-1613-4484-BFAB-BF1B174CB48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self.name = 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288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Book subclass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
        <p:nvSpPr>
          <p:cNvPr id="8" name="Text Placeholder 6">
            <a:extLst>
              <a:ext uri="{FF2B5EF4-FFF2-40B4-BE49-F238E27FC236}">
                <a16:creationId xmlns:a16="http://schemas.microsoft.com/office/drawing/2014/main" id="{A05F6346-6304-42E2-AE96-DDF6C9B8A138}"/>
              </a:ext>
            </a:extLst>
          </p:cNvPr>
          <p:cNvSpPr>
            <a:spLocks noGrp="1"/>
          </p:cNvSpPr>
          <p:nvPr>
            <p:ph type="body" sz="quarter" idx="13"/>
          </p:nvPr>
        </p:nvSpPr>
        <p:spPr>
          <a:xfrm>
            <a:off x="838200" y="1066800"/>
            <a:ext cx="7391400" cy="48768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Book(Product):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 author=""):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author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by "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self.author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Movie(Product):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 year=0):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year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 + str(</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endParaRPr lang="en-US" sz="1400" dirty="0"/>
          </a:p>
        </p:txBody>
      </p:sp>
    </p:spTree>
    <p:extLst>
      <p:ext uri="{BB962C8B-B14F-4D97-AF65-F5344CB8AC3E}">
        <p14:creationId xmlns:p14="http://schemas.microsoft.com/office/powerpoint/2010/main" val="83605518"/>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388</TotalTime>
  <Words>2179</Words>
  <Application>Microsoft Office PowerPoint</Application>
  <PresentationFormat>On-screen Show (4:3)</PresentationFormat>
  <Paragraphs>527</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Narrow</vt:lpstr>
      <vt:lpstr>Courier New</vt:lpstr>
      <vt:lpstr>Symbol</vt:lpstr>
      <vt:lpstr>Times New Roman</vt:lpstr>
      <vt:lpstr>Master slides_with_titles_logo</vt:lpstr>
      <vt:lpstr>Chapter 15</vt:lpstr>
      <vt:lpstr>Applied objectives</vt:lpstr>
      <vt:lpstr>Knowledge objectives</vt:lpstr>
      <vt:lpstr>A UML diagram for three classes  that use inheritance</vt:lpstr>
      <vt:lpstr>UML diagramming note</vt:lpstr>
      <vt:lpstr>The syntax for working with subclasses</vt:lpstr>
      <vt:lpstr>The code for the Product superclass</vt:lpstr>
      <vt:lpstr>The code for the Book subclass</vt:lpstr>
      <vt:lpstr>The code for the Book subclass</vt:lpstr>
      <vt:lpstr>When coding a subclass…</vt:lpstr>
      <vt:lpstr>Three versions of the getDescription() method</vt:lpstr>
      <vt:lpstr>Code that uses the overridden methods</vt:lpstr>
      <vt:lpstr>A function for checking an object’s type</vt:lpstr>
      <vt:lpstr>Code that uses the isinstance() method</vt:lpstr>
      <vt:lpstr>The console</vt:lpstr>
      <vt:lpstr>The objects module (part 1)</vt:lpstr>
      <vt:lpstr>The objects module (part 2)</vt:lpstr>
      <vt:lpstr>The user interface for the Product Viewer</vt:lpstr>
      <vt:lpstr>The product_viewer module (part 1)</vt:lpstr>
      <vt:lpstr>The product_viewer module (part 2)</vt:lpstr>
      <vt:lpstr>The product_viewer module (part 3)</vt:lpstr>
      <vt:lpstr>A method of the object class</vt:lpstr>
      <vt:lpstr>The syntax for overriding the __str__() method</vt:lpstr>
      <vt:lpstr>Two more methods of the object class</vt:lpstr>
      <vt:lpstr>The constructor for a Dice class</vt:lpstr>
      <vt:lpstr>A Dice object that contains five Die objects</vt:lpstr>
      <vt:lpstr>The dice module (part 1)</vt:lpstr>
      <vt:lpstr>The dice module (part 2)</vt:lpstr>
      <vt:lpstr>The hierarchy for six common exceptions</vt:lpstr>
      <vt:lpstr>The syntax for creating your own exceptions</vt:lpstr>
      <vt:lpstr>A module that uses the DataAccessError class</vt:lpstr>
      <vt:lpstr>Code that handles a custom exception</vt:lpstr>
      <vt:lpstr>It makes sense to use inheritance when…</vt:lpstr>
      <vt:lpstr>A Dice class that inherits the list class  (not recommended)</vt:lpstr>
      <vt:lpstr>A few of the problems with this approach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Judy Taylor</dc:creator>
  <cp:lastModifiedBy>S.M.Reza Dibaj</cp:lastModifiedBy>
  <cp:revision>17</cp:revision>
  <cp:lastPrinted>2016-01-14T23:03:16Z</cp:lastPrinted>
  <dcterms:created xsi:type="dcterms:W3CDTF">2019-07-25T19:40:47Z</dcterms:created>
  <dcterms:modified xsi:type="dcterms:W3CDTF">2020-04-07T16:55:22Z</dcterms:modified>
</cp:coreProperties>
</file>