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63"/>
  </p:notesMasterIdLst>
  <p:handoutMasterIdLst>
    <p:handoutMasterId r:id="rId64"/>
  </p:handoutMasterIdLst>
  <p:sldIdLst>
    <p:sldId id="256" r:id="rId3"/>
    <p:sldId id="379" r:id="rId4"/>
    <p:sldId id="380" r:id="rId5"/>
    <p:sldId id="381" r:id="rId6"/>
    <p:sldId id="383" r:id="rId7"/>
    <p:sldId id="369" r:id="rId8"/>
    <p:sldId id="306" r:id="rId9"/>
    <p:sldId id="307" r:id="rId10"/>
    <p:sldId id="304" r:id="rId11"/>
    <p:sldId id="289" r:id="rId12"/>
    <p:sldId id="290" r:id="rId13"/>
    <p:sldId id="309" r:id="rId14"/>
    <p:sldId id="308" r:id="rId15"/>
    <p:sldId id="364" r:id="rId16"/>
    <p:sldId id="273" r:id="rId17"/>
    <p:sldId id="353" r:id="rId18"/>
    <p:sldId id="354" r:id="rId19"/>
    <p:sldId id="355" r:id="rId20"/>
    <p:sldId id="365" r:id="rId21"/>
    <p:sldId id="401" r:id="rId22"/>
    <p:sldId id="386" r:id="rId23"/>
    <p:sldId id="326" r:id="rId24"/>
    <p:sldId id="321" r:id="rId25"/>
    <p:sldId id="317" r:id="rId26"/>
    <p:sldId id="370" r:id="rId27"/>
    <p:sldId id="371" r:id="rId28"/>
    <p:sldId id="387" r:id="rId29"/>
    <p:sldId id="388" r:id="rId30"/>
    <p:sldId id="389" r:id="rId31"/>
    <p:sldId id="390" r:id="rId32"/>
    <p:sldId id="391" r:id="rId33"/>
    <p:sldId id="392" r:id="rId34"/>
    <p:sldId id="393" r:id="rId35"/>
    <p:sldId id="316" r:id="rId36"/>
    <p:sldId id="375" r:id="rId37"/>
    <p:sldId id="376" r:id="rId38"/>
    <p:sldId id="402" r:id="rId39"/>
    <p:sldId id="330" r:id="rId40"/>
    <p:sldId id="329" r:id="rId41"/>
    <p:sldId id="338" r:id="rId42"/>
    <p:sldId id="337" r:id="rId43"/>
    <p:sldId id="336" r:id="rId44"/>
    <p:sldId id="403" r:id="rId45"/>
    <p:sldId id="339" r:id="rId46"/>
    <p:sldId id="340" r:id="rId47"/>
    <p:sldId id="394" r:id="rId48"/>
    <p:sldId id="341" r:id="rId49"/>
    <p:sldId id="342" r:id="rId50"/>
    <p:sldId id="349" r:id="rId51"/>
    <p:sldId id="348" r:id="rId52"/>
    <p:sldId id="347" r:id="rId53"/>
    <p:sldId id="346" r:id="rId54"/>
    <p:sldId id="351" r:id="rId55"/>
    <p:sldId id="350" r:id="rId56"/>
    <p:sldId id="366" r:id="rId57"/>
    <p:sldId id="404" r:id="rId58"/>
    <p:sldId id="373" r:id="rId59"/>
    <p:sldId id="374" r:id="rId60"/>
    <p:sldId id="377" r:id="rId61"/>
    <p:sldId id="39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339966"/>
    <a:srgbClr val="808080"/>
    <a:srgbClr val="8FFFD2"/>
    <a:srgbClr val="00FF99"/>
    <a:srgbClr val="A2CEB1"/>
    <a:srgbClr val="0099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8" autoAdjust="0"/>
    <p:restoredTop sz="79864" autoAdjust="0"/>
  </p:normalViewPr>
  <p:slideViewPr>
    <p:cSldViewPr showGuides="1">
      <p:cViewPr varScale="1">
        <p:scale>
          <a:sx n="101" d="100"/>
          <a:sy n="101" d="100"/>
        </p:scale>
        <p:origin x="1072" y="184"/>
      </p:cViewPr>
      <p:guideLst>
        <p:guide orient="horz" pos="2160"/>
        <p:guide pos="3840"/>
      </p:guideLst>
    </p:cSldViewPr>
  </p:slideViewPr>
  <p:outlineViewPr>
    <p:cViewPr>
      <p:scale>
        <a:sx n="33" d="100"/>
        <a:sy n="33" d="100"/>
      </p:scale>
      <p:origin x="0" y="66280"/>
    </p:cViewPr>
  </p:outlineViewPr>
  <p:notesTextViewPr>
    <p:cViewPr>
      <p:scale>
        <a:sx n="100" d="100"/>
        <a:sy n="100" d="100"/>
      </p:scale>
      <p:origin x="0" y="0"/>
    </p:cViewPr>
  </p:notesTextViewPr>
  <p:notesViewPr>
    <p:cSldViewPr showGuides="1">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9474CBE-714A-4BD3-9C70-B97FCA63AFA6}" type="slidenum">
              <a:rPr lang="en-US"/>
              <a:pPr>
                <a:defRPr/>
              </a:pPr>
              <a:t>‹#›</a:t>
            </a:fld>
            <a:endParaRPr lang="en-US"/>
          </a:p>
        </p:txBody>
      </p:sp>
    </p:spTree>
    <p:extLst>
      <p:ext uri="{BB962C8B-B14F-4D97-AF65-F5344CB8AC3E}">
        <p14:creationId xmlns:p14="http://schemas.microsoft.com/office/powerpoint/2010/main" val="3269658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42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67CD56-00D2-405B-A449-FE344E98A1BD}" type="slidenum">
              <a:rPr lang="en-US"/>
              <a:pPr>
                <a:defRPr/>
              </a:pPr>
              <a:t>‹#›</a:t>
            </a:fld>
            <a:endParaRPr lang="en-US"/>
          </a:p>
        </p:txBody>
      </p:sp>
    </p:spTree>
    <p:extLst>
      <p:ext uri="{BB962C8B-B14F-4D97-AF65-F5344CB8AC3E}">
        <p14:creationId xmlns:p14="http://schemas.microsoft.com/office/powerpoint/2010/main" val="3480118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t>
            </a:r>
            <a:r>
              <a:rPr lang="en-US" dirty="0" err="1"/>
              <a:t>support.apple.com</a:t>
            </a:r>
            <a:r>
              <a:rPr lang="en-US" dirty="0"/>
              <a:t>/en-us/HT201236</a:t>
            </a:r>
          </a:p>
          <a:p>
            <a:endParaRPr lang="en-US" dirty="0"/>
          </a:p>
        </p:txBody>
      </p:sp>
      <p:sp>
        <p:nvSpPr>
          <p:cNvPr id="4" name="Slide Number Placeholder 3"/>
          <p:cNvSpPr>
            <a:spLocks noGrp="1"/>
          </p:cNvSpPr>
          <p:nvPr>
            <p:ph type="sldNum" sz="quarter" idx="10"/>
          </p:nvPr>
        </p:nvSpPr>
        <p:spPr/>
        <p:txBody>
          <a:bodyPr/>
          <a:lstStyle/>
          <a:p>
            <a:pPr>
              <a:defRPr/>
            </a:pPr>
            <a:fld id="{2CBB621F-6B60-421D-948D-823304E3324B}" type="slidenum">
              <a:rPr lang="en-US" smtClean="0"/>
              <a:pPr>
                <a:defRPr/>
              </a:pPr>
              <a:t>2</a:t>
            </a:fld>
            <a:endParaRPr lang="en-US"/>
          </a:p>
        </p:txBody>
      </p:sp>
    </p:spTree>
    <p:extLst>
      <p:ext uri="{BB962C8B-B14F-4D97-AF65-F5344CB8AC3E}">
        <p14:creationId xmlns:p14="http://schemas.microsoft.com/office/powerpoint/2010/main" val="15459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7A2DA59-F845-4E09-B38B-73EE825FCBCE}" type="slidenum">
              <a:rPr lang="en-US" sz="1200"/>
              <a:pPr algn="r"/>
              <a:t>6</a:t>
            </a:fld>
            <a:endParaRPr lang="en-US" sz="1200"/>
          </a:p>
        </p:txBody>
      </p:sp>
      <p:sp>
        <p:nvSpPr>
          <p:cNvPr id="29699" name="Rectangle 2"/>
          <p:cNvSpPr>
            <a:spLocks noGrp="1" noRot="1" noChangeAspect="1" noChangeArrowheads="1" noTextEdit="1"/>
          </p:cNvSpPr>
          <p:nvPr>
            <p:ph type="sldImg"/>
          </p:nvPr>
        </p:nvSpPr>
        <p:spPr>
          <a:xfrm>
            <a:off x="381000" y="685800"/>
            <a:ext cx="6096000" cy="3429000"/>
          </a:xfrm>
          <a:ln/>
        </p:spPr>
      </p:sp>
      <p:sp>
        <p:nvSpPr>
          <p:cNvPr id="2970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With the latest updates to the Android Support v7 </a:t>
            </a:r>
            <a:r>
              <a:rPr lang="en-CA" sz="1200" kern="1200" dirty="0" err="1">
                <a:solidFill>
                  <a:schemeClr val="tx1"/>
                </a:solidFill>
                <a:effectLst/>
                <a:latin typeface="Arial" charset="0"/>
                <a:ea typeface="+mn-ea"/>
                <a:cs typeface="+mn-cs"/>
              </a:rPr>
              <a:t>AppCompat</a:t>
            </a:r>
            <a:r>
              <a:rPr lang="en-CA" sz="1200" kern="1200" dirty="0">
                <a:solidFill>
                  <a:schemeClr val="tx1"/>
                </a:solidFill>
                <a:effectLst/>
                <a:latin typeface="Arial" charset="0"/>
                <a:ea typeface="+mn-ea"/>
                <a:cs typeface="+mn-cs"/>
              </a:rPr>
              <a:t> Library, revision 22.1, integrating Google’s Material Design has never been easier.</a:t>
            </a:r>
          </a:p>
          <a:p>
            <a:r>
              <a:rPr lang="en-US" sz="1200" kern="1200" dirty="0">
                <a:solidFill>
                  <a:schemeClr val="tx1"/>
                </a:solidFill>
                <a:effectLst/>
                <a:latin typeface="Arial" charset="0"/>
                <a:ea typeface="+mn-ea"/>
                <a:cs typeface="+mn-cs"/>
              </a:rPr>
              <a:t> </a:t>
            </a:r>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You will now see that </a:t>
            </a:r>
            <a:r>
              <a:rPr lang="en-CA" sz="1200" kern="1200" dirty="0" err="1">
                <a:solidFill>
                  <a:schemeClr val="tx1"/>
                </a:solidFill>
                <a:effectLst/>
                <a:latin typeface="Arial" charset="0"/>
                <a:ea typeface="+mn-ea"/>
                <a:cs typeface="+mn-cs"/>
              </a:rPr>
              <a:t>ActionBarActivity</a:t>
            </a:r>
            <a:r>
              <a:rPr lang="en-CA" sz="1200" kern="1200" dirty="0">
                <a:solidFill>
                  <a:schemeClr val="tx1"/>
                </a:solidFill>
                <a:effectLst/>
                <a:latin typeface="Arial" charset="0"/>
                <a:ea typeface="+mn-ea"/>
                <a:cs typeface="+mn-cs"/>
              </a:rPr>
              <a:t> has been deprecated. It has been replaced with </a:t>
            </a:r>
            <a:r>
              <a:rPr lang="en-CA" sz="1200" b="1" kern="1200" dirty="0" err="1">
                <a:solidFill>
                  <a:schemeClr val="tx1"/>
                </a:solidFill>
                <a:effectLst/>
                <a:latin typeface="Arial" charset="0"/>
                <a:ea typeface="+mn-ea"/>
                <a:cs typeface="+mn-cs"/>
              </a:rPr>
              <a:t>AppCompatActivity</a:t>
            </a:r>
            <a:r>
              <a:rPr lang="en-CA" sz="1200" kern="1200" dirty="0">
                <a:solidFill>
                  <a:schemeClr val="tx1"/>
                </a:solidFill>
                <a:effectLst/>
                <a:latin typeface="Arial" charset="0"/>
                <a:ea typeface="+mn-ea"/>
                <a:cs typeface="+mn-cs"/>
              </a:rPr>
              <a:t>, which will be used to cover the full scope of everything that is in </a:t>
            </a:r>
            <a:r>
              <a:rPr lang="en-CA" sz="1200" kern="1200" dirty="0" err="1">
                <a:solidFill>
                  <a:schemeClr val="tx1"/>
                </a:solidFill>
                <a:effectLst/>
                <a:latin typeface="Arial" charset="0"/>
                <a:ea typeface="+mn-ea"/>
                <a:cs typeface="+mn-cs"/>
              </a:rPr>
              <a:t>AppCompat</a:t>
            </a:r>
            <a:r>
              <a:rPr lang="en-CA" sz="1200" kern="1200" dirty="0">
                <a:solidFill>
                  <a:schemeClr val="tx1"/>
                </a:solidFill>
                <a:effectLst/>
                <a:latin typeface="Arial" charset="0"/>
                <a:ea typeface="+mn-ea"/>
                <a:cs typeface="+mn-cs"/>
              </a:rPr>
              <a:t>.</a:t>
            </a:r>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19</a:t>
            </a:fld>
            <a:endParaRPr lang="en-US"/>
          </a:p>
        </p:txBody>
      </p:sp>
    </p:spTree>
    <p:extLst>
      <p:ext uri="{BB962C8B-B14F-4D97-AF65-F5344CB8AC3E}">
        <p14:creationId xmlns:p14="http://schemas.microsoft.com/office/powerpoint/2010/main" val="225192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34</a:t>
            </a:fld>
            <a:endParaRPr lang="en-US"/>
          </a:p>
        </p:txBody>
      </p:sp>
    </p:spTree>
    <p:extLst>
      <p:ext uri="{BB962C8B-B14F-4D97-AF65-F5344CB8AC3E}">
        <p14:creationId xmlns:p14="http://schemas.microsoft.com/office/powerpoint/2010/main" val="154715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latin typeface="Arial" charset="0"/>
                <a:ea typeface="+mn-ea"/>
                <a:cs typeface="+mn-cs"/>
              </a:rPr>
              <a:t>String data = </a:t>
            </a:r>
            <a:r>
              <a:rPr lang="en-US" sz="1200" kern="1200" dirty="0" err="1">
                <a:solidFill>
                  <a:schemeClr val="tx1"/>
                </a:solidFill>
                <a:latin typeface="Arial" charset="0"/>
                <a:ea typeface="+mn-ea"/>
                <a:cs typeface="+mn-cs"/>
              </a:rPr>
              <a:t>getIntent</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getExtras</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getString</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keyName</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defaultKey</a:t>
            </a:r>
            <a:r>
              <a:rPr lang="en-US" sz="1200" kern="1200" dirty="0">
                <a:solidFill>
                  <a:schemeClr val="tx1"/>
                </a:solidFill>
                <a:latin typeface="Arial"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45</a:t>
            </a:fld>
            <a:endParaRPr lang="en-US"/>
          </a:p>
        </p:txBody>
      </p:sp>
    </p:spTree>
    <p:extLst>
      <p:ext uri="{BB962C8B-B14F-4D97-AF65-F5344CB8AC3E}">
        <p14:creationId xmlns:p14="http://schemas.microsoft.com/office/powerpoint/2010/main" val="2193020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48</a:t>
            </a:fld>
            <a:endParaRPr lang="en-US"/>
          </a:p>
        </p:txBody>
      </p:sp>
    </p:spTree>
    <p:extLst>
      <p:ext uri="{BB962C8B-B14F-4D97-AF65-F5344CB8AC3E}">
        <p14:creationId xmlns:p14="http://schemas.microsoft.com/office/powerpoint/2010/main" val="245005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a:t>
            </a:r>
            <a:r>
              <a:rPr lang="ja-JP" altLang="en-US" dirty="0"/>
              <a:t>’</a:t>
            </a:r>
            <a:r>
              <a:rPr lang="en-US" altLang="ja-JP" dirty="0"/>
              <a:t>s work on our module and change the logic to support two button – HelloWorld2</a:t>
            </a:r>
          </a:p>
          <a:p>
            <a:r>
              <a:rPr lang="en-US" dirty="0"/>
              <a:t>Launch the browser or dialer.</a:t>
            </a:r>
          </a:p>
          <a:p>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49</a:t>
            </a:fld>
            <a:endParaRPr lang="en-US"/>
          </a:p>
        </p:txBody>
      </p:sp>
    </p:spTree>
    <p:extLst>
      <p:ext uri="{BB962C8B-B14F-4D97-AF65-F5344CB8AC3E}">
        <p14:creationId xmlns:p14="http://schemas.microsoft.com/office/powerpoint/2010/main" val="399272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extend the example and do the above.</a:t>
            </a:r>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52</a:t>
            </a:fld>
            <a:endParaRPr lang="en-US"/>
          </a:p>
        </p:txBody>
      </p:sp>
    </p:spTree>
    <p:extLst>
      <p:ext uri="{BB962C8B-B14F-4D97-AF65-F5344CB8AC3E}">
        <p14:creationId xmlns:p14="http://schemas.microsoft.com/office/powerpoint/2010/main" val="1961359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xfrm>
            <a:off x="381000" y="685800"/>
            <a:ext cx="6096000" cy="3429000"/>
          </a:xfrm>
          <a:ln/>
        </p:spPr>
      </p:sp>
      <p:sp>
        <p:nvSpPr>
          <p:cNvPr id="6349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err="1"/>
              <a:t>SecondActivity</a:t>
            </a:r>
            <a:r>
              <a:rPr lang="en-US" dirty="0"/>
              <a:t> – 3 Marks</a:t>
            </a:r>
            <a:r>
              <a:rPr lang="en-US" baseline="0" dirty="0"/>
              <a:t> lab.</a:t>
            </a:r>
            <a:endParaRPr lang="en-US" dirty="0"/>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8ADB1E7-462D-D944-86B2-960758FB4483}" type="slidenum">
              <a:rPr lang="en-US" sz="1200"/>
              <a:pPr eaLnBrk="1" hangingPunct="1"/>
              <a:t>59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18871FEE-382C-4363-86F4-15669DCA34F8}" type="datetime1">
              <a:rPr lang="en-US" smtClean="0"/>
              <a:pPr>
                <a:defRPr/>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E300203-E8E7-4039-934D-6518199A0238}" type="slidenum">
              <a:rPr lang="en-US" smtClean="0"/>
              <a:pPr>
                <a:defRPr/>
              </a:pPr>
              <a:t>‹#›</a:t>
            </a:fld>
            <a:endParaRPr lang="en-US"/>
          </a:p>
        </p:txBody>
      </p:sp>
    </p:spTree>
    <p:extLst>
      <p:ext uri="{BB962C8B-B14F-4D97-AF65-F5344CB8AC3E}">
        <p14:creationId xmlns:p14="http://schemas.microsoft.com/office/powerpoint/2010/main" val="2296157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8ABD3F7-4984-4083-8F9C-079A84433CDF}" type="datetime1">
              <a:rPr lang="en-US" smtClean="0"/>
              <a:pPr>
                <a:defRPr/>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3E9CA388-804E-443C-9CD7-D67F7C0F0EE5}" type="slidenum">
              <a:rPr lang="en-US" smtClean="0"/>
              <a:pPr>
                <a:defRPr/>
              </a:pPr>
              <a:t>‹#›</a:t>
            </a:fld>
            <a:endParaRPr lang="en-US"/>
          </a:p>
        </p:txBody>
      </p:sp>
    </p:spTree>
    <p:extLst>
      <p:ext uri="{BB962C8B-B14F-4D97-AF65-F5344CB8AC3E}">
        <p14:creationId xmlns:p14="http://schemas.microsoft.com/office/powerpoint/2010/main" val="250611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002F2CD-578D-48F5-979F-3E16B0EE9D03}" type="datetime1">
              <a:rPr lang="en-US" smtClean="0"/>
              <a:pPr>
                <a:defRPr/>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8E2FB06-3919-43E3-91A2-DB4E6232250E}" type="slidenum">
              <a:rPr lang="en-US" smtClean="0"/>
              <a:pPr>
                <a:defRPr/>
              </a:pPr>
              <a:t>‹#›</a:t>
            </a:fld>
            <a:endParaRPr lang="en-US"/>
          </a:p>
        </p:txBody>
      </p:sp>
    </p:spTree>
    <p:extLst>
      <p:ext uri="{BB962C8B-B14F-4D97-AF65-F5344CB8AC3E}">
        <p14:creationId xmlns:p14="http://schemas.microsoft.com/office/powerpoint/2010/main" val="789943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2D47-66C8-0049-A1DF-A1080EAAF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3D814-374F-DB43-8DFC-C27F5D198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DCE4D-192D-B84D-AC21-816D973E7EB0}"/>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5" name="Footer Placeholder 4">
            <a:extLst>
              <a:ext uri="{FF2B5EF4-FFF2-40B4-BE49-F238E27FC236}">
                <a16:creationId xmlns:a16="http://schemas.microsoft.com/office/drawing/2014/main" id="{4567D425-CEF1-4C4A-AE23-512105D8E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0ABD3-E64A-CA4F-90AE-B155E273F561}"/>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672297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CD39-0003-3E4C-9356-CC43344A7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13D16-25FC-FC46-8638-5B720BF9B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DDC1C-0A6E-A746-8222-4DD9046975AF}"/>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5" name="Footer Placeholder 4">
            <a:extLst>
              <a:ext uri="{FF2B5EF4-FFF2-40B4-BE49-F238E27FC236}">
                <a16:creationId xmlns:a16="http://schemas.microsoft.com/office/drawing/2014/main" id="{3FB16DE0-0ACF-DC49-AE78-818B91486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6185D-7EC2-C34D-B3F7-47B0E8BA24B0}"/>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59877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79D7-F7DC-4E4D-B534-FE9847777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163D6-813B-204D-B748-0A6452C0D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A9268-8DBB-F543-A0B0-59D82FC7AA0C}"/>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5" name="Footer Placeholder 4">
            <a:extLst>
              <a:ext uri="{FF2B5EF4-FFF2-40B4-BE49-F238E27FC236}">
                <a16:creationId xmlns:a16="http://schemas.microsoft.com/office/drawing/2014/main" id="{87164308-3512-1544-BDE7-8BF661E4B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15482-3EAB-384E-8820-270DE5AEB47F}"/>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273746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823E-67FD-DF4D-8F05-147DCCFA9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9353A-50A6-5346-804A-630AE3578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7A363-ED24-8940-BB37-4B0D6FEC6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BFB0FD-C687-0641-92D1-DA321EAA1236}"/>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6" name="Footer Placeholder 5">
            <a:extLst>
              <a:ext uri="{FF2B5EF4-FFF2-40B4-BE49-F238E27FC236}">
                <a16:creationId xmlns:a16="http://schemas.microsoft.com/office/drawing/2014/main" id="{E6BADB51-8050-FC44-AFBC-8393C0991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C10D2F-8E03-AD48-B2E0-474C78018568}"/>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4090855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FC63-6305-4B4D-AD3F-7F54AB1DF1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D5030-51F2-8D43-8FAE-537A1E52B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600BF3-2659-774F-912C-60D88CC38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999E72-9EEC-AD49-B2E5-E9F121603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70E468-082F-F949-B3B4-3329B40CB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ED2AEA-DE65-AF41-9AA8-3017A778A396}"/>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8" name="Footer Placeholder 7">
            <a:extLst>
              <a:ext uri="{FF2B5EF4-FFF2-40B4-BE49-F238E27FC236}">
                <a16:creationId xmlns:a16="http://schemas.microsoft.com/office/drawing/2014/main" id="{336BE7FE-7915-9B43-A3EF-CFC65FD5C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AF4E58-724A-F74E-B738-39446098B387}"/>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344524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C921-A0BC-D742-A33C-E6ECDCCE31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6ACEFE-665F-A64E-9910-1A3083E07CA5}"/>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4" name="Footer Placeholder 3">
            <a:extLst>
              <a:ext uri="{FF2B5EF4-FFF2-40B4-BE49-F238E27FC236}">
                <a16:creationId xmlns:a16="http://schemas.microsoft.com/office/drawing/2014/main" id="{65B735ED-CCF6-CE4A-AEC2-E840833F2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AE43E7-9862-BF45-86BB-47DFB4535100}"/>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1251585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4D8EF-265F-F840-AAD7-C0CBF43FE760}"/>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3" name="Footer Placeholder 2">
            <a:extLst>
              <a:ext uri="{FF2B5EF4-FFF2-40B4-BE49-F238E27FC236}">
                <a16:creationId xmlns:a16="http://schemas.microsoft.com/office/drawing/2014/main" id="{E93E1367-C5EA-214E-8233-B362DC5C3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78C5D-17AC-2744-8826-F6C8F08B084C}"/>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3352834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7AB-65C7-5849-93E3-3A3AAA208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6F0133-0061-4141-8F78-5CE4C6BBB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64A7B-BB20-1A41-BE62-E5F91CF00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C4948-3CDE-C84E-A88E-9F6E2CE9B126}"/>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6" name="Footer Placeholder 5">
            <a:extLst>
              <a:ext uri="{FF2B5EF4-FFF2-40B4-BE49-F238E27FC236}">
                <a16:creationId xmlns:a16="http://schemas.microsoft.com/office/drawing/2014/main" id="{5F5A6577-B9D7-144D-BD26-17DE4EF68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8C044-9CFA-AF43-94FA-98DAB3ECCC37}"/>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425526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F9E4924-1225-4F95-98A8-DCDC08D61BC6}" type="datetime1">
              <a:rPr lang="en-US" smtClean="0"/>
              <a:pPr>
                <a:defRPr/>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89CB896A-C194-4F50-BB12-973ACBD0F4F5}" type="slidenum">
              <a:rPr lang="en-US" smtClean="0"/>
              <a:pPr>
                <a:defRPr/>
              </a:pPr>
              <a:t>‹#›</a:t>
            </a:fld>
            <a:endParaRPr lang="en-US"/>
          </a:p>
        </p:txBody>
      </p:sp>
    </p:spTree>
    <p:extLst>
      <p:ext uri="{BB962C8B-B14F-4D97-AF65-F5344CB8AC3E}">
        <p14:creationId xmlns:p14="http://schemas.microsoft.com/office/powerpoint/2010/main" val="3764796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FAB1-68EF-2C4A-9C99-D8B050B6A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C5B7E-72B3-AA4D-8DD9-5E194BA9A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CF2D8-C36C-054F-9DF3-FED187F2E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89A5E-01F2-EB43-BE60-AEF658FFD56C}"/>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6" name="Footer Placeholder 5">
            <a:extLst>
              <a:ext uri="{FF2B5EF4-FFF2-40B4-BE49-F238E27FC236}">
                <a16:creationId xmlns:a16="http://schemas.microsoft.com/office/drawing/2014/main" id="{7B8FE135-3DB8-6647-BD58-9299BC41F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DE505-940C-FD47-A74E-2A96F22DD4ED}"/>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516904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59C4-1AE8-9A44-AD85-F247BEB6D8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D6403C-3C73-2D45-B054-FF579002BF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ECAF2-97AE-D749-8024-4CAC9137F872}"/>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5" name="Footer Placeholder 4">
            <a:extLst>
              <a:ext uri="{FF2B5EF4-FFF2-40B4-BE49-F238E27FC236}">
                <a16:creationId xmlns:a16="http://schemas.microsoft.com/office/drawing/2014/main" id="{6B03D696-C96F-DA45-B208-F96548BB6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5EF9D-81BE-D743-9C79-C21FA903B39C}"/>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3272082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5E675-A4D5-B94D-BDA2-F6D608B482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24A72-DE2B-6548-BBE2-CAE7404FF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37F98-5507-9747-8367-03554F60E16F}"/>
              </a:ext>
            </a:extLst>
          </p:cNvPr>
          <p:cNvSpPr>
            <a:spLocks noGrp="1"/>
          </p:cNvSpPr>
          <p:nvPr>
            <p:ph type="dt" sz="half" idx="10"/>
          </p:nvPr>
        </p:nvSpPr>
        <p:spPr/>
        <p:txBody>
          <a:bodyPr/>
          <a:lstStyle/>
          <a:p>
            <a:fld id="{BA1133BC-1F9B-0643-87C1-211323B94520}" type="datetimeFigureOut">
              <a:rPr lang="en-US" smtClean="0"/>
              <a:t>9/7/20</a:t>
            </a:fld>
            <a:endParaRPr lang="en-US"/>
          </a:p>
        </p:txBody>
      </p:sp>
      <p:sp>
        <p:nvSpPr>
          <p:cNvPr id="5" name="Footer Placeholder 4">
            <a:extLst>
              <a:ext uri="{FF2B5EF4-FFF2-40B4-BE49-F238E27FC236}">
                <a16:creationId xmlns:a16="http://schemas.microsoft.com/office/drawing/2014/main" id="{B02D3D23-C278-0F41-8D16-8539DDF81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83B0F-BCF4-4B4B-93D6-9D3227AEA6A0}"/>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13348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F53392C-2083-4C37-BBF3-4F3F944A308A}" type="datetime1">
              <a:rPr lang="en-US" smtClean="0"/>
              <a:pPr>
                <a:defRPr/>
              </a:pPr>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CB9CF79-7488-49BD-A47A-346534DC021C}" type="slidenum">
              <a:rPr lang="en-US" smtClean="0"/>
              <a:pPr>
                <a:defRPr/>
              </a:pPr>
              <a:t>‹#›</a:t>
            </a:fld>
            <a:endParaRPr lang="en-US"/>
          </a:p>
        </p:txBody>
      </p:sp>
    </p:spTree>
    <p:extLst>
      <p:ext uri="{BB962C8B-B14F-4D97-AF65-F5344CB8AC3E}">
        <p14:creationId xmlns:p14="http://schemas.microsoft.com/office/powerpoint/2010/main" val="176999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90F2FCA0-4F72-41A3-A9A8-48BD544B99C7}" type="datetime1">
              <a:rPr lang="en-US" smtClean="0"/>
              <a:pPr>
                <a:defRPr/>
              </a:pPr>
              <a:t>9/7/20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3F4C0FC-531C-4468-81F1-7E740A5E16CA}" type="slidenum">
              <a:rPr lang="en-US" smtClean="0"/>
              <a:pPr>
                <a:defRPr/>
              </a:pPr>
              <a:t>‹#›</a:t>
            </a:fld>
            <a:endParaRPr lang="en-US"/>
          </a:p>
        </p:txBody>
      </p:sp>
    </p:spTree>
    <p:extLst>
      <p:ext uri="{BB962C8B-B14F-4D97-AF65-F5344CB8AC3E}">
        <p14:creationId xmlns:p14="http://schemas.microsoft.com/office/powerpoint/2010/main" val="310061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3F343E8D-9B1F-40CB-BFC7-74593C5F7F82}" type="datetime1">
              <a:rPr lang="en-US" smtClean="0"/>
              <a:pPr>
                <a:defRPr/>
              </a:pPr>
              <a:t>9/7/20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561A011F-65B3-475A-8B4E-89BEFE0C96B8}" type="slidenum">
              <a:rPr lang="en-US" smtClean="0"/>
              <a:pPr>
                <a:defRPr/>
              </a:pPr>
              <a:t>‹#›</a:t>
            </a:fld>
            <a:endParaRPr lang="en-US"/>
          </a:p>
        </p:txBody>
      </p:sp>
    </p:spTree>
    <p:extLst>
      <p:ext uri="{BB962C8B-B14F-4D97-AF65-F5344CB8AC3E}">
        <p14:creationId xmlns:p14="http://schemas.microsoft.com/office/powerpoint/2010/main" val="1255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FA81E42-6F80-43BF-BD25-F4FB5069ECAE}" type="datetime1">
              <a:rPr lang="en-US" smtClean="0"/>
              <a:pPr>
                <a:defRPr/>
              </a:pPr>
              <a:t>9/7/20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BAC5783B-42EB-4803-8B8E-ED50B8FB4AE1}" type="slidenum">
              <a:rPr lang="en-US" smtClean="0"/>
              <a:pPr>
                <a:defRPr/>
              </a:pPr>
              <a:t>‹#›</a:t>
            </a:fld>
            <a:endParaRPr lang="en-US"/>
          </a:p>
        </p:txBody>
      </p:sp>
    </p:spTree>
    <p:extLst>
      <p:ext uri="{BB962C8B-B14F-4D97-AF65-F5344CB8AC3E}">
        <p14:creationId xmlns:p14="http://schemas.microsoft.com/office/powerpoint/2010/main" val="321097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908E122-2F13-4C7A-91BD-4024F5EDA09D}" type="datetime1">
              <a:rPr lang="en-US" smtClean="0"/>
              <a:pPr>
                <a:defRPr/>
              </a:pPr>
              <a:t>9/7/20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95E65A6-160A-48F1-AEEF-97513C4C9B3A}" type="slidenum">
              <a:rPr lang="en-US" smtClean="0"/>
              <a:pPr>
                <a:defRPr/>
              </a:pPr>
              <a:t>‹#›</a:t>
            </a:fld>
            <a:endParaRPr lang="en-US"/>
          </a:p>
        </p:txBody>
      </p:sp>
    </p:spTree>
    <p:extLst>
      <p:ext uri="{BB962C8B-B14F-4D97-AF65-F5344CB8AC3E}">
        <p14:creationId xmlns:p14="http://schemas.microsoft.com/office/powerpoint/2010/main" val="58072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92474E5-815D-48B3-BA40-210D8CCB03FF}" type="datetime1">
              <a:rPr lang="en-US" smtClean="0"/>
              <a:pPr>
                <a:defRPr/>
              </a:pPr>
              <a:t>9/7/20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BB5D5804-D876-4690-881E-74B53EE9FD72}" type="slidenum">
              <a:rPr lang="en-US" smtClean="0"/>
              <a:pPr>
                <a:defRPr/>
              </a:pPr>
              <a:t>‹#›</a:t>
            </a:fld>
            <a:endParaRPr lang="en-US"/>
          </a:p>
        </p:txBody>
      </p:sp>
    </p:spTree>
    <p:extLst>
      <p:ext uri="{BB962C8B-B14F-4D97-AF65-F5344CB8AC3E}">
        <p14:creationId xmlns:p14="http://schemas.microsoft.com/office/powerpoint/2010/main" val="82809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F1D7742-CCBC-4143-8F45-43F68069AF40}" type="datetime1">
              <a:rPr lang="en-US" smtClean="0"/>
              <a:pPr>
                <a:defRPr/>
              </a:pPr>
              <a:t>9/7/20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58CEA9-3AD7-4C5C-9FFE-4BDED856658A}" type="slidenum">
              <a:rPr lang="en-US" smtClean="0"/>
              <a:pPr>
                <a:defRPr/>
              </a:pPr>
              <a:t>‹#›</a:t>
            </a:fld>
            <a:endParaRPr lang="en-US"/>
          </a:p>
        </p:txBody>
      </p:sp>
    </p:spTree>
    <p:extLst>
      <p:ext uri="{BB962C8B-B14F-4D97-AF65-F5344CB8AC3E}">
        <p14:creationId xmlns:p14="http://schemas.microsoft.com/office/powerpoint/2010/main" val="158149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A971C9D-BCDC-4C70-9555-69F1AB4771AA}" type="datetime1">
              <a:rPr lang="en-US" smtClean="0"/>
              <a:pPr>
                <a:defRPr/>
              </a:pPr>
              <a:t>9/7/20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57C1D79-0B51-44E1-A889-91C72DE83195}" type="slidenum">
              <a:rPr lang="en-US" smtClean="0"/>
              <a:pPr>
                <a:defRPr/>
              </a:pPr>
              <a:t>‹#›</a:t>
            </a:fld>
            <a:endParaRPr lang="en-US"/>
          </a:p>
        </p:txBody>
      </p:sp>
    </p:spTree>
    <p:extLst>
      <p:ext uri="{BB962C8B-B14F-4D97-AF65-F5344CB8AC3E}">
        <p14:creationId xmlns:p14="http://schemas.microsoft.com/office/powerpoint/2010/main" val="20519278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376FA-2A32-454E-9394-A20D90D47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572D7A-875A-0243-8491-F1C8AD712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2FDFA-147E-AC49-99D1-19641932DD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133BC-1F9B-0643-87C1-211323B94520}" type="datetimeFigureOut">
              <a:rPr lang="en-US" smtClean="0"/>
              <a:t>9/7/20</a:t>
            </a:fld>
            <a:endParaRPr lang="en-US"/>
          </a:p>
        </p:txBody>
      </p:sp>
      <p:sp>
        <p:nvSpPr>
          <p:cNvPr id="5" name="Footer Placeholder 4">
            <a:extLst>
              <a:ext uri="{FF2B5EF4-FFF2-40B4-BE49-F238E27FC236}">
                <a16:creationId xmlns:a16="http://schemas.microsoft.com/office/drawing/2014/main" id="{D0D20082-3B34-BD4E-8ECF-C901EBA42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B2CC3B-FCBE-B24A-BC80-AD47AD9D2D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F27B-195E-AD46-AF94-78A7BB9B06AA}" type="slidenum">
              <a:rPr lang="en-US" smtClean="0"/>
              <a:t>‹#›</a:t>
            </a:fld>
            <a:endParaRPr lang="en-US"/>
          </a:p>
        </p:txBody>
      </p:sp>
    </p:spTree>
    <p:extLst>
      <p:ext uri="{BB962C8B-B14F-4D97-AF65-F5344CB8AC3E}">
        <p14:creationId xmlns:p14="http://schemas.microsoft.com/office/powerpoint/2010/main" val="2975989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guide/topics/ui/notifiers/toast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resources.jetbrains.com/assets/products/intellij-idea/IntelliJIDEA_ReferenceCard_mac.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eveloper.android.com/guide/topics/resources/providing-resources.html%23AlternativeResources" TargetMode="External"/><Relationship Id="rId2" Type="http://schemas.openxmlformats.org/officeDocument/2006/relationships/hyperlink" Target="http://developer.android.com/guide/practices/screen-compat-mod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eamtreehouse.com/library/build-a-blog-reader-android-app/exploring-the-masterdetail-template/the-modelviewcontroller-mvc-design-pattern-2"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sdk/installing/studio-tip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developer.android.com/tools/studio/index.html" TargetMode="External"/><Relationship Id="rId2" Type="http://schemas.openxmlformats.org/officeDocument/2006/relationships/hyperlink" Target="https://developer.android.com/guide/components/fundamentals.html" TargetMode="External"/><Relationship Id="rId1" Type="http://schemas.openxmlformats.org/officeDocument/2006/relationships/slideLayout" Target="../slideLayouts/slideLayout2.xml"/><Relationship Id="rId6" Type="http://schemas.openxmlformats.org/officeDocument/2006/relationships/hyperlink" Target="http://www.vogella.de/articles/AndroidIntent/article.html" TargetMode="External"/><Relationship Id="rId5" Type="http://schemas.openxmlformats.org/officeDocument/2006/relationships/hyperlink" Target="https://developer.android.com/guide/components/activities.html" TargetMode="External"/><Relationship Id="rId4" Type="http://schemas.openxmlformats.org/officeDocument/2006/relationships/hyperlink" Target="https://developer.android.com/training/basics/firstapp/creating-projec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45A7-99E8-9842-9BEB-2A850CB3468D}"/>
              </a:ext>
            </a:extLst>
          </p:cNvPr>
          <p:cNvSpPr>
            <a:spLocks noGrp="1"/>
          </p:cNvSpPr>
          <p:nvPr>
            <p:ph type="ctrTitle"/>
          </p:nvPr>
        </p:nvSpPr>
        <p:spPr/>
        <p:txBody>
          <a:bodyPr/>
          <a:lstStyle/>
          <a:p>
            <a:r>
              <a:rPr lang="en-US"/>
              <a:t>COMP3074 Mobile </a:t>
            </a:r>
            <a:r>
              <a:rPr lang="en-US" dirty="0"/>
              <a:t>App Development I</a:t>
            </a:r>
          </a:p>
        </p:txBody>
      </p:sp>
      <p:sp>
        <p:nvSpPr>
          <p:cNvPr id="3" name="Subtitle 2">
            <a:extLst>
              <a:ext uri="{FF2B5EF4-FFF2-40B4-BE49-F238E27FC236}">
                <a16:creationId xmlns:a16="http://schemas.microsoft.com/office/drawing/2014/main" id="{33DAEF18-9BD7-AA4C-83FD-84D65B71583B}"/>
              </a:ext>
            </a:extLst>
          </p:cNvPr>
          <p:cNvSpPr>
            <a:spLocks noGrp="1"/>
          </p:cNvSpPr>
          <p:nvPr>
            <p:ph type="subTitle" idx="1"/>
          </p:nvPr>
        </p:nvSpPr>
        <p:spPr/>
        <p:txBody>
          <a:bodyPr/>
          <a:lstStyle/>
          <a:p>
            <a:r>
              <a:rPr lang="en-US"/>
              <a:t>Week 1</a:t>
            </a:r>
            <a:endParaRPr lang="en-US" dirty="0"/>
          </a:p>
        </p:txBody>
      </p:sp>
      <p:sp>
        <p:nvSpPr>
          <p:cNvPr id="2050" name="Date Placeholder 3"/>
          <p:cNvSpPr>
            <a:spLocks noGrp="1"/>
          </p:cNvSpPr>
          <p:nvPr>
            <p:ph type="dt" sz="half" idx="10"/>
          </p:nvPr>
        </p:nvSpPr>
        <p:spPr>
          <a:noFill/>
        </p:spPr>
        <p:txBody>
          <a:bodyPr/>
          <a:lstStyle/>
          <a:p>
            <a:fld id="{93DD0031-3C98-4F6D-8F5E-9947ABCE3965}" type="datetime1">
              <a:rPr lang="en-US" smtClean="0"/>
              <a:pPr/>
              <a:t>9/7/20</a:t>
            </a:fld>
            <a:endParaRPr lang="en-US"/>
          </a:p>
        </p:txBody>
      </p:sp>
      <p:sp>
        <p:nvSpPr>
          <p:cNvPr id="2052" name="Slide Number Placeholder 5"/>
          <p:cNvSpPr>
            <a:spLocks noGrp="1"/>
          </p:cNvSpPr>
          <p:nvPr>
            <p:ph type="sldNum" sz="quarter" idx="12"/>
          </p:nvPr>
        </p:nvSpPr>
        <p:spPr>
          <a:noFill/>
        </p:spPr>
        <p:txBody>
          <a:bodyPr/>
          <a:lstStyle/>
          <a:p>
            <a:fld id="{B123BC5E-8DA1-4902-8E29-F5D12FB4A613}" type="slidenum">
              <a:rPr lang="en-US" smtClean="0"/>
              <a:pPr/>
              <a:t>1</a:t>
            </a:fld>
            <a:endParaRPr lang="en-US"/>
          </a:p>
        </p:txBody>
      </p:sp>
      <p:sp>
        <p:nvSpPr>
          <p:cNvPr id="2054" name="WordArt 7" descr="Paper bag"/>
          <p:cNvSpPr>
            <a:spLocks noChangeArrowheads="1" noChangeShapeType="1" noTextEdit="1"/>
          </p:cNvSpPr>
          <p:nvPr/>
        </p:nvSpPr>
        <p:spPr bwMode="auto">
          <a:xfrm>
            <a:off x="3352800" y="2438400"/>
            <a:ext cx="5562600" cy="1631950"/>
          </a:xfrm>
          <a:prstGeom prst="rect">
            <a:avLst/>
          </a:prstGeom>
        </p:spPr>
        <p:txBody>
          <a:bodyPr wrap="none" fromWordArt="1">
            <a:prstTxWarp prst="textPlain">
              <a:avLst>
                <a:gd name="adj" fmla="val 50000"/>
              </a:avLst>
            </a:prstTxWarp>
          </a:bodyPr>
          <a:lstStyle/>
          <a:p>
            <a:pPr algn="ctr"/>
            <a:endPar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dirty="0"/>
              <a:t>The Lifecycle of an Android Activity</a:t>
            </a:r>
            <a:endParaRPr lang="en-US" b="1" dirty="0"/>
          </a:p>
        </p:txBody>
      </p:sp>
      <p:sp>
        <p:nvSpPr>
          <p:cNvPr id="7174" name="Rectangle 3"/>
          <p:cNvSpPr>
            <a:spLocks noGrp="1" noChangeArrowheads="1"/>
          </p:cNvSpPr>
          <p:nvPr>
            <p:ph idx="1"/>
          </p:nvPr>
        </p:nvSpPr>
        <p:spPr/>
        <p:txBody>
          <a:bodyPr>
            <a:normAutofit lnSpcReduction="10000"/>
          </a:bodyPr>
          <a:lstStyle/>
          <a:p>
            <a:r>
              <a:rPr lang="en-US" sz="2200" dirty="0"/>
              <a:t>When an activity transitions into and out of the different states, it is notified through various </a:t>
            </a:r>
            <a:r>
              <a:rPr lang="en-US" sz="2200" i="1" dirty="0"/>
              <a:t>callback or life cycle methods</a:t>
            </a:r>
            <a:r>
              <a:rPr lang="en-US" sz="2200" dirty="0"/>
              <a:t>. </a:t>
            </a:r>
          </a:p>
          <a:p>
            <a:r>
              <a:rPr lang="en-US" sz="2200" dirty="0"/>
              <a:t>All of the callback methods are hooks that you can override to do appropriate work when the state of your activity changes:</a:t>
            </a:r>
          </a:p>
          <a:p>
            <a:pPr lvl="2">
              <a:buFont typeface="Wingdings" pitchFamily="2" charset="2"/>
              <a:buNone/>
            </a:pPr>
            <a:r>
              <a:rPr lang="en-US" sz="1800" dirty="0"/>
              <a:t>public </a:t>
            </a:r>
            <a:r>
              <a:rPr lang="en-US" sz="1800" dirty="0">
                <a:solidFill>
                  <a:srgbClr val="3333CC"/>
                </a:solidFill>
              </a:rPr>
              <a:t>class</a:t>
            </a:r>
            <a:r>
              <a:rPr lang="en-US" sz="1800" dirty="0"/>
              <a:t> </a:t>
            </a:r>
            <a:r>
              <a:rPr lang="en-US" sz="1800" dirty="0" err="1"/>
              <a:t>MyActivity</a:t>
            </a:r>
            <a:r>
              <a:rPr lang="en-US" sz="1800" dirty="0"/>
              <a:t> </a:t>
            </a:r>
            <a:r>
              <a:rPr lang="en-US" sz="1800" dirty="0">
                <a:solidFill>
                  <a:srgbClr val="3333CC"/>
                </a:solidFill>
              </a:rPr>
              <a:t>extends</a:t>
            </a:r>
            <a:r>
              <a:rPr lang="en-US" sz="1800" dirty="0"/>
              <a:t> </a:t>
            </a:r>
            <a:r>
              <a:rPr lang="en-US" sz="1800" b="1" dirty="0"/>
              <a:t>Activity</a:t>
            </a:r>
            <a:r>
              <a:rPr lang="en-US" sz="1800" dirty="0"/>
              <a:t> </a:t>
            </a:r>
          </a:p>
          <a:p>
            <a:pPr lvl="2">
              <a:buFont typeface="Wingdings" pitchFamily="2" charset="2"/>
              <a:buNone/>
            </a:pPr>
            <a:r>
              <a:rPr lang="en-US" sz="1800" dirty="0"/>
              <a:t>{</a:t>
            </a:r>
          </a:p>
          <a:p>
            <a:pPr lvl="2">
              <a:buFont typeface="Wingdings" pitchFamily="2" charset="2"/>
              <a:buNone/>
            </a:pPr>
            <a:r>
              <a:rPr lang="en-US" sz="1800" dirty="0"/>
              <a:t>	protected void </a:t>
            </a:r>
            <a:r>
              <a:rPr lang="en-US" sz="1800" b="1" dirty="0" err="1"/>
              <a:t>onCreate</a:t>
            </a:r>
            <a:r>
              <a:rPr lang="en-US" sz="1800" dirty="0"/>
              <a:t>(Bundle </a:t>
            </a:r>
            <a:r>
              <a:rPr lang="en-US" sz="1800" dirty="0" err="1"/>
              <a:t>savedInstanceState</a:t>
            </a:r>
            <a:r>
              <a:rPr lang="en-US" sz="1800" dirty="0"/>
              <a:t>);</a:t>
            </a:r>
          </a:p>
          <a:p>
            <a:pPr lvl="2">
              <a:buFont typeface="Wingdings" pitchFamily="2" charset="2"/>
              <a:buNone/>
            </a:pPr>
            <a:r>
              <a:rPr lang="en-US" sz="1800" dirty="0"/>
              <a:t>	protected void </a:t>
            </a:r>
            <a:r>
              <a:rPr lang="en-US" sz="1800" b="1" dirty="0" err="1"/>
              <a:t>onStart</a:t>
            </a:r>
            <a:r>
              <a:rPr lang="en-US" sz="1800" dirty="0"/>
              <a:t>();</a:t>
            </a:r>
          </a:p>
          <a:p>
            <a:pPr lvl="2">
              <a:buFont typeface="Wingdings" pitchFamily="2" charset="2"/>
              <a:buNone/>
            </a:pPr>
            <a:r>
              <a:rPr lang="en-US" sz="1800" dirty="0"/>
              <a:t>	protected void </a:t>
            </a:r>
            <a:r>
              <a:rPr lang="en-US" sz="1800" b="1" dirty="0" err="1"/>
              <a:t>onRestart</a:t>
            </a:r>
            <a:r>
              <a:rPr lang="en-US" sz="1800" dirty="0"/>
              <a:t>();</a:t>
            </a:r>
          </a:p>
          <a:p>
            <a:pPr lvl="2">
              <a:buFont typeface="Wingdings" pitchFamily="2" charset="2"/>
              <a:buNone/>
            </a:pPr>
            <a:r>
              <a:rPr lang="en-US" sz="1800" dirty="0"/>
              <a:t>	protected void </a:t>
            </a:r>
            <a:r>
              <a:rPr lang="en-US" sz="1800" b="1" dirty="0" err="1"/>
              <a:t>onResume</a:t>
            </a:r>
            <a:r>
              <a:rPr lang="en-US" sz="1800" dirty="0"/>
              <a:t>();</a:t>
            </a:r>
          </a:p>
          <a:p>
            <a:pPr lvl="2">
              <a:buFont typeface="Wingdings" pitchFamily="2" charset="2"/>
              <a:buNone/>
            </a:pPr>
            <a:r>
              <a:rPr lang="en-US" sz="1800" dirty="0"/>
              <a:t>	protected void </a:t>
            </a:r>
            <a:r>
              <a:rPr lang="en-US" sz="1800" b="1" dirty="0" err="1"/>
              <a:t>onPause</a:t>
            </a:r>
            <a:r>
              <a:rPr lang="en-US" sz="1800" dirty="0"/>
              <a:t>();</a:t>
            </a:r>
          </a:p>
          <a:p>
            <a:pPr lvl="2">
              <a:buFont typeface="Wingdings" pitchFamily="2" charset="2"/>
              <a:buNone/>
            </a:pPr>
            <a:r>
              <a:rPr lang="en-US" sz="1800" dirty="0"/>
              <a:t>	protected void </a:t>
            </a:r>
            <a:r>
              <a:rPr lang="en-US" sz="1800" b="1" dirty="0" err="1"/>
              <a:t>onStop</a:t>
            </a:r>
            <a:r>
              <a:rPr lang="en-US" sz="1800" dirty="0"/>
              <a:t>();</a:t>
            </a:r>
          </a:p>
          <a:p>
            <a:pPr lvl="2">
              <a:buFont typeface="Wingdings" pitchFamily="2" charset="2"/>
              <a:buNone/>
            </a:pPr>
            <a:r>
              <a:rPr lang="en-US" sz="1800" dirty="0"/>
              <a:t>	protected void </a:t>
            </a:r>
            <a:r>
              <a:rPr lang="en-US" sz="1800" b="1" dirty="0" err="1"/>
              <a:t>onDestroy</a:t>
            </a:r>
            <a:r>
              <a:rPr lang="en-US" sz="1800" dirty="0"/>
              <a:t>();</a:t>
            </a:r>
          </a:p>
          <a:p>
            <a:pPr lvl="2">
              <a:buFont typeface="Wingdings" pitchFamily="2" charset="2"/>
              <a:buNone/>
            </a:pPr>
            <a:r>
              <a:rPr lang="en-US" sz="1800" dirty="0"/>
              <a:t>}</a:t>
            </a:r>
          </a:p>
        </p:txBody>
      </p:sp>
      <p:sp>
        <p:nvSpPr>
          <p:cNvPr id="7170" name="Date Placeholder 3"/>
          <p:cNvSpPr>
            <a:spLocks noGrp="1"/>
          </p:cNvSpPr>
          <p:nvPr>
            <p:ph type="dt" sz="half" idx="10"/>
          </p:nvPr>
        </p:nvSpPr>
        <p:spPr>
          <a:noFill/>
        </p:spPr>
        <p:txBody>
          <a:bodyPr/>
          <a:lstStyle/>
          <a:p>
            <a:fld id="{4E87DB63-9CF2-470A-BE8D-912D8DB91355}" type="datetime1">
              <a:rPr lang="en-US" smtClean="0"/>
              <a:pPr/>
              <a:t>9/7/20</a:t>
            </a:fld>
            <a:endParaRPr lang="en-US"/>
          </a:p>
        </p:txBody>
      </p:sp>
      <p:sp>
        <p:nvSpPr>
          <p:cNvPr id="7172" name="Slide Number Placeholder 5"/>
          <p:cNvSpPr>
            <a:spLocks noGrp="1"/>
          </p:cNvSpPr>
          <p:nvPr>
            <p:ph type="sldNum" sz="quarter" idx="12"/>
          </p:nvPr>
        </p:nvSpPr>
        <p:spPr>
          <a:noFill/>
        </p:spPr>
        <p:txBody>
          <a:bodyPr/>
          <a:lstStyle/>
          <a:p>
            <a:fld id="{E9352C0A-D241-4ACF-9749-92677F2D2A78}"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en-US" sz="3200" dirty="0"/>
              <a:t>The Lifecycle of an Android Activity</a:t>
            </a:r>
          </a:p>
        </p:txBody>
      </p:sp>
      <p:sp>
        <p:nvSpPr>
          <p:cNvPr id="8198" name="Rectangle 3"/>
          <p:cNvSpPr>
            <a:spLocks noGrp="1" noChangeArrowheads="1"/>
          </p:cNvSpPr>
          <p:nvPr>
            <p:ph idx="1"/>
          </p:nvPr>
        </p:nvSpPr>
        <p:spPr/>
        <p:txBody>
          <a:bodyPr/>
          <a:lstStyle/>
          <a:p>
            <a:pPr algn="ctr">
              <a:buNone/>
            </a:pPr>
            <a:r>
              <a:rPr lang="en-US" sz="1800" dirty="0"/>
              <a:t>Loops and the paths an activity might take between states:</a:t>
            </a:r>
          </a:p>
        </p:txBody>
      </p:sp>
      <p:sp>
        <p:nvSpPr>
          <p:cNvPr id="8194" name="Date Placeholder 3"/>
          <p:cNvSpPr>
            <a:spLocks noGrp="1"/>
          </p:cNvSpPr>
          <p:nvPr>
            <p:ph type="dt" sz="half" idx="10"/>
          </p:nvPr>
        </p:nvSpPr>
        <p:spPr>
          <a:noFill/>
        </p:spPr>
        <p:txBody>
          <a:bodyPr/>
          <a:lstStyle/>
          <a:p>
            <a:fld id="{1FA10BF4-867E-4791-9BB0-ACEE3638C5E1}" type="datetime1">
              <a:rPr lang="en-US" smtClean="0"/>
              <a:pPr/>
              <a:t>9/7/20</a:t>
            </a:fld>
            <a:endParaRPr lang="en-US"/>
          </a:p>
        </p:txBody>
      </p:sp>
      <p:sp>
        <p:nvSpPr>
          <p:cNvPr id="8196" name="Slide Number Placeholder 5"/>
          <p:cNvSpPr>
            <a:spLocks noGrp="1"/>
          </p:cNvSpPr>
          <p:nvPr>
            <p:ph type="sldNum" sz="quarter" idx="12"/>
          </p:nvPr>
        </p:nvSpPr>
        <p:spPr>
          <a:noFill/>
        </p:spPr>
        <p:txBody>
          <a:bodyPr/>
          <a:lstStyle/>
          <a:p>
            <a:fld id="{B895B349-70F0-423D-93E1-CA941BB5FA0E}" type="slidenum">
              <a:rPr lang="en-US" smtClean="0"/>
              <a:pPr/>
              <a:t>11</a:t>
            </a:fld>
            <a:endParaRPr lang="en-US"/>
          </a:p>
        </p:txBody>
      </p:sp>
      <p:pic>
        <p:nvPicPr>
          <p:cNvPr id="2" name="Picture 1"/>
          <p:cNvPicPr>
            <a:picLocks noChangeAspect="1"/>
          </p:cNvPicPr>
          <p:nvPr/>
        </p:nvPicPr>
        <p:blipFill>
          <a:blip r:embed="rId2"/>
          <a:stretch>
            <a:fillRect/>
          </a:stretch>
        </p:blipFill>
        <p:spPr>
          <a:xfrm>
            <a:off x="6034107" y="1375179"/>
            <a:ext cx="3895687" cy="49811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Life Cycle Methods</a:t>
            </a:r>
          </a:p>
        </p:txBody>
      </p:sp>
      <p:sp>
        <p:nvSpPr>
          <p:cNvPr id="9219" name="Content Placeholder 2"/>
          <p:cNvSpPr>
            <a:spLocks noGrp="1"/>
          </p:cNvSpPr>
          <p:nvPr>
            <p:ph idx="1"/>
          </p:nvPr>
        </p:nvSpPr>
        <p:spPr/>
        <p:txBody>
          <a:bodyPr/>
          <a:lstStyle/>
          <a:p>
            <a:r>
              <a:rPr lang="en-US" sz="2200" b="1" dirty="0"/>
              <a:t>Initializing </a:t>
            </a:r>
            <a:r>
              <a:rPr lang="en-US" sz="2200" dirty="0"/>
              <a:t>Static Activity Data in </a:t>
            </a:r>
            <a:r>
              <a:rPr lang="en-US" sz="2200" b="1" dirty="0" err="1"/>
              <a:t>onCreate</a:t>
            </a:r>
            <a:r>
              <a:rPr lang="en-US" sz="2200" b="1" dirty="0"/>
              <a:t>()</a:t>
            </a:r>
          </a:p>
          <a:p>
            <a:pPr lvl="1"/>
            <a:r>
              <a:rPr lang="en-US" sz="2000" dirty="0"/>
              <a:t>any setup, such as </a:t>
            </a:r>
            <a:r>
              <a:rPr lang="en-US" sz="2000" b="1" dirty="0"/>
              <a:t>layout</a:t>
            </a:r>
            <a:r>
              <a:rPr lang="en-US" sz="2000" dirty="0"/>
              <a:t> and </a:t>
            </a:r>
            <a:r>
              <a:rPr lang="en-US" sz="2000" b="1" dirty="0"/>
              <a:t>data binding</a:t>
            </a:r>
            <a:r>
              <a:rPr lang="en-US" sz="2000" dirty="0"/>
              <a:t>, in the </a:t>
            </a:r>
            <a:r>
              <a:rPr lang="en-US" sz="2000" dirty="0" err="1"/>
              <a:t>onCreate</a:t>
            </a:r>
            <a:r>
              <a:rPr lang="en-US" sz="2000" dirty="0"/>
              <a:t>() </a:t>
            </a:r>
            <a:r>
              <a:rPr lang="en-US" sz="2000" dirty="0" err="1"/>
              <a:t>method.This</a:t>
            </a:r>
            <a:r>
              <a:rPr lang="en-US" sz="2000" dirty="0"/>
              <a:t> includes calls to the </a:t>
            </a:r>
            <a:r>
              <a:rPr lang="en-US" sz="2000" b="1" dirty="0" err="1"/>
              <a:t>setContentView</a:t>
            </a:r>
            <a:r>
              <a:rPr lang="en-US" sz="2000" dirty="0"/>
              <a:t>() method</a:t>
            </a:r>
          </a:p>
          <a:p>
            <a:r>
              <a:rPr lang="en-US" sz="2200" b="1" dirty="0"/>
              <a:t>Initializing and Retrieving</a:t>
            </a:r>
            <a:r>
              <a:rPr lang="en-US" sz="2200" dirty="0"/>
              <a:t> Activity Data in </a:t>
            </a:r>
            <a:r>
              <a:rPr lang="en-US" sz="2200" b="1" dirty="0" err="1"/>
              <a:t>onResume</a:t>
            </a:r>
            <a:r>
              <a:rPr lang="en-US" sz="2200" b="1" dirty="0"/>
              <a:t>()</a:t>
            </a:r>
          </a:p>
          <a:p>
            <a:pPr lvl="1"/>
            <a:r>
              <a:rPr lang="en-US" sz="2000" dirty="0"/>
              <a:t>Activity becomes the </a:t>
            </a:r>
            <a:r>
              <a:rPr lang="en-US" sz="2000" b="1" dirty="0"/>
              <a:t>foreground process</a:t>
            </a:r>
            <a:r>
              <a:rPr lang="en-US" sz="2000" dirty="0"/>
              <a:t>, the </a:t>
            </a:r>
            <a:r>
              <a:rPr lang="en-US" sz="2000" dirty="0" err="1"/>
              <a:t>onResume</a:t>
            </a:r>
            <a:r>
              <a:rPr lang="en-US" sz="2000" dirty="0"/>
              <a:t>() method is called</a:t>
            </a:r>
          </a:p>
          <a:p>
            <a:pPr lvl="1"/>
            <a:r>
              <a:rPr lang="en-US" sz="2000" b="1" dirty="0"/>
              <a:t>start audio, video, and animations </a:t>
            </a:r>
            <a:r>
              <a:rPr lang="en-US" sz="2000" dirty="0"/>
              <a:t>here</a:t>
            </a:r>
          </a:p>
          <a:p>
            <a:r>
              <a:rPr lang="en-US" sz="2200" b="1" dirty="0"/>
              <a:t>Stopping, Saving, and Releasing </a:t>
            </a:r>
            <a:r>
              <a:rPr lang="en-US" sz="2200" dirty="0"/>
              <a:t>Activity Data in</a:t>
            </a:r>
            <a:r>
              <a:rPr lang="en-US" sz="2200" b="1" dirty="0"/>
              <a:t> </a:t>
            </a:r>
            <a:r>
              <a:rPr lang="en-US" sz="2200" b="1" dirty="0" err="1"/>
              <a:t>onPause</a:t>
            </a:r>
            <a:r>
              <a:rPr lang="en-US" sz="2200" b="1" dirty="0"/>
              <a:t>()</a:t>
            </a:r>
          </a:p>
          <a:p>
            <a:pPr lvl="1"/>
            <a:r>
              <a:rPr lang="en-US" sz="2000" dirty="0"/>
              <a:t>Activity becomes the </a:t>
            </a:r>
            <a:r>
              <a:rPr lang="en-US" sz="2000" b="1" dirty="0"/>
              <a:t>background process</a:t>
            </a:r>
          </a:p>
          <a:p>
            <a:pPr lvl="1"/>
            <a:r>
              <a:rPr lang="en-US" sz="2000" b="1" dirty="0"/>
              <a:t>stop any audio, video</a:t>
            </a:r>
            <a:r>
              <a:rPr lang="en-US" sz="2000" dirty="0"/>
              <a:t>, and animations it started in the </a:t>
            </a:r>
            <a:r>
              <a:rPr lang="en-US" sz="2000" dirty="0" err="1"/>
              <a:t>onResume</a:t>
            </a:r>
            <a:r>
              <a:rPr lang="en-US" sz="2000" dirty="0"/>
              <a:t>() method</a:t>
            </a:r>
          </a:p>
          <a:p>
            <a:pPr lvl="1"/>
            <a:r>
              <a:rPr lang="en-US" sz="2000" b="1" dirty="0"/>
              <a:t>clean up</a:t>
            </a:r>
            <a:r>
              <a:rPr lang="en-US" sz="2000" dirty="0"/>
              <a:t> and release any resources</a:t>
            </a:r>
          </a:p>
          <a:p>
            <a:endParaRPr lang="en-US" dirty="0"/>
          </a:p>
        </p:txBody>
      </p:sp>
      <p:sp>
        <p:nvSpPr>
          <p:cNvPr id="9220" name="Date Placeholder 3"/>
          <p:cNvSpPr>
            <a:spLocks noGrp="1"/>
          </p:cNvSpPr>
          <p:nvPr>
            <p:ph type="dt" sz="half" idx="10"/>
          </p:nvPr>
        </p:nvSpPr>
        <p:spPr>
          <a:noFill/>
        </p:spPr>
        <p:txBody>
          <a:bodyPr/>
          <a:lstStyle/>
          <a:p>
            <a:fld id="{4BF85159-FDCE-44BB-B11D-EEBA05D2223D}" type="datetime1">
              <a:rPr lang="en-US" smtClean="0"/>
              <a:pPr/>
              <a:t>9/7/20</a:t>
            </a:fld>
            <a:endParaRPr lang="en-US"/>
          </a:p>
        </p:txBody>
      </p:sp>
      <p:sp>
        <p:nvSpPr>
          <p:cNvPr id="9222" name="Slide Number Placeholder 5"/>
          <p:cNvSpPr>
            <a:spLocks noGrp="1"/>
          </p:cNvSpPr>
          <p:nvPr>
            <p:ph type="sldNum" sz="quarter" idx="12"/>
          </p:nvPr>
        </p:nvSpPr>
        <p:spPr>
          <a:noFill/>
        </p:spPr>
        <p:txBody>
          <a:bodyPr/>
          <a:lstStyle/>
          <a:p>
            <a:fld id="{89267C84-0E12-4655-BF34-71B34D042560}"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Saving activity state</a:t>
            </a:r>
          </a:p>
        </p:txBody>
      </p:sp>
      <p:sp>
        <p:nvSpPr>
          <p:cNvPr id="10243" name="Content Placeholder 2"/>
          <p:cNvSpPr>
            <a:spLocks noGrp="1"/>
          </p:cNvSpPr>
          <p:nvPr>
            <p:ph idx="1"/>
          </p:nvPr>
        </p:nvSpPr>
        <p:spPr/>
        <p:txBody>
          <a:bodyPr/>
          <a:lstStyle/>
          <a:p>
            <a:r>
              <a:rPr lang="en-US" dirty="0"/>
              <a:t>Under low-memory conditions, the Android OS can kill the process for any Activity that has been </a:t>
            </a:r>
            <a:r>
              <a:rPr lang="en-US" b="1" dirty="0"/>
              <a:t>paused</a:t>
            </a:r>
            <a:r>
              <a:rPr lang="en-US" dirty="0"/>
              <a:t>, or </a:t>
            </a:r>
            <a:r>
              <a:rPr lang="en-US" b="1" dirty="0"/>
              <a:t>stopped</a:t>
            </a:r>
            <a:r>
              <a:rPr lang="en-US" dirty="0"/>
              <a:t>, </a:t>
            </a:r>
          </a:p>
          <a:p>
            <a:r>
              <a:rPr lang="en-US" dirty="0"/>
              <a:t>The Activity </a:t>
            </a:r>
            <a:r>
              <a:rPr lang="en-US" b="1" dirty="0"/>
              <a:t>state</a:t>
            </a:r>
            <a:r>
              <a:rPr lang="en-US" dirty="0"/>
              <a:t> is saved into a </a:t>
            </a:r>
            <a:r>
              <a:rPr lang="en-US" b="1" dirty="0"/>
              <a:t>Bundle</a:t>
            </a:r>
            <a:r>
              <a:rPr lang="en-US" dirty="0"/>
              <a:t> object, assuming the Activity implements and uses </a:t>
            </a:r>
            <a:r>
              <a:rPr lang="en-US" b="1" dirty="0" err="1"/>
              <a:t>onSaveInstanceState</a:t>
            </a:r>
            <a:r>
              <a:rPr lang="en-US" dirty="0"/>
              <a:t>() for custom data</a:t>
            </a:r>
          </a:p>
          <a:p>
            <a:pPr lvl="1"/>
            <a:r>
              <a:rPr lang="en-US" dirty="0"/>
              <a:t>some View data is automatically saved</a:t>
            </a:r>
          </a:p>
          <a:p>
            <a:r>
              <a:rPr lang="en-US" b="1" dirty="0"/>
              <a:t>Destroy</a:t>
            </a:r>
            <a:r>
              <a:rPr lang="en-US" dirty="0"/>
              <a:t> Static Activity Data in</a:t>
            </a:r>
            <a:r>
              <a:rPr lang="en-US" b="1" dirty="0"/>
              <a:t> </a:t>
            </a:r>
            <a:r>
              <a:rPr lang="en-US" b="1" dirty="0" err="1"/>
              <a:t>onDestroy</a:t>
            </a:r>
            <a:r>
              <a:rPr lang="en-US" b="1" dirty="0"/>
              <a:t>()</a:t>
            </a:r>
          </a:p>
          <a:p>
            <a:pPr lvl="1"/>
            <a:r>
              <a:rPr lang="en-US" dirty="0"/>
              <a:t>When an Activity is being destroyed, the </a:t>
            </a:r>
            <a:r>
              <a:rPr lang="en-US" b="1" dirty="0" err="1"/>
              <a:t>onDestroy</a:t>
            </a:r>
            <a:r>
              <a:rPr lang="en-US" dirty="0"/>
              <a:t>() method is called</a:t>
            </a:r>
          </a:p>
        </p:txBody>
      </p:sp>
      <p:sp>
        <p:nvSpPr>
          <p:cNvPr id="10244" name="Date Placeholder 3"/>
          <p:cNvSpPr>
            <a:spLocks noGrp="1"/>
          </p:cNvSpPr>
          <p:nvPr>
            <p:ph type="dt" sz="half" idx="10"/>
          </p:nvPr>
        </p:nvSpPr>
        <p:spPr>
          <a:noFill/>
        </p:spPr>
        <p:txBody>
          <a:bodyPr/>
          <a:lstStyle/>
          <a:p>
            <a:fld id="{430FFA4F-D36C-44CC-8AF2-FAB8FA2D80F0}" type="datetime1">
              <a:rPr lang="en-US" smtClean="0"/>
              <a:pPr/>
              <a:t>9/7/20</a:t>
            </a:fld>
            <a:endParaRPr lang="en-US"/>
          </a:p>
        </p:txBody>
      </p:sp>
      <p:sp>
        <p:nvSpPr>
          <p:cNvPr id="10246" name="Slide Number Placeholder 5"/>
          <p:cNvSpPr>
            <a:spLocks noGrp="1"/>
          </p:cNvSpPr>
          <p:nvPr>
            <p:ph type="sldNum" sz="quarter" idx="12"/>
          </p:nvPr>
        </p:nvSpPr>
        <p:spPr>
          <a:noFill/>
        </p:spPr>
        <p:txBody>
          <a:bodyPr/>
          <a:lstStyle/>
          <a:p>
            <a:fld id="{905C630F-5CD1-4B27-8C2A-0C613BB39048}"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activity state</a:t>
            </a:r>
          </a:p>
        </p:txBody>
      </p:sp>
      <p:sp>
        <p:nvSpPr>
          <p:cNvPr id="3" name="Content Placeholder 2"/>
          <p:cNvSpPr>
            <a:spLocks noGrp="1"/>
          </p:cNvSpPr>
          <p:nvPr>
            <p:ph idx="1"/>
          </p:nvPr>
        </p:nvSpPr>
        <p:spPr/>
        <p:txBody>
          <a:bodyPr/>
          <a:lstStyle/>
          <a:p>
            <a:r>
              <a:rPr lang="en-US" sz="2000" dirty="0"/>
              <a:t>When an activity is paused or stopped, the state of the activity is retained:</a:t>
            </a:r>
          </a:p>
          <a:p>
            <a:r>
              <a:rPr lang="en-US" sz="2000" dirty="0"/>
              <a:t>if your activity instance is destroyed and recreated, the state of the layout is restored to its previous state with no code required by you.</a:t>
            </a:r>
          </a:p>
          <a:p>
            <a:pPr lvl="1"/>
            <a:r>
              <a:rPr lang="en-US" sz="2000" dirty="0"/>
              <a:t>However, your activity might have more state information that you'd like to restore</a:t>
            </a:r>
          </a:p>
        </p:txBody>
      </p:sp>
      <p:sp>
        <p:nvSpPr>
          <p:cNvPr id="4" name="Date Placeholder 3"/>
          <p:cNvSpPr>
            <a:spLocks noGrp="1"/>
          </p:cNvSpPr>
          <p:nvPr>
            <p:ph type="dt" sz="half" idx="10"/>
          </p:nvPr>
        </p:nvSpPr>
        <p:spPr/>
        <p:txBody>
          <a:bodyPr/>
          <a:lstStyle/>
          <a:p>
            <a:pPr>
              <a:defRPr/>
            </a:pPr>
            <a:fld id="{6F9E4924-1225-4F95-98A8-DCDC08D61BC6}" type="datetime1">
              <a:rPr lang="en-US" smtClean="0"/>
              <a:pPr>
                <a:defRPr/>
              </a:pPr>
              <a:t>9/7/20</a:t>
            </a:fld>
            <a:endParaRPr lang="en-US"/>
          </a:p>
        </p:txBody>
      </p:sp>
      <p:sp>
        <p:nvSpPr>
          <p:cNvPr id="6" name="Slide Number Placeholder 5"/>
          <p:cNvSpPr>
            <a:spLocks noGrp="1"/>
          </p:cNvSpPr>
          <p:nvPr>
            <p:ph type="sldNum" sz="quarter" idx="12"/>
          </p:nvPr>
        </p:nvSpPr>
        <p:spPr/>
        <p:txBody>
          <a:bodyPr/>
          <a:lstStyle/>
          <a:p>
            <a:pPr>
              <a:defRPr/>
            </a:pPr>
            <a:fld id="{89CB896A-C194-4F50-BB12-973ACBD0F4F5}" type="slidenum">
              <a:rPr lang="en-US" smtClean="0"/>
              <a:pPr>
                <a:defRPr/>
              </a:pPr>
              <a:t>14</a:t>
            </a:fld>
            <a:endParaRPr lang="en-US"/>
          </a:p>
        </p:txBody>
      </p:sp>
      <p:pic>
        <p:nvPicPr>
          <p:cNvPr id="2050" name="Picture 2" descr="https://developer.android.com/images/fundamentals/restore_ins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546" y="3282813"/>
            <a:ext cx="5710374" cy="323927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4267200" y="6611780"/>
            <a:ext cx="4455066" cy="246221"/>
          </a:xfrm>
          <a:prstGeom prst="rect">
            <a:avLst/>
          </a:prstGeom>
          <a:noFill/>
        </p:spPr>
        <p:txBody>
          <a:bodyPr wrap="none" rtlCol="0">
            <a:spAutoFit/>
          </a:bodyPr>
          <a:lstStyle/>
          <a:p>
            <a:r>
              <a:rPr lang="en-US" sz="1000" dirty="0"/>
              <a:t>http://developer.android.com/training/basics/activity-lifecycle/recreating.html</a:t>
            </a:r>
          </a:p>
        </p:txBody>
      </p:sp>
    </p:spTree>
    <p:extLst>
      <p:ext uri="{BB962C8B-B14F-4D97-AF65-F5344CB8AC3E}">
        <p14:creationId xmlns:p14="http://schemas.microsoft.com/office/powerpoint/2010/main" val="26548394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09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Activity101 example</a:t>
            </a:r>
          </a:p>
        </p:txBody>
      </p:sp>
      <p:sp>
        <p:nvSpPr>
          <p:cNvPr id="11267" name="Content Placeholder 2"/>
          <p:cNvSpPr>
            <a:spLocks noGrp="1"/>
          </p:cNvSpPr>
          <p:nvPr>
            <p:ph idx="1"/>
          </p:nvPr>
        </p:nvSpPr>
        <p:spPr/>
        <p:txBody>
          <a:bodyPr>
            <a:normAutofit fontScale="85000" lnSpcReduction="20000"/>
          </a:bodyPr>
          <a:lstStyle/>
          <a:p>
            <a:pPr>
              <a:buFont typeface="Wingdings" pitchFamily="2" charset="2"/>
              <a:buNone/>
            </a:pPr>
            <a:r>
              <a:rPr lang="en-US" sz="2000" b="1" dirty="0"/>
              <a:t>public class Activity101Activity extends Activity {</a:t>
            </a:r>
          </a:p>
          <a:p>
            <a:pPr>
              <a:buFont typeface="Wingdings" pitchFamily="2" charset="2"/>
              <a:buNone/>
            </a:pPr>
            <a:r>
              <a:rPr lang="en-US" sz="2000" b="1" dirty="0"/>
              <a:t>String tag = “Lifecycle”;</a:t>
            </a:r>
          </a:p>
          <a:p>
            <a:pPr>
              <a:buFont typeface="Wingdings" pitchFamily="2" charset="2"/>
              <a:buNone/>
            </a:pPr>
            <a:r>
              <a:rPr lang="en-US" sz="2000" dirty="0"/>
              <a:t>/** Called when the activity is first created. */</a:t>
            </a:r>
          </a:p>
          <a:p>
            <a:pPr>
              <a:buFont typeface="Wingdings" pitchFamily="2" charset="2"/>
              <a:buNone/>
            </a:pPr>
            <a:r>
              <a:rPr lang="en-US" sz="2000" dirty="0"/>
              <a:t>@Override</a:t>
            </a:r>
          </a:p>
          <a:p>
            <a:pPr>
              <a:buFont typeface="Wingdings" pitchFamily="2" charset="2"/>
              <a:buNone/>
            </a:pPr>
            <a:r>
              <a:rPr lang="en-US" sz="2000" b="1" dirty="0"/>
              <a:t>public void </a:t>
            </a:r>
            <a:r>
              <a:rPr lang="en-US" sz="2000" b="1" dirty="0" err="1"/>
              <a:t>onCreate</a:t>
            </a:r>
            <a:r>
              <a:rPr lang="en-US" sz="2000" b="1" dirty="0"/>
              <a:t>(Bundle </a:t>
            </a:r>
            <a:r>
              <a:rPr lang="en-US" sz="2000" b="1" dirty="0" err="1"/>
              <a:t>savedInstanceState</a:t>
            </a:r>
            <a:r>
              <a:rPr lang="en-US" sz="2000" b="1" dirty="0"/>
              <a:t>) {</a:t>
            </a:r>
          </a:p>
          <a:p>
            <a:pPr>
              <a:buFont typeface="Wingdings" pitchFamily="2" charset="2"/>
              <a:buNone/>
            </a:pPr>
            <a:r>
              <a:rPr lang="en-US" sz="2000" b="1" dirty="0" err="1"/>
              <a:t>super.onCreate</a:t>
            </a:r>
            <a:r>
              <a:rPr lang="en-US" sz="2000" b="1" dirty="0"/>
              <a:t>(</a:t>
            </a:r>
            <a:r>
              <a:rPr lang="en-US" sz="2000" b="1" dirty="0" err="1"/>
              <a:t>savedInstanceState</a:t>
            </a:r>
            <a:r>
              <a:rPr lang="en-US" sz="2000" b="1" dirty="0"/>
              <a:t>);</a:t>
            </a:r>
          </a:p>
          <a:p>
            <a:pPr>
              <a:buFont typeface="Wingdings" pitchFamily="2" charset="2"/>
              <a:buNone/>
            </a:pPr>
            <a:r>
              <a:rPr lang="en-US" sz="2000" dirty="0" err="1"/>
              <a:t>setContentView</a:t>
            </a:r>
            <a:r>
              <a:rPr lang="en-US" sz="2000" dirty="0"/>
              <a:t>(</a:t>
            </a:r>
            <a:r>
              <a:rPr lang="en-US" sz="2000" dirty="0" err="1"/>
              <a:t>R.layout.main</a:t>
            </a:r>
            <a:r>
              <a:rPr lang="en-US" sz="2000" dirty="0"/>
              <a:t>);</a:t>
            </a:r>
          </a:p>
          <a:p>
            <a:pPr>
              <a:buNone/>
            </a:pPr>
            <a:r>
              <a:rPr lang="en-US" sz="2000" dirty="0"/>
              <a:t>// Called when the activity is first created. This is where you should do all of your normal static set up</a:t>
            </a:r>
          </a:p>
          <a:p>
            <a:pPr>
              <a:buNone/>
            </a:pPr>
            <a:r>
              <a:rPr lang="en-US" sz="2000" dirty="0"/>
              <a:t>}</a:t>
            </a:r>
          </a:p>
          <a:p>
            <a:pPr>
              <a:buFont typeface="Wingdings" pitchFamily="2" charset="2"/>
              <a:buNone/>
            </a:pPr>
            <a:r>
              <a:rPr lang="en-US" sz="2000" b="1" dirty="0"/>
              <a:t>public void </a:t>
            </a:r>
            <a:r>
              <a:rPr lang="en-US" sz="2000" b="1" dirty="0" err="1"/>
              <a:t>onStart</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super.onStart</a:t>
            </a:r>
            <a:r>
              <a:rPr lang="en-US" sz="2000" b="1" dirty="0"/>
              <a:t>();</a:t>
            </a:r>
          </a:p>
          <a:p>
            <a:pPr>
              <a:buNone/>
            </a:pPr>
            <a:r>
              <a:rPr lang="en-US" sz="2000" dirty="0"/>
              <a:t>// The activity is about to become visible.</a:t>
            </a:r>
          </a:p>
          <a:p>
            <a:pPr>
              <a:buFont typeface="Wingdings" pitchFamily="2" charset="2"/>
              <a:buNone/>
            </a:pPr>
            <a:r>
              <a:rPr lang="en-US" sz="2000" b="1" dirty="0"/>
              <a:t>}</a:t>
            </a:r>
            <a:endParaRPr lang="en-US" sz="2000" dirty="0"/>
          </a:p>
        </p:txBody>
      </p:sp>
      <p:sp>
        <p:nvSpPr>
          <p:cNvPr id="11268" name="Date Placeholder 3"/>
          <p:cNvSpPr>
            <a:spLocks noGrp="1"/>
          </p:cNvSpPr>
          <p:nvPr>
            <p:ph type="dt" sz="half" idx="10"/>
          </p:nvPr>
        </p:nvSpPr>
        <p:spPr>
          <a:noFill/>
        </p:spPr>
        <p:txBody>
          <a:bodyPr/>
          <a:lstStyle/>
          <a:p>
            <a:fld id="{1778CA95-1096-46CA-8539-79FA8FA3771F}" type="datetime1">
              <a:rPr lang="en-US" smtClean="0"/>
              <a:pPr/>
              <a:t>9/7/20</a:t>
            </a:fld>
            <a:endParaRPr lang="en-US"/>
          </a:p>
        </p:txBody>
      </p:sp>
      <p:sp>
        <p:nvSpPr>
          <p:cNvPr id="11270" name="Slide Number Placeholder 5"/>
          <p:cNvSpPr>
            <a:spLocks noGrp="1"/>
          </p:cNvSpPr>
          <p:nvPr>
            <p:ph type="sldNum" sz="quarter" idx="12"/>
          </p:nvPr>
        </p:nvSpPr>
        <p:spPr>
          <a:noFill/>
        </p:spPr>
        <p:txBody>
          <a:bodyPr/>
          <a:lstStyle/>
          <a:p>
            <a:fld id="{62EDB9BE-CE5F-4819-9AA0-D3695BAB1C5D}"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Activity101 example</a:t>
            </a:r>
          </a:p>
        </p:txBody>
      </p:sp>
      <p:sp>
        <p:nvSpPr>
          <p:cNvPr id="12291" name="Content Placeholder 2"/>
          <p:cNvSpPr>
            <a:spLocks noGrp="1"/>
          </p:cNvSpPr>
          <p:nvPr>
            <p:ph idx="1"/>
          </p:nvPr>
        </p:nvSpPr>
        <p:spPr/>
        <p:txBody>
          <a:bodyPr>
            <a:normAutofit fontScale="70000" lnSpcReduction="20000"/>
          </a:bodyPr>
          <a:lstStyle/>
          <a:p>
            <a:pPr>
              <a:buFont typeface="Wingdings" pitchFamily="2" charset="2"/>
              <a:buNone/>
            </a:pPr>
            <a:r>
              <a:rPr lang="en-US" sz="2000" b="1" dirty="0"/>
              <a:t>public void </a:t>
            </a:r>
            <a:r>
              <a:rPr lang="en-US" sz="2000" b="1" dirty="0" err="1"/>
              <a:t>onRestart</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super.onRestart</a:t>
            </a:r>
            <a:r>
              <a:rPr lang="en-US" sz="2000" b="1" dirty="0"/>
              <a:t>();</a:t>
            </a:r>
          </a:p>
          <a:p>
            <a:r>
              <a:rPr lang="en-US" sz="2000" b="1" dirty="0"/>
              <a:t>// </a:t>
            </a:r>
            <a:r>
              <a:rPr lang="en-US" sz="2000" dirty="0"/>
              <a:t>Called after the activity has been stopped, just prior to it being started again. Always followed by </a:t>
            </a:r>
            <a:r>
              <a:rPr lang="en-US" sz="2000" dirty="0" err="1"/>
              <a:t>onStart</a:t>
            </a:r>
            <a:r>
              <a:rPr lang="en-US" sz="2000" dirty="0"/>
              <a:t>()</a:t>
            </a:r>
            <a:endParaRPr lang="en-US" sz="2000" b="1" i="1" dirty="0"/>
          </a:p>
          <a:p>
            <a:pPr>
              <a:buFont typeface="Wingdings" pitchFamily="2" charset="2"/>
              <a:buNone/>
            </a:pPr>
            <a:r>
              <a:rPr lang="en-US" sz="2000" b="1" dirty="0"/>
              <a:t>}</a:t>
            </a:r>
          </a:p>
          <a:p>
            <a:pPr>
              <a:buFont typeface="Wingdings" pitchFamily="2" charset="2"/>
              <a:buNone/>
            </a:pPr>
            <a:r>
              <a:rPr lang="en-US" sz="2000" b="1" dirty="0"/>
              <a:t>public void </a:t>
            </a:r>
            <a:r>
              <a:rPr lang="en-US" sz="2000" b="1" dirty="0" err="1"/>
              <a:t>onResume</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super.onResume</a:t>
            </a:r>
            <a:r>
              <a:rPr lang="en-US" sz="2000" b="1" dirty="0"/>
              <a:t>();</a:t>
            </a:r>
          </a:p>
          <a:p>
            <a:pPr>
              <a:buNone/>
            </a:pPr>
            <a:r>
              <a:rPr lang="en-US" sz="2000" dirty="0"/>
              <a:t>// The activity has become visible (it is now "resumed").</a:t>
            </a:r>
          </a:p>
          <a:p>
            <a:pPr>
              <a:buNone/>
            </a:pPr>
            <a:r>
              <a:rPr lang="en-US" sz="2000" b="1" dirty="0"/>
              <a:t>}</a:t>
            </a:r>
          </a:p>
          <a:p>
            <a:pPr>
              <a:buFont typeface="Wingdings" pitchFamily="2" charset="2"/>
              <a:buNone/>
            </a:pPr>
            <a:r>
              <a:rPr lang="en-US" sz="2000" b="1" dirty="0"/>
              <a:t>public void </a:t>
            </a:r>
            <a:r>
              <a:rPr lang="en-US" sz="2000" b="1" dirty="0" err="1"/>
              <a:t>onPause</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super.onPause</a:t>
            </a:r>
            <a:r>
              <a:rPr lang="en-US" sz="2000" b="1" dirty="0"/>
              <a:t>();</a:t>
            </a:r>
          </a:p>
          <a:p>
            <a:pPr>
              <a:buNone/>
            </a:pPr>
            <a:r>
              <a:rPr lang="en-US" sz="2000" dirty="0"/>
              <a:t> </a:t>
            </a:r>
            <a:r>
              <a:rPr lang="en-US" sz="1800" dirty="0"/>
              <a:t>// Another activity is taking focus (this activity is about to be "paused").</a:t>
            </a:r>
            <a:endParaRPr lang="en-US" sz="1800" b="1" dirty="0"/>
          </a:p>
          <a:p>
            <a:pPr>
              <a:buFont typeface="Wingdings" pitchFamily="2" charset="2"/>
              <a:buNone/>
            </a:pPr>
            <a:r>
              <a:rPr lang="en-US" sz="2000" b="1" dirty="0"/>
              <a:t>}</a:t>
            </a:r>
          </a:p>
        </p:txBody>
      </p:sp>
      <p:sp>
        <p:nvSpPr>
          <p:cNvPr id="12292" name="Date Placeholder 3"/>
          <p:cNvSpPr>
            <a:spLocks noGrp="1"/>
          </p:cNvSpPr>
          <p:nvPr>
            <p:ph type="dt" sz="half" idx="10"/>
          </p:nvPr>
        </p:nvSpPr>
        <p:spPr>
          <a:noFill/>
        </p:spPr>
        <p:txBody>
          <a:bodyPr/>
          <a:lstStyle/>
          <a:p>
            <a:fld id="{AEA41A6D-DE66-4B56-A364-14CFEA083217}" type="datetime1">
              <a:rPr lang="en-US" smtClean="0"/>
              <a:pPr/>
              <a:t>9/7/20</a:t>
            </a:fld>
            <a:endParaRPr lang="en-US"/>
          </a:p>
        </p:txBody>
      </p:sp>
      <p:sp>
        <p:nvSpPr>
          <p:cNvPr id="12294" name="Slide Number Placeholder 5"/>
          <p:cNvSpPr>
            <a:spLocks noGrp="1"/>
          </p:cNvSpPr>
          <p:nvPr>
            <p:ph type="sldNum" sz="quarter" idx="12"/>
          </p:nvPr>
        </p:nvSpPr>
        <p:spPr>
          <a:noFill/>
        </p:spPr>
        <p:txBody>
          <a:bodyPr/>
          <a:lstStyle/>
          <a:p>
            <a:fld id="{81B1B8F8-AF86-4A5F-B889-6B02EFF03078}"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Activity101 example</a:t>
            </a:r>
          </a:p>
        </p:txBody>
      </p:sp>
      <p:sp>
        <p:nvSpPr>
          <p:cNvPr id="13315" name="Content Placeholder 2"/>
          <p:cNvSpPr>
            <a:spLocks noGrp="1"/>
          </p:cNvSpPr>
          <p:nvPr>
            <p:ph idx="1"/>
          </p:nvPr>
        </p:nvSpPr>
        <p:spPr/>
        <p:txBody>
          <a:bodyPr>
            <a:normAutofit lnSpcReduction="10000"/>
          </a:bodyPr>
          <a:lstStyle/>
          <a:p>
            <a:pPr>
              <a:buFont typeface="Wingdings" pitchFamily="2" charset="2"/>
              <a:buNone/>
            </a:pPr>
            <a:r>
              <a:rPr lang="en-US" sz="2000" b="1" dirty="0"/>
              <a:t>public void </a:t>
            </a:r>
            <a:r>
              <a:rPr lang="en-US" sz="2000" b="1" dirty="0" err="1"/>
              <a:t>onStop</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super.onStop</a:t>
            </a:r>
            <a:r>
              <a:rPr lang="en-US" sz="2000" b="1" dirty="0"/>
              <a:t>();</a:t>
            </a:r>
          </a:p>
          <a:p>
            <a:pPr>
              <a:buNone/>
            </a:pPr>
            <a:r>
              <a:rPr lang="en-US" sz="2000" dirty="0"/>
              <a:t> // The activity is no longer visible (it is now "stopped")</a:t>
            </a:r>
          </a:p>
          <a:p>
            <a:pPr>
              <a:buNone/>
            </a:pPr>
            <a:r>
              <a:rPr lang="en-US" sz="2000" b="1" dirty="0"/>
              <a:t>}</a:t>
            </a:r>
          </a:p>
          <a:p>
            <a:pPr>
              <a:buFont typeface="Wingdings" pitchFamily="2" charset="2"/>
              <a:buNone/>
            </a:pPr>
            <a:r>
              <a:rPr lang="en-US" sz="2000" b="1" dirty="0"/>
              <a:t>public void </a:t>
            </a:r>
            <a:r>
              <a:rPr lang="en-US" sz="2000" b="1" dirty="0" err="1"/>
              <a:t>onDestroy</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super.onDestroy</a:t>
            </a:r>
            <a:r>
              <a:rPr lang="en-US" sz="2000" b="1" dirty="0"/>
              <a:t>();</a:t>
            </a:r>
          </a:p>
          <a:p>
            <a:pPr>
              <a:buNone/>
            </a:pPr>
            <a:r>
              <a:rPr lang="en-US" sz="2000" dirty="0"/>
              <a:t>// The activity is about to be destroyed.</a:t>
            </a:r>
          </a:p>
          <a:p>
            <a:pPr>
              <a:buNone/>
            </a:pPr>
            <a:r>
              <a:rPr lang="en-US" sz="2000" b="1" dirty="0"/>
              <a:t>}</a:t>
            </a:r>
          </a:p>
          <a:p>
            <a:pPr>
              <a:buFont typeface="Wingdings" pitchFamily="2" charset="2"/>
              <a:buNone/>
            </a:pPr>
            <a:r>
              <a:rPr lang="en-US" sz="2000" b="1" dirty="0"/>
              <a:t>}</a:t>
            </a:r>
          </a:p>
          <a:p>
            <a:endParaRPr lang="en-US" sz="2000" dirty="0"/>
          </a:p>
        </p:txBody>
      </p:sp>
      <p:sp>
        <p:nvSpPr>
          <p:cNvPr id="13316" name="Date Placeholder 3"/>
          <p:cNvSpPr>
            <a:spLocks noGrp="1"/>
          </p:cNvSpPr>
          <p:nvPr>
            <p:ph type="dt" sz="half" idx="10"/>
          </p:nvPr>
        </p:nvSpPr>
        <p:spPr>
          <a:noFill/>
        </p:spPr>
        <p:txBody>
          <a:bodyPr/>
          <a:lstStyle/>
          <a:p>
            <a:fld id="{75F59B65-5ACD-47B1-A98C-DB72918111AA}" type="datetime1">
              <a:rPr lang="en-US" smtClean="0"/>
              <a:pPr/>
              <a:t>9/7/20</a:t>
            </a:fld>
            <a:endParaRPr lang="en-US"/>
          </a:p>
        </p:txBody>
      </p:sp>
      <p:sp>
        <p:nvSpPr>
          <p:cNvPr id="13318" name="Slide Number Placeholder 5"/>
          <p:cNvSpPr>
            <a:spLocks noGrp="1"/>
          </p:cNvSpPr>
          <p:nvPr>
            <p:ph type="sldNum" sz="quarter" idx="12"/>
          </p:nvPr>
        </p:nvSpPr>
        <p:spPr>
          <a:noFill/>
        </p:spPr>
        <p:txBody>
          <a:bodyPr/>
          <a:lstStyle/>
          <a:p>
            <a:fld id="{F2B3E8A0-1359-4F98-AFE2-AF049A2E7DC7}"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Activity101 example</a:t>
            </a:r>
          </a:p>
        </p:txBody>
      </p:sp>
      <p:sp>
        <p:nvSpPr>
          <p:cNvPr id="3" name="Content Placeholder 2">
            <a:extLst>
              <a:ext uri="{FF2B5EF4-FFF2-40B4-BE49-F238E27FC236}">
                <a16:creationId xmlns:a16="http://schemas.microsoft.com/office/drawing/2014/main" id="{06BE8B53-ECF3-E242-8699-5E689C94360D}"/>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6F9E4924-1225-4F95-98A8-DCDC08D61BC6}" type="datetime1">
              <a:rPr lang="en-US" smtClean="0"/>
              <a:pPr>
                <a:defRPr/>
              </a:pPr>
              <a:t>9/7/20</a:t>
            </a:fld>
            <a:endParaRPr lang="en-US"/>
          </a:p>
        </p:txBody>
      </p:sp>
      <p:sp>
        <p:nvSpPr>
          <p:cNvPr id="6" name="Slide Number Placeholder 5"/>
          <p:cNvSpPr>
            <a:spLocks noGrp="1"/>
          </p:cNvSpPr>
          <p:nvPr>
            <p:ph type="sldNum" sz="quarter" idx="12"/>
          </p:nvPr>
        </p:nvSpPr>
        <p:spPr/>
        <p:txBody>
          <a:bodyPr/>
          <a:lstStyle/>
          <a:p>
            <a:pPr>
              <a:defRPr/>
            </a:pPr>
            <a:fld id="{89CB896A-C194-4F50-BB12-973ACBD0F4F5}" type="slidenum">
              <a:rPr lang="en-US" smtClean="0"/>
              <a:pPr>
                <a:defRPr/>
              </a:pPr>
              <a:t>19</a:t>
            </a:fld>
            <a:endParaRPr lang="en-US"/>
          </a:p>
        </p:txBody>
      </p:sp>
      <p:pic>
        <p:nvPicPr>
          <p:cNvPr id="7" name="Picture 6"/>
          <p:cNvPicPr>
            <a:picLocks noChangeAspect="1"/>
          </p:cNvPicPr>
          <p:nvPr/>
        </p:nvPicPr>
        <p:blipFill>
          <a:blip r:embed="rId3"/>
          <a:stretch>
            <a:fillRect/>
          </a:stretch>
        </p:blipFill>
        <p:spPr>
          <a:xfrm>
            <a:off x="2514600" y="1321157"/>
            <a:ext cx="8077200" cy="4997095"/>
          </a:xfrm>
          <a:prstGeom prst="rect">
            <a:avLst/>
          </a:prstGeom>
        </p:spPr>
      </p:pic>
    </p:spTree>
    <p:extLst>
      <p:ext uri="{BB962C8B-B14F-4D97-AF65-F5344CB8AC3E}">
        <p14:creationId xmlns:p14="http://schemas.microsoft.com/office/powerpoint/2010/main" val="14887745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z="3200" dirty="0"/>
              <a:t>Toast in Android</a:t>
            </a:r>
            <a:endParaRPr lang="en-US" sz="3200" b="1" dirty="0"/>
          </a:p>
        </p:txBody>
      </p:sp>
      <p:sp>
        <p:nvSpPr>
          <p:cNvPr id="34822" name="Rectangle 3"/>
          <p:cNvSpPr>
            <a:spLocks noGrp="1" noChangeArrowheads="1"/>
          </p:cNvSpPr>
          <p:nvPr>
            <p:ph idx="1"/>
          </p:nvPr>
        </p:nvSpPr>
        <p:spPr/>
        <p:txBody>
          <a:bodyPr/>
          <a:lstStyle/>
          <a:p>
            <a:r>
              <a:rPr lang="en-CA" sz="2000" dirty="0"/>
              <a:t>A toast provides simple feedback about an operation in a small popup. It only fills the amount of space required for the message and the current activity remains visible and interactive.</a:t>
            </a:r>
          </a:p>
          <a:p>
            <a:r>
              <a:rPr lang="en-US" sz="2000" dirty="0"/>
              <a:t>Let’s copy the code from the link below and see how we can display the toast!.</a:t>
            </a:r>
          </a:p>
          <a:p>
            <a:r>
              <a:rPr lang="en-US" sz="2000" dirty="0">
                <a:hlinkClick r:id="rId3"/>
              </a:rPr>
              <a:t>https://developer.android.com/guide/topics/ui/notifiers/toasts.html</a:t>
            </a:r>
            <a:endParaRPr lang="en-US" sz="2000" dirty="0"/>
          </a:p>
          <a:p>
            <a:r>
              <a:rPr lang="en-US" sz="2000" dirty="0" err="1"/>
              <a:t>IntelliJ</a:t>
            </a:r>
            <a:r>
              <a:rPr lang="en-US" sz="2000" dirty="0"/>
              <a:t> IDE shortcut:</a:t>
            </a:r>
          </a:p>
          <a:p>
            <a:r>
              <a:rPr lang="en-US" sz="2000" dirty="0">
                <a:hlinkClick r:id="rId4"/>
              </a:rPr>
              <a:t>https://resources.jetbrains.com/assets/products/intellij-idea/IntelliJIDEA_ReferenceCard_mac.pdf</a:t>
            </a:r>
            <a:endParaRPr lang="en-US" sz="2000" dirty="0"/>
          </a:p>
          <a:p>
            <a:endParaRPr lang="en-CA" sz="2000" dirty="0"/>
          </a:p>
          <a:p>
            <a:endParaRPr lang="en-US" sz="2000" dirty="0"/>
          </a:p>
        </p:txBody>
      </p:sp>
      <p:sp>
        <p:nvSpPr>
          <p:cNvPr id="34818" name="Date Placeholder 3"/>
          <p:cNvSpPr>
            <a:spLocks noGrp="1"/>
          </p:cNvSpPr>
          <p:nvPr>
            <p:ph type="dt" sz="half" idx="10"/>
          </p:nvPr>
        </p:nvSpPr>
        <p:spPr>
          <a:noFill/>
        </p:spPr>
        <p:txBody>
          <a:bodyPr/>
          <a:lstStyle/>
          <a:p>
            <a:fld id="{BE4210D6-08AB-489E-B8CA-1FCF1B5FF44C}" type="datetime1">
              <a:rPr lang="en-US" smtClean="0"/>
              <a:pPr/>
              <a:t>9/7/20</a:t>
            </a:fld>
            <a:endParaRPr lang="en-US"/>
          </a:p>
        </p:txBody>
      </p:sp>
      <p:sp>
        <p:nvSpPr>
          <p:cNvPr id="34820" name="Slide Number Placeholder 5"/>
          <p:cNvSpPr>
            <a:spLocks noGrp="1"/>
          </p:cNvSpPr>
          <p:nvPr>
            <p:ph type="sldNum" sz="quarter" idx="12"/>
          </p:nvPr>
        </p:nvSpPr>
        <p:spPr>
          <a:noFill/>
        </p:spPr>
        <p:txBody>
          <a:bodyPr/>
          <a:lstStyle/>
          <a:p>
            <a:fld id="{22D532DD-E9D8-4157-9979-8ADD2533F897}" type="slidenum">
              <a:rPr lang="en-US" smtClean="0"/>
              <a:pPr/>
              <a:t>2</a:t>
            </a:fld>
            <a:endParaRPr lang="en-US"/>
          </a:p>
        </p:txBody>
      </p:sp>
    </p:spTree>
    <p:extLst>
      <p:ext uri="{BB962C8B-B14F-4D97-AF65-F5344CB8AC3E}">
        <p14:creationId xmlns:p14="http://schemas.microsoft.com/office/powerpoint/2010/main" val="267908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z="3200"/>
              <a:t>Application Anatomy</a:t>
            </a:r>
            <a:endParaRPr lang="en-US" sz="3200" b="1"/>
          </a:p>
        </p:txBody>
      </p:sp>
      <p:sp>
        <p:nvSpPr>
          <p:cNvPr id="34822" name="Rectangle 3"/>
          <p:cNvSpPr>
            <a:spLocks noGrp="1" noChangeArrowheads="1"/>
          </p:cNvSpPr>
          <p:nvPr>
            <p:ph idx="1"/>
          </p:nvPr>
        </p:nvSpPr>
        <p:spPr/>
        <p:txBody>
          <a:bodyPr/>
          <a:lstStyle/>
          <a:p>
            <a:r>
              <a:rPr lang="en-US" sz="2000" dirty="0"/>
              <a:t>An Android application, along with a file called AndroidManifest.xml, is deployed to a device.</a:t>
            </a:r>
          </a:p>
          <a:p>
            <a:pPr lvl="1"/>
            <a:r>
              <a:rPr lang="en-US" sz="2000" b="1" dirty="0"/>
              <a:t>AndroidManifest.xml</a:t>
            </a:r>
            <a:r>
              <a:rPr lang="en-US" sz="2000" dirty="0"/>
              <a:t> contains the necessary configuration information to properly install it to the device. </a:t>
            </a:r>
          </a:p>
          <a:p>
            <a:pPr lvl="1"/>
            <a:r>
              <a:rPr lang="en-US" sz="2000" dirty="0"/>
              <a:t>It includes the required </a:t>
            </a:r>
            <a:r>
              <a:rPr lang="en-US" sz="2000" b="1" dirty="0"/>
              <a:t>class names </a:t>
            </a:r>
            <a:r>
              <a:rPr lang="en-US" sz="2000" dirty="0"/>
              <a:t>and </a:t>
            </a:r>
            <a:r>
              <a:rPr lang="en-US" sz="2000" b="1" dirty="0"/>
              <a:t>types of events </a:t>
            </a:r>
            <a:r>
              <a:rPr lang="en-US" sz="2000" dirty="0"/>
              <a:t>the application is able to process, and the </a:t>
            </a:r>
            <a:r>
              <a:rPr lang="en-US" sz="2000" b="1" dirty="0"/>
              <a:t>required permissions </a:t>
            </a:r>
            <a:r>
              <a:rPr lang="en-US" sz="2000" dirty="0"/>
              <a:t>the application needs to run. </a:t>
            </a:r>
          </a:p>
          <a:p>
            <a:pPr lvl="1"/>
            <a:r>
              <a:rPr lang="en-US" sz="2000" dirty="0"/>
              <a:t>For example, if an application requires access to the network — to download a file, for example — this permission must be explicitly stated in the manifest file. </a:t>
            </a:r>
          </a:p>
          <a:p>
            <a:pPr lvl="1"/>
            <a:r>
              <a:rPr lang="en-US" sz="2000" dirty="0"/>
              <a:t>Many applications may have this specific </a:t>
            </a:r>
            <a:r>
              <a:rPr lang="en-US" sz="2000"/>
              <a:t>permission enabled</a:t>
            </a:r>
            <a:r>
              <a:rPr lang="en-US" sz="2000" dirty="0"/>
              <a:t>. </a:t>
            </a:r>
          </a:p>
          <a:p>
            <a:pPr lvl="1"/>
            <a:r>
              <a:rPr lang="en-US" sz="2000" dirty="0"/>
              <a:t>Such </a:t>
            </a:r>
            <a:r>
              <a:rPr lang="en-US" sz="2000" b="1" dirty="0"/>
              <a:t>declarative security </a:t>
            </a:r>
            <a:r>
              <a:rPr lang="en-US" sz="2000" dirty="0"/>
              <a:t>helps reduce the likelihood that a rogue application can cause damage on your device.</a:t>
            </a:r>
          </a:p>
        </p:txBody>
      </p:sp>
      <p:sp>
        <p:nvSpPr>
          <p:cNvPr id="34818" name="Date Placeholder 3"/>
          <p:cNvSpPr>
            <a:spLocks noGrp="1"/>
          </p:cNvSpPr>
          <p:nvPr>
            <p:ph type="dt" sz="half" idx="10"/>
          </p:nvPr>
        </p:nvSpPr>
        <p:spPr>
          <a:noFill/>
        </p:spPr>
        <p:txBody>
          <a:bodyPr/>
          <a:lstStyle/>
          <a:p>
            <a:fld id="{BE4210D6-08AB-489E-B8CA-1FCF1B5FF44C}" type="datetime1">
              <a:rPr lang="en-US" smtClean="0"/>
              <a:pPr/>
              <a:t>9/7/20</a:t>
            </a:fld>
            <a:endParaRPr lang="en-US"/>
          </a:p>
        </p:txBody>
      </p:sp>
      <p:sp>
        <p:nvSpPr>
          <p:cNvPr id="34820" name="Slide Number Placeholder 5"/>
          <p:cNvSpPr>
            <a:spLocks noGrp="1"/>
          </p:cNvSpPr>
          <p:nvPr>
            <p:ph type="sldNum" sz="quarter" idx="12"/>
          </p:nvPr>
        </p:nvSpPr>
        <p:spPr>
          <a:noFill/>
        </p:spPr>
        <p:txBody>
          <a:bodyPr/>
          <a:lstStyle/>
          <a:p>
            <a:fld id="{22D532DD-E9D8-4157-9979-8ADD2533F897}" type="slidenum">
              <a:rPr lang="en-US" smtClean="0"/>
              <a:pPr/>
              <a:t>21</a:t>
            </a:fld>
            <a:endParaRPr lang="en-US"/>
          </a:p>
        </p:txBody>
      </p:sp>
    </p:spTree>
    <p:extLst>
      <p:ext uri="{BB962C8B-B14F-4D97-AF65-F5344CB8AC3E}">
        <p14:creationId xmlns:p14="http://schemas.microsoft.com/office/powerpoint/2010/main" val="1810775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dirty="0"/>
              <a:t>Defining Your Application Using</a:t>
            </a:r>
            <a:br>
              <a:rPr lang="en-US" sz="3200" dirty="0"/>
            </a:br>
            <a:r>
              <a:rPr lang="en-US" sz="3200" dirty="0"/>
              <a:t>the Android Manifest File</a:t>
            </a:r>
          </a:p>
        </p:txBody>
      </p:sp>
      <p:sp>
        <p:nvSpPr>
          <p:cNvPr id="14339" name="Content Placeholder 2"/>
          <p:cNvSpPr>
            <a:spLocks noGrp="1"/>
          </p:cNvSpPr>
          <p:nvPr>
            <p:ph idx="1"/>
          </p:nvPr>
        </p:nvSpPr>
        <p:spPr/>
        <p:txBody>
          <a:bodyPr>
            <a:normAutofit/>
          </a:bodyPr>
          <a:lstStyle/>
          <a:p>
            <a:r>
              <a:rPr lang="en-US" dirty="0"/>
              <a:t>The Android application manifest file is a specially formatted XML file that must accompany each Android application.</a:t>
            </a:r>
          </a:p>
          <a:p>
            <a:r>
              <a:rPr lang="en-US" dirty="0"/>
              <a:t>This file contains important information about the application’s identity:</a:t>
            </a:r>
          </a:p>
          <a:p>
            <a:pPr lvl="1"/>
            <a:r>
              <a:rPr lang="en-US" b="1" dirty="0"/>
              <a:t>Application’s name</a:t>
            </a:r>
          </a:p>
          <a:p>
            <a:pPr lvl="1"/>
            <a:r>
              <a:rPr lang="en-US" b="1" dirty="0"/>
              <a:t>Version </a:t>
            </a:r>
            <a:r>
              <a:rPr lang="en-US" dirty="0"/>
              <a:t>information</a:t>
            </a:r>
          </a:p>
          <a:p>
            <a:pPr lvl="1"/>
            <a:r>
              <a:rPr lang="en-US" b="1" dirty="0"/>
              <a:t>Application configuration information</a:t>
            </a:r>
          </a:p>
          <a:p>
            <a:r>
              <a:rPr lang="en-US" dirty="0"/>
              <a:t>The Android manifest file is named </a:t>
            </a:r>
            <a:r>
              <a:rPr lang="en-US" dirty="0" err="1">
                <a:solidFill>
                  <a:schemeClr val="tx1"/>
                </a:solidFill>
              </a:rPr>
              <a:t>AndroidManifest.xml</a:t>
            </a:r>
            <a:r>
              <a:rPr lang="en-US" dirty="0"/>
              <a:t> and must be included at the </a:t>
            </a:r>
            <a:r>
              <a:rPr lang="en-US" b="1" dirty="0"/>
              <a:t>top level</a:t>
            </a:r>
            <a:r>
              <a:rPr lang="en-US" dirty="0"/>
              <a:t> of any Android project</a:t>
            </a:r>
          </a:p>
        </p:txBody>
      </p:sp>
      <p:sp>
        <p:nvSpPr>
          <p:cNvPr id="14340" name="Date Placeholder 3"/>
          <p:cNvSpPr>
            <a:spLocks noGrp="1"/>
          </p:cNvSpPr>
          <p:nvPr>
            <p:ph type="dt" sz="half" idx="10"/>
          </p:nvPr>
        </p:nvSpPr>
        <p:spPr>
          <a:noFill/>
        </p:spPr>
        <p:txBody>
          <a:bodyPr/>
          <a:lstStyle/>
          <a:p>
            <a:fld id="{96575F4A-41DE-414A-B26A-B24EC907998F}" type="datetime1">
              <a:rPr lang="en-US" smtClean="0"/>
              <a:pPr/>
              <a:t>9/7/20</a:t>
            </a:fld>
            <a:endParaRPr lang="en-US"/>
          </a:p>
        </p:txBody>
      </p:sp>
      <p:sp>
        <p:nvSpPr>
          <p:cNvPr id="14342" name="Slide Number Placeholder 5"/>
          <p:cNvSpPr>
            <a:spLocks noGrp="1"/>
          </p:cNvSpPr>
          <p:nvPr>
            <p:ph type="sldNum" sz="quarter" idx="12"/>
          </p:nvPr>
        </p:nvSpPr>
        <p:spPr>
          <a:noFill/>
        </p:spPr>
        <p:txBody>
          <a:bodyPr/>
          <a:lstStyle/>
          <a:p>
            <a:fld id="{36DFD8AA-02BF-4BCA-8D5B-D19FEB289303}"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Editing the Android Manifest File</a:t>
            </a:r>
          </a:p>
        </p:txBody>
      </p:sp>
      <p:sp>
        <p:nvSpPr>
          <p:cNvPr id="16387" name="Content Placeholder 2"/>
          <p:cNvSpPr>
            <a:spLocks noGrp="1"/>
          </p:cNvSpPr>
          <p:nvPr>
            <p:ph idx="1"/>
          </p:nvPr>
        </p:nvSpPr>
        <p:spPr/>
        <p:txBody>
          <a:bodyPr/>
          <a:lstStyle/>
          <a:p>
            <a:r>
              <a:rPr lang="en-US" dirty="0"/>
              <a:t>Opening Android Manifest File:</a:t>
            </a:r>
          </a:p>
          <a:p>
            <a:endParaRPr lang="en-US" dirty="0"/>
          </a:p>
        </p:txBody>
      </p:sp>
      <p:sp>
        <p:nvSpPr>
          <p:cNvPr id="16388" name="Date Placeholder 3"/>
          <p:cNvSpPr>
            <a:spLocks noGrp="1"/>
          </p:cNvSpPr>
          <p:nvPr>
            <p:ph type="dt" sz="half" idx="10"/>
          </p:nvPr>
        </p:nvSpPr>
        <p:spPr>
          <a:noFill/>
        </p:spPr>
        <p:txBody>
          <a:bodyPr/>
          <a:lstStyle/>
          <a:p>
            <a:fld id="{9146C39A-C7BF-4494-9E0A-EEB82252742D}" type="datetime1">
              <a:rPr lang="en-US" smtClean="0"/>
              <a:pPr/>
              <a:t>9/7/20</a:t>
            </a:fld>
            <a:endParaRPr lang="en-US"/>
          </a:p>
        </p:txBody>
      </p:sp>
      <p:sp>
        <p:nvSpPr>
          <p:cNvPr id="16390" name="Slide Number Placeholder 5"/>
          <p:cNvSpPr>
            <a:spLocks noGrp="1"/>
          </p:cNvSpPr>
          <p:nvPr>
            <p:ph type="sldNum" sz="quarter" idx="12"/>
          </p:nvPr>
        </p:nvSpPr>
        <p:spPr>
          <a:noFill/>
        </p:spPr>
        <p:txBody>
          <a:bodyPr/>
          <a:lstStyle/>
          <a:p>
            <a:fld id="{2BC1C205-B2E5-48C5-AAE9-F0BB728EB2F2}" type="slidenum">
              <a:rPr lang="en-US" smtClean="0"/>
              <a:pPr/>
              <a:t>23</a:t>
            </a:fld>
            <a:endParaRPr lang="en-US"/>
          </a:p>
        </p:txBody>
      </p:sp>
      <p:pic>
        <p:nvPicPr>
          <p:cNvPr id="2" name="Picture 1"/>
          <p:cNvPicPr>
            <a:picLocks noChangeAspect="1"/>
          </p:cNvPicPr>
          <p:nvPr/>
        </p:nvPicPr>
        <p:blipFill>
          <a:blip r:embed="rId2"/>
          <a:stretch>
            <a:fillRect/>
          </a:stretch>
        </p:blipFill>
        <p:spPr>
          <a:xfrm>
            <a:off x="2139951" y="2454276"/>
            <a:ext cx="8079445" cy="4267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Managing Your Application’s Identity</a:t>
            </a:r>
          </a:p>
        </p:txBody>
      </p:sp>
      <p:sp>
        <p:nvSpPr>
          <p:cNvPr id="20483" name="Content Placeholder 2"/>
          <p:cNvSpPr>
            <a:spLocks noGrp="1"/>
          </p:cNvSpPr>
          <p:nvPr>
            <p:ph idx="1"/>
          </p:nvPr>
        </p:nvSpPr>
        <p:spPr/>
        <p:txBody>
          <a:bodyPr>
            <a:normAutofit/>
          </a:bodyPr>
          <a:lstStyle/>
          <a:p>
            <a:r>
              <a:rPr lang="en-US" dirty="0"/>
              <a:t>The </a:t>
            </a:r>
            <a:r>
              <a:rPr lang="en-US" b="1" dirty="0"/>
              <a:t>package name </a:t>
            </a:r>
            <a:r>
              <a:rPr lang="en-US" dirty="0"/>
              <a:t>must be defined within the Android manifest file within the &lt;manifest&gt; tag using the package attribute</a:t>
            </a:r>
          </a:p>
          <a:p>
            <a:r>
              <a:rPr lang="en-US" dirty="0"/>
              <a:t>The </a:t>
            </a:r>
            <a:r>
              <a:rPr lang="en-US" b="1" dirty="0"/>
              <a:t>version name </a:t>
            </a:r>
            <a:r>
              <a:rPr lang="en-US" dirty="0"/>
              <a:t>(</a:t>
            </a:r>
            <a:r>
              <a:rPr lang="en-US" dirty="0" err="1"/>
              <a:t>android:versionName</a:t>
            </a:r>
            <a:r>
              <a:rPr lang="en-US" dirty="0"/>
              <a:t>) is a user-friendly, developer-defined version attribute.</a:t>
            </a:r>
          </a:p>
          <a:p>
            <a:pPr>
              <a:buFont typeface="Wingdings" pitchFamily="2" charset="2"/>
              <a:buNone/>
            </a:pPr>
            <a:r>
              <a:rPr lang="en-US" dirty="0">
                <a:solidFill>
                  <a:schemeClr val="tx1"/>
                </a:solidFill>
              </a:rPr>
              <a:t>&lt;manifest </a:t>
            </a:r>
            <a:r>
              <a:rPr lang="en-US" dirty="0" err="1">
                <a:solidFill>
                  <a:schemeClr val="tx1"/>
                </a:solidFill>
              </a:rPr>
              <a:t>xmlns:android</a:t>
            </a:r>
            <a:r>
              <a:rPr lang="en-US" dirty="0">
                <a:solidFill>
                  <a:schemeClr val="tx1"/>
                </a:solidFill>
              </a:rPr>
              <a:t>=</a:t>
            </a:r>
            <a:r>
              <a:rPr lang="en-US" i="1" dirty="0">
                <a:solidFill>
                  <a:schemeClr val="tx1"/>
                </a:solidFill>
              </a:rPr>
              <a:t>"http://schemas.android.com/</a:t>
            </a:r>
            <a:r>
              <a:rPr lang="en-US" i="1" dirty="0" err="1">
                <a:solidFill>
                  <a:schemeClr val="tx1"/>
                </a:solidFill>
              </a:rPr>
              <a:t>apk</a:t>
            </a:r>
            <a:r>
              <a:rPr lang="en-US" i="1" dirty="0">
                <a:solidFill>
                  <a:schemeClr val="tx1"/>
                </a:solidFill>
              </a:rPr>
              <a:t>/res/android"</a:t>
            </a:r>
          </a:p>
          <a:p>
            <a:pPr>
              <a:buFont typeface="Wingdings" pitchFamily="2" charset="2"/>
              <a:buNone/>
            </a:pPr>
            <a:r>
              <a:rPr lang="en-US" dirty="0">
                <a:solidFill>
                  <a:schemeClr val="tx1"/>
                </a:solidFill>
              </a:rPr>
              <a:t>      </a:t>
            </a:r>
            <a:r>
              <a:rPr lang="en-US" b="1" dirty="0">
                <a:solidFill>
                  <a:schemeClr val="tx1"/>
                </a:solidFill>
              </a:rPr>
              <a:t>package</a:t>
            </a:r>
            <a:r>
              <a:rPr lang="en-US" dirty="0">
                <a:solidFill>
                  <a:schemeClr val="tx1"/>
                </a:solidFill>
              </a:rPr>
              <a:t>=</a:t>
            </a:r>
            <a:r>
              <a:rPr lang="en-US" i="1" dirty="0">
                <a:solidFill>
                  <a:schemeClr val="tx1"/>
                </a:solidFill>
              </a:rPr>
              <a:t>"</a:t>
            </a:r>
            <a:r>
              <a:rPr lang="en-US" i="1" dirty="0" err="1">
                <a:solidFill>
                  <a:schemeClr val="tx1"/>
                </a:solidFill>
              </a:rPr>
              <a:t>test.firstandroidapp</a:t>
            </a:r>
            <a:r>
              <a:rPr lang="en-US" i="1" dirty="0">
                <a:solidFill>
                  <a:schemeClr val="tx1"/>
                </a:solidFill>
              </a:rPr>
              <a:t>"</a:t>
            </a:r>
          </a:p>
          <a:p>
            <a:pPr>
              <a:buFont typeface="Wingdings" pitchFamily="2" charset="2"/>
              <a:buNone/>
            </a:pPr>
            <a:r>
              <a:rPr lang="en-US" dirty="0">
                <a:solidFill>
                  <a:schemeClr val="tx1"/>
                </a:solidFill>
              </a:rPr>
              <a:t>      </a:t>
            </a:r>
            <a:r>
              <a:rPr lang="en-US" dirty="0" err="1">
                <a:solidFill>
                  <a:schemeClr val="tx1"/>
                </a:solidFill>
              </a:rPr>
              <a:t>android:</a:t>
            </a:r>
            <a:r>
              <a:rPr lang="en-US" b="1" dirty="0" err="1">
                <a:solidFill>
                  <a:schemeClr val="tx1"/>
                </a:solidFill>
              </a:rPr>
              <a:t>versionCode</a:t>
            </a:r>
            <a:r>
              <a:rPr lang="en-US" dirty="0">
                <a:solidFill>
                  <a:schemeClr val="tx1"/>
                </a:solidFill>
              </a:rPr>
              <a:t>=</a:t>
            </a:r>
            <a:r>
              <a:rPr lang="en-US" i="1" dirty="0">
                <a:solidFill>
                  <a:schemeClr val="tx1"/>
                </a:solidFill>
              </a:rPr>
              <a:t>"1"</a:t>
            </a:r>
          </a:p>
          <a:p>
            <a:pPr>
              <a:buFont typeface="Wingdings" pitchFamily="2" charset="2"/>
              <a:buNone/>
            </a:pPr>
            <a:r>
              <a:rPr lang="en-US" dirty="0">
                <a:solidFill>
                  <a:schemeClr val="tx1"/>
                </a:solidFill>
              </a:rPr>
              <a:t>      </a:t>
            </a:r>
            <a:r>
              <a:rPr lang="en-US" dirty="0" err="1">
                <a:solidFill>
                  <a:schemeClr val="tx1"/>
                </a:solidFill>
              </a:rPr>
              <a:t>android:</a:t>
            </a:r>
            <a:r>
              <a:rPr lang="en-US" b="1" dirty="0" err="1">
                <a:solidFill>
                  <a:schemeClr val="tx1"/>
                </a:solidFill>
              </a:rPr>
              <a:t>versionName</a:t>
            </a:r>
            <a:r>
              <a:rPr lang="en-US" dirty="0">
                <a:solidFill>
                  <a:schemeClr val="tx1"/>
                </a:solidFill>
              </a:rPr>
              <a:t>=</a:t>
            </a:r>
            <a:r>
              <a:rPr lang="en-US" i="1" dirty="0">
                <a:solidFill>
                  <a:schemeClr val="tx1"/>
                </a:solidFill>
              </a:rPr>
              <a:t>"1.0"&gt;</a:t>
            </a:r>
            <a:endParaRPr lang="en-US" dirty="0">
              <a:solidFill>
                <a:schemeClr val="tx1"/>
              </a:solidFill>
            </a:endParaRPr>
          </a:p>
        </p:txBody>
      </p:sp>
      <p:sp>
        <p:nvSpPr>
          <p:cNvPr id="20484" name="Date Placeholder 3"/>
          <p:cNvSpPr>
            <a:spLocks noGrp="1"/>
          </p:cNvSpPr>
          <p:nvPr>
            <p:ph type="dt" sz="half" idx="10"/>
          </p:nvPr>
        </p:nvSpPr>
        <p:spPr>
          <a:noFill/>
        </p:spPr>
        <p:txBody>
          <a:bodyPr/>
          <a:lstStyle/>
          <a:p>
            <a:fld id="{0DF6AF41-E4C9-47EC-9B4B-A4AF3E3E76AE}" type="datetime1">
              <a:rPr lang="en-US" smtClean="0"/>
              <a:pPr/>
              <a:t>9/7/20</a:t>
            </a:fld>
            <a:endParaRPr lang="en-US"/>
          </a:p>
        </p:txBody>
      </p:sp>
      <p:sp>
        <p:nvSpPr>
          <p:cNvPr id="20486" name="Slide Number Placeholder 5"/>
          <p:cNvSpPr>
            <a:spLocks noGrp="1"/>
          </p:cNvSpPr>
          <p:nvPr>
            <p:ph type="sldNum" sz="quarter" idx="12"/>
          </p:nvPr>
        </p:nvSpPr>
        <p:spPr>
          <a:noFill/>
        </p:spPr>
        <p:txBody>
          <a:bodyPr/>
          <a:lstStyle/>
          <a:p>
            <a:fld id="{16BF3334-46EF-4E0E-B199-096B531459DC}" type="slidenum">
              <a:rPr lang="en-US" smtClean="0"/>
              <a:pPr/>
              <a:t>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Managing Your Application’s Identity</a:t>
            </a:r>
          </a:p>
        </p:txBody>
      </p:sp>
      <p:sp>
        <p:nvSpPr>
          <p:cNvPr id="20483" name="Content Placeholder 2"/>
          <p:cNvSpPr>
            <a:spLocks noGrp="1"/>
          </p:cNvSpPr>
          <p:nvPr>
            <p:ph idx="1"/>
          </p:nvPr>
        </p:nvSpPr>
        <p:spPr/>
        <p:txBody>
          <a:bodyPr>
            <a:normAutofit/>
          </a:bodyPr>
          <a:lstStyle/>
          <a:p>
            <a:r>
              <a:rPr lang="en-CA" b="1" dirty="0" err="1"/>
              <a:t>android:versionName</a:t>
            </a:r>
            <a:r>
              <a:rPr lang="en-CA" dirty="0"/>
              <a:t> — A string value that represents the release version of the application code, as it should be shown to users.</a:t>
            </a:r>
          </a:p>
          <a:p>
            <a:r>
              <a:rPr lang="en-CA" dirty="0"/>
              <a:t>The value is a string so that you can describe the application version as a &lt;major&gt;.&lt;minor&gt;.&lt;point&gt; string, or as any other type of absolute or relative version identifier. As with </a:t>
            </a:r>
            <a:r>
              <a:rPr lang="en-CA" dirty="0" err="1"/>
              <a:t>android:versionCode</a:t>
            </a:r>
            <a:r>
              <a:rPr lang="en-CA" dirty="0"/>
              <a:t>, the system does not use this value for any internal purpose, other than to enable applications to display it to users. Publishing services may also extract the </a:t>
            </a:r>
            <a:r>
              <a:rPr lang="en-CA" dirty="0" err="1"/>
              <a:t>android:versionName</a:t>
            </a:r>
            <a:r>
              <a:rPr lang="en-CA" dirty="0"/>
              <a:t> value for display to users.</a:t>
            </a:r>
          </a:p>
        </p:txBody>
      </p:sp>
      <p:sp>
        <p:nvSpPr>
          <p:cNvPr id="20486" name="Slide Number Placeholder 5"/>
          <p:cNvSpPr>
            <a:spLocks noGrp="1"/>
          </p:cNvSpPr>
          <p:nvPr>
            <p:ph type="sldNum" sz="quarter" idx="12"/>
          </p:nvPr>
        </p:nvSpPr>
        <p:spPr>
          <a:noFill/>
        </p:spPr>
        <p:txBody>
          <a:bodyPr/>
          <a:lstStyle/>
          <a:p>
            <a:fld id="{16BF3334-46EF-4E0E-B199-096B531459DC}" type="slidenum">
              <a:rPr lang="en-US" smtClean="0"/>
              <a:pPr/>
              <a:t>25</a:t>
            </a:fld>
            <a:endParaRPr lang="en-US"/>
          </a:p>
        </p:txBody>
      </p:sp>
    </p:spTree>
    <p:extLst>
      <p:ext uri="{BB962C8B-B14F-4D97-AF65-F5344CB8AC3E}">
        <p14:creationId xmlns:p14="http://schemas.microsoft.com/office/powerpoint/2010/main" val="29884115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Managing Your Application’s Identity</a:t>
            </a:r>
          </a:p>
        </p:txBody>
      </p:sp>
      <p:sp>
        <p:nvSpPr>
          <p:cNvPr id="20483" name="Content Placeholder 2"/>
          <p:cNvSpPr>
            <a:spLocks noGrp="1"/>
          </p:cNvSpPr>
          <p:nvPr>
            <p:ph idx="1"/>
          </p:nvPr>
        </p:nvSpPr>
        <p:spPr/>
        <p:txBody>
          <a:bodyPr>
            <a:normAutofit/>
          </a:bodyPr>
          <a:lstStyle/>
          <a:p>
            <a:r>
              <a:rPr lang="en-CA" sz="2800" b="1" dirty="0" err="1"/>
              <a:t>android:versionCode</a:t>
            </a:r>
            <a:r>
              <a:rPr lang="en-CA" sz="2800" b="1" dirty="0"/>
              <a:t> </a:t>
            </a:r>
            <a:r>
              <a:rPr lang="en-CA" sz="2800" dirty="0"/>
              <a:t>— An integer value that represents the version of the application code, relative to other versions.</a:t>
            </a:r>
          </a:p>
          <a:p>
            <a:r>
              <a:rPr lang="en-CA" sz="2800" dirty="0"/>
              <a:t>The value is an integer so that other applications can programmatically evaluate it, for example to check an upgrade or downgrade relationship. </a:t>
            </a:r>
          </a:p>
          <a:p>
            <a:r>
              <a:rPr lang="en-CA" sz="2800" dirty="0"/>
              <a:t>You can set the value to any integer you want, however you should make sure that each successive release of your application uses a greater value. The system does not enforce this </a:t>
            </a:r>
            <a:r>
              <a:rPr lang="en-CA" sz="2800" dirty="0" err="1"/>
              <a:t>behavior</a:t>
            </a:r>
            <a:r>
              <a:rPr lang="en-CA" sz="2800" dirty="0"/>
              <a:t>, but increasing the value with successive releases is normative.</a:t>
            </a:r>
          </a:p>
          <a:p>
            <a:endParaRPr lang="en-US" sz="2800" dirty="0"/>
          </a:p>
        </p:txBody>
      </p:sp>
      <p:sp>
        <p:nvSpPr>
          <p:cNvPr id="20486" name="Slide Number Placeholder 5"/>
          <p:cNvSpPr>
            <a:spLocks noGrp="1"/>
          </p:cNvSpPr>
          <p:nvPr>
            <p:ph type="sldNum" sz="quarter" idx="12"/>
          </p:nvPr>
        </p:nvSpPr>
        <p:spPr>
          <a:noFill/>
        </p:spPr>
        <p:txBody>
          <a:bodyPr/>
          <a:lstStyle/>
          <a:p>
            <a:fld id="{16BF3334-46EF-4E0E-B199-096B531459DC}" type="slidenum">
              <a:rPr lang="en-US" smtClean="0"/>
              <a:pPr/>
              <a:t>26</a:t>
            </a:fld>
            <a:endParaRPr lang="en-US"/>
          </a:p>
        </p:txBody>
      </p:sp>
    </p:spTree>
    <p:extLst>
      <p:ext uri="{BB962C8B-B14F-4D97-AF65-F5344CB8AC3E}">
        <p14:creationId xmlns:p14="http://schemas.microsoft.com/office/powerpoint/2010/main" val="1817846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a:t>Enforcing Application System Requirements</a:t>
            </a:r>
          </a:p>
        </p:txBody>
      </p:sp>
      <p:sp>
        <p:nvSpPr>
          <p:cNvPr id="22531" name="Content Placeholder 2"/>
          <p:cNvSpPr>
            <a:spLocks noGrp="1"/>
          </p:cNvSpPr>
          <p:nvPr>
            <p:ph idx="1"/>
          </p:nvPr>
        </p:nvSpPr>
        <p:spPr/>
        <p:txBody>
          <a:bodyPr/>
          <a:lstStyle/>
          <a:p>
            <a:r>
              <a:rPr lang="en-US" dirty="0"/>
              <a:t>Application system requirements that developers can configure through the Android manifest file include:</a:t>
            </a:r>
          </a:p>
          <a:p>
            <a:pPr lvl="1"/>
            <a:r>
              <a:rPr lang="en-US" dirty="0"/>
              <a:t>The Android </a:t>
            </a:r>
            <a:r>
              <a:rPr lang="en-US" b="1" dirty="0"/>
              <a:t>SDK versions </a:t>
            </a:r>
            <a:r>
              <a:rPr lang="en-US" dirty="0"/>
              <a:t>supported by the application</a:t>
            </a:r>
          </a:p>
          <a:p>
            <a:pPr lvl="1"/>
            <a:r>
              <a:rPr lang="en-US" dirty="0"/>
              <a:t>The Android </a:t>
            </a:r>
            <a:r>
              <a:rPr lang="en-US" b="1" dirty="0"/>
              <a:t>platform features </a:t>
            </a:r>
            <a:r>
              <a:rPr lang="en-US" dirty="0"/>
              <a:t>used by the application</a:t>
            </a:r>
          </a:p>
          <a:p>
            <a:pPr lvl="1"/>
            <a:r>
              <a:rPr lang="en-US" dirty="0"/>
              <a:t>The Android </a:t>
            </a:r>
            <a:r>
              <a:rPr lang="en-US" b="1" dirty="0"/>
              <a:t>hardware configurations </a:t>
            </a:r>
            <a:r>
              <a:rPr lang="en-US" dirty="0"/>
              <a:t>required by the application</a:t>
            </a:r>
          </a:p>
          <a:p>
            <a:pPr lvl="1"/>
            <a:r>
              <a:rPr lang="en-US" dirty="0"/>
              <a:t>The </a:t>
            </a:r>
            <a:r>
              <a:rPr lang="en-US" b="1" dirty="0"/>
              <a:t>screen sizes and pixel densities </a:t>
            </a:r>
            <a:r>
              <a:rPr lang="en-US" dirty="0"/>
              <a:t>supported by the application</a:t>
            </a:r>
          </a:p>
          <a:p>
            <a:pPr lvl="1"/>
            <a:r>
              <a:rPr lang="en-US" dirty="0"/>
              <a:t>Any </a:t>
            </a:r>
            <a:r>
              <a:rPr lang="en-US" b="1" dirty="0"/>
              <a:t>external libraries </a:t>
            </a:r>
            <a:r>
              <a:rPr lang="en-US" dirty="0"/>
              <a:t>that the application links to</a:t>
            </a:r>
          </a:p>
        </p:txBody>
      </p:sp>
      <p:sp>
        <p:nvSpPr>
          <p:cNvPr id="22532" name="Date Placeholder 3"/>
          <p:cNvSpPr>
            <a:spLocks noGrp="1"/>
          </p:cNvSpPr>
          <p:nvPr>
            <p:ph type="dt" sz="half" idx="10"/>
          </p:nvPr>
        </p:nvSpPr>
        <p:spPr>
          <a:noFill/>
        </p:spPr>
        <p:txBody>
          <a:bodyPr/>
          <a:lstStyle/>
          <a:p>
            <a:fld id="{4217B43A-73EF-4E72-8158-6E8D3BBD8A6F}" type="datetime1">
              <a:rPr lang="en-US" smtClean="0"/>
              <a:pPr/>
              <a:t>9/7/20</a:t>
            </a:fld>
            <a:endParaRPr lang="en-US"/>
          </a:p>
        </p:txBody>
      </p:sp>
      <p:sp>
        <p:nvSpPr>
          <p:cNvPr id="22534" name="Slide Number Placeholder 5"/>
          <p:cNvSpPr>
            <a:spLocks noGrp="1"/>
          </p:cNvSpPr>
          <p:nvPr>
            <p:ph type="sldNum" sz="quarter" idx="12"/>
          </p:nvPr>
        </p:nvSpPr>
        <p:spPr>
          <a:noFill/>
        </p:spPr>
        <p:txBody>
          <a:bodyPr/>
          <a:lstStyle/>
          <a:p>
            <a:fld id="{650AF08B-8DE8-4607-9F37-FF232BEA0B49}" type="slidenum">
              <a:rPr lang="en-US" smtClean="0"/>
              <a:pPr/>
              <a:t>27</a:t>
            </a:fld>
            <a:endParaRPr lang="en-US"/>
          </a:p>
        </p:txBody>
      </p:sp>
    </p:spTree>
    <p:extLst>
      <p:ext uri="{BB962C8B-B14F-4D97-AF65-F5344CB8AC3E}">
        <p14:creationId xmlns:p14="http://schemas.microsoft.com/office/powerpoint/2010/main" val="7846930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Setting Android SDKs</a:t>
            </a:r>
          </a:p>
        </p:txBody>
      </p:sp>
      <p:sp>
        <p:nvSpPr>
          <p:cNvPr id="23555" name="Content Placeholder 2"/>
          <p:cNvSpPr>
            <a:spLocks noGrp="1"/>
          </p:cNvSpPr>
          <p:nvPr>
            <p:ph idx="1"/>
          </p:nvPr>
        </p:nvSpPr>
        <p:spPr/>
        <p:txBody>
          <a:bodyPr/>
          <a:lstStyle/>
          <a:p>
            <a:r>
              <a:rPr lang="en-US" dirty="0"/>
              <a:t>Android manifest file using the </a:t>
            </a:r>
            <a:r>
              <a:rPr lang="en-US" dirty="0">
                <a:solidFill>
                  <a:schemeClr val="tx1"/>
                </a:solidFill>
              </a:rPr>
              <a:t>&lt;uses-</a:t>
            </a:r>
            <a:r>
              <a:rPr lang="en-US" dirty="0" err="1">
                <a:solidFill>
                  <a:schemeClr val="tx1"/>
                </a:solidFill>
              </a:rPr>
              <a:t>sdk</a:t>
            </a:r>
            <a:r>
              <a:rPr lang="en-US" dirty="0">
                <a:solidFill>
                  <a:schemeClr val="tx1"/>
                </a:solidFill>
              </a:rPr>
              <a:t>&gt;</a:t>
            </a:r>
            <a:r>
              <a:rPr lang="en-US" dirty="0"/>
              <a:t> </a:t>
            </a:r>
            <a:r>
              <a:rPr lang="en-US" dirty="0" err="1"/>
              <a:t>tag.This</a:t>
            </a:r>
            <a:r>
              <a:rPr lang="en-US" dirty="0"/>
              <a:t> tag has three important attributes:</a:t>
            </a:r>
          </a:p>
          <a:p>
            <a:pPr lvl="1"/>
            <a:r>
              <a:rPr lang="en-US" b="1" dirty="0"/>
              <a:t>The </a:t>
            </a:r>
            <a:r>
              <a:rPr lang="en-US" b="1" dirty="0" err="1">
                <a:solidFill>
                  <a:schemeClr val="tx1"/>
                </a:solidFill>
              </a:rPr>
              <a:t>minSdkVersion</a:t>
            </a:r>
            <a:r>
              <a:rPr lang="en-US" b="1" dirty="0"/>
              <a:t> attribute: specifies the lowest API level that the </a:t>
            </a:r>
            <a:r>
              <a:rPr lang="en-US" dirty="0"/>
              <a:t>application supports:</a:t>
            </a:r>
          </a:p>
          <a:p>
            <a:pPr lvl="1" algn="ctr">
              <a:buFont typeface="Wingdings" pitchFamily="2" charset="2"/>
              <a:buNone/>
            </a:pPr>
            <a:r>
              <a:rPr lang="en-US" dirty="0">
                <a:solidFill>
                  <a:schemeClr val="tx1"/>
                </a:solidFill>
              </a:rPr>
              <a:t>&lt;uses-</a:t>
            </a:r>
            <a:r>
              <a:rPr lang="en-US" dirty="0" err="1">
                <a:solidFill>
                  <a:schemeClr val="tx1"/>
                </a:solidFill>
              </a:rPr>
              <a:t>sdk</a:t>
            </a:r>
            <a:r>
              <a:rPr lang="en-US" dirty="0">
                <a:solidFill>
                  <a:schemeClr val="tx1"/>
                </a:solidFill>
              </a:rPr>
              <a:t> </a:t>
            </a:r>
            <a:r>
              <a:rPr lang="en-US" dirty="0" err="1">
                <a:solidFill>
                  <a:schemeClr val="tx1"/>
                </a:solidFill>
              </a:rPr>
              <a:t>android:</a:t>
            </a:r>
            <a:r>
              <a:rPr lang="en-US" b="1" dirty="0" err="1">
                <a:solidFill>
                  <a:schemeClr val="tx1"/>
                </a:solidFill>
              </a:rPr>
              <a:t>minSdkVersion</a:t>
            </a:r>
            <a:r>
              <a:rPr lang="en-US" dirty="0">
                <a:solidFill>
                  <a:schemeClr val="tx1"/>
                </a:solidFill>
              </a:rPr>
              <a:t>=“19" /&gt;</a:t>
            </a:r>
          </a:p>
          <a:p>
            <a:pPr lvl="1"/>
            <a:r>
              <a:rPr lang="en-US" b="1" dirty="0"/>
              <a:t>The </a:t>
            </a:r>
            <a:r>
              <a:rPr lang="en-US" b="1" dirty="0" err="1">
                <a:solidFill>
                  <a:schemeClr val="tx1"/>
                </a:solidFill>
              </a:rPr>
              <a:t>targetSdkVersion</a:t>
            </a:r>
            <a:r>
              <a:rPr lang="en-US" b="1" dirty="0"/>
              <a:t> attribute: specifies the optimum API level </a:t>
            </a:r>
            <a:r>
              <a:rPr lang="en-US" dirty="0"/>
              <a:t>that the application supports:</a:t>
            </a:r>
          </a:p>
          <a:p>
            <a:pPr lvl="1">
              <a:buFont typeface="Wingdings" pitchFamily="2" charset="2"/>
              <a:buNone/>
            </a:pPr>
            <a:r>
              <a:rPr lang="sv-SE" dirty="0">
                <a:solidFill>
                  <a:schemeClr val="tx1"/>
                </a:solidFill>
              </a:rPr>
              <a:t>&lt;uses-sdk android:minSdkVersion=”19" android:</a:t>
            </a:r>
            <a:r>
              <a:rPr lang="sv-SE" b="1" dirty="0">
                <a:solidFill>
                  <a:schemeClr val="tx1"/>
                </a:solidFill>
              </a:rPr>
              <a:t>targetSdkVersion</a:t>
            </a:r>
            <a:r>
              <a:rPr lang="sv-SE" dirty="0">
                <a:solidFill>
                  <a:schemeClr val="tx1"/>
                </a:solidFill>
              </a:rPr>
              <a:t>=”23”</a:t>
            </a:r>
            <a:endParaRPr lang="en-US" dirty="0">
              <a:solidFill>
                <a:schemeClr val="tx1"/>
              </a:solidFill>
            </a:endParaRPr>
          </a:p>
          <a:p>
            <a:pPr lvl="1">
              <a:buFont typeface="Wingdings" pitchFamily="2" charset="2"/>
              <a:buNone/>
            </a:pPr>
            <a:endParaRPr lang="en-US" sz="2000" dirty="0"/>
          </a:p>
        </p:txBody>
      </p:sp>
      <p:sp>
        <p:nvSpPr>
          <p:cNvPr id="23556" name="Date Placeholder 3"/>
          <p:cNvSpPr>
            <a:spLocks noGrp="1"/>
          </p:cNvSpPr>
          <p:nvPr>
            <p:ph type="dt" sz="half" idx="10"/>
          </p:nvPr>
        </p:nvSpPr>
        <p:spPr>
          <a:noFill/>
        </p:spPr>
        <p:txBody>
          <a:bodyPr/>
          <a:lstStyle/>
          <a:p>
            <a:fld id="{EE3E5B06-6FD6-45D4-95F1-1A9637E55533}" type="datetime1">
              <a:rPr lang="en-US" smtClean="0"/>
              <a:pPr/>
              <a:t>9/7/20</a:t>
            </a:fld>
            <a:endParaRPr lang="en-US"/>
          </a:p>
        </p:txBody>
      </p:sp>
      <p:sp>
        <p:nvSpPr>
          <p:cNvPr id="23558" name="Slide Number Placeholder 5"/>
          <p:cNvSpPr>
            <a:spLocks noGrp="1"/>
          </p:cNvSpPr>
          <p:nvPr>
            <p:ph type="sldNum" sz="quarter" idx="12"/>
          </p:nvPr>
        </p:nvSpPr>
        <p:spPr>
          <a:noFill/>
        </p:spPr>
        <p:txBody>
          <a:bodyPr/>
          <a:lstStyle/>
          <a:p>
            <a:fld id="{4BDA0B38-FA82-4D65-B649-A4110F6803BC}" type="slidenum">
              <a:rPr lang="en-US" smtClean="0"/>
              <a:pPr/>
              <a:t>28</a:t>
            </a:fld>
            <a:endParaRPr lang="en-US"/>
          </a:p>
        </p:txBody>
      </p:sp>
    </p:spTree>
    <p:extLst>
      <p:ext uri="{BB962C8B-B14F-4D97-AF65-F5344CB8AC3E}">
        <p14:creationId xmlns:p14="http://schemas.microsoft.com/office/powerpoint/2010/main" val="34943844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sz="3200" dirty="0"/>
              <a:t>Specifying Supported Screen Sizes</a:t>
            </a:r>
            <a:endParaRPr lang="en-US" sz="3200" b="1" dirty="0"/>
          </a:p>
        </p:txBody>
      </p:sp>
      <p:sp>
        <p:nvSpPr>
          <p:cNvPr id="24582" name="Rectangle 3"/>
          <p:cNvSpPr>
            <a:spLocks noGrp="1" noChangeArrowheads="1"/>
          </p:cNvSpPr>
          <p:nvPr>
            <p:ph idx="1"/>
          </p:nvPr>
        </p:nvSpPr>
        <p:spPr/>
        <p:txBody>
          <a:bodyPr/>
          <a:lstStyle/>
          <a:p>
            <a:r>
              <a:rPr lang="en-US" sz="2000" dirty="0"/>
              <a:t>The Android platform categorizes </a:t>
            </a:r>
            <a:r>
              <a:rPr lang="en-US" sz="2000" b="1" dirty="0"/>
              <a:t>screen types in terms of sizes </a:t>
            </a:r>
            <a:r>
              <a:rPr lang="en-US" sz="2000" dirty="0"/>
              <a:t>(small, normal, and large) and </a:t>
            </a:r>
            <a:r>
              <a:rPr lang="en-US" sz="2000" b="1" dirty="0"/>
              <a:t>pixel density</a:t>
            </a:r>
            <a:r>
              <a:rPr lang="en-US" sz="2000" dirty="0"/>
              <a:t> (low, medium, and high).</a:t>
            </a:r>
          </a:p>
          <a:p>
            <a:r>
              <a:rPr lang="en-US" sz="2000" dirty="0"/>
              <a:t>The &lt;</a:t>
            </a:r>
            <a:r>
              <a:rPr lang="en-US" sz="2000" dirty="0" err="1"/>
              <a:t>supportsscreen</a:t>
            </a:r>
            <a:r>
              <a:rPr lang="en-US" sz="2000" dirty="0"/>
              <a:t>&gt; tag can be used to specify which Android types of screens the application supports.</a:t>
            </a:r>
          </a:p>
          <a:p>
            <a:r>
              <a:rPr lang="en-US" sz="2000" dirty="0"/>
              <a:t>For example, if the application supports QVGA screens (small) and HVGA screens (normal) regardless of pixel density, the &lt;supports-screen&gt; tag is configured as follows:</a:t>
            </a:r>
          </a:p>
          <a:p>
            <a:pPr lvl="2">
              <a:buFont typeface="Wingdings" pitchFamily="2" charset="2"/>
              <a:buNone/>
            </a:pPr>
            <a:r>
              <a:rPr lang="en-US" sz="2000" dirty="0"/>
              <a:t>&lt;supports-screens </a:t>
            </a:r>
            <a:r>
              <a:rPr lang="en-US" sz="2000" dirty="0" err="1"/>
              <a:t>android:smallScreens</a:t>
            </a:r>
            <a:r>
              <a:rPr lang="en-US" sz="2000" dirty="0"/>
              <a:t>="true"</a:t>
            </a:r>
          </a:p>
          <a:p>
            <a:pPr lvl="2">
              <a:buFont typeface="Wingdings" pitchFamily="2" charset="2"/>
              <a:buNone/>
            </a:pPr>
            <a:r>
              <a:rPr lang="en-US" sz="2000" dirty="0" err="1"/>
              <a:t>android:normalScreens</a:t>
            </a:r>
            <a:r>
              <a:rPr lang="en-US" sz="2000" dirty="0"/>
              <a:t>="true"</a:t>
            </a:r>
          </a:p>
          <a:p>
            <a:pPr lvl="2">
              <a:buFont typeface="Wingdings" pitchFamily="2" charset="2"/>
              <a:buNone/>
            </a:pPr>
            <a:r>
              <a:rPr lang="en-US" sz="2000" dirty="0" err="1"/>
              <a:t>android:largeScreens"false</a:t>
            </a:r>
            <a:r>
              <a:rPr lang="en-US" sz="2000" dirty="0"/>
              <a:t>"</a:t>
            </a:r>
          </a:p>
          <a:p>
            <a:pPr lvl="2">
              <a:buFont typeface="Wingdings" pitchFamily="2" charset="2"/>
              <a:buNone/>
            </a:pPr>
            <a:r>
              <a:rPr lang="en-US" sz="2000" dirty="0" err="1"/>
              <a:t>android:anyDensity</a:t>
            </a:r>
            <a:r>
              <a:rPr lang="en-US" sz="2000" dirty="0"/>
              <a:t>="true"/&gt;</a:t>
            </a:r>
          </a:p>
        </p:txBody>
      </p:sp>
      <p:sp>
        <p:nvSpPr>
          <p:cNvPr id="24578" name="Date Placeholder 3"/>
          <p:cNvSpPr>
            <a:spLocks noGrp="1"/>
          </p:cNvSpPr>
          <p:nvPr>
            <p:ph type="dt" sz="half" idx="10"/>
          </p:nvPr>
        </p:nvSpPr>
        <p:spPr>
          <a:noFill/>
        </p:spPr>
        <p:txBody>
          <a:bodyPr/>
          <a:lstStyle/>
          <a:p>
            <a:fld id="{F0309692-CDF1-4F0F-BE48-C37BD9A21630}" type="datetime1">
              <a:rPr lang="en-US" smtClean="0"/>
              <a:pPr/>
              <a:t>9/7/20</a:t>
            </a:fld>
            <a:endParaRPr lang="en-US"/>
          </a:p>
        </p:txBody>
      </p:sp>
      <p:sp>
        <p:nvSpPr>
          <p:cNvPr id="24580" name="Slide Number Placeholder 5"/>
          <p:cNvSpPr>
            <a:spLocks noGrp="1"/>
          </p:cNvSpPr>
          <p:nvPr>
            <p:ph type="sldNum" sz="quarter" idx="12"/>
          </p:nvPr>
        </p:nvSpPr>
        <p:spPr>
          <a:noFill/>
        </p:spPr>
        <p:txBody>
          <a:bodyPr/>
          <a:lstStyle/>
          <a:p>
            <a:fld id="{A42214DE-EC1E-4D05-8615-6F273F50C271}" type="slidenum">
              <a:rPr lang="en-US" smtClean="0"/>
              <a:pPr/>
              <a:t>29</a:t>
            </a:fld>
            <a:endParaRPr lang="en-US"/>
          </a:p>
        </p:txBody>
      </p:sp>
    </p:spTree>
    <p:extLst>
      <p:ext uri="{BB962C8B-B14F-4D97-AF65-F5344CB8AC3E}">
        <p14:creationId xmlns:p14="http://schemas.microsoft.com/office/powerpoint/2010/main" val="29041635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t>Application architecture</a:t>
            </a:r>
            <a:endParaRPr lang="en-US" b="1"/>
          </a:p>
        </p:txBody>
      </p:sp>
      <p:sp>
        <p:nvSpPr>
          <p:cNvPr id="32774" name="Rectangle 3"/>
          <p:cNvSpPr>
            <a:spLocks noGrp="1" noChangeArrowheads="1"/>
          </p:cNvSpPr>
          <p:nvPr>
            <p:ph idx="1"/>
          </p:nvPr>
        </p:nvSpPr>
        <p:spPr/>
        <p:txBody>
          <a:bodyPr/>
          <a:lstStyle/>
          <a:p>
            <a:r>
              <a:rPr lang="en-US" sz="2000"/>
              <a:t>An Android application consists of one or more of the following classifications:</a:t>
            </a:r>
          </a:p>
          <a:p>
            <a:r>
              <a:rPr lang="en-US" sz="2000" b="1"/>
              <a:t>Activities</a:t>
            </a:r>
            <a:r>
              <a:rPr lang="en-US" sz="2000"/>
              <a:t> - an application that has a visible UI is implemented with an activity. </a:t>
            </a:r>
          </a:p>
          <a:p>
            <a:pPr lvl="1"/>
            <a:r>
              <a:rPr lang="en-US" sz="2000"/>
              <a:t>When a user selects an application from the home screen or application launcher, an activity is started. </a:t>
            </a:r>
          </a:p>
          <a:p>
            <a:r>
              <a:rPr lang="en-US" sz="2000" b="1"/>
              <a:t>Services</a:t>
            </a:r>
            <a:r>
              <a:rPr lang="en-US" sz="2000"/>
              <a:t> - a service should be used for any application that needs to persist for a long time, such as a network monitor or update-checking application. </a:t>
            </a:r>
          </a:p>
        </p:txBody>
      </p:sp>
      <p:sp>
        <p:nvSpPr>
          <p:cNvPr id="32770" name="Date Placeholder 3"/>
          <p:cNvSpPr>
            <a:spLocks noGrp="1"/>
          </p:cNvSpPr>
          <p:nvPr>
            <p:ph type="dt" sz="half" idx="10"/>
          </p:nvPr>
        </p:nvSpPr>
        <p:spPr>
          <a:noFill/>
        </p:spPr>
        <p:txBody>
          <a:bodyPr/>
          <a:lstStyle/>
          <a:p>
            <a:fld id="{21B7EF71-5765-4FDD-82C0-745D6C66CAE2}" type="datetime1">
              <a:rPr lang="en-US" smtClean="0"/>
              <a:pPr/>
              <a:t>9/7/20</a:t>
            </a:fld>
            <a:endParaRPr lang="en-US"/>
          </a:p>
        </p:txBody>
      </p:sp>
      <p:sp>
        <p:nvSpPr>
          <p:cNvPr id="32772" name="Slide Number Placeholder 5"/>
          <p:cNvSpPr>
            <a:spLocks noGrp="1"/>
          </p:cNvSpPr>
          <p:nvPr>
            <p:ph type="sldNum" sz="quarter" idx="12"/>
          </p:nvPr>
        </p:nvSpPr>
        <p:spPr>
          <a:noFill/>
        </p:spPr>
        <p:txBody>
          <a:bodyPr/>
          <a:lstStyle/>
          <a:p>
            <a:fld id="{686D3A69-73E8-48C6-9916-A3062CEDBEA0}" type="slidenum">
              <a:rPr lang="en-US" smtClean="0"/>
              <a:pPr/>
              <a:t>3</a:t>
            </a:fld>
            <a:endParaRPr lang="en-US"/>
          </a:p>
        </p:txBody>
      </p:sp>
    </p:spTree>
    <p:extLst>
      <p:ext uri="{BB962C8B-B14F-4D97-AF65-F5344CB8AC3E}">
        <p14:creationId xmlns:p14="http://schemas.microsoft.com/office/powerpoint/2010/main" val="364222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sz="3200" dirty="0"/>
              <a:t>Specifying Supported Screen Sizes</a:t>
            </a:r>
            <a:endParaRPr lang="en-US" sz="3200" b="1" dirty="0"/>
          </a:p>
        </p:txBody>
      </p:sp>
      <p:sp>
        <p:nvSpPr>
          <p:cNvPr id="24582" name="Rectangle 3"/>
          <p:cNvSpPr>
            <a:spLocks noGrp="1" noChangeArrowheads="1"/>
          </p:cNvSpPr>
          <p:nvPr>
            <p:ph idx="1"/>
          </p:nvPr>
        </p:nvSpPr>
        <p:spPr/>
        <p:txBody>
          <a:bodyPr/>
          <a:lstStyle/>
          <a:p>
            <a:r>
              <a:rPr lang="en-CA" sz="2000" dirty="0"/>
              <a:t>&lt;supports-screens&gt;</a:t>
            </a:r>
          </a:p>
          <a:p>
            <a:r>
              <a:rPr lang="en-CA" sz="2000" dirty="0"/>
              <a:t>Lets you specify the screen sizes your application supports and enable </a:t>
            </a:r>
            <a:r>
              <a:rPr lang="en-CA" sz="2000" dirty="0">
                <a:hlinkClick r:id="rId2"/>
              </a:rPr>
              <a:t>screen compatibility mode</a:t>
            </a:r>
            <a:r>
              <a:rPr lang="en-CA" sz="2000" dirty="0"/>
              <a:t> for screens larger than what your application supports. It's important that you always use this element in your application to specify the screen sizes your application supports.</a:t>
            </a:r>
          </a:p>
          <a:p>
            <a:r>
              <a:rPr lang="en-CA" sz="2000" dirty="0"/>
              <a:t>An application "supports" a given screen size if it resizes properly to fill the entire screen. Normal resizing applied by the system works well for most applications and you don't have to do any extra work to make your application work on screens larger than a handset device. However, it's often important that you optimize your application's UI for different screen sizes by providing </a:t>
            </a:r>
            <a:r>
              <a:rPr lang="en-CA" sz="2000" dirty="0">
                <a:hlinkClick r:id="rId3"/>
              </a:rPr>
              <a:t>alternative layout resources</a:t>
            </a:r>
            <a:r>
              <a:rPr lang="en-CA" sz="2000" dirty="0"/>
              <a:t>. For instance, you might want to modify the layout of an activity when it is on a tablet compared to when running on a handset device.</a:t>
            </a:r>
          </a:p>
        </p:txBody>
      </p:sp>
      <p:sp>
        <p:nvSpPr>
          <p:cNvPr id="24578" name="Date Placeholder 3"/>
          <p:cNvSpPr>
            <a:spLocks noGrp="1"/>
          </p:cNvSpPr>
          <p:nvPr>
            <p:ph type="dt" sz="half" idx="10"/>
          </p:nvPr>
        </p:nvSpPr>
        <p:spPr>
          <a:noFill/>
        </p:spPr>
        <p:txBody>
          <a:bodyPr/>
          <a:lstStyle/>
          <a:p>
            <a:fld id="{F0309692-CDF1-4F0F-BE48-C37BD9A21630}" type="datetime1">
              <a:rPr lang="en-US" smtClean="0"/>
              <a:pPr/>
              <a:t>9/7/20</a:t>
            </a:fld>
            <a:endParaRPr lang="en-US"/>
          </a:p>
        </p:txBody>
      </p:sp>
      <p:sp>
        <p:nvSpPr>
          <p:cNvPr id="24580" name="Slide Number Placeholder 5"/>
          <p:cNvSpPr>
            <a:spLocks noGrp="1"/>
          </p:cNvSpPr>
          <p:nvPr>
            <p:ph type="sldNum" sz="quarter" idx="12"/>
          </p:nvPr>
        </p:nvSpPr>
        <p:spPr>
          <a:noFill/>
        </p:spPr>
        <p:txBody>
          <a:bodyPr/>
          <a:lstStyle/>
          <a:p>
            <a:fld id="{A42214DE-EC1E-4D05-8615-6F273F50C271}" type="slidenum">
              <a:rPr lang="en-US" smtClean="0"/>
              <a:pPr/>
              <a:t>30</a:t>
            </a:fld>
            <a:endParaRPr lang="en-US"/>
          </a:p>
        </p:txBody>
      </p:sp>
    </p:spTree>
    <p:extLst>
      <p:ext uri="{BB962C8B-B14F-4D97-AF65-F5344CB8AC3E}">
        <p14:creationId xmlns:p14="http://schemas.microsoft.com/office/powerpoint/2010/main" val="6484888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Registering Activities</a:t>
            </a:r>
          </a:p>
        </p:txBody>
      </p:sp>
      <p:sp>
        <p:nvSpPr>
          <p:cNvPr id="25603" name="Content Placeholder 2"/>
          <p:cNvSpPr>
            <a:spLocks noGrp="1"/>
          </p:cNvSpPr>
          <p:nvPr>
            <p:ph idx="1"/>
          </p:nvPr>
        </p:nvSpPr>
        <p:spPr/>
        <p:txBody>
          <a:bodyPr/>
          <a:lstStyle/>
          <a:p>
            <a:r>
              <a:rPr lang="en-US" dirty="0"/>
              <a:t>The following XML code defines an Activity class called </a:t>
            </a:r>
            <a:r>
              <a:rPr lang="en-US" dirty="0" err="1"/>
              <a:t>ActivityA</a:t>
            </a:r>
            <a:r>
              <a:rPr lang="en-US" dirty="0"/>
              <a:t>:</a:t>
            </a:r>
          </a:p>
          <a:p>
            <a:pPr marL="0" indent="0">
              <a:buNone/>
            </a:pPr>
            <a:r>
              <a:rPr lang="en-US" dirty="0"/>
              <a:t>&lt;activity </a:t>
            </a:r>
            <a:r>
              <a:rPr lang="en-US" dirty="0" err="1"/>
              <a:t>android:</a:t>
            </a:r>
            <a:r>
              <a:rPr lang="en-US" b="1" dirty="0" err="1"/>
              <a:t>name</a:t>
            </a:r>
            <a:r>
              <a:rPr lang="en-US" dirty="0"/>
              <a:t>=".</a:t>
            </a:r>
            <a:r>
              <a:rPr lang="en-US" dirty="0" err="1"/>
              <a:t>ActivityA</a:t>
            </a:r>
            <a:r>
              <a:rPr lang="en-US" dirty="0"/>
              <a:t>"</a:t>
            </a:r>
          </a:p>
          <a:p>
            <a:r>
              <a:rPr lang="en-US" dirty="0"/>
              <a:t>You may specify the complete class name:</a:t>
            </a:r>
          </a:p>
          <a:p>
            <a:pPr>
              <a:buNone/>
            </a:pPr>
            <a:r>
              <a:rPr lang="en-US" sz="1800" dirty="0"/>
              <a:t>&lt;activity </a:t>
            </a:r>
            <a:r>
              <a:rPr lang="en-US" sz="1800" dirty="0" err="1"/>
              <a:t>android:</a:t>
            </a:r>
            <a:r>
              <a:rPr lang="en-US" sz="1800" b="1" dirty="0" err="1"/>
              <a:t>name</a:t>
            </a:r>
            <a:r>
              <a:rPr lang="en-US" sz="1800" dirty="0"/>
              <a:t>="</a:t>
            </a:r>
            <a:r>
              <a:rPr lang="en-US" sz="1800" dirty="0" err="1"/>
              <a:t>com.example.android.lifecycle.ActivityA</a:t>
            </a:r>
            <a:r>
              <a:rPr lang="en-US" sz="1800" dirty="0"/>
              <a:t>" /&gt;</a:t>
            </a:r>
          </a:p>
          <a:p>
            <a:pPr>
              <a:buFont typeface="Wingdings" pitchFamily="2" charset="2"/>
              <a:buNone/>
            </a:pPr>
            <a:endParaRPr lang="en-US" sz="1800" dirty="0"/>
          </a:p>
          <a:p>
            <a:r>
              <a:rPr lang="en-US" dirty="0"/>
              <a:t>You can also enforce scope of the activity class by using the dot as a prefix in the Activity name:</a:t>
            </a:r>
          </a:p>
          <a:p>
            <a:pPr algn="ctr">
              <a:buNone/>
            </a:pPr>
            <a:r>
              <a:rPr lang="en-US" dirty="0">
                <a:solidFill>
                  <a:schemeClr val="tx1"/>
                </a:solidFill>
              </a:rPr>
              <a:t>&lt;activity </a:t>
            </a:r>
            <a:r>
              <a:rPr lang="en-US" dirty="0" err="1">
                <a:solidFill>
                  <a:schemeClr val="tx1"/>
                </a:solidFill>
              </a:rPr>
              <a:t>android:name</a:t>
            </a:r>
            <a:r>
              <a:rPr lang="en-US" dirty="0">
                <a:solidFill>
                  <a:schemeClr val="tx1"/>
                </a:solidFill>
              </a:rPr>
              <a:t>=".</a:t>
            </a:r>
            <a:r>
              <a:rPr lang="en-US" dirty="0" err="1">
                <a:solidFill>
                  <a:schemeClr val="tx1"/>
                </a:solidFill>
              </a:rPr>
              <a:t>ActivityB</a:t>
            </a:r>
            <a:r>
              <a:rPr lang="en-US" dirty="0">
                <a:solidFill>
                  <a:schemeClr val="tx1"/>
                </a:solidFill>
              </a:rPr>
              <a:t>" /&gt;</a:t>
            </a:r>
          </a:p>
        </p:txBody>
      </p:sp>
      <p:sp>
        <p:nvSpPr>
          <p:cNvPr id="25604" name="Date Placeholder 3"/>
          <p:cNvSpPr>
            <a:spLocks noGrp="1"/>
          </p:cNvSpPr>
          <p:nvPr>
            <p:ph type="dt" sz="half" idx="10"/>
          </p:nvPr>
        </p:nvSpPr>
        <p:spPr>
          <a:noFill/>
        </p:spPr>
        <p:txBody>
          <a:bodyPr/>
          <a:lstStyle/>
          <a:p>
            <a:fld id="{B4CCAAF8-7C80-41D4-A659-D4CC2BF50CEB}" type="datetime1">
              <a:rPr lang="en-US" smtClean="0"/>
              <a:pPr/>
              <a:t>9/7/20</a:t>
            </a:fld>
            <a:endParaRPr lang="en-US"/>
          </a:p>
        </p:txBody>
      </p:sp>
      <p:sp>
        <p:nvSpPr>
          <p:cNvPr id="25606" name="Slide Number Placeholder 5"/>
          <p:cNvSpPr>
            <a:spLocks noGrp="1"/>
          </p:cNvSpPr>
          <p:nvPr>
            <p:ph type="sldNum" sz="quarter" idx="12"/>
          </p:nvPr>
        </p:nvSpPr>
        <p:spPr>
          <a:noFill/>
        </p:spPr>
        <p:txBody>
          <a:bodyPr/>
          <a:lstStyle/>
          <a:p>
            <a:fld id="{CAF0B3DB-54FB-414E-8873-BCDAEDE338AC}" type="slidenum">
              <a:rPr lang="en-US" smtClean="0"/>
              <a:pPr/>
              <a:t>31</a:t>
            </a:fld>
            <a:endParaRPr lang="en-US"/>
          </a:p>
        </p:txBody>
      </p:sp>
    </p:spTree>
    <p:extLst>
      <p:ext uri="{BB962C8B-B14F-4D97-AF65-F5344CB8AC3E}">
        <p14:creationId xmlns:p14="http://schemas.microsoft.com/office/powerpoint/2010/main" val="3205966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200" dirty="0"/>
              <a:t>Designating a Primary Entry Point Activity</a:t>
            </a:r>
          </a:p>
        </p:txBody>
      </p:sp>
      <p:sp>
        <p:nvSpPr>
          <p:cNvPr id="26627" name="Content Placeholder 2"/>
          <p:cNvSpPr>
            <a:spLocks noGrp="1"/>
          </p:cNvSpPr>
          <p:nvPr>
            <p:ph idx="1"/>
          </p:nvPr>
        </p:nvSpPr>
        <p:spPr/>
        <p:txBody>
          <a:bodyPr/>
          <a:lstStyle/>
          <a:p>
            <a:r>
              <a:rPr lang="en-US" dirty="0"/>
              <a:t>Using an Intent Filter:</a:t>
            </a:r>
          </a:p>
          <a:p>
            <a:pPr lvl="1"/>
            <a:r>
              <a:rPr lang="en-US" dirty="0"/>
              <a:t>The following tag of XML configures the Activity class called </a:t>
            </a:r>
            <a:r>
              <a:rPr lang="en-US" dirty="0" err="1"/>
              <a:t>ActivityA</a:t>
            </a:r>
            <a:r>
              <a:rPr lang="en-US" dirty="0"/>
              <a:t> as the primary launching point of the application:</a:t>
            </a:r>
          </a:p>
          <a:p>
            <a:pPr>
              <a:buNone/>
            </a:pPr>
            <a:r>
              <a:rPr lang="en-US" sz="2000" dirty="0"/>
              <a:t>&lt;activity </a:t>
            </a:r>
            <a:r>
              <a:rPr lang="en-US" sz="2000" dirty="0" err="1"/>
              <a:t>android:name</a:t>
            </a:r>
            <a:r>
              <a:rPr lang="en-US" sz="2000" dirty="0"/>
              <a:t>="</a:t>
            </a:r>
            <a:r>
              <a:rPr lang="en-US" sz="2000" b="1" dirty="0"/>
              <a:t>.</a:t>
            </a:r>
            <a:r>
              <a:rPr lang="en-US" sz="2000" b="1" dirty="0" err="1"/>
              <a:t>ActivityA</a:t>
            </a:r>
            <a:r>
              <a:rPr lang="en-US" sz="2000" dirty="0"/>
              <a:t>"</a:t>
            </a:r>
          </a:p>
          <a:p>
            <a:pPr>
              <a:buNone/>
            </a:pPr>
            <a:r>
              <a:rPr lang="en-US" sz="2000" dirty="0"/>
              <a:t>            </a:t>
            </a:r>
            <a:r>
              <a:rPr lang="en-US" sz="2000" dirty="0" err="1"/>
              <a:t>android:launchMode</a:t>
            </a:r>
            <a:r>
              <a:rPr lang="en-US" sz="2000" dirty="0"/>
              <a:t>="</a:t>
            </a:r>
            <a:r>
              <a:rPr lang="en-US" sz="2000" dirty="0" err="1"/>
              <a:t>singleTask</a:t>
            </a:r>
            <a:r>
              <a:rPr lang="en-US" sz="2000" dirty="0"/>
              <a:t>"&gt;</a:t>
            </a:r>
          </a:p>
          <a:p>
            <a:pPr>
              <a:buNone/>
            </a:pPr>
            <a:r>
              <a:rPr lang="en-US" sz="2000" dirty="0"/>
              <a:t>            &lt;</a:t>
            </a:r>
            <a:r>
              <a:rPr lang="en-US" sz="2000" b="1" dirty="0"/>
              <a:t>intent-filter</a:t>
            </a:r>
            <a:r>
              <a:rPr lang="en-US" sz="2000" dirty="0"/>
              <a:t>&gt;</a:t>
            </a:r>
          </a:p>
          <a:p>
            <a:pPr>
              <a:buNone/>
            </a:pPr>
            <a:r>
              <a:rPr lang="en-US" sz="2000" dirty="0"/>
              <a:t>                &lt;action </a:t>
            </a:r>
            <a:r>
              <a:rPr lang="en-US" sz="2000" dirty="0" err="1"/>
              <a:t>android:name</a:t>
            </a:r>
            <a:r>
              <a:rPr lang="en-US" sz="2000" dirty="0"/>
              <a:t>="</a:t>
            </a:r>
            <a:r>
              <a:rPr lang="en-US" sz="2000" dirty="0" err="1"/>
              <a:t>android.intent.action.MAIN</a:t>
            </a:r>
            <a:r>
              <a:rPr lang="en-US" sz="2000" dirty="0"/>
              <a:t>" /&gt;</a:t>
            </a:r>
          </a:p>
          <a:p>
            <a:pPr>
              <a:buNone/>
            </a:pPr>
            <a:r>
              <a:rPr lang="en-US" sz="2000" dirty="0"/>
              <a:t>                &lt;category </a:t>
            </a:r>
            <a:r>
              <a:rPr lang="en-US" sz="2000" dirty="0" err="1"/>
              <a:t>android:name</a:t>
            </a:r>
            <a:r>
              <a:rPr lang="en-US" sz="2000" dirty="0"/>
              <a:t>="</a:t>
            </a:r>
            <a:r>
              <a:rPr lang="en-US" sz="2000" dirty="0" err="1"/>
              <a:t>android.intent.category.LAUNCHER</a:t>
            </a:r>
            <a:r>
              <a:rPr lang="en-US" sz="2000" dirty="0"/>
              <a:t>" /&gt;</a:t>
            </a:r>
          </a:p>
          <a:p>
            <a:pPr>
              <a:buNone/>
            </a:pPr>
            <a:r>
              <a:rPr lang="en-US" sz="2000" dirty="0"/>
              <a:t>            &lt;/</a:t>
            </a:r>
            <a:r>
              <a:rPr lang="en-US" sz="2000" b="1" dirty="0"/>
              <a:t>intent-filter</a:t>
            </a:r>
            <a:r>
              <a:rPr lang="en-US" sz="2000" dirty="0"/>
              <a:t>&gt;</a:t>
            </a:r>
          </a:p>
          <a:p>
            <a:pPr>
              <a:buNone/>
            </a:pPr>
            <a:r>
              <a:rPr lang="en-US" sz="2000" dirty="0"/>
              <a:t>&lt;/activity&gt;</a:t>
            </a:r>
          </a:p>
          <a:p>
            <a:pPr>
              <a:buNone/>
            </a:pPr>
            <a:endParaRPr lang="en-US" sz="2000" dirty="0"/>
          </a:p>
        </p:txBody>
      </p:sp>
      <p:sp>
        <p:nvSpPr>
          <p:cNvPr id="26628" name="Date Placeholder 3"/>
          <p:cNvSpPr>
            <a:spLocks noGrp="1"/>
          </p:cNvSpPr>
          <p:nvPr>
            <p:ph type="dt" sz="half" idx="10"/>
          </p:nvPr>
        </p:nvSpPr>
        <p:spPr>
          <a:noFill/>
        </p:spPr>
        <p:txBody>
          <a:bodyPr/>
          <a:lstStyle/>
          <a:p>
            <a:fld id="{DB22A875-8C85-4856-AD32-947AB6343C8A}" type="datetime1">
              <a:rPr lang="en-US" smtClean="0"/>
              <a:pPr/>
              <a:t>9/7/20</a:t>
            </a:fld>
            <a:endParaRPr lang="en-US"/>
          </a:p>
        </p:txBody>
      </p:sp>
      <p:sp>
        <p:nvSpPr>
          <p:cNvPr id="26630" name="Slide Number Placeholder 5"/>
          <p:cNvSpPr>
            <a:spLocks noGrp="1"/>
          </p:cNvSpPr>
          <p:nvPr>
            <p:ph type="sldNum" sz="quarter" idx="12"/>
          </p:nvPr>
        </p:nvSpPr>
        <p:spPr>
          <a:noFill/>
        </p:spPr>
        <p:txBody>
          <a:bodyPr/>
          <a:lstStyle/>
          <a:p>
            <a:fld id="{BA916D48-5987-442F-A3AA-6F532655BC02}" type="slidenum">
              <a:rPr lang="en-US" smtClean="0"/>
              <a:pPr/>
              <a:t>32</a:t>
            </a:fld>
            <a:endParaRPr lang="en-US"/>
          </a:p>
        </p:txBody>
      </p:sp>
    </p:spTree>
    <p:extLst>
      <p:ext uri="{BB962C8B-B14F-4D97-AF65-F5344CB8AC3E}">
        <p14:creationId xmlns:p14="http://schemas.microsoft.com/office/powerpoint/2010/main" val="21516769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Registering Permissions</a:t>
            </a:r>
          </a:p>
        </p:txBody>
      </p:sp>
      <p:sp>
        <p:nvSpPr>
          <p:cNvPr id="27651" name="Content Placeholder 2"/>
          <p:cNvSpPr>
            <a:spLocks noGrp="1"/>
          </p:cNvSpPr>
          <p:nvPr>
            <p:ph idx="1"/>
          </p:nvPr>
        </p:nvSpPr>
        <p:spPr/>
        <p:txBody>
          <a:bodyPr/>
          <a:lstStyle/>
          <a:p>
            <a:r>
              <a:rPr lang="en-US" dirty="0"/>
              <a:t>Android applications have </a:t>
            </a:r>
            <a:r>
              <a:rPr lang="en-US" b="1" dirty="0"/>
              <a:t>no permissions by default</a:t>
            </a:r>
          </a:p>
          <a:p>
            <a:r>
              <a:rPr lang="en-US" b="1" dirty="0"/>
              <a:t>Must be explicitly registered </a:t>
            </a:r>
            <a:r>
              <a:rPr lang="en-US" dirty="0"/>
              <a:t>within the Android manifest file</a:t>
            </a:r>
          </a:p>
          <a:p>
            <a:r>
              <a:rPr lang="en-US" dirty="0"/>
              <a:t>This example defines a permission using the </a:t>
            </a:r>
            <a:r>
              <a:rPr lang="en-US" dirty="0">
                <a:solidFill>
                  <a:schemeClr val="tx1"/>
                </a:solidFill>
              </a:rPr>
              <a:t>&lt;uses-permission&gt;</a:t>
            </a:r>
            <a:r>
              <a:rPr lang="en-US" dirty="0"/>
              <a:t> tag to gain access to the built-in camera:</a:t>
            </a:r>
          </a:p>
          <a:p>
            <a:endParaRPr lang="en-US" dirty="0"/>
          </a:p>
          <a:p>
            <a:pPr>
              <a:buFont typeface="Wingdings" pitchFamily="2" charset="2"/>
              <a:buNone/>
            </a:pPr>
            <a:r>
              <a:rPr lang="en-US" sz="2000" dirty="0"/>
              <a:t>&lt;</a:t>
            </a:r>
            <a:r>
              <a:rPr lang="en-US" sz="2000" b="1" dirty="0"/>
              <a:t>uses-permission</a:t>
            </a:r>
            <a:r>
              <a:rPr lang="en-US" sz="2000" dirty="0"/>
              <a:t> </a:t>
            </a:r>
            <a:r>
              <a:rPr lang="en-US" sz="2000" dirty="0" err="1"/>
              <a:t>android:name</a:t>
            </a:r>
            <a:r>
              <a:rPr lang="en-US" sz="2000" dirty="0"/>
              <a:t>="</a:t>
            </a:r>
            <a:r>
              <a:rPr lang="en-US" sz="2000" dirty="0" err="1"/>
              <a:t>android.permission.CAMERA</a:t>
            </a:r>
            <a:r>
              <a:rPr lang="en-US" sz="2000" dirty="0"/>
              <a:t>" /&gt;</a:t>
            </a:r>
          </a:p>
        </p:txBody>
      </p:sp>
      <p:sp>
        <p:nvSpPr>
          <p:cNvPr id="27652" name="Date Placeholder 3"/>
          <p:cNvSpPr>
            <a:spLocks noGrp="1"/>
          </p:cNvSpPr>
          <p:nvPr>
            <p:ph type="dt" sz="half" idx="10"/>
          </p:nvPr>
        </p:nvSpPr>
        <p:spPr>
          <a:noFill/>
        </p:spPr>
        <p:txBody>
          <a:bodyPr/>
          <a:lstStyle/>
          <a:p>
            <a:fld id="{DE43CAC1-063F-4815-8F99-7F9E4A91F5A8}" type="datetime1">
              <a:rPr lang="en-US" smtClean="0"/>
              <a:pPr/>
              <a:t>9/7/20</a:t>
            </a:fld>
            <a:endParaRPr lang="en-US"/>
          </a:p>
        </p:txBody>
      </p:sp>
      <p:sp>
        <p:nvSpPr>
          <p:cNvPr id="27654" name="Slide Number Placeholder 5"/>
          <p:cNvSpPr>
            <a:spLocks noGrp="1"/>
          </p:cNvSpPr>
          <p:nvPr>
            <p:ph type="sldNum" sz="quarter" idx="12"/>
          </p:nvPr>
        </p:nvSpPr>
        <p:spPr>
          <a:noFill/>
        </p:spPr>
        <p:txBody>
          <a:bodyPr/>
          <a:lstStyle/>
          <a:p>
            <a:fld id="{70A312C9-5ED9-43B9-ABA6-F7250A82EA64}" type="slidenum">
              <a:rPr lang="en-US" smtClean="0"/>
              <a:pPr/>
              <a:t>33</a:t>
            </a:fld>
            <a:endParaRPr lang="en-US"/>
          </a:p>
        </p:txBody>
      </p:sp>
    </p:spTree>
    <p:extLst>
      <p:ext uri="{BB962C8B-B14F-4D97-AF65-F5344CB8AC3E}">
        <p14:creationId xmlns:p14="http://schemas.microsoft.com/office/powerpoint/2010/main" val="3839377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200" dirty="0"/>
              <a:t>Setting the Application Name and Icon</a:t>
            </a:r>
          </a:p>
        </p:txBody>
      </p:sp>
      <p:sp>
        <p:nvSpPr>
          <p:cNvPr id="21507" name="Content Placeholder 2"/>
          <p:cNvSpPr>
            <a:spLocks noGrp="1"/>
          </p:cNvSpPr>
          <p:nvPr>
            <p:ph idx="1"/>
          </p:nvPr>
        </p:nvSpPr>
        <p:spPr/>
        <p:txBody>
          <a:bodyPr/>
          <a:lstStyle/>
          <a:p>
            <a:r>
              <a:rPr lang="en-US" dirty="0"/>
              <a:t>Set the application icon to a </a:t>
            </a:r>
            <a:r>
              <a:rPr lang="en-US" b="1" dirty="0" err="1"/>
              <a:t>mipmap</a:t>
            </a:r>
            <a:r>
              <a:rPr lang="en-US" b="1" dirty="0"/>
              <a:t> resource</a:t>
            </a:r>
            <a:r>
              <a:rPr lang="en-US" dirty="0"/>
              <a:t> provided with the application package and the application label to a </a:t>
            </a:r>
            <a:r>
              <a:rPr lang="en-US" b="1" dirty="0"/>
              <a:t>string resource</a:t>
            </a:r>
            <a:r>
              <a:rPr lang="en-US" dirty="0"/>
              <a:t>:</a:t>
            </a:r>
            <a:endParaRPr lang="fr-FR" dirty="0"/>
          </a:p>
          <a:p>
            <a:pPr>
              <a:buFont typeface="Wingdings" pitchFamily="2" charset="2"/>
              <a:buNone/>
            </a:pPr>
            <a:r>
              <a:rPr lang="fr-FR" dirty="0">
                <a:solidFill>
                  <a:schemeClr val="tx1"/>
                </a:solidFill>
              </a:rPr>
              <a:t>&lt;application </a:t>
            </a:r>
            <a:r>
              <a:rPr lang="fr-FR" dirty="0" err="1">
                <a:solidFill>
                  <a:schemeClr val="tx1"/>
                </a:solidFill>
              </a:rPr>
              <a:t>android:</a:t>
            </a:r>
            <a:r>
              <a:rPr lang="fr-FR" b="1" dirty="0" err="1">
                <a:solidFill>
                  <a:schemeClr val="tx1"/>
                </a:solidFill>
              </a:rPr>
              <a:t>icon</a:t>
            </a:r>
            <a:r>
              <a:rPr lang="fr-FR" dirty="0">
                <a:solidFill>
                  <a:schemeClr val="tx1"/>
                </a:solidFill>
              </a:rPr>
              <a:t>=</a:t>
            </a:r>
            <a:r>
              <a:rPr lang="fr-FR" i="1" dirty="0">
                <a:solidFill>
                  <a:schemeClr val="tx1"/>
                </a:solidFill>
              </a:rPr>
              <a:t>"@</a:t>
            </a:r>
            <a:r>
              <a:rPr lang="fr-FR" i="1" dirty="0" err="1">
                <a:solidFill>
                  <a:schemeClr val="tx1"/>
                </a:solidFill>
              </a:rPr>
              <a:t>mipmap</a:t>
            </a:r>
            <a:r>
              <a:rPr lang="fr-FR" i="1" dirty="0">
                <a:solidFill>
                  <a:schemeClr val="tx1"/>
                </a:solidFill>
              </a:rPr>
              <a:t>/</a:t>
            </a:r>
            <a:r>
              <a:rPr lang="fr-FR" i="1" dirty="0" err="1">
                <a:solidFill>
                  <a:schemeClr val="tx1"/>
                </a:solidFill>
              </a:rPr>
              <a:t>icon</a:t>
            </a:r>
            <a:r>
              <a:rPr lang="fr-FR" i="1" dirty="0">
                <a:solidFill>
                  <a:schemeClr val="tx1"/>
                </a:solidFill>
              </a:rPr>
              <a:t>" </a:t>
            </a:r>
            <a:r>
              <a:rPr lang="fr-FR" i="1" dirty="0" err="1">
                <a:solidFill>
                  <a:schemeClr val="tx1"/>
                </a:solidFill>
              </a:rPr>
              <a:t>android:</a:t>
            </a:r>
            <a:r>
              <a:rPr lang="fr-FR" b="1" i="1" dirty="0" err="1">
                <a:solidFill>
                  <a:schemeClr val="tx1"/>
                </a:solidFill>
              </a:rPr>
              <a:t>label</a:t>
            </a:r>
            <a:r>
              <a:rPr lang="fr-FR" i="1" dirty="0">
                <a:solidFill>
                  <a:schemeClr val="tx1"/>
                </a:solidFill>
              </a:rPr>
              <a:t>="@string/</a:t>
            </a:r>
            <a:r>
              <a:rPr lang="fr-FR" i="1" dirty="0" err="1">
                <a:solidFill>
                  <a:schemeClr val="tx1"/>
                </a:solidFill>
              </a:rPr>
              <a:t>app_name</a:t>
            </a:r>
            <a:r>
              <a:rPr lang="fr-FR" i="1" dirty="0">
                <a:solidFill>
                  <a:schemeClr val="tx1"/>
                </a:solidFill>
              </a:rPr>
              <a:t>"&gt;</a:t>
            </a:r>
          </a:p>
          <a:p>
            <a:r>
              <a:rPr lang="en-US" dirty="0"/>
              <a:t>set </a:t>
            </a:r>
            <a:r>
              <a:rPr lang="en-US" b="1" dirty="0"/>
              <a:t>optional application settings</a:t>
            </a:r>
            <a:r>
              <a:rPr lang="en-US" dirty="0"/>
              <a:t> as attributes in the &lt;application&gt; tag, such as the application description (</a:t>
            </a:r>
            <a:r>
              <a:rPr lang="en-US" dirty="0" err="1">
                <a:solidFill>
                  <a:schemeClr val="tx1"/>
                </a:solidFill>
              </a:rPr>
              <a:t>android:description</a:t>
            </a:r>
            <a:r>
              <a:rPr lang="en-US" dirty="0"/>
              <a:t>) and the setting to enable the application for debugging on the device (</a:t>
            </a:r>
            <a:r>
              <a:rPr lang="en-US" dirty="0" err="1">
                <a:solidFill>
                  <a:schemeClr val="tx1"/>
                </a:solidFill>
              </a:rPr>
              <a:t>android:debuggable</a:t>
            </a:r>
            <a:r>
              <a:rPr lang="en-US" dirty="0">
                <a:solidFill>
                  <a:schemeClr val="tx1"/>
                </a:solidFill>
              </a:rPr>
              <a:t>="true"</a:t>
            </a:r>
            <a:r>
              <a:rPr lang="en-US" dirty="0"/>
              <a:t>).</a:t>
            </a:r>
          </a:p>
        </p:txBody>
      </p:sp>
      <p:sp>
        <p:nvSpPr>
          <p:cNvPr id="21508" name="Date Placeholder 3"/>
          <p:cNvSpPr>
            <a:spLocks noGrp="1"/>
          </p:cNvSpPr>
          <p:nvPr>
            <p:ph type="dt" sz="half" idx="10"/>
          </p:nvPr>
        </p:nvSpPr>
        <p:spPr>
          <a:noFill/>
        </p:spPr>
        <p:txBody>
          <a:bodyPr/>
          <a:lstStyle/>
          <a:p>
            <a:fld id="{2D115391-5537-447A-8488-2962CD8D4972}" type="datetime1">
              <a:rPr lang="en-US" smtClean="0"/>
              <a:pPr/>
              <a:t>9/7/20</a:t>
            </a:fld>
            <a:endParaRPr lang="en-US"/>
          </a:p>
        </p:txBody>
      </p:sp>
      <p:sp>
        <p:nvSpPr>
          <p:cNvPr id="21510" name="Slide Number Placeholder 5"/>
          <p:cNvSpPr>
            <a:spLocks noGrp="1"/>
          </p:cNvSpPr>
          <p:nvPr>
            <p:ph type="sldNum" sz="quarter" idx="12"/>
          </p:nvPr>
        </p:nvSpPr>
        <p:spPr>
          <a:noFill/>
        </p:spPr>
        <p:txBody>
          <a:bodyPr/>
          <a:lstStyle/>
          <a:p>
            <a:fld id="{854455A8-578A-4297-BAE5-661A4CF053EA}" type="slidenum">
              <a:rPr lang="en-US" smtClean="0"/>
              <a:pPr/>
              <a:t>34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CA" sz="2800" b="1" dirty="0" err="1"/>
              <a:t>mipmap</a:t>
            </a:r>
            <a:r>
              <a:rPr lang="en-CA" sz="2800" b="1" dirty="0"/>
              <a:t> images different from the other familiar </a:t>
            </a:r>
            <a:r>
              <a:rPr lang="en-CA" sz="2800" b="1" dirty="0" err="1"/>
              <a:t>drawable</a:t>
            </a:r>
            <a:r>
              <a:rPr lang="en-CA" sz="2800" b="1" dirty="0"/>
              <a:t> images</a:t>
            </a:r>
            <a:endParaRPr lang="en-CA" sz="2800" dirty="0"/>
          </a:p>
        </p:txBody>
      </p:sp>
      <p:sp>
        <p:nvSpPr>
          <p:cNvPr id="41986" name="Content Placeholder 2"/>
          <p:cNvSpPr>
            <a:spLocks noGrp="1"/>
          </p:cNvSpPr>
          <p:nvPr>
            <p:ph idx="1"/>
          </p:nvPr>
        </p:nvSpPr>
        <p:spPr/>
        <p:txBody>
          <a:bodyPr/>
          <a:lstStyle/>
          <a:p>
            <a:r>
              <a:rPr lang="en-CA" sz="2800" dirty="0"/>
              <a:t>For launcher icons when building density specific APKs. Some developers build separate APKs for every density, to keep the APK size down. </a:t>
            </a:r>
          </a:p>
          <a:p>
            <a:r>
              <a:rPr lang="en-CA" sz="2800" dirty="0"/>
              <a:t>However some launchers (shipped with some devices, or available on the Play Store) use larger icon sizes than the standard 48dp. </a:t>
            </a:r>
          </a:p>
        </p:txBody>
      </p:sp>
      <p:sp>
        <p:nvSpPr>
          <p:cNvPr id="4198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9/7/20</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35</a:t>
            </a:fld>
            <a:endParaRPr lang="en-US" sz="1200">
              <a:solidFill>
                <a:srgbClr val="339966"/>
              </a:solidFill>
            </a:endParaRPr>
          </a:p>
        </p:txBody>
      </p:sp>
    </p:spTree>
    <p:extLst>
      <p:ext uri="{BB962C8B-B14F-4D97-AF65-F5344CB8AC3E}">
        <p14:creationId xmlns:p14="http://schemas.microsoft.com/office/powerpoint/2010/main" val="21976067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CA" sz="2800" b="1" dirty="0" err="1"/>
              <a:t>mipmap</a:t>
            </a:r>
            <a:r>
              <a:rPr lang="en-CA" sz="2800" b="1" dirty="0"/>
              <a:t> images different from the other familiar </a:t>
            </a:r>
            <a:r>
              <a:rPr lang="en-CA" sz="2800" b="1" dirty="0" err="1"/>
              <a:t>drawable</a:t>
            </a:r>
            <a:r>
              <a:rPr lang="en-CA" sz="2800" b="1" dirty="0"/>
              <a:t> images</a:t>
            </a:r>
            <a:endParaRPr lang="en-CA" sz="2800" dirty="0"/>
          </a:p>
        </p:txBody>
      </p:sp>
      <p:sp>
        <p:nvSpPr>
          <p:cNvPr id="41986" name="Content Placeholder 2"/>
          <p:cNvSpPr>
            <a:spLocks noGrp="1"/>
          </p:cNvSpPr>
          <p:nvPr>
            <p:ph idx="1"/>
          </p:nvPr>
        </p:nvSpPr>
        <p:spPr/>
        <p:txBody>
          <a:bodyPr/>
          <a:lstStyle/>
          <a:p>
            <a:r>
              <a:rPr lang="en-CA" sz="2800" dirty="0"/>
              <a:t>Launchers use </a:t>
            </a:r>
            <a:r>
              <a:rPr lang="en-CA" sz="2800" dirty="0" err="1"/>
              <a:t>getDrawableForDensity</a:t>
            </a:r>
            <a:r>
              <a:rPr lang="en-CA" sz="2800" dirty="0"/>
              <a:t> and scale down if needed, rather than up, so the icons are high quality. </a:t>
            </a:r>
          </a:p>
          <a:p>
            <a:r>
              <a:rPr lang="en-CA" sz="2800" dirty="0"/>
              <a:t>For example on an </a:t>
            </a:r>
            <a:r>
              <a:rPr lang="en-CA" sz="2800" dirty="0" err="1"/>
              <a:t>hdpi</a:t>
            </a:r>
            <a:r>
              <a:rPr lang="en-CA" sz="2800" dirty="0"/>
              <a:t> tablet the launcher might load the </a:t>
            </a:r>
            <a:r>
              <a:rPr lang="en-CA" sz="2800" dirty="0" err="1"/>
              <a:t>xhdpi</a:t>
            </a:r>
            <a:r>
              <a:rPr lang="en-CA" sz="2800" dirty="0"/>
              <a:t> icon. By placing your launcher icon in the </a:t>
            </a:r>
            <a:r>
              <a:rPr lang="en-CA" sz="2800" dirty="0" err="1"/>
              <a:t>mipmap-xhdpi</a:t>
            </a:r>
            <a:r>
              <a:rPr lang="en-CA" sz="2800" dirty="0"/>
              <a:t> directory, it will not be stripped the way a </a:t>
            </a:r>
            <a:r>
              <a:rPr lang="en-CA" sz="2800" dirty="0" err="1"/>
              <a:t>drawable-xhdpi</a:t>
            </a:r>
            <a:r>
              <a:rPr lang="en-CA" sz="2800" dirty="0"/>
              <a:t> directory is when building an APK for </a:t>
            </a:r>
            <a:r>
              <a:rPr lang="en-CA" sz="2800" dirty="0" err="1"/>
              <a:t>hdpi</a:t>
            </a:r>
            <a:r>
              <a:rPr lang="en-CA" sz="2800" dirty="0"/>
              <a:t> devices. </a:t>
            </a:r>
          </a:p>
        </p:txBody>
      </p:sp>
      <p:sp>
        <p:nvSpPr>
          <p:cNvPr id="4198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9/7/20</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36</a:t>
            </a:fld>
            <a:endParaRPr lang="en-US" sz="1200">
              <a:solidFill>
                <a:srgbClr val="339966"/>
              </a:solidFill>
            </a:endParaRPr>
          </a:p>
        </p:txBody>
      </p:sp>
    </p:spTree>
    <p:extLst>
      <p:ext uri="{BB962C8B-B14F-4D97-AF65-F5344CB8AC3E}">
        <p14:creationId xmlns:p14="http://schemas.microsoft.com/office/powerpoint/2010/main" val="22249780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503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Managing Application Resources</a:t>
            </a:r>
          </a:p>
        </p:txBody>
      </p:sp>
      <p:sp>
        <p:nvSpPr>
          <p:cNvPr id="28675" name="Content Placeholder 2"/>
          <p:cNvSpPr>
            <a:spLocks noGrp="1"/>
          </p:cNvSpPr>
          <p:nvPr>
            <p:ph idx="1"/>
          </p:nvPr>
        </p:nvSpPr>
        <p:spPr/>
        <p:txBody>
          <a:bodyPr/>
          <a:lstStyle/>
          <a:p>
            <a:r>
              <a:rPr lang="en-US" dirty="0"/>
              <a:t>All Android applications are composed of two things:</a:t>
            </a:r>
          </a:p>
          <a:p>
            <a:pPr lvl="1"/>
            <a:r>
              <a:rPr lang="en-US" b="1" dirty="0"/>
              <a:t>Functionality</a:t>
            </a:r>
            <a:r>
              <a:rPr lang="en-US" dirty="0"/>
              <a:t> (code instructions)</a:t>
            </a:r>
          </a:p>
          <a:p>
            <a:pPr lvl="1"/>
            <a:r>
              <a:rPr lang="en-US" b="1" dirty="0"/>
              <a:t>Data</a:t>
            </a:r>
            <a:r>
              <a:rPr lang="en-US" dirty="0"/>
              <a:t> (resources)</a:t>
            </a:r>
          </a:p>
          <a:p>
            <a:pPr lvl="2"/>
            <a:r>
              <a:rPr lang="en-US" dirty="0"/>
              <a:t>Resources include </a:t>
            </a:r>
            <a:r>
              <a:rPr lang="en-US" i="1" dirty="0"/>
              <a:t>text</a:t>
            </a:r>
            <a:r>
              <a:rPr lang="en-US" dirty="0"/>
              <a:t>, </a:t>
            </a:r>
            <a:r>
              <a:rPr lang="en-US" i="1" dirty="0"/>
              <a:t>strings</a:t>
            </a:r>
            <a:r>
              <a:rPr lang="en-US" dirty="0"/>
              <a:t>, </a:t>
            </a:r>
            <a:r>
              <a:rPr lang="en-US" i="1" dirty="0"/>
              <a:t>images</a:t>
            </a:r>
            <a:r>
              <a:rPr lang="en-US" dirty="0"/>
              <a:t> and </a:t>
            </a:r>
            <a:r>
              <a:rPr lang="en-US" i="1" dirty="0"/>
              <a:t>icons</a:t>
            </a:r>
            <a:r>
              <a:rPr lang="en-US" dirty="0"/>
              <a:t>, </a:t>
            </a:r>
            <a:r>
              <a:rPr lang="en-US" i="1" dirty="0"/>
              <a:t>audio files</a:t>
            </a:r>
            <a:r>
              <a:rPr lang="en-US" dirty="0"/>
              <a:t>, </a:t>
            </a:r>
            <a:r>
              <a:rPr lang="en-US" i="1" dirty="0"/>
              <a:t>videos</a:t>
            </a:r>
            <a:r>
              <a:rPr lang="en-US" dirty="0"/>
              <a:t>, and </a:t>
            </a:r>
            <a:r>
              <a:rPr lang="en-US" i="1" dirty="0"/>
              <a:t>other data</a:t>
            </a:r>
            <a:r>
              <a:rPr lang="en-US" dirty="0"/>
              <a:t> used by the application.</a:t>
            </a:r>
          </a:p>
          <a:p>
            <a:r>
              <a:rPr lang="en-US" dirty="0"/>
              <a:t>Android resource files are </a:t>
            </a:r>
            <a:r>
              <a:rPr lang="en-US" b="1" dirty="0"/>
              <a:t>stored separately </a:t>
            </a:r>
            <a:r>
              <a:rPr lang="en-US" dirty="0"/>
              <a:t>from the java class files in the Android project</a:t>
            </a:r>
          </a:p>
          <a:p>
            <a:pPr lvl="1"/>
            <a:r>
              <a:rPr lang="en-US" dirty="0"/>
              <a:t>Most common resource types are </a:t>
            </a:r>
            <a:r>
              <a:rPr lang="en-US" b="1" dirty="0"/>
              <a:t>stored in XML</a:t>
            </a:r>
          </a:p>
          <a:p>
            <a:pPr lvl="1"/>
            <a:r>
              <a:rPr lang="en-US" dirty="0"/>
              <a:t>You can also </a:t>
            </a:r>
            <a:r>
              <a:rPr lang="en-US" b="1" dirty="0"/>
              <a:t>store raw data </a:t>
            </a:r>
            <a:r>
              <a:rPr lang="en-US" dirty="0"/>
              <a:t>files and </a:t>
            </a:r>
            <a:r>
              <a:rPr lang="en-US" b="1" dirty="0"/>
              <a:t>graphics</a:t>
            </a:r>
            <a:r>
              <a:rPr lang="en-US" dirty="0"/>
              <a:t> as resources</a:t>
            </a:r>
          </a:p>
        </p:txBody>
      </p:sp>
      <p:sp>
        <p:nvSpPr>
          <p:cNvPr id="28676" name="Date Placeholder 3"/>
          <p:cNvSpPr>
            <a:spLocks noGrp="1"/>
          </p:cNvSpPr>
          <p:nvPr>
            <p:ph type="dt" sz="half" idx="10"/>
          </p:nvPr>
        </p:nvSpPr>
        <p:spPr>
          <a:noFill/>
        </p:spPr>
        <p:txBody>
          <a:bodyPr/>
          <a:lstStyle/>
          <a:p>
            <a:fld id="{5985590B-A498-4E06-B46D-772AE2ABE598}" type="datetime1">
              <a:rPr lang="en-US" smtClean="0"/>
              <a:pPr/>
              <a:t>9/7/20</a:t>
            </a:fld>
            <a:endParaRPr lang="en-US"/>
          </a:p>
        </p:txBody>
      </p:sp>
      <p:sp>
        <p:nvSpPr>
          <p:cNvPr id="28678" name="Slide Number Placeholder 5"/>
          <p:cNvSpPr>
            <a:spLocks noGrp="1"/>
          </p:cNvSpPr>
          <p:nvPr>
            <p:ph type="sldNum" sz="quarter" idx="12"/>
          </p:nvPr>
        </p:nvSpPr>
        <p:spPr>
          <a:noFill/>
        </p:spPr>
        <p:txBody>
          <a:bodyPr/>
          <a:lstStyle/>
          <a:p>
            <a:fld id="{A2A4A3F6-5A21-416A-A027-D9F181D1F922}" type="slidenum">
              <a:rPr lang="en-US" smtClean="0"/>
              <a:pPr/>
              <a:t>38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Resource Directory Hierarchy</a:t>
            </a:r>
          </a:p>
        </p:txBody>
      </p:sp>
      <p:sp>
        <p:nvSpPr>
          <p:cNvPr id="29699" name="Content Placeholder 2"/>
          <p:cNvSpPr>
            <a:spLocks noGrp="1"/>
          </p:cNvSpPr>
          <p:nvPr>
            <p:ph idx="1"/>
          </p:nvPr>
        </p:nvSpPr>
        <p:spPr/>
        <p:txBody>
          <a:bodyPr/>
          <a:lstStyle/>
          <a:p>
            <a:r>
              <a:rPr lang="en-US" dirty="0"/>
              <a:t>All resources must be stored under the </a:t>
            </a:r>
            <a:r>
              <a:rPr lang="en-US" b="1" dirty="0"/>
              <a:t>/res</a:t>
            </a:r>
            <a:r>
              <a:rPr lang="en-US" dirty="0"/>
              <a:t> project directory in specially named subdirectories that must be lowercase:</a:t>
            </a:r>
          </a:p>
          <a:p>
            <a:r>
              <a:rPr lang="en-US" dirty="0"/>
              <a:t>Default Android Resource Directories:</a:t>
            </a:r>
          </a:p>
          <a:p>
            <a:pPr>
              <a:buFont typeface="Wingdings" pitchFamily="2" charset="2"/>
              <a:buNone/>
            </a:pPr>
            <a:endParaRPr lang="en-US" dirty="0"/>
          </a:p>
          <a:p>
            <a:endParaRPr lang="en-US" dirty="0"/>
          </a:p>
          <a:p>
            <a:endParaRPr lang="en-US" dirty="0"/>
          </a:p>
          <a:p>
            <a:endParaRPr lang="en-US" dirty="0"/>
          </a:p>
          <a:p>
            <a:pPr>
              <a:buFont typeface="Wingdings" pitchFamily="2" charset="2"/>
              <a:buNone/>
            </a:pPr>
            <a:endParaRPr lang="en-US" dirty="0"/>
          </a:p>
        </p:txBody>
      </p:sp>
      <p:sp>
        <p:nvSpPr>
          <p:cNvPr id="29700" name="Date Placeholder 3"/>
          <p:cNvSpPr>
            <a:spLocks noGrp="1"/>
          </p:cNvSpPr>
          <p:nvPr>
            <p:ph type="dt" sz="half" idx="10"/>
          </p:nvPr>
        </p:nvSpPr>
        <p:spPr>
          <a:noFill/>
        </p:spPr>
        <p:txBody>
          <a:bodyPr/>
          <a:lstStyle/>
          <a:p>
            <a:fld id="{B4DF6FEB-C670-4BDD-8802-15367241105F}" type="datetime1">
              <a:rPr lang="en-US" smtClean="0"/>
              <a:pPr/>
              <a:t>9/7/20</a:t>
            </a:fld>
            <a:endParaRPr lang="en-US"/>
          </a:p>
        </p:txBody>
      </p:sp>
      <p:sp>
        <p:nvSpPr>
          <p:cNvPr id="29702" name="Slide Number Placeholder 5"/>
          <p:cNvSpPr>
            <a:spLocks noGrp="1"/>
          </p:cNvSpPr>
          <p:nvPr>
            <p:ph type="sldNum" sz="quarter" idx="12"/>
          </p:nvPr>
        </p:nvSpPr>
        <p:spPr>
          <a:noFill/>
        </p:spPr>
        <p:txBody>
          <a:bodyPr/>
          <a:lstStyle/>
          <a:p>
            <a:fld id="{F7DA07AD-B65A-4E63-894C-54AA84013EF1}" type="slidenum">
              <a:rPr lang="en-US" smtClean="0"/>
              <a:pPr/>
              <a:t>39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26438570"/>
              </p:ext>
            </p:extLst>
          </p:nvPr>
        </p:nvGraphicFramePr>
        <p:xfrm>
          <a:off x="3048000" y="3658077"/>
          <a:ext cx="6096000" cy="2021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Resource Subdirectory</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dirty="0"/>
                        <a:t>/res/</a:t>
                      </a:r>
                      <a:r>
                        <a:rPr lang="en-US" dirty="0" err="1"/>
                        <a:t>drawable</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Graphics Resources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a:t>/res/layout/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User Interface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a:t>/res/values/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Strings,</a:t>
                      </a:r>
                      <a:r>
                        <a:rPr lang="en-US" baseline="0" dirty="0"/>
                        <a:t> </a:t>
                      </a:r>
                      <a:r>
                        <a:rPr lang="en-US" dirty="0"/>
                        <a:t>Color Values,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sz="3200"/>
              <a:t>Application architecture</a:t>
            </a:r>
          </a:p>
        </p:txBody>
      </p:sp>
      <p:sp>
        <p:nvSpPr>
          <p:cNvPr id="33798" name="Rectangle 3"/>
          <p:cNvSpPr>
            <a:spLocks noGrp="1" noChangeArrowheads="1"/>
          </p:cNvSpPr>
          <p:nvPr>
            <p:ph idx="1"/>
          </p:nvPr>
        </p:nvSpPr>
        <p:spPr/>
        <p:txBody>
          <a:bodyPr>
            <a:normAutofit/>
          </a:bodyPr>
          <a:lstStyle/>
          <a:p>
            <a:r>
              <a:rPr lang="en-US" b="1"/>
              <a:t>Content providers</a:t>
            </a:r>
            <a:r>
              <a:rPr lang="en-US"/>
              <a:t> play the role of database servers. </a:t>
            </a:r>
          </a:p>
          <a:p>
            <a:pPr lvl="1"/>
            <a:r>
              <a:rPr lang="en-US"/>
              <a:t>Used to manage access to persisted data, such as a SQLite database. </a:t>
            </a:r>
          </a:p>
          <a:p>
            <a:pPr lvl="1"/>
            <a:r>
              <a:rPr lang="en-US"/>
              <a:t>No need for content provider in simple applications. </a:t>
            </a:r>
          </a:p>
          <a:p>
            <a:pPr lvl="1"/>
            <a:r>
              <a:rPr lang="en-US"/>
              <a:t>Necessary in large applications that make data available to multiple activities or applications</a:t>
            </a:r>
          </a:p>
          <a:p>
            <a:r>
              <a:rPr lang="en-US" b="1"/>
              <a:t>Broadcast receivers</a:t>
            </a:r>
            <a:r>
              <a:rPr lang="en-US"/>
              <a:t> - an Android application may be launched to process an element of data or respond to an event, such as the receipt of a text message.</a:t>
            </a:r>
          </a:p>
        </p:txBody>
      </p:sp>
      <p:sp>
        <p:nvSpPr>
          <p:cNvPr id="33794" name="Date Placeholder 3"/>
          <p:cNvSpPr>
            <a:spLocks noGrp="1"/>
          </p:cNvSpPr>
          <p:nvPr>
            <p:ph type="dt" sz="half" idx="10"/>
          </p:nvPr>
        </p:nvSpPr>
        <p:spPr>
          <a:noFill/>
        </p:spPr>
        <p:txBody>
          <a:bodyPr/>
          <a:lstStyle/>
          <a:p>
            <a:fld id="{558850FB-ABDC-4878-8E4F-E1D7B522E01F}" type="datetime1">
              <a:rPr lang="en-US" smtClean="0"/>
              <a:pPr/>
              <a:t>9/7/20</a:t>
            </a:fld>
            <a:endParaRPr lang="en-US"/>
          </a:p>
        </p:txBody>
      </p:sp>
      <p:sp>
        <p:nvSpPr>
          <p:cNvPr id="33796" name="Slide Number Placeholder 5"/>
          <p:cNvSpPr>
            <a:spLocks noGrp="1"/>
          </p:cNvSpPr>
          <p:nvPr>
            <p:ph type="sldNum" sz="quarter" idx="12"/>
          </p:nvPr>
        </p:nvSpPr>
        <p:spPr>
          <a:noFill/>
        </p:spPr>
        <p:txBody>
          <a:bodyPr/>
          <a:lstStyle/>
          <a:p>
            <a:fld id="{A91A0EAD-4895-4AD7-ABEF-AD532F3020DA}" type="slidenum">
              <a:rPr lang="en-US" smtClean="0"/>
              <a:pPr/>
              <a:t>4</a:t>
            </a:fld>
            <a:endParaRPr lang="en-US"/>
          </a:p>
        </p:txBody>
      </p:sp>
    </p:spTree>
    <p:extLst>
      <p:ext uri="{BB962C8B-B14F-4D97-AF65-F5344CB8AC3E}">
        <p14:creationId xmlns:p14="http://schemas.microsoft.com/office/powerpoint/2010/main" val="2031256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Accessing Resources</a:t>
            </a:r>
          </a:p>
        </p:txBody>
      </p:sp>
      <p:sp>
        <p:nvSpPr>
          <p:cNvPr id="30723" name="Content Placeholder 2"/>
          <p:cNvSpPr>
            <a:spLocks noGrp="1"/>
          </p:cNvSpPr>
          <p:nvPr>
            <p:ph idx="1"/>
          </p:nvPr>
        </p:nvSpPr>
        <p:spPr/>
        <p:txBody>
          <a:bodyPr>
            <a:normAutofit fontScale="92500" lnSpcReduction="10000"/>
          </a:bodyPr>
          <a:lstStyle/>
          <a:p>
            <a:r>
              <a:rPr lang="en-US" dirty="0"/>
              <a:t>The plug-in detects new resources when you add them to the appropriate project resource directory under </a:t>
            </a:r>
            <a:r>
              <a:rPr lang="en-US" b="1" dirty="0"/>
              <a:t>/res </a:t>
            </a:r>
            <a:r>
              <a:rPr lang="en-US" dirty="0"/>
              <a:t>automatically.</a:t>
            </a:r>
          </a:p>
          <a:p>
            <a:r>
              <a:rPr lang="en-US" dirty="0"/>
              <a:t>Resources are compiled, resulting in the generation of the </a:t>
            </a:r>
            <a:r>
              <a:rPr lang="en-US" b="1" dirty="0" err="1"/>
              <a:t>R.java</a:t>
            </a:r>
            <a:r>
              <a:rPr lang="en-US" dirty="0"/>
              <a:t> file, which enables you to access your resources programmatically.</a:t>
            </a:r>
          </a:p>
          <a:p>
            <a:r>
              <a:rPr lang="en-US" dirty="0"/>
              <a:t>All </a:t>
            </a:r>
            <a:r>
              <a:rPr lang="en-US" b="1" dirty="0"/>
              <a:t>resource IDs </a:t>
            </a:r>
            <a:r>
              <a:rPr lang="en-US" dirty="0"/>
              <a:t>are defined in your project's R class</a:t>
            </a:r>
          </a:p>
          <a:p>
            <a:r>
              <a:rPr lang="en-US" dirty="0"/>
              <a:t>A resource ID is always composed of:</a:t>
            </a:r>
          </a:p>
          <a:p>
            <a:pPr lvl="1"/>
            <a:r>
              <a:rPr lang="en-US" dirty="0"/>
              <a:t>The </a:t>
            </a:r>
            <a:r>
              <a:rPr lang="en-US" i="1" dirty="0"/>
              <a:t>resource type</a:t>
            </a:r>
            <a:endParaRPr lang="en-US" dirty="0"/>
          </a:p>
          <a:p>
            <a:pPr lvl="1"/>
            <a:r>
              <a:rPr lang="en-US" dirty="0"/>
              <a:t>The </a:t>
            </a:r>
            <a:r>
              <a:rPr lang="en-US" i="1" dirty="0"/>
              <a:t>resource name</a:t>
            </a:r>
          </a:p>
          <a:p>
            <a:r>
              <a:rPr lang="en-US" dirty="0"/>
              <a:t>Example: </a:t>
            </a:r>
            <a:r>
              <a:rPr lang="en-US" dirty="0" err="1">
                <a:solidFill>
                  <a:schemeClr val="tx1"/>
                </a:solidFill>
              </a:rPr>
              <a:t>R.string.hello</a:t>
            </a:r>
            <a:r>
              <a:rPr lang="en-US" dirty="0"/>
              <a:t> </a:t>
            </a:r>
          </a:p>
          <a:p>
            <a:pPr lvl="1"/>
            <a:r>
              <a:rPr lang="en-US" b="1" dirty="0"/>
              <a:t>string</a:t>
            </a:r>
            <a:r>
              <a:rPr lang="en-US" dirty="0"/>
              <a:t> is the resource </a:t>
            </a:r>
            <a:r>
              <a:rPr lang="en-US" b="1" dirty="0"/>
              <a:t>type</a:t>
            </a:r>
          </a:p>
          <a:p>
            <a:pPr lvl="1"/>
            <a:r>
              <a:rPr lang="en-US" b="1" dirty="0"/>
              <a:t>hello</a:t>
            </a:r>
            <a:r>
              <a:rPr lang="en-US" dirty="0"/>
              <a:t> is the resource </a:t>
            </a:r>
            <a:r>
              <a:rPr lang="en-US" b="1" dirty="0"/>
              <a:t>name</a:t>
            </a:r>
            <a:r>
              <a:rPr lang="en-US" dirty="0"/>
              <a:t>.</a:t>
            </a:r>
          </a:p>
          <a:p>
            <a:pPr lvl="1"/>
            <a:endParaRPr lang="en-US" dirty="0"/>
          </a:p>
          <a:p>
            <a:pPr lvl="1"/>
            <a:endParaRPr lang="en-US" dirty="0"/>
          </a:p>
          <a:p>
            <a:endParaRPr lang="en-US" dirty="0"/>
          </a:p>
        </p:txBody>
      </p:sp>
      <p:sp>
        <p:nvSpPr>
          <p:cNvPr id="30724" name="Date Placeholder 3"/>
          <p:cNvSpPr>
            <a:spLocks noGrp="1"/>
          </p:cNvSpPr>
          <p:nvPr>
            <p:ph type="dt" sz="half" idx="10"/>
          </p:nvPr>
        </p:nvSpPr>
        <p:spPr>
          <a:noFill/>
        </p:spPr>
        <p:txBody>
          <a:bodyPr/>
          <a:lstStyle/>
          <a:p>
            <a:fld id="{3D85CFE3-35C1-415D-A102-673AAD820EA3}" type="datetime1">
              <a:rPr lang="en-US" smtClean="0"/>
              <a:pPr/>
              <a:t>9/7/20</a:t>
            </a:fld>
            <a:endParaRPr lang="en-US"/>
          </a:p>
        </p:txBody>
      </p:sp>
      <p:sp>
        <p:nvSpPr>
          <p:cNvPr id="30726" name="Slide Number Placeholder 5"/>
          <p:cNvSpPr>
            <a:spLocks noGrp="1"/>
          </p:cNvSpPr>
          <p:nvPr>
            <p:ph type="sldNum" sz="quarter" idx="12"/>
          </p:nvPr>
        </p:nvSpPr>
        <p:spPr>
          <a:noFill/>
        </p:spPr>
        <p:txBody>
          <a:bodyPr/>
          <a:lstStyle/>
          <a:p>
            <a:fld id="{D9BF6D69-47F3-4F20-9DBD-7660BBAFF451}" type="slidenum">
              <a:rPr lang="en-US" smtClean="0"/>
              <a:pPr/>
              <a:t>40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Accessing Resources</a:t>
            </a:r>
          </a:p>
        </p:txBody>
      </p:sp>
      <p:sp>
        <p:nvSpPr>
          <p:cNvPr id="31747" name="Content Placeholder 2"/>
          <p:cNvSpPr>
            <a:spLocks noGrp="1"/>
          </p:cNvSpPr>
          <p:nvPr>
            <p:ph idx="1"/>
          </p:nvPr>
        </p:nvSpPr>
        <p:spPr/>
        <p:txBody>
          <a:bodyPr/>
          <a:lstStyle/>
          <a:p>
            <a:r>
              <a:rPr lang="en-US" dirty="0"/>
              <a:t>You can use a resource in code by passing the resource ID as a method parameter. </a:t>
            </a:r>
          </a:p>
          <a:p>
            <a:r>
              <a:rPr lang="en-US" dirty="0"/>
              <a:t>For example, you can set an </a:t>
            </a:r>
            <a:r>
              <a:rPr lang="en-US" dirty="0" err="1"/>
              <a:t>ImageView</a:t>
            </a:r>
            <a:r>
              <a:rPr lang="en-US" dirty="0"/>
              <a:t> to use the </a:t>
            </a:r>
            <a:r>
              <a:rPr lang="en-US" b="1" dirty="0"/>
              <a:t>res/</a:t>
            </a:r>
            <a:r>
              <a:rPr lang="en-US" b="1" dirty="0" err="1"/>
              <a:t>drawable</a:t>
            </a:r>
            <a:r>
              <a:rPr lang="en-US" b="1" dirty="0"/>
              <a:t>/myimage.png</a:t>
            </a:r>
            <a:r>
              <a:rPr lang="en-US" dirty="0"/>
              <a:t> resource using </a:t>
            </a:r>
            <a:r>
              <a:rPr lang="en-US" b="1" dirty="0" err="1"/>
              <a:t>setImageResource</a:t>
            </a:r>
            <a:r>
              <a:rPr lang="en-US" dirty="0"/>
              <a:t>():</a:t>
            </a:r>
          </a:p>
          <a:p>
            <a:pPr>
              <a:buFont typeface="Wingdings" pitchFamily="2" charset="2"/>
              <a:buNone/>
            </a:pPr>
            <a:endParaRPr lang="en-US" dirty="0"/>
          </a:p>
          <a:p>
            <a:pPr>
              <a:buFont typeface="Wingdings" pitchFamily="2" charset="2"/>
              <a:buNone/>
            </a:pPr>
            <a:r>
              <a:rPr lang="en-US" sz="2000" dirty="0" err="1"/>
              <a:t>ImageView</a:t>
            </a:r>
            <a:r>
              <a:rPr lang="en-US" sz="2000" dirty="0"/>
              <a:t> </a:t>
            </a:r>
            <a:r>
              <a:rPr lang="en-US" sz="2000" dirty="0" err="1"/>
              <a:t>imageView</a:t>
            </a:r>
            <a:r>
              <a:rPr lang="en-US" sz="2000" dirty="0"/>
              <a:t> = (</a:t>
            </a:r>
            <a:r>
              <a:rPr lang="en-US" sz="2000" dirty="0" err="1"/>
              <a:t>ImageView</a:t>
            </a:r>
            <a:r>
              <a:rPr lang="en-US" sz="2000" dirty="0"/>
              <a:t>) </a:t>
            </a:r>
            <a:r>
              <a:rPr lang="en-US" sz="2000" b="1" dirty="0" err="1"/>
              <a:t>findViewById</a:t>
            </a:r>
            <a:r>
              <a:rPr lang="en-US" sz="2000" dirty="0"/>
              <a:t>(</a:t>
            </a:r>
            <a:r>
              <a:rPr lang="en-US" sz="2000" dirty="0" err="1"/>
              <a:t>R.id.myimageview</a:t>
            </a:r>
            <a:r>
              <a:rPr lang="en-US" sz="2000" dirty="0"/>
              <a:t>);</a:t>
            </a:r>
          </a:p>
          <a:p>
            <a:pPr>
              <a:buFont typeface="Wingdings" pitchFamily="2" charset="2"/>
              <a:buNone/>
            </a:pPr>
            <a:r>
              <a:rPr lang="en-US" sz="2000" dirty="0" err="1"/>
              <a:t>imageView.setImageResource</a:t>
            </a:r>
            <a:r>
              <a:rPr lang="en-US" sz="2000" dirty="0"/>
              <a:t>(</a:t>
            </a:r>
            <a:r>
              <a:rPr lang="en-US" sz="2000" b="1" dirty="0" err="1"/>
              <a:t>R.drawable.myimage</a:t>
            </a:r>
            <a:r>
              <a:rPr lang="en-US" sz="2000" dirty="0"/>
              <a:t>);</a:t>
            </a:r>
          </a:p>
        </p:txBody>
      </p:sp>
      <p:sp>
        <p:nvSpPr>
          <p:cNvPr id="31748" name="Date Placeholder 3"/>
          <p:cNvSpPr>
            <a:spLocks noGrp="1"/>
          </p:cNvSpPr>
          <p:nvPr>
            <p:ph type="dt" sz="half" idx="10"/>
          </p:nvPr>
        </p:nvSpPr>
        <p:spPr>
          <a:noFill/>
        </p:spPr>
        <p:txBody>
          <a:bodyPr/>
          <a:lstStyle/>
          <a:p>
            <a:fld id="{85197988-1CCC-41B7-BF61-F68C5C5C5683}" type="datetime1">
              <a:rPr lang="en-US" smtClean="0"/>
              <a:pPr/>
              <a:t>9/7/20</a:t>
            </a:fld>
            <a:endParaRPr lang="en-US"/>
          </a:p>
        </p:txBody>
      </p:sp>
      <p:sp>
        <p:nvSpPr>
          <p:cNvPr id="31750" name="Slide Number Placeholder 5"/>
          <p:cNvSpPr>
            <a:spLocks noGrp="1"/>
          </p:cNvSpPr>
          <p:nvPr>
            <p:ph type="sldNum" sz="quarter" idx="12"/>
          </p:nvPr>
        </p:nvSpPr>
        <p:spPr>
          <a:noFill/>
        </p:spPr>
        <p:txBody>
          <a:bodyPr/>
          <a:lstStyle/>
          <a:p>
            <a:fld id="{01638D20-DA65-4781-A535-DBF1F44ABA66}"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Accessing Resources from XML</a:t>
            </a:r>
          </a:p>
        </p:txBody>
      </p:sp>
      <p:sp>
        <p:nvSpPr>
          <p:cNvPr id="32771" name="Content Placeholder 2"/>
          <p:cNvSpPr>
            <a:spLocks noGrp="1"/>
          </p:cNvSpPr>
          <p:nvPr>
            <p:ph idx="1"/>
          </p:nvPr>
        </p:nvSpPr>
        <p:spPr/>
        <p:txBody>
          <a:bodyPr>
            <a:normAutofit/>
          </a:bodyPr>
          <a:lstStyle/>
          <a:p>
            <a:r>
              <a:rPr lang="en-US" dirty="0"/>
              <a:t>You can define values for some XML attributes and elements using a reference to an existing resource.</a:t>
            </a:r>
          </a:p>
          <a:p>
            <a:pPr lvl="1"/>
            <a:r>
              <a:rPr lang="en-US" dirty="0"/>
              <a:t> Necessary when creating layout files, to supply strings and images for your widgets.</a:t>
            </a:r>
          </a:p>
          <a:p>
            <a:r>
              <a:rPr lang="en-US" dirty="0"/>
              <a:t>For example, if you add a Button to your layout, you should </a:t>
            </a:r>
            <a:r>
              <a:rPr lang="en-US" b="1" dirty="0"/>
              <a:t>use a string resource for the button text</a:t>
            </a:r>
            <a:r>
              <a:rPr lang="en-US" dirty="0"/>
              <a:t>:</a:t>
            </a:r>
          </a:p>
          <a:p>
            <a:pPr>
              <a:buFont typeface="Wingdings" pitchFamily="2" charset="2"/>
              <a:buNone/>
            </a:pPr>
            <a:r>
              <a:rPr lang="en-US" dirty="0">
                <a:solidFill>
                  <a:schemeClr val="tx1"/>
                </a:solidFill>
              </a:rPr>
              <a:t>&lt;Button</a:t>
            </a:r>
            <a:br>
              <a:rPr lang="en-US" dirty="0">
                <a:solidFill>
                  <a:schemeClr val="tx1"/>
                </a:solidFill>
              </a:rPr>
            </a:br>
            <a:r>
              <a:rPr lang="en-US" dirty="0">
                <a:solidFill>
                  <a:schemeClr val="tx1"/>
                </a:solidFill>
              </a:rPr>
              <a:t>    </a:t>
            </a:r>
            <a:r>
              <a:rPr lang="en-US" dirty="0" err="1">
                <a:solidFill>
                  <a:schemeClr val="tx1"/>
                </a:solidFill>
              </a:rPr>
              <a:t>android:layout_width</a:t>
            </a:r>
            <a:r>
              <a:rPr lang="en-US" dirty="0">
                <a:solidFill>
                  <a:schemeClr val="tx1"/>
                </a:solidFill>
              </a:rPr>
              <a:t>="</a:t>
            </a:r>
            <a:r>
              <a:rPr lang="en-US" dirty="0" err="1">
                <a:solidFill>
                  <a:schemeClr val="tx1"/>
                </a:solidFill>
              </a:rPr>
              <a:t>fill_parent</a:t>
            </a:r>
            <a:r>
              <a:rPr lang="en-US" dirty="0">
                <a:solidFill>
                  <a:schemeClr val="tx1"/>
                </a:solidFill>
              </a:rPr>
              <a:t>"</a:t>
            </a:r>
            <a:br>
              <a:rPr lang="en-US" dirty="0">
                <a:solidFill>
                  <a:schemeClr val="tx1"/>
                </a:solidFill>
              </a:rPr>
            </a:br>
            <a:r>
              <a:rPr lang="en-US" dirty="0">
                <a:solidFill>
                  <a:schemeClr val="tx1"/>
                </a:solidFill>
              </a:rPr>
              <a:t>    </a:t>
            </a:r>
            <a:r>
              <a:rPr lang="en-US" dirty="0" err="1">
                <a:solidFill>
                  <a:schemeClr val="tx1"/>
                </a:solidFill>
              </a:rPr>
              <a:t>android:layout_height</a:t>
            </a:r>
            <a:r>
              <a:rPr lang="en-US" dirty="0">
                <a:solidFill>
                  <a:schemeClr val="tx1"/>
                </a:solidFill>
              </a:rPr>
              <a:t>="</a:t>
            </a:r>
            <a:r>
              <a:rPr lang="en-US" dirty="0" err="1">
                <a:solidFill>
                  <a:schemeClr val="tx1"/>
                </a:solidFill>
              </a:rPr>
              <a:t>wrap_content</a:t>
            </a:r>
            <a:r>
              <a:rPr lang="en-US" dirty="0">
                <a:solidFill>
                  <a:schemeClr val="tx1"/>
                </a:solidFill>
              </a:rPr>
              <a:t>"</a:t>
            </a:r>
            <a:br>
              <a:rPr lang="en-US" dirty="0">
                <a:solidFill>
                  <a:schemeClr val="tx1"/>
                </a:solidFill>
              </a:rPr>
            </a:br>
            <a:r>
              <a:rPr lang="en-US" dirty="0">
                <a:solidFill>
                  <a:schemeClr val="tx1"/>
                </a:solidFill>
              </a:rPr>
              <a:t>    </a:t>
            </a:r>
            <a:r>
              <a:rPr lang="en-US" dirty="0" err="1">
                <a:solidFill>
                  <a:schemeClr val="tx1"/>
                </a:solidFill>
              </a:rPr>
              <a:t>android:text</a:t>
            </a:r>
            <a:r>
              <a:rPr lang="en-US" dirty="0">
                <a:solidFill>
                  <a:schemeClr val="tx1"/>
                </a:solidFill>
              </a:rPr>
              <a:t>="</a:t>
            </a:r>
            <a:r>
              <a:rPr lang="en-US" b="1" dirty="0">
                <a:solidFill>
                  <a:schemeClr val="tx1"/>
                </a:solidFill>
              </a:rPr>
              <a:t>@string/submit</a:t>
            </a:r>
            <a:r>
              <a:rPr lang="en-US" dirty="0">
                <a:solidFill>
                  <a:schemeClr val="tx1"/>
                </a:solidFill>
              </a:rPr>
              <a:t>" /&gt;</a:t>
            </a:r>
          </a:p>
        </p:txBody>
      </p:sp>
      <p:sp>
        <p:nvSpPr>
          <p:cNvPr id="32772" name="Date Placeholder 3"/>
          <p:cNvSpPr>
            <a:spLocks noGrp="1"/>
          </p:cNvSpPr>
          <p:nvPr>
            <p:ph type="dt" sz="half" idx="10"/>
          </p:nvPr>
        </p:nvSpPr>
        <p:spPr>
          <a:noFill/>
        </p:spPr>
        <p:txBody>
          <a:bodyPr/>
          <a:lstStyle/>
          <a:p>
            <a:fld id="{F48A3A9C-851D-4643-827A-AC363B554016}" type="datetime1">
              <a:rPr lang="en-US" smtClean="0"/>
              <a:pPr/>
              <a:t>9/7/20</a:t>
            </a:fld>
            <a:endParaRPr lang="en-US"/>
          </a:p>
        </p:txBody>
      </p:sp>
      <p:sp>
        <p:nvSpPr>
          <p:cNvPr id="32774" name="Slide Number Placeholder 5"/>
          <p:cNvSpPr>
            <a:spLocks noGrp="1"/>
          </p:cNvSpPr>
          <p:nvPr>
            <p:ph type="sldNum" sz="quarter" idx="12"/>
          </p:nvPr>
        </p:nvSpPr>
        <p:spPr>
          <a:noFill/>
        </p:spPr>
        <p:txBody>
          <a:bodyPr/>
          <a:lstStyle/>
          <a:p>
            <a:fld id="{1C6AB48A-D7CF-41B8-A089-5F37F18EA407}" type="slidenum">
              <a:rPr lang="en-US" smtClean="0"/>
              <a:pPr/>
              <a:t>42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27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3200" dirty="0"/>
              <a:t>Managing Activity Transitions with Intents</a:t>
            </a:r>
          </a:p>
        </p:txBody>
      </p:sp>
      <p:sp>
        <p:nvSpPr>
          <p:cNvPr id="33795" name="Content Placeholder 2"/>
          <p:cNvSpPr>
            <a:spLocks noGrp="1"/>
          </p:cNvSpPr>
          <p:nvPr>
            <p:ph idx="1"/>
          </p:nvPr>
        </p:nvSpPr>
        <p:spPr/>
        <p:txBody>
          <a:bodyPr>
            <a:normAutofit/>
          </a:bodyPr>
          <a:lstStyle/>
          <a:p>
            <a:r>
              <a:rPr lang="en-US" dirty="0"/>
              <a:t>Android applications can have </a:t>
            </a:r>
            <a:r>
              <a:rPr lang="en-US" b="1" dirty="0"/>
              <a:t>multiple entry points</a:t>
            </a:r>
            <a:r>
              <a:rPr lang="en-US" dirty="0"/>
              <a:t>.</a:t>
            </a:r>
          </a:p>
          <a:p>
            <a:r>
              <a:rPr lang="en-US" dirty="0"/>
              <a:t>There is </a:t>
            </a:r>
            <a:r>
              <a:rPr lang="en-US" b="1" dirty="0"/>
              <a:t>no main() function</a:t>
            </a:r>
            <a:r>
              <a:rPr lang="en-US" dirty="0"/>
              <a:t>, such as you find in iPhone development. </a:t>
            </a:r>
          </a:p>
          <a:p>
            <a:r>
              <a:rPr lang="en-US" dirty="0"/>
              <a:t>A specific Activity can be designated as the main Activity to launch by default within the </a:t>
            </a:r>
            <a:r>
              <a:rPr lang="en-US" b="1" dirty="0" err="1"/>
              <a:t>AndroidManifest.xml</a:t>
            </a:r>
            <a:r>
              <a:rPr lang="en-US" dirty="0"/>
              <a:t> file</a:t>
            </a:r>
          </a:p>
          <a:p>
            <a:r>
              <a:rPr lang="en-US" dirty="0"/>
              <a:t>Launching a New </a:t>
            </a:r>
            <a:r>
              <a:rPr lang="en-US" b="1" dirty="0"/>
              <a:t>Activity by Class Name</a:t>
            </a:r>
          </a:p>
          <a:p>
            <a:pPr lvl="1"/>
            <a:r>
              <a:rPr lang="en-US" dirty="0"/>
              <a:t>You can start activities in several ways:</a:t>
            </a:r>
          </a:p>
          <a:p>
            <a:pPr lvl="2"/>
            <a:r>
              <a:rPr lang="en-US" dirty="0"/>
              <a:t>The simplest method is to use the Application </a:t>
            </a:r>
            <a:r>
              <a:rPr lang="en-US" b="1" dirty="0"/>
              <a:t>Context</a:t>
            </a:r>
            <a:r>
              <a:rPr lang="en-US" dirty="0"/>
              <a:t> object to call the </a:t>
            </a:r>
            <a:r>
              <a:rPr lang="en-US" b="1" dirty="0" err="1"/>
              <a:t>startActivity</a:t>
            </a:r>
            <a:r>
              <a:rPr lang="en-US" dirty="0"/>
              <a:t>() method, which takes a single parameter, an </a:t>
            </a:r>
            <a:r>
              <a:rPr lang="en-US" b="1" dirty="0"/>
              <a:t>Intent</a:t>
            </a:r>
            <a:endParaRPr lang="en-US" dirty="0"/>
          </a:p>
        </p:txBody>
      </p:sp>
      <p:sp>
        <p:nvSpPr>
          <p:cNvPr id="33796" name="Date Placeholder 3"/>
          <p:cNvSpPr>
            <a:spLocks noGrp="1"/>
          </p:cNvSpPr>
          <p:nvPr>
            <p:ph type="dt" sz="half" idx="10"/>
          </p:nvPr>
        </p:nvSpPr>
        <p:spPr>
          <a:noFill/>
        </p:spPr>
        <p:txBody>
          <a:bodyPr/>
          <a:lstStyle/>
          <a:p>
            <a:fld id="{39CD9E93-BAFA-4DEC-A1CD-1E2D9118FBD2}" type="datetime1">
              <a:rPr lang="en-US" smtClean="0"/>
              <a:pPr/>
              <a:t>9/7/20</a:t>
            </a:fld>
            <a:endParaRPr lang="en-US"/>
          </a:p>
        </p:txBody>
      </p:sp>
      <p:sp>
        <p:nvSpPr>
          <p:cNvPr id="33798" name="Slide Number Placeholder 5"/>
          <p:cNvSpPr>
            <a:spLocks noGrp="1"/>
          </p:cNvSpPr>
          <p:nvPr>
            <p:ph type="sldNum" sz="quarter" idx="12"/>
          </p:nvPr>
        </p:nvSpPr>
        <p:spPr>
          <a:noFill/>
        </p:spPr>
        <p:txBody>
          <a:bodyPr/>
          <a:lstStyle/>
          <a:p>
            <a:fld id="{A58DA0C8-886E-49F4-8C12-5C09AA62FA81}" type="slidenum">
              <a:rPr lang="en-US" smtClean="0"/>
              <a:pPr/>
              <a:t>44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3200" dirty="0"/>
              <a:t>Managing Activity Transitions with Intents</a:t>
            </a:r>
          </a:p>
        </p:txBody>
      </p:sp>
      <p:sp>
        <p:nvSpPr>
          <p:cNvPr id="34822" name="Content Placeholder 2"/>
          <p:cNvSpPr>
            <a:spLocks noGrp="1"/>
          </p:cNvSpPr>
          <p:nvPr>
            <p:ph idx="1"/>
          </p:nvPr>
        </p:nvSpPr>
        <p:spPr/>
        <p:txBody>
          <a:bodyPr>
            <a:normAutofit/>
          </a:bodyPr>
          <a:lstStyle/>
          <a:p>
            <a:r>
              <a:rPr lang="en-US" sz="2000" b="1" dirty="0"/>
              <a:t>Intents</a:t>
            </a:r>
            <a:r>
              <a:rPr lang="en-US" sz="2000" dirty="0"/>
              <a:t> allow sending or receiving data from and to other activities or services. </a:t>
            </a:r>
          </a:p>
          <a:p>
            <a:r>
              <a:rPr lang="en-US" sz="2000" dirty="0"/>
              <a:t>Intents are objects of type "</a:t>
            </a:r>
            <a:r>
              <a:rPr lang="en-US" sz="2000" dirty="0" err="1"/>
              <a:t>android.content.</a:t>
            </a:r>
            <a:r>
              <a:rPr lang="en-US" sz="2000" b="1" dirty="0" err="1"/>
              <a:t>Intent</a:t>
            </a:r>
            <a:r>
              <a:rPr lang="en-US" sz="2000" dirty="0"/>
              <a:t>" and are used to send asynchronous messages within your application or between applications.</a:t>
            </a:r>
          </a:p>
          <a:p>
            <a:r>
              <a:rPr lang="en-US" sz="2000" dirty="0"/>
              <a:t>The following code uses Intent to </a:t>
            </a:r>
            <a:r>
              <a:rPr lang="en-US" sz="2000" b="1" dirty="0"/>
              <a:t>launch an Activity </a:t>
            </a:r>
            <a:r>
              <a:rPr lang="en-US" sz="2000" dirty="0"/>
              <a:t>named </a:t>
            </a:r>
            <a:r>
              <a:rPr lang="en-US" sz="2000" dirty="0" err="1"/>
              <a:t>ActivityB</a:t>
            </a:r>
            <a:r>
              <a:rPr lang="en-US" sz="2000" dirty="0"/>
              <a:t> by its class:</a:t>
            </a:r>
          </a:p>
          <a:p>
            <a:pPr marL="0" indent="0" algn="ctr">
              <a:buNone/>
            </a:pPr>
            <a:r>
              <a:rPr lang="en-US" sz="2000" dirty="0"/>
              <a:t>Intent intent = new Intent(</a:t>
            </a:r>
            <a:r>
              <a:rPr lang="en-US" sz="2000" dirty="0" err="1"/>
              <a:t>ActivityA.this</a:t>
            </a:r>
            <a:r>
              <a:rPr lang="en-US" sz="2000" dirty="0"/>
              <a:t>, </a:t>
            </a:r>
            <a:r>
              <a:rPr lang="en-US" sz="2000" dirty="0" err="1"/>
              <a:t>ActivityB.class</a:t>
            </a:r>
            <a:r>
              <a:rPr lang="en-US" sz="2000" dirty="0"/>
              <a:t>);</a:t>
            </a:r>
          </a:p>
          <a:p>
            <a:pPr marL="0" indent="0" algn="ctr">
              <a:buNone/>
            </a:pPr>
            <a:r>
              <a:rPr lang="en-US" sz="2000" dirty="0" err="1"/>
              <a:t>intent.putExtra</a:t>
            </a:r>
            <a:r>
              <a:rPr lang="en-US" sz="2000" dirty="0"/>
              <a:t>(</a:t>
            </a:r>
            <a:r>
              <a:rPr lang="en-US" sz="2000" dirty="0" err="1"/>
              <a:t>keyName</a:t>
            </a:r>
            <a:r>
              <a:rPr lang="en-US" sz="2000" dirty="0"/>
              <a:t>, </a:t>
            </a:r>
            <a:r>
              <a:rPr lang="en-US" sz="2000" dirty="0" err="1"/>
              <a:t>keyValue</a:t>
            </a:r>
            <a:r>
              <a:rPr lang="en-US" sz="2000" dirty="0"/>
              <a:t>);</a:t>
            </a:r>
          </a:p>
          <a:p>
            <a:pPr marL="0" indent="0" algn="ctr">
              <a:buNone/>
            </a:pPr>
            <a:r>
              <a:rPr lang="en-US" sz="2000" dirty="0"/>
              <a:t>        </a:t>
            </a:r>
            <a:r>
              <a:rPr lang="en-US" sz="2000" dirty="0" err="1"/>
              <a:t>startActivity</a:t>
            </a:r>
            <a:r>
              <a:rPr lang="en-US" sz="2000" dirty="0"/>
              <a:t>(intent);</a:t>
            </a:r>
          </a:p>
          <a:p>
            <a:r>
              <a:rPr lang="en-US" sz="2000" dirty="0"/>
              <a:t>You can use the </a:t>
            </a:r>
            <a:r>
              <a:rPr lang="en-US" sz="2000" b="1" dirty="0"/>
              <a:t>Intent</a:t>
            </a:r>
            <a:r>
              <a:rPr lang="en-US" sz="2000" dirty="0"/>
              <a:t> structure to </a:t>
            </a:r>
            <a:r>
              <a:rPr lang="en-US" sz="2000" b="1" dirty="0"/>
              <a:t>pass data between Activities</a:t>
            </a:r>
          </a:p>
          <a:p>
            <a:r>
              <a:rPr lang="en-US" sz="2000" b="1" dirty="0"/>
              <a:t>Let’s add an activity to the app, and invoke the second activity.</a:t>
            </a:r>
          </a:p>
          <a:p>
            <a:r>
              <a:rPr lang="en-US" sz="2000" b="1" dirty="0"/>
              <a:t>Let’s extract the content from second activity ?</a:t>
            </a:r>
          </a:p>
          <a:p>
            <a:r>
              <a:rPr lang="en-US" sz="2000" dirty="0">
                <a:latin typeface="Arial" charset="0"/>
              </a:rPr>
              <a:t>String data = </a:t>
            </a:r>
            <a:r>
              <a:rPr lang="en-US" sz="2000" dirty="0" err="1">
                <a:latin typeface="Arial" charset="0"/>
              </a:rPr>
              <a:t>getIntent</a:t>
            </a:r>
            <a:r>
              <a:rPr lang="en-US" sz="2000" dirty="0">
                <a:latin typeface="Arial" charset="0"/>
              </a:rPr>
              <a:t>().</a:t>
            </a:r>
            <a:r>
              <a:rPr lang="en-US" sz="2000" dirty="0" err="1">
                <a:latin typeface="Arial" charset="0"/>
              </a:rPr>
              <a:t>getExtras</a:t>
            </a:r>
            <a:r>
              <a:rPr lang="en-US" sz="2000" dirty="0">
                <a:latin typeface="Arial" charset="0"/>
              </a:rPr>
              <a:t>().</a:t>
            </a:r>
            <a:r>
              <a:rPr lang="en-US" sz="2000" dirty="0" err="1">
                <a:latin typeface="Arial" charset="0"/>
              </a:rPr>
              <a:t>getString</a:t>
            </a:r>
            <a:r>
              <a:rPr lang="en-US" sz="2000" dirty="0">
                <a:latin typeface="Arial" charset="0"/>
              </a:rPr>
              <a:t>(</a:t>
            </a:r>
            <a:r>
              <a:rPr lang="en-US" sz="2000" dirty="0" err="1">
                <a:latin typeface="Arial" charset="0"/>
              </a:rPr>
              <a:t>keyName</a:t>
            </a:r>
            <a:r>
              <a:rPr lang="en-US" sz="2000" dirty="0">
                <a:latin typeface="Arial" charset="0"/>
              </a:rPr>
              <a:t>,"</a:t>
            </a:r>
            <a:r>
              <a:rPr lang="en-US" sz="2000" dirty="0" err="1">
                <a:latin typeface="Arial" charset="0"/>
              </a:rPr>
              <a:t>defaultKey</a:t>
            </a:r>
            <a:r>
              <a:rPr lang="en-US" sz="2000" dirty="0">
                <a:latin typeface="Arial" charset="0"/>
              </a:rPr>
              <a:t>");</a:t>
            </a:r>
            <a:endParaRPr lang="en-US" sz="2000" dirty="0"/>
          </a:p>
          <a:p>
            <a:endParaRPr lang="en-US" sz="2000" b="1" dirty="0"/>
          </a:p>
        </p:txBody>
      </p:sp>
      <p:sp>
        <p:nvSpPr>
          <p:cNvPr id="34821" name="Slide Number Placeholder 5"/>
          <p:cNvSpPr>
            <a:spLocks noGrp="1"/>
          </p:cNvSpPr>
          <p:nvPr>
            <p:ph type="sldNum" sz="quarter" idx="12"/>
          </p:nvPr>
        </p:nvSpPr>
        <p:spPr>
          <a:noFill/>
        </p:spPr>
        <p:txBody>
          <a:bodyPr/>
          <a:lstStyle/>
          <a:p>
            <a:fld id="{05E7DE77-E15A-4EA0-8534-E0DBFDF2DDCE}" type="slidenum">
              <a:rPr lang="en-US" smtClean="0"/>
              <a:pPr/>
              <a:t>45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3200" dirty="0"/>
              <a:t>Passing Additional Information Using Intents</a:t>
            </a:r>
          </a:p>
        </p:txBody>
      </p:sp>
      <p:sp>
        <p:nvSpPr>
          <p:cNvPr id="37894" name="Content Placeholder 2"/>
          <p:cNvSpPr>
            <a:spLocks noGrp="1"/>
          </p:cNvSpPr>
          <p:nvPr>
            <p:ph idx="1"/>
          </p:nvPr>
        </p:nvSpPr>
        <p:spPr/>
        <p:txBody>
          <a:bodyPr>
            <a:normAutofit lnSpcReduction="10000"/>
          </a:bodyPr>
          <a:lstStyle/>
          <a:p>
            <a:r>
              <a:rPr lang="en-US" dirty="0"/>
              <a:t>You can also include additional data in an Intent.</a:t>
            </a:r>
          </a:p>
          <a:p>
            <a:pPr lvl="1"/>
            <a:r>
              <a:rPr lang="en-US" dirty="0"/>
              <a:t>The Extras property of an Intent is stored in a </a:t>
            </a:r>
            <a:r>
              <a:rPr lang="en-US" b="1" dirty="0"/>
              <a:t>Bundle</a:t>
            </a:r>
            <a:r>
              <a:rPr lang="en-US" dirty="0"/>
              <a:t> object.</a:t>
            </a:r>
          </a:p>
          <a:p>
            <a:r>
              <a:rPr lang="en-US" dirty="0"/>
              <a:t>The Intent class also has a number of helper methods for </a:t>
            </a:r>
            <a:r>
              <a:rPr lang="en-US" b="1" dirty="0"/>
              <a:t>getting and setting name/value pairs</a:t>
            </a:r>
            <a:r>
              <a:rPr lang="en-US" dirty="0"/>
              <a:t> for many common data types.</a:t>
            </a:r>
          </a:p>
          <a:p>
            <a:r>
              <a:rPr lang="en-US" dirty="0"/>
              <a:t>For example, the following Intent includes two extra pieces of information—a string value and a </a:t>
            </a:r>
            <a:r>
              <a:rPr lang="en-US" dirty="0" err="1"/>
              <a:t>boolean</a:t>
            </a:r>
            <a:r>
              <a:rPr lang="en-US" dirty="0"/>
              <a:t>:</a:t>
            </a:r>
            <a:endParaRPr lang="en-US" sz="2000" dirty="0"/>
          </a:p>
          <a:p>
            <a:pPr lvl="2">
              <a:buFont typeface="Wingdings" pitchFamily="2" charset="2"/>
              <a:buNone/>
            </a:pPr>
            <a:r>
              <a:rPr lang="en-US" sz="2000" b="1" dirty="0"/>
              <a:t>Intent</a:t>
            </a:r>
            <a:r>
              <a:rPr lang="en-US" sz="2000" dirty="0"/>
              <a:t> intent = new </a:t>
            </a:r>
            <a:r>
              <a:rPr lang="en-US" sz="2000" b="1" dirty="0"/>
              <a:t>Intent</a:t>
            </a:r>
            <a:r>
              <a:rPr lang="en-US" sz="2000" dirty="0"/>
              <a:t>(this, </a:t>
            </a:r>
            <a:r>
              <a:rPr lang="en-US" sz="2000" dirty="0" err="1"/>
              <a:t>MyActivity.class</a:t>
            </a:r>
            <a:r>
              <a:rPr lang="en-US" sz="2000" dirty="0"/>
              <a:t>);</a:t>
            </a:r>
          </a:p>
          <a:p>
            <a:pPr lvl="2">
              <a:buNone/>
            </a:pPr>
            <a:r>
              <a:rPr lang="en-US" sz="2000" dirty="0" err="1"/>
              <a:t>intent.putExtra</a:t>
            </a:r>
            <a:r>
              <a:rPr lang="en-US" sz="2000" dirty="0"/>
              <a:t>(</a:t>
            </a:r>
            <a:r>
              <a:rPr lang="en-US" sz="2000" dirty="0" err="1">
                <a:latin typeface="Arial" charset="0"/>
              </a:rPr>
              <a:t>keyName</a:t>
            </a:r>
            <a:r>
              <a:rPr lang="en-US" sz="2000" dirty="0"/>
              <a:t>,”Foo”);</a:t>
            </a:r>
          </a:p>
          <a:p>
            <a:pPr lvl="2">
              <a:buFont typeface="Wingdings" pitchFamily="2" charset="2"/>
              <a:buNone/>
            </a:pPr>
            <a:r>
              <a:rPr lang="en-US" sz="2000" dirty="0" err="1"/>
              <a:t>intent.putExtra</a:t>
            </a:r>
            <a:r>
              <a:rPr lang="en-US" sz="2000" dirty="0"/>
              <a:t>(“</a:t>
            </a:r>
            <a:r>
              <a:rPr lang="en-US" sz="2000" dirty="0" err="1"/>
              <a:t>SomeBooleanData</a:t>
            </a:r>
            <a:r>
              <a:rPr lang="en-US" sz="2000" dirty="0"/>
              <a:t>”,false);</a:t>
            </a:r>
          </a:p>
          <a:p>
            <a:pPr>
              <a:buFont typeface="Wingdings" charset="2"/>
              <a:buChar char="q"/>
            </a:pPr>
            <a:r>
              <a:rPr lang="en-US" sz="2000" dirty="0"/>
              <a:t>On the second screen:</a:t>
            </a:r>
          </a:p>
          <a:p>
            <a:pPr marL="0" indent="0">
              <a:buNone/>
            </a:pPr>
            <a:r>
              <a:rPr lang="en-US" sz="2000" dirty="0">
                <a:latin typeface="Arial" charset="0"/>
              </a:rPr>
              <a:t>String data = </a:t>
            </a:r>
            <a:r>
              <a:rPr lang="en-US" sz="2000" dirty="0" err="1">
                <a:latin typeface="Arial" charset="0"/>
              </a:rPr>
              <a:t>getIntent</a:t>
            </a:r>
            <a:r>
              <a:rPr lang="en-US" sz="2000" dirty="0">
                <a:latin typeface="Arial" charset="0"/>
              </a:rPr>
              <a:t>().</a:t>
            </a:r>
            <a:r>
              <a:rPr lang="en-US" sz="2000" dirty="0" err="1">
                <a:latin typeface="Arial" charset="0"/>
              </a:rPr>
              <a:t>getExtras</a:t>
            </a:r>
            <a:r>
              <a:rPr lang="en-US" sz="2000" dirty="0">
                <a:latin typeface="Arial" charset="0"/>
              </a:rPr>
              <a:t>().</a:t>
            </a:r>
            <a:r>
              <a:rPr lang="en-US" sz="2000" dirty="0" err="1">
                <a:latin typeface="Arial" charset="0"/>
              </a:rPr>
              <a:t>getString</a:t>
            </a:r>
            <a:r>
              <a:rPr lang="en-US" sz="2000" dirty="0">
                <a:latin typeface="Arial" charset="0"/>
              </a:rPr>
              <a:t>(</a:t>
            </a:r>
            <a:r>
              <a:rPr lang="en-US" sz="2000" dirty="0" err="1">
                <a:latin typeface="Arial" charset="0"/>
              </a:rPr>
              <a:t>keyName</a:t>
            </a:r>
            <a:r>
              <a:rPr lang="en-US" sz="2000" dirty="0">
                <a:latin typeface="Arial" charset="0"/>
              </a:rPr>
              <a:t>,"</a:t>
            </a:r>
            <a:r>
              <a:rPr lang="en-US" sz="2000" dirty="0" err="1">
                <a:latin typeface="Arial" charset="0"/>
              </a:rPr>
              <a:t>defaultKey</a:t>
            </a:r>
            <a:r>
              <a:rPr lang="en-US" sz="2000" dirty="0">
                <a:latin typeface="Arial" charset="0"/>
              </a:rPr>
              <a:t>");</a:t>
            </a:r>
            <a:endParaRPr lang="en-US" sz="2000" dirty="0"/>
          </a:p>
          <a:p>
            <a:pPr marL="0" indent="0">
              <a:buNone/>
            </a:pPr>
            <a:endParaRPr lang="en-US" sz="2000" dirty="0"/>
          </a:p>
        </p:txBody>
      </p:sp>
      <p:sp>
        <p:nvSpPr>
          <p:cNvPr id="37891" name="Date Placeholder 3"/>
          <p:cNvSpPr>
            <a:spLocks noGrp="1"/>
          </p:cNvSpPr>
          <p:nvPr>
            <p:ph type="dt" sz="half" idx="10"/>
          </p:nvPr>
        </p:nvSpPr>
        <p:spPr>
          <a:noFill/>
        </p:spPr>
        <p:txBody>
          <a:bodyPr/>
          <a:lstStyle/>
          <a:p>
            <a:fld id="{14A20894-8EB6-4A0F-B6D0-2BEF93416C52}" type="datetime1">
              <a:rPr lang="en-US" smtClean="0"/>
              <a:pPr/>
              <a:t>9/7/20</a:t>
            </a:fld>
            <a:endParaRPr lang="en-US"/>
          </a:p>
        </p:txBody>
      </p:sp>
      <p:sp>
        <p:nvSpPr>
          <p:cNvPr id="37893" name="Slide Number Placeholder 5"/>
          <p:cNvSpPr>
            <a:spLocks noGrp="1"/>
          </p:cNvSpPr>
          <p:nvPr>
            <p:ph type="sldNum" sz="quarter" idx="12"/>
          </p:nvPr>
        </p:nvSpPr>
        <p:spPr>
          <a:noFill/>
        </p:spPr>
        <p:txBody>
          <a:bodyPr/>
          <a:lstStyle/>
          <a:p>
            <a:fld id="{C8C0F94F-E2E2-4979-9486-32637E05EFF2}" type="slidenum">
              <a:rPr lang="en-US" smtClean="0"/>
              <a:pPr/>
              <a:t>46</a:t>
            </a:fld>
            <a:endParaRPr lang="en-US"/>
          </a:p>
        </p:txBody>
      </p:sp>
    </p:spTree>
    <p:extLst>
      <p:ext uri="{BB962C8B-B14F-4D97-AF65-F5344CB8AC3E}">
        <p14:creationId xmlns:p14="http://schemas.microsoft.com/office/powerpoint/2010/main" val="39807804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Creating Intents with Action and Data</a:t>
            </a:r>
            <a:endParaRPr lang="en-US" b="1" dirty="0"/>
          </a:p>
        </p:txBody>
      </p:sp>
      <p:sp>
        <p:nvSpPr>
          <p:cNvPr id="35843" name="Content Placeholder 2"/>
          <p:cNvSpPr>
            <a:spLocks noGrp="1"/>
          </p:cNvSpPr>
          <p:nvPr>
            <p:ph idx="1"/>
          </p:nvPr>
        </p:nvSpPr>
        <p:spPr/>
        <p:txBody>
          <a:bodyPr/>
          <a:lstStyle/>
          <a:p>
            <a:r>
              <a:rPr lang="en-US" dirty="0"/>
              <a:t>Intent objects are composed of two main parts: </a:t>
            </a:r>
          </a:p>
          <a:p>
            <a:pPr lvl="1"/>
            <a:r>
              <a:rPr lang="en-US" dirty="0"/>
              <a:t>the </a:t>
            </a:r>
            <a:r>
              <a:rPr lang="en-US" b="1" i="1" dirty="0"/>
              <a:t>action</a:t>
            </a:r>
            <a:r>
              <a:rPr lang="en-US" i="1" dirty="0"/>
              <a:t> to be performed</a:t>
            </a:r>
          </a:p>
          <a:p>
            <a:pPr lvl="1"/>
            <a:r>
              <a:rPr lang="en-US" dirty="0"/>
              <a:t>the </a:t>
            </a:r>
            <a:r>
              <a:rPr lang="en-US" b="1" i="1" dirty="0"/>
              <a:t>data</a:t>
            </a:r>
            <a:r>
              <a:rPr lang="en-US" i="1" dirty="0"/>
              <a:t> to be acted upon</a:t>
            </a:r>
          </a:p>
          <a:p>
            <a:r>
              <a:rPr lang="en-US" i="1" dirty="0"/>
              <a:t>You can also specify action/data pairs using </a:t>
            </a:r>
            <a:r>
              <a:rPr lang="en-US" b="1" i="1" dirty="0"/>
              <a:t>Intent </a:t>
            </a:r>
            <a:r>
              <a:rPr lang="en-US" b="1" dirty="0"/>
              <a:t>Action</a:t>
            </a:r>
            <a:r>
              <a:rPr lang="en-US" dirty="0"/>
              <a:t> types and </a:t>
            </a:r>
            <a:r>
              <a:rPr lang="en-US" b="1" dirty="0"/>
              <a:t>Uri</a:t>
            </a:r>
            <a:r>
              <a:rPr lang="en-US" dirty="0"/>
              <a:t> objects</a:t>
            </a:r>
          </a:p>
          <a:p>
            <a:r>
              <a:rPr lang="en-US" dirty="0"/>
              <a:t>The most common action types are defined in the Intent class, including ACTION_MAIN (describes the main entry point of an Activity) and ACTION_EDIT (used in conjunction with a Uri to the data edited)</a:t>
            </a:r>
          </a:p>
          <a:p>
            <a:endParaRPr lang="en-US" b="1" dirty="0"/>
          </a:p>
        </p:txBody>
      </p:sp>
      <p:sp>
        <p:nvSpPr>
          <p:cNvPr id="35844" name="Date Placeholder 3"/>
          <p:cNvSpPr>
            <a:spLocks noGrp="1"/>
          </p:cNvSpPr>
          <p:nvPr>
            <p:ph type="dt" sz="half" idx="10"/>
          </p:nvPr>
        </p:nvSpPr>
        <p:spPr>
          <a:noFill/>
        </p:spPr>
        <p:txBody>
          <a:bodyPr/>
          <a:lstStyle/>
          <a:p>
            <a:fld id="{E9426C4B-51BE-48E7-AF95-F31CEE8F1A25}" type="datetime1">
              <a:rPr lang="en-US" smtClean="0"/>
              <a:pPr/>
              <a:t>9/7/20</a:t>
            </a:fld>
            <a:endParaRPr lang="en-US"/>
          </a:p>
        </p:txBody>
      </p:sp>
      <p:sp>
        <p:nvSpPr>
          <p:cNvPr id="35846" name="Slide Number Placeholder 5"/>
          <p:cNvSpPr>
            <a:spLocks noGrp="1"/>
          </p:cNvSpPr>
          <p:nvPr>
            <p:ph type="sldNum" sz="quarter" idx="12"/>
          </p:nvPr>
        </p:nvSpPr>
        <p:spPr>
          <a:noFill/>
        </p:spPr>
        <p:txBody>
          <a:bodyPr/>
          <a:lstStyle/>
          <a:p>
            <a:fld id="{8256D9E1-BCA7-416F-A3B2-8DE23DDBDE71}" type="slidenum">
              <a:rPr lang="en-US" smtClean="0"/>
              <a:pPr/>
              <a:t>47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200" dirty="0"/>
              <a:t>Launching an Activity Belonging to Another Application</a:t>
            </a:r>
          </a:p>
        </p:txBody>
      </p:sp>
      <p:sp>
        <p:nvSpPr>
          <p:cNvPr id="36867" name="Content Placeholder 2"/>
          <p:cNvSpPr>
            <a:spLocks noGrp="1"/>
          </p:cNvSpPr>
          <p:nvPr>
            <p:ph idx="1"/>
          </p:nvPr>
        </p:nvSpPr>
        <p:spPr/>
        <p:txBody>
          <a:bodyPr/>
          <a:lstStyle/>
          <a:p>
            <a:r>
              <a:rPr lang="en-US" dirty="0"/>
              <a:t>Here is an example of how to create a simple Intent with a predefined Action (ACTION_DIAL) to launch the Phone Dialer with a specific phone number to dial in the form of a simple Uri object:</a:t>
            </a:r>
          </a:p>
          <a:p>
            <a:endParaRPr lang="en-US" dirty="0"/>
          </a:p>
          <a:p>
            <a:pPr lvl="1">
              <a:buFont typeface="Wingdings" pitchFamily="2" charset="2"/>
              <a:buNone/>
            </a:pPr>
            <a:r>
              <a:rPr lang="en-US" dirty="0">
                <a:solidFill>
                  <a:schemeClr val="tx1"/>
                </a:solidFill>
              </a:rPr>
              <a:t>Uri </a:t>
            </a:r>
            <a:r>
              <a:rPr lang="en-US" b="1" dirty="0">
                <a:solidFill>
                  <a:schemeClr val="tx1"/>
                </a:solidFill>
              </a:rPr>
              <a:t>number</a:t>
            </a:r>
            <a:r>
              <a:rPr lang="en-US" dirty="0">
                <a:solidFill>
                  <a:schemeClr val="tx1"/>
                </a:solidFill>
              </a:rPr>
              <a:t> = </a:t>
            </a:r>
            <a:r>
              <a:rPr lang="en-US" dirty="0" err="1">
                <a:solidFill>
                  <a:schemeClr val="tx1"/>
                </a:solidFill>
              </a:rPr>
              <a:t>Uri.</a:t>
            </a:r>
            <a:r>
              <a:rPr lang="en-US" b="1" dirty="0" err="1">
                <a:solidFill>
                  <a:schemeClr val="tx1"/>
                </a:solidFill>
              </a:rPr>
              <a:t>parse</a:t>
            </a:r>
            <a:r>
              <a:rPr lang="en-US" dirty="0">
                <a:solidFill>
                  <a:schemeClr val="tx1"/>
                </a:solidFill>
              </a:rPr>
              <a:t>(tel:5555551212);</a:t>
            </a:r>
          </a:p>
          <a:p>
            <a:pPr lvl="1">
              <a:buFont typeface="Wingdings" pitchFamily="2" charset="2"/>
              <a:buNone/>
            </a:pPr>
            <a:r>
              <a:rPr lang="en-US" dirty="0">
                <a:solidFill>
                  <a:schemeClr val="tx1"/>
                </a:solidFill>
              </a:rPr>
              <a:t>Intent dial = new </a:t>
            </a:r>
            <a:r>
              <a:rPr lang="en-US" b="1" dirty="0">
                <a:solidFill>
                  <a:schemeClr val="tx1"/>
                </a:solidFill>
              </a:rPr>
              <a:t>Intent</a:t>
            </a:r>
            <a:r>
              <a:rPr lang="en-US" dirty="0">
                <a:solidFill>
                  <a:schemeClr val="tx1"/>
                </a:solidFill>
              </a:rPr>
              <a:t>(</a:t>
            </a:r>
            <a:r>
              <a:rPr lang="en-US" dirty="0" err="1">
                <a:solidFill>
                  <a:schemeClr val="tx1"/>
                </a:solidFill>
              </a:rPr>
              <a:t>Intent.ACTION_DIAL</a:t>
            </a:r>
            <a:r>
              <a:rPr lang="en-US" dirty="0">
                <a:solidFill>
                  <a:schemeClr val="tx1"/>
                </a:solidFill>
              </a:rPr>
              <a:t>, </a:t>
            </a:r>
            <a:r>
              <a:rPr lang="en-US" b="1" dirty="0">
                <a:solidFill>
                  <a:schemeClr val="tx1"/>
                </a:solidFill>
              </a:rPr>
              <a:t>number</a:t>
            </a:r>
            <a:r>
              <a:rPr lang="en-US" dirty="0">
                <a:solidFill>
                  <a:schemeClr val="tx1"/>
                </a:solidFill>
              </a:rPr>
              <a:t>);</a:t>
            </a:r>
          </a:p>
          <a:p>
            <a:pPr lvl="1">
              <a:buFont typeface="Wingdings" pitchFamily="2" charset="2"/>
              <a:buNone/>
            </a:pPr>
            <a:r>
              <a:rPr lang="en-US" b="1" dirty="0" err="1">
                <a:solidFill>
                  <a:schemeClr val="tx1"/>
                </a:solidFill>
              </a:rPr>
              <a:t>startActivity</a:t>
            </a:r>
            <a:r>
              <a:rPr lang="en-US" dirty="0">
                <a:solidFill>
                  <a:schemeClr val="tx1"/>
                </a:solidFill>
              </a:rPr>
              <a:t>(dial);</a:t>
            </a:r>
          </a:p>
          <a:p>
            <a:endParaRPr lang="en-US" dirty="0"/>
          </a:p>
        </p:txBody>
      </p:sp>
      <p:sp>
        <p:nvSpPr>
          <p:cNvPr id="36868" name="Date Placeholder 3"/>
          <p:cNvSpPr>
            <a:spLocks noGrp="1"/>
          </p:cNvSpPr>
          <p:nvPr>
            <p:ph type="dt" sz="half" idx="10"/>
          </p:nvPr>
        </p:nvSpPr>
        <p:spPr>
          <a:noFill/>
        </p:spPr>
        <p:txBody>
          <a:bodyPr/>
          <a:lstStyle/>
          <a:p>
            <a:fld id="{1B93630D-B33C-4908-A1F0-F494A70D1883}" type="datetime1">
              <a:rPr lang="en-US" smtClean="0"/>
              <a:pPr/>
              <a:t>9/7/20</a:t>
            </a:fld>
            <a:endParaRPr lang="en-US"/>
          </a:p>
        </p:txBody>
      </p:sp>
      <p:sp>
        <p:nvSpPr>
          <p:cNvPr id="36870" name="Slide Number Placeholder 5"/>
          <p:cNvSpPr>
            <a:spLocks noGrp="1"/>
          </p:cNvSpPr>
          <p:nvPr>
            <p:ph type="sldNum" sz="quarter" idx="12"/>
          </p:nvPr>
        </p:nvSpPr>
        <p:spPr>
          <a:noFill/>
        </p:spPr>
        <p:txBody>
          <a:bodyPr/>
          <a:lstStyle/>
          <a:p>
            <a:fld id="{3D22331A-62E4-4C02-9E7D-08E2BCA0DC00}" type="slidenum">
              <a:rPr lang="en-US" smtClean="0"/>
              <a:pPr/>
              <a:t>48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152650" y="365127"/>
            <a:ext cx="2190750" cy="1325563"/>
          </a:xfrm>
        </p:spPr>
        <p:txBody>
          <a:bodyPr/>
          <a:lstStyle/>
          <a:p>
            <a:r>
              <a:rPr lang="en-US" dirty="0"/>
              <a:t>Intents Example</a:t>
            </a:r>
          </a:p>
        </p:txBody>
      </p:sp>
      <p:sp>
        <p:nvSpPr>
          <p:cNvPr id="38915" name="Content Placeholder 2"/>
          <p:cNvSpPr>
            <a:spLocks noGrp="1"/>
          </p:cNvSpPr>
          <p:nvPr>
            <p:ph idx="1"/>
          </p:nvPr>
        </p:nvSpPr>
        <p:spPr>
          <a:xfrm>
            <a:off x="4343400" y="136524"/>
            <a:ext cx="5695950" cy="6721476"/>
          </a:xfrm>
        </p:spPr>
        <p:txBody>
          <a:bodyPr>
            <a:normAutofit lnSpcReduction="10000"/>
          </a:bodyPr>
          <a:lstStyle/>
          <a:p>
            <a:pPr>
              <a:buFont typeface="Wingdings" pitchFamily="2" charset="2"/>
              <a:buNone/>
            </a:pPr>
            <a:r>
              <a:rPr lang="en-US" sz="1000" b="1" dirty="0"/>
              <a:t>&lt;?xml version=</a:t>
            </a:r>
            <a:r>
              <a:rPr lang="en-US" sz="1000" b="1" i="1" dirty="0"/>
              <a:t>"1.0" encoding="utf-8"?&gt;</a:t>
            </a:r>
          </a:p>
          <a:p>
            <a:pPr>
              <a:buFont typeface="Wingdings" pitchFamily="2" charset="2"/>
              <a:buNone/>
            </a:pPr>
            <a:r>
              <a:rPr lang="en-US" sz="1000" b="1" dirty="0"/>
              <a:t>&lt;</a:t>
            </a:r>
            <a:r>
              <a:rPr lang="en-US" sz="1000" b="1" dirty="0" err="1"/>
              <a:t>LinearLayout</a:t>
            </a:r>
            <a:r>
              <a:rPr lang="en-US" sz="1000" b="1" dirty="0"/>
              <a:t> </a:t>
            </a:r>
            <a:r>
              <a:rPr lang="en-US" sz="1000" b="1" dirty="0" err="1"/>
              <a:t>xmlns:android</a:t>
            </a:r>
            <a:r>
              <a:rPr lang="en-US" sz="1000" b="1" dirty="0"/>
              <a:t>=</a:t>
            </a:r>
            <a:r>
              <a:rPr lang="en-US" sz="1000" b="1" i="1" dirty="0"/>
              <a:t>"http://</a:t>
            </a:r>
            <a:r>
              <a:rPr lang="en-US" sz="1000" b="1" i="1" dirty="0" err="1"/>
              <a:t>schemas.android.com</a:t>
            </a:r>
            <a:r>
              <a:rPr lang="en-US" sz="1000" b="1" i="1" dirty="0"/>
              <a:t>/</a:t>
            </a:r>
            <a:r>
              <a:rPr lang="en-US" sz="1000" b="1" i="1" dirty="0" err="1"/>
              <a:t>apk</a:t>
            </a:r>
            <a:r>
              <a:rPr lang="en-US" sz="1000" b="1" i="1" dirty="0"/>
              <a:t>/res/android"</a:t>
            </a:r>
          </a:p>
          <a:p>
            <a:pPr>
              <a:buFont typeface="Wingdings" pitchFamily="2" charset="2"/>
              <a:buNone/>
            </a:pPr>
            <a:r>
              <a:rPr lang="en-US" sz="1000" b="1" dirty="0"/>
              <a:t>    </a:t>
            </a:r>
            <a:r>
              <a:rPr lang="en-US" sz="1000" b="1" dirty="0" err="1"/>
              <a:t>android:layout_width</a:t>
            </a:r>
            <a:r>
              <a:rPr lang="en-US" sz="1000" b="1" dirty="0"/>
              <a:t>=</a:t>
            </a:r>
            <a:r>
              <a:rPr lang="en-US" sz="1000" b="1" i="1" dirty="0"/>
              <a:t>"</a:t>
            </a:r>
            <a:r>
              <a:rPr lang="en-US" sz="1000" b="1" i="1" dirty="0" err="1"/>
              <a:t>fill_parent</a:t>
            </a:r>
            <a:r>
              <a:rPr lang="en-US" sz="1000" b="1" i="1" dirty="0"/>
              <a:t>"</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fill_parent</a:t>
            </a:r>
            <a:r>
              <a:rPr lang="en-US" sz="1000" b="1" i="1" dirty="0"/>
              <a:t>"</a:t>
            </a:r>
          </a:p>
          <a:p>
            <a:pPr>
              <a:buFont typeface="Wingdings" pitchFamily="2" charset="2"/>
              <a:buNone/>
            </a:pPr>
            <a:r>
              <a:rPr lang="en-US" sz="1000" b="1" dirty="0"/>
              <a:t>    </a:t>
            </a:r>
            <a:r>
              <a:rPr lang="en-US" sz="1000" b="1" dirty="0" err="1"/>
              <a:t>android:orientation</a:t>
            </a:r>
            <a:r>
              <a:rPr lang="en-US" sz="1000" b="1" dirty="0"/>
              <a:t>=</a:t>
            </a:r>
            <a:r>
              <a:rPr lang="en-US" sz="1000" b="1" i="1" dirty="0"/>
              <a:t>"vertical" &gt;</a:t>
            </a:r>
            <a:endParaRPr lang="en-US" sz="1000" b="1" dirty="0"/>
          </a:p>
          <a:p>
            <a:pPr>
              <a:buFont typeface="Wingdings" pitchFamily="2" charset="2"/>
              <a:buNone/>
            </a:pPr>
            <a:r>
              <a:rPr lang="en-US" sz="1000" b="1" dirty="0"/>
              <a:t>    &lt;</a:t>
            </a:r>
            <a:r>
              <a:rPr lang="en-US" sz="1000" b="1" dirty="0" err="1"/>
              <a:t>TextView</a:t>
            </a:r>
            <a:endParaRPr lang="en-US" sz="1000" b="1" dirty="0"/>
          </a:p>
          <a:p>
            <a:pPr>
              <a:buFont typeface="Wingdings" pitchFamily="2" charset="2"/>
              <a:buNone/>
            </a:pPr>
            <a:r>
              <a:rPr lang="en-US" sz="1000" b="1" dirty="0"/>
              <a:t>        </a:t>
            </a:r>
            <a:r>
              <a:rPr lang="en-US" sz="1000" b="1" dirty="0" err="1"/>
              <a:t>android:layout_width</a:t>
            </a:r>
            <a:r>
              <a:rPr lang="en-US" sz="1000" b="1" dirty="0"/>
              <a:t>=</a:t>
            </a:r>
            <a:r>
              <a:rPr lang="en-US" sz="1000" b="1" i="1" dirty="0"/>
              <a:t>"</a:t>
            </a:r>
            <a:r>
              <a:rPr lang="en-US" sz="1000" b="1" i="1" dirty="0" err="1"/>
              <a:t>fill_parent</a:t>
            </a:r>
            <a:r>
              <a:rPr lang="en-US" sz="1000" b="1" i="1" dirty="0"/>
              <a:t>"</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android:text</a:t>
            </a:r>
            <a:r>
              <a:rPr lang="en-US" sz="1000" b="1" dirty="0"/>
              <a:t>=</a:t>
            </a:r>
            <a:r>
              <a:rPr lang="en-US" sz="1000" b="1" i="1" dirty="0"/>
              <a:t>"@string/title" /&gt;</a:t>
            </a:r>
          </a:p>
          <a:p>
            <a:pPr>
              <a:buFont typeface="Wingdings" pitchFamily="2" charset="2"/>
              <a:buNone/>
            </a:pPr>
            <a:r>
              <a:rPr lang="en-US" sz="1000" b="1" dirty="0"/>
              <a:t>     &lt;Button</a:t>
            </a:r>
          </a:p>
          <a:p>
            <a:pPr>
              <a:buFont typeface="Wingdings" pitchFamily="2" charset="2"/>
              <a:buNone/>
            </a:pPr>
            <a:r>
              <a:rPr lang="en-US" sz="1000" b="1" dirty="0"/>
              <a:t>        </a:t>
            </a:r>
            <a:r>
              <a:rPr lang="en-US" sz="1000" b="1" dirty="0" err="1"/>
              <a:t>android:id</a:t>
            </a:r>
            <a:r>
              <a:rPr lang="en-US" sz="1000" b="1" dirty="0"/>
              <a:t>=</a:t>
            </a:r>
            <a:r>
              <a:rPr lang="en-US" sz="1000" b="1" i="1" dirty="0"/>
              <a:t>"@+id/Button01"</a:t>
            </a:r>
          </a:p>
          <a:p>
            <a:pPr>
              <a:buFont typeface="Wingdings" pitchFamily="2" charset="2"/>
              <a:buNone/>
            </a:pPr>
            <a:r>
              <a:rPr lang="en-US" sz="1000" b="1" dirty="0"/>
              <a:t>        </a:t>
            </a:r>
            <a:r>
              <a:rPr lang="en-US" sz="1000" b="1" dirty="0" err="1"/>
              <a:t>android:layout_width</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android:onClick</a:t>
            </a:r>
            <a:r>
              <a:rPr lang="en-US" sz="1000" b="1" dirty="0"/>
              <a:t>=</a:t>
            </a:r>
            <a:r>
              <a:rPr lang="en-US" sz="1000" b="1" i="1" dirty="0"/>
              <a:t>"</a:t>
            </a:r>
            <a:r>
              <a:rPr lang="en-US" sz="1000" b="1" i="1" dirty="0" err="1"/>
              <a:t>callIntent</a:t>
            </a:r>
            <a:r>
              <a:rPr lang="en-US" sz="1000" b="1" i="1" dirty="0"/>
              <a:t>"</a:t>
            </a:r>
          </a:p>
          <a:p>
            <a:pPr>
              <a:buFont typeface="Wingdings" pitchFamily="2" charset="2"/>
              <a:buNone/>
            </a:pPr>
            <a:r>
              <a:rPr lang="en-US" sz="1000" b="1" dirty="0"/>
              <a:t>        </a:t>
            </a:r>
            <a:r>
              <a:rPr lang="en-US" sz="1000" b="1" dirty="0" err="1"/>
              <a:t>android:text</a:t>
            </a:r>
            <a:r>
              <a:rPr lang="en-US" sz="1000" b="1" dirty="0"/>
              <a:t>=</a:t>
            </a:r>
            <a:r>
              <a:rPr lang="en-US" sz="1000" b="1" i="1" dirty="0"/>
              <a:t>"@string/submit1" &gt;</a:t>
            </a:r>
          </a:p>
          <a:p>
            <a:pPr>
              <a:buFont typeface="Wingdings" pitchFamily="2" charset="2"/>
              <a:buNone/>
            </a:pPr>
            <a:r>
              <a:rPr lang="en-US" sz="1000" b="1" dirty="0"/>
              <a:t>    &lt;/Button&gt;</a:t>
            </a:r>
          </a:p>
          <a:p>
            <a:pPr>
              <a:buFont typeface="Wingdings" pitchFamily="2" charset="2"/>
              <a:buNone/>
            </a:pPr>
            <a:endParaRPr lang="en-US" sz="1000" b="1" dirty="0"/>
          </a:p>
          <a:p>
            <a:pPr>
              <a:buFont typeface="Wingdings" pitchFamily="2" charset="2"/>
              <a:buNone/>
            </a:pPr>
            <a:r>
              <a:rPr lang="en-US" sz="1000" b="1" dirty="0"/>
              <a:t>    &lt;Button</a:t>
            </a:r>
          </a:p>
          <a:p>
            <a:pPr>
              <a:buFont typeface="Wingdings" pitchFamily="2" charset="2"/>
              <a:buNone/>
            </a:pPr>
            <a:r>
              <a:rPr lang="en-US" sz="1000" b="1" dirty="0"/>
              <a:t>        </a:t>
            </a:r>
            <a:r>
              <a:rPr lang="en-US" sz="1000" b="1" dirty="0" err="1"/>
              <a:t>android:id</a:t>
            </a:r>
            <a:r>
              <a:rPr lang="en-US" sz="1000" b="1" dirty="0"/>
              <a:t>=</a:t>
            </a:r>
            <a:r>
              <a:rPr lang="en-US" sz="1000" b="1" i="1" dirty="0"/>
              <a:t>"@+id/Button02"</a:t>
            </a:r>
          </a:p>
          <a:p>
            <a:pPr>
              <a:buFont typeface="Wingdings" pitchFamily="2" charset="2"/>
              <a:buNone/>
            </a:pPr>
            <a:r>
              <a:rPr lang="en-US" sz="1000" b="1" dirty="0"/>
              <a:t>        </a:t>
            </a:r>
            <a:r>
              <a:rPr lang="en-US" sz="1000" b="1" dirty="0" err="1"/>
              <a:t>android:layout_width</a:t>
            </a:r>
            <a:r>
              <a:rPr lang="en-US" sz="1000" b="1" dirty="0"/>
              <a:t>=</a:t>
            </a:r>
            <a:r>
              <a:rPr lang="en-US" sz="1000" b="1" i="1" dirty="0"/>
              <a:t>"114dp"</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android:onClick</a:t>
            </a:r>
            <a:r>
              <a:rPr lang="en-US" sz="1000" b="1" dirty="0"/>
              <a:t>=</a:t>
            </a:r>
            <a:r>
              <a:rPr lang="en-US" sz="1000" b="1" i="1" dirty="0"/>
              <a:t>"</a:t>
            </a:r>
            <a:r>
              <a:rPr lang="en-US" sz="1000" b="1" i="1" dirty="0" err="1"/>
              <a:t>callIntent</a:t>
            </a:r>
            <a:r>
              <a:rPr lang="en-US" sz="1000" b="1" i="1" dirty="0"/>
              <a:t>"</a:t>
            </a:r>
          </a:p>
          <a:p>
            <a:pPr>
              <a:buFont typeface="Wingdings" pitchFamily="2" charset="2"/>
              <a:buNone/>
            </a:pPr>
            <a:r>
              <a:rPr lang="en-US" sz="1000" b="1" dirty="0"/>
              <a:t>        </a:t>
            </a:r>
            <a:r>
              <a:rPr lang="en-US" sz="1000" b="1" dirty="0" err="1"/>
              <a:t>android:text</a:t>
            </a:r>
            <a:r>
              <a:rPr lang="en-US" sz="1000" b="1" dirty="0"/>
              <a:t>=</a:t>
            </a:r>
            <a:r>
              <a:rPr lang="en-US" sz="1000" b="1" i="1" dirty="0"/>
              <a:t>"@string/submit2"</a:t>
            </a:r>
          </a:p>
          <a:p>
            <a:pPr>
              <a:buFont typeface="Wingdings" pitchFamily="2" charset="2"/>
              <a:buNone/>
            </a:pPr>
            <a:r>
              <a:rPr lang="en-US" sz="1000" b="1" dirty="0"/>
              <a:t>        </a:t>
            </a:r>
            <a:r>
              <a:rPr lang="en-US" sz="1000" b="1" dirty="0" err="1"/>
              <a:t>android:width</a:t>
            </a:r>
            <a:r>
              <a:rPr lang="en-US" sz="1000" b="1" dirty="0"/>
              <a:t>=</a:t>
            </a:r>
            <a:r>
              <a:rPr lang="en-US" sz="1000" b="1" i="1" dirty="0"/>
              <a:t>"100dp" &gt;</a:t>
            </a:r>
          </a:p>
          <a:p>
            <a:pPr>
              <a:buFont typeface="Wingdings" pitchFamily="2" charset="2"/>
              <a:buNone/>
            </a:pPr>
            <a:r>
              <a:rPr lang="en-US" sz="1000" b="1" dirty="0"/>
              <a:t>    &lt;/Button&gt;</a:t>
            </a:r>
          </a:p>
          <a:p>
            <a:pPr>
              <a:buFont typeface="Wingdings" pitchFamily="2" charset="2"/>
              <a:buNone/>
            </a:pPr>
            <a:r>
              <a:rPr lang="en-US" sz="1000" b="1" dirty="0"/>
              <a:t>    </a:t>
            </a:r>
          </a:p>
          <a:p>
            <a:pPr>
              <a:buFont typeface="Wingdings" pitchFamily="2" charset="2"/>
              <a:buNone/>
            </a:pPr>
            <a:r>
              <a:rPr lang="en-US" sz="1000" b="1" dirty="0"/>
              <a:t>&lt;/</a:t>
            </a:r>
            <a:r>
              <a:rPr lang="en-US" sz="1000" b="1" dirty="0" err="1"/>
              <a:t>LinearLayout</a:t>
            </a:r>
            <a:r>
              <a:rPr lang="en-US" sz="1000" b="1" dirty="0"/>
              <a:t>&gt;</a:t>
            </a:r>
          </a:p>
        </p:txBody>
      </p:sp>
      <p:sp>
        <p:nvSpPr>
          <p:cNvPr id="38916" name="Date Placeholder 3"/>
          <p:cNvSpPr>
            <a:spLocks noGrp="1"/>
          </p:cNvSpPr>
          <p:nvPr>
            <p:ph type="dt" sz="half" idx="10"/>
          </p:nvPr>
        </p:nvSpPr>
        <p:spPr>
          <a:noFill/>
        </p:spPr>
        <p:txBody>
          <a:bodyPr/>
          <a:lstStyle/>
          <a:p>
            <a:fld id="{2137C320-0CF9-4832-A4B7-0E1B3A180138}" type="datetime1">
              <a:rPr lang="en-US" smtClean="0"/>
              <a:pPr/>
              <a:t>9/7/20</a:t>
            </a:fld>
            <a:endParaRPr lang="en-US"/>
          </a:p>
        </p:txBody>
      </p:sp>
      <p:sp>
        <p:nvSpPr>
          <p:cNvPr id="38918" name="Slide Number Placeholder 5"/>
          <p:cNvSpPr>
            <a:spLocks noGrp="1"/>
          </p:cNvSpPr>
          <p:nvPr>
            <p:ph type="sldNum" sz="quarter" idx="12"/>
          </p:nvPr>
        </p:nvSpPr>
        <p:spPr>
          <a:noFill/>
        </p:spPr>
        <p:txBody>
          <a:bodyPr/>
          <a:lstStyle/>
          <a:p>
            <a:fld id="{9DF77D86-AE1B-4E36-AD6A-4DEB20A522B1}" type="slidenum">
              <a:rPr lang="en-US" smtClean="0"/>
              <a:pPr/>
              <a:t>49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z="3200" dirty="0"/>
              <a:t>Model View Controller</a:t>
            </a:r>
            <a:endParaRPr lang="en-US" sz="3200" b="1" dirty="0"/>
          </a:p>
        </p:txBody>
      </p:sp>
      <p:sp>
        <p:nvSpPr>
          <p:cNvPr id="34822" name="Rectangle 3"/>
          <p:cNvSpPr>
            <a:spLocks noGrp="1" noChangeArrowheads="1"/>
          </p:cNvSpPr>
          <p:nvPr>
            <p:ph idx="1"/>
          </p:nvPr>
        </p:nvSpPr>
        <p:spPr/>
        <p:txBody>
          <a:bodyPr/>
          <a:lstStyle/>
          <a:p>
            <a:r>
              <a:rPr lang="en-CA" sz="2000" dirty="0"/>
              <a:t>Common solutions for programming problems are called patterns</a:t>
            </a:r>
          </a:p>
          <a:p>
            <a:r>
              <a:rPr lang="en-US" sz="2000" dirty="0"/>
              <a:t>Let’s see the video below about MVC.</a:t>
            </a:r>
          </a:p>
          <a:p>
            <a:r>
              <a:rPr lang="en-US" sz="2000" u="sng" dirty="0">
                <a:hlinkClick r:id="rId2"/>
              </a:rPr>
              <a:t>https://teamtreehouse.com/library/build-a-blog-reader-android-app/exploring-the-masterdetail-template/the-modelviewcontroller-mvc-design-pattern-2</a:t>
            </a:r>
            <a:endParaRPr lang="en-CA" sz="2000" dirty="0"/>
          </a:p>
          <a:p>
            <a:r>
              <a:rPr lang="en-US" sz="2000" dirty="0"/>
              <a:t>Let’s get the example _01_FirstApp_GeoQuizis  from week 2 and follow the example.</a:t>
            </a:r>
          </a:p>
          <a:p>
            <a:r>
              <a:rPr lang="en-US" sz="2000" dirty="0"/>
              <a:t>Let’s correct the answer!</a:t>
            </a:r>
          </a:p>
          <a:p>
            <a:r>
              <a:rPr lang="en-US" sz="2000" dirty="0"/>
              <a:t>Let’s continue the exercise of the MVC from chapter 2 in the book!.</a:t>
            </a:r>
          </a:p>
        </p:txBody>
      </p:sp>
      <p:sp>
        <p:nvSpPr>
          <p:cNvPr id="34818" name="Date Placeholder 3"/>
          <p:cNvSpPr>
            <a:spLocks noGrp="1"/>
          </p:cNvSpPr>
          <p:nvPr>
            <p:ph type="dt" sz="half" idx="10"/>
          </p:nvPr>
        </p:nvSpPr>
        <p:spPr>
          <a:noFill/>
        </p:spPr>
        <p:txBody>
          <a:bodyPr/>
          <a:lstStyle/>
          <a:p>
            <a:fld id="{BE4210D6-08AB-489E-B8CA-1FCF1B5FF44C}" type="datetime1">
              <a:rPr lang="en-US" smtClean="0"/>
              <a:pPr/>
              <a:t>9/7/20</a:t>
            </a:fld>
            <a:endParaRPr lang="en-US"/>
          </a:p>
        </p:txBody>
      </p:sp>
      <p:sp>
        <p:nvSpPr>
          <p:cNvPr id="34820" name="Slide Number Placeholder 5"/>
          <p:cNvSpPr>
            <a:spLocks noGrp="1"/>
          </p:cNvSpPr>
          <p:nvPr>
            <p:ph type="sldNum" sz="quarter" idx="12"/>
          </p:nvPr>
        </p:nvSpPr>
        <p:spPr>
          <a:noFill/>
        </p:spPr>
        <p:txBody>
          <a:bodyPr/>
          <a:lstStyle/>
          <a:p>
            <a:fld id="{22D532DD-E9D8-4157-9979-8ADD2533F897}" type="slidenum">
              <a:rPr lang="en-US" smtClean="0"/>
              <a:pPr/>
              <a:t>5</a:t>
            </a:fld>
            <a:endParaRPr lang="en-US"/>
          </a:p>
        </p:txBody>
      </p:sp>
    </p:spTree>
    <p:extLst>
      <p:ext uri="{BB962C8B-B14F-4D97-AF65-F5344CB8AC3E}">
        <p14:creationId xmlns:p14="http://schemas.microsoft.com/office/powerpoint/2010/main" val="1882491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152650" y="365127"/>
            <a:ext cx="2190750" cy="1325563"/>
          </a:xfrm>
        </p:spPr>
        <p:txBody>
          <a:bodyPr/>
          <a:lstStyle/>
          <a:p>
            <a:r>
              <a:rPr lang="en-US" dirty="0"/>
              <a:t>Intents Example</a:t>
            </a:r>
          </a:p>
        </p:txBody>
      </p:sp>
      <p:sp>
        <p:nvSpPr>
          <p:cNvPr id="39939" name="Content Placeholder 2"/>
          <p:cNvSpPr>
            <a:spLocks noGrp="1"/>
          </p:cNvSpPr>
          <p:nvPr>
            <p:ph idx="1"/>
          </p:nvPr>
        </p:nvSpPr>
        <p:spPr>
          <a:xfrm>
            <a:off x="4343400" y="136524"/>
            <a:ext cx="6324600" cy="6721476"/>
          </a:xfrm>
        </p:spPr>
        <p:txBody>
          <a:bodyPr>
            <a:normAutofit fontScale="92500" lnSpcReduction="10000"/>
          </a:bodyPr>
          <a:lstStyle/>
          <a:p>
            <a:pPr>
              <a:buFont typeface="Wingdings" pitchFamily="2" charset="2"/>
              <a:buNone/>
            </a:pPr>
            <a:r>
              <a:rPr lang="en-US" sz="1000" b="1" dirty="0"/>
              <a:t>&lt;?xml version=</a:t>
            </a:r>
            <a:r>
              <a:rPr lang="en-US" sz="1000" b="1" i="1" dirty="0"/>
              <a:t>"1.0" encoding="utf-8"?&gt;</a:t>
            </a:r>
          </a:p>
          <a:p>
            <a:pPr>
              <a:buFont typeface="Wingdings" pitchFamily="2" charset="2"/>
              <a:buNone/>
            </a:pPr>
            <a:r>
              <a:rPr lang="en-US" sz="1000" b="1" dirty="0"/>
              <a:t>&lt;manifest </a:t>
            </a:r>
            <a:r>
              <a:rPr lang="en-US" sz="1000" b="1" dirty="0" err="1"/>
              <a:t>xmlns:android</a:t>
            </a:r>
            <a:r>
              <a:rPr lang="en-US" sz="1000" b="1" dirty="0"/>
              <a:t>=</a:t>
            </a:r>
            <a:r>
              <a:rPr lang="en-US" sz="1000" b="1" i="1" dirty="0"/>
              <a:t>"http://</a:t>
            </a:r>
            <a:r>
              <a:rPr lang="en-US" sz="1000" b="1" i="1" dirty="0" err="1"/>
              <a:t>schemas.android.com</a:t>
            </a:r>
            <a:r>
              <a:rPr lang="en-US" sz="1000" b="1" i="1" dirty="0"/>
              <a:t>/</a:t>
            </a:r>
            <a:r>
              <a:rPr lang="en-US" sz="1000" b="1" i="1" dirty="0" err="1"/>
              <a:t>apk</a:t>
            </a:r>
            <a:r>
              <a:rPr lang="en-US" sz="1000" b="1" i="1" dirty="0"/>
              <a:t>/res/android"</a:t>
            </a:r>
          </a:p>
          <a:p>
            <a:pPr>
              <a:buFont typeface="Wingdings" pitchFamily="2" charset="2"/>
              <a:buNone/>
            </a:pPr>
            <a:r>
              <a:rPr lang="en-US" sz="1000" b="1" dirty="0"/>
              <a:t>    package=</a:t>
            </a:r>
            <a:r>
              <a:rPr lang="en-US" sz="1000" b="1" i="1" dirty="0"/>
              <a:t>"</a:t>
            </a:r>
            <a:r>
              <a:rPr lang="en-US" sz="1000" b="1" i="1" dirty="0" err="1"/>
              <a:t>test.samples</a:t>
            </a:r>
            <a:r>
              <a:rPr lang="en-US" sz="1000" b="1" i="1" dirty="0"/>
              <a:t>"</a:t>
            </a:r>
          </a:p>
          <a:p>
            <a:pPr>
              <a:buFont typeface="Wingdings" pitchFamily="2" charset="2"/>
              <a:buNone/>
            </a:pPr>
            <a:r>
              <a:rPr lang="en-US" sz="1000" b="1" dirty="0"/>
              <a:t>    </a:t>
            </a:r>
            <a:r>
              <a:rPr lang="en-US" sz="1000" b="1" dirty="0" err="1"/>
              <a:t>android:versionCode</a:t>
            </a:r>
            <a:r>
              <a:rPr lang="en-US" sz="1000" b="1" dirty="0"/>
              <a:t>=</a:t>
            </a:r>
            <a:r>
              <a:rPr lang="en-US" sz="1000" b="1" i="1" dirty="0"/>
              <a:t>"1"</a:t>
            </a:r>
          </a:p>
          <a:p>
            <a:pPr>
              <a:buFont typeface="Wingdings" pitchFamily="2" charset="2"/>
              <a:buNone/>
            </a:pPr>
            <a:r>
              <a:rPr lang="en-US" sz="1000" b="1" dirty="0"/>
              <a:t>    </a:t>
            </a:r>
            <a:r>
              <a:rPr lang="en-US" sz="1000" b="1" dirty="0" err="1"/>
              <a:t>android:versionName</a:t>
            </a:r>
            <a:r>
              <a:rPr lang="en-US" sz="1000" b="1" dirty="0"/>
              <a:t>=</a:t>
            </a:r>
            <a:r>
              <a:rPr lang="en-US" sz="1000" b="1" i="1" dirty="0"/>
              <a:t>"1.0" &gt;</a:t>
            </a:r>
          </a:p>
          <a:p>
            <a:pPr>
              <a:buFont typeface="Wingdings" pitchFamily="2" charset="2"/>
              <a:buNone/>
            </a:pPr>
            <a:endParaRPr lang="en-US" sz="1000" b="1" dirty="0"/>
          </a:p>
          <a:p>
            <a:pPr>
              <a:buFont typeface="Wingdings" pitchFamily="2" charset="2"/>
              <a:buNone/>
            </a:pPr>
            <a:r>
              <a:rPr lang="en-US" sz="1000" b="1" dirty="0"/>
              <a:t>    &lt;uses-</a:t>
            </a:r>
            <a:r>
              <a:rPr lang="en-US" sz="1000" b="1" dirty="0" err="1"/>
              <a:t>sdk</a:t>
            </a:r>
            <a:r>
              <a:rPr lang="en-US" sz="1000" b="1" dirty="0"/>
              <a:t> </a:t>
            </a:r>
            <a:r>
              <a:rPr lang="en-US" sz="1000" b="1" dirty="0" err="1"/>
              <a:t>android:minSdkVersion</a:t>
            </a:r>
            <a:r>
              <a:rPr lang="en-US" sz="1000" b="1" dirty="0"/>
              <a:t>=</a:t>
            </a:r>
            <a:r>
              <a:rPr lang="en-US" sz="1000" b="1" i="1" dirty="0"/>
              <a:t>"8" /&gt;</a:t>
            </a:r>
          </a:p>
          <a:p>
            <a:pPr>
              <a:buFont typeface="Wingdings" pitchFamily="2" charset="2"/>
              <a:buNone/>
            </a:pPr>
            <a:endParaRPr lang="en-US" sz="1000" b="1" dirty="0"/>
          </a:p>
          <a:p>
            <a:pPr>
              <a:buFont typeface="Wingdings" pitchFamily="2" charset="2"/>
              <a:buNone/>
            </a:pPr>
            <a:r>
              <a:rPr lang="en-US" sz="1000" b="1" dirty="0"/>
              <a:t>    &lt;application</a:t>
            </a:r>
          </a:p>
          <a:p>
            <a:pPr>
              <a:buFont typeface="Wingdings" pitchFamily="2" charset="2"/>
              <a:buNone/>
            </a:pPr>
            <a:r>
              <a:rPr lang="en-US" sz="1000" b="1" dirty="0"/>
              <a:t>        </a:t>
            </a:r>
            <a:r>
              <a:rPr lang="en-US" sz="1000" b="1" dirty="0" err="1"/>
              <a:t>android:icon</a:t>
            </a:r>
            <a:r>
              <a:rPr lang="en-US" sz="1000" b="1" dirty="0"/>
              <a:t>=</a:t>
            </a:r>
            <a:r>
              <a:rPr lang="en-US" sz="1000" b="1" i="1" dirty="0"/>
              <a:t>"@</a:t>
            </a:r>
            <a:r>
              <a:rPr lang="en-US" sz="1000" b="1" i="1" dirty="0" err="1"/>
              <a:t>drawable</a:t>
            </a:r>
            <a:r>
              <a:rPr lang="en-US" sz="1000" b="1" i="1" dirty="0"/>
              <a:t>/</a:t>
            </a:r>
            <a:r>
              <a:rPr lang="en-US" sz="1000" b="1" i="1" dirty="0" err="1"/>
              <a:t>ic_launcher</a:t>
            </a:r>
            <a:r>
              <a:rPr lang="en-US" sz="1000" b="1" i="1" dirty="0"/>
              <a:t>"</a:t>
            </a:r>
          </a:p>
          <a:p>
            <a:pPr>
              <a:buFont typeface="Wingdings" pitchFamily="2" charset="2"/>
              <a:buNone/>
            </a:pPr>
            <a:r>
              <a:rPr lang="en-US" sz="1000" b="1" dirty="0"/>
              <a:t>        </a:t>
            </a:r>
            <a:r>
              <a:rPr lang="en-US" sz="1000" b="1" dirty="0" err="1"/>
              <a:t>android:label</a:t>
            </a:r>
            <a:r>
              <a:rPr lang="en-US" sz="1000" b="1" dirty="0"/>
              <a:t>=</a:t>
            </a:r>
            <a:r>
              <a:rPr lang="en-US" sz="1000" b="1" i="1" dirty="0"/>
              <a:t>"@string/</a:t>
            </a:r>
            <a:r>
              <a:rPr lang="en-US" sz="1000" b="1" i="1" dirty="0" err="1"/>
              <a:t>app_name</a:t>
            </a:r>
            <a:r>
              <a:rPr lang="en-US" sz="1000" b="1" i="1" dirty="0"/>
              <a:t>" &gt;</a:t>
            </a:r>
          </a:p>
          <a:p>
            <a:pPr>
              <a:buFont typeface="Wingdings" pitchFamily="2" charset="2"/>
              <a:buNone/>
            </a:pPr>
            <a:r>
              <a:rPr lang="en-US" sz="1000" b="1" dirty="0"/>
              <a:t>        &lt;activity</a:t>
            </a:r>
          </a:p>
          <a:p>
            <a:pPr>
              <a:buFont typeface="Wingdings" pitchFamily="2" charset="2"/>
              <a:buNone/>
            </a:pPr>
            <a:r>
              <a:rPr lang="en-US" sz="1000" b="1" dirty="0"/>
              <a:t>            </a:t>
            </a:r>
            <a:r>
              <a:rPr lang="en-US" sz="1000" b="1" dirty="0" err="1"/>
              <a:t>android:name</a:t>
            </a:r>
            <a:r>
              <a:rPr lang="en-US" sz="1000" b="1" dirty="0"/>
              <a:t>=</a:t>
            </a:r>
            <a:r>
              <a:rPr lang="en-US" sz="1000" b="1" i="1" dirty="0"/>
              <a:t>".</a:t>
            </a:r>
            <a:r>
              <a:rPr lang="en-US" sz="1000" b="1" i="1" dirty="0" err="1"/>
              <a:t>AndroidTestActivity</a:t>
            </a:r>
            <a:r>
              <a:rPr lang="en-US" sz="1000" b="1" i="1" dirty="0"/>
              <a:t>"</a:t>
            </a:r>
          </a:p>
          <a:p>
            <a:pPr>
              <a:buFont typeface="Wingdings" pitchFamily="2" charset="2"/>
              <a:buNone/>
            </a:pPr>
            <a:r>
              <a:rPr lang="en-US" sz="1000" b="1" dirty="0"/>
              <a:t>            </a:t>
            </a:r>
            <a:r>
              <a:rPr lang="en-US" sz="1000" b="1" dirty="0" err="1"/>
              <a:t>android:label</a:t>
            </a:r>
            <a:r>
              <a:rPr lang="en-US" sz="1000" b="1" dirty="0"/>
              <a:t>=</a:t>
            </a:r>
            <a:r>
              <a:rPr lang="en-US" sz="1000" b="1" i="1" dirty="0"/>
              <a:t>"@string/</a:t>
            </a:r>
            <a:r>
              <a:rPr lang="en-US" sz="1000" b="1" i="1" dirty="0" err="1"/>
              <a:t>app_name</a:t>
            </a:r>
            <a:r>
              <a:rPr lang="en-US" sz="1000" b="1" i="1" dirty="0"/>
              <a:t>" &gt;</a:t>
            </a:r>
          </a:p>
          <a:p>
            <a:pPr>
              <a:buFont typeface="Wingdings" pitchFamily="2" charset="2"/>
              <a:buNone/>
            </a:pPr>
            <a:r>
              <a:rPr lang="en-US" sz="1000" b="1" dirty="0"/>
              <a:t>            &lt;intent-filter&gt;</a:t>
            </a:r>
          </a:p>
          <a:p>
            <a:pPr>
              <a:buFont typeface="Wingdings" pitchFamily="2" charset="2"/>
              <a:buNone/>
            </a:pPr>
            <a:r>
              <a:rPr lang="en-US" sz="1000" b="1" dirty="0"/>
              <a:t>                &lt;action </a:t>
            </a:r>
            <a:r>
              <a:rPr lang="en-US" sz="1000" b="1" dirty="0" err="1"/>
              <a:t>android:name</a:t>
            </a:r>
            <a:r>
              <a:rPr lang="en-US" sz="1000" b="1" dirty="0"/>
              <a:t>=</a:t>
            </a:r>
            <a:r>
              <a:rPr lang="en-US" sz="1000" b="1" i="1" dirty="0"/>
              <a:t>"</a:t>
            </a:r>
            <a:r>
              <a:rPr lang="en-US" sz="1000" b="1" i="1" dirty="0" err="1"/>
              <a:t>android.intent.action.MAIN</a:t>
            </a:r>
            <a:r>
              <a:rPr lang="en-US" sz="1000" b="1" i="1" dirty="0"/>
              <a:t>" /&gt;</a:t>
            </a:r>
          </a:p>
          <a:p>
            <a:pPr>
              <a:buFont typeface="Wingdings" pitchFamily="2" charset="2"/>
              <a:buNone/>
            </a:pPr>
            <a:endParaRPr lang="en-US" sz="1000" b="1" dirty="0"/>
          </a:p>
          <a:p>
            <a:pPr>
              <a:buFont typeface="Wingdings" pitchFamily="2" charset="2"/>
              <a:buNone/>
            </a:pPr>
            <a:r>
              <a:rPr lang="en-US" sz="1000" b="1" dirty="0"/>
              <a:t>                &lt;category </a:t>
            </a:r>
            <a:r>
              <a:rPr lang="en-US" sz="1000" b="1" dirty="0" err="1"/>
              <a:t>android:name</a:t>
            </a:r>
            <a:r>
              <a:rPr lang="en-US" sz="1000" b="1" dirty="0"/>
              <a:t>=</a:t>
            </a:r>
            <a:r>
              <a:rPr lang="en-US" sz="1000" b="1" i="1" dirty="0"/>
              <a:t>"</a:t>
            </a:r>
            <a:r>
              <a:rPr lang="en-US" sz="1000" b="1" i="1" dirty="0" err="1"/>
              <a:t>android.intent.category.LAUNCHER</a:t>
            </a:r>
            <a:r>
              <a:rPr lang="en-US" sz="1000" b="1" i="1" dirty="0"/>
              <a:t>" /&gt;</a:t>
            </a:r>
          </a:p>
          <a:p>
            <a:pPr>
              <a:buFont typeface="Wingdings" pitchFamily="2" charset="2"/>
              <a:buNone/>
            </a:pPr>
            <a:r>
              <a:rPr lang="en-US" sz="1000" b="1" dirty="0"/>
              <a:t>            &lt;/intent-filter&gt;</a:t>
            </a:r>
          </a:p>
          <a:p>
            <a:pPr>
              <a:buFont typeface="Wingdings" pitchFamily="2" charset="2"/>
              <a:buNone/>
            </a:pPr>
            <a:r>
              <a:rPr lang="en-US" sz="1000" b="1" dirty="0"/>
              <a:t>        &lt;/activity&gt;</a:t>
            </a:r>
          </a:p>
          <a:p>
            <a:pPr>
              <a:buFont typeface="Wingdings" pitchFamily="2" charset="2"/>
              <a:buNone/>
            </a:pPr>
            <a:r>
              <a:rPr lang="en-US" sz="1000" b="1" dirty="0"/>
              <a:t>    &lt;/application&gt;</a:t>
            </a:r>
          </a:p>
          <a:p>
            <a:pPr>
              <a:buFont typeface="Wingdings" pitchFamily="2" charset="2"/>
              <a:buNone/>
            </a:pPr>
            <a:r>
              <a:rPr lang="en-US" sz="1000" b="1" u="sng" dirty="0"/>
              <a:t>&lt;uses-permission </a:t>
            </a:r>
            <a:r>
              <a:rPr lang="en-US" sz="1000" b="1" u="sng" dirty="0" err="1"/>
              <a:t>android:name</a:t>
            </a:r>
            <a:r>
              <a:rPr lang="en-US" sz="1000" b="1" u="sng" dirty="0"/>
              <a:t>=</a:t>
            </a:r>
            <a:r>
              <a:rPr lang="en-US" sz="1000" b="1" i="1" u="sng" dirty="0"/>
              <a:t>"</a:t>
            </a:r>
            <a:r>
              <a:rPr lang="en-US" sz="1000" b="1" i="1" u="sng" dirty="0" err="1"/>
              <a:t>android.permission.CALL_PRIVILEGED</a:t>
            </a:r>
            <a:r>
              <a:rPr lang="en-US" sz="1000" b="1" i="1" u="sng"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android.permission.CALL_PHONE</a:t>
            </a:r>
            <a:r>
              <a:rPr lang="en-US" sz="1000" b="1" i="1"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android.permission.INTERNET</a:t>
            </a:r>
            <a:r>
              <a:rPr lang="en-US" sz="1000" b="1" i="1"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android.permission.CAMERA</a:t>
            </a:r>
            <a:r>
              <a:rPr lang="en-US" sz="1000" b="1" i="1"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android.permission.READ_CONTACTS</a:t>
            </a:r>
            <a:r>
              <a:rPr lang="en-US" sz="1000" b="1" i="1" dirty="0"/>
              <a:t>"&gt;&lt;/uses-permission&gt;</a:t>
            </a:r>
          </a:p>
          <a:p>
            <a:pPr>
              <a:buFont typeface="Wingdings" pitchFamily="2" charset="2"/>
              <a:buNone/>
            </a:pPr>
            <a:r>
              <a:rPr lang="en-US" sz="1000" b="1" dirty="0"/>
              <a:t>    </a:t>
            </a:r>
          </a:p>
          <a:p>
            <a:pPr>
              <a:buFont typeface="Wingdings" pitchFamily="2" charset="2"/>
              <a:buNone/>
            </a:pPr>
            <a:r>
              <a:rPr lang="en-US" sz="1000" b="1" dirty="0"/>
              <a:t>&lt;/manifest&gt;</a:t>
            </a:r>
          </a:p>
        </p:txBody>
      </p:sp>
      <p:sp>
        <p:nvSpPr>
          <p:cNvPr id="39940" name="Date Placeholder 3"/>
          <p:cNvSpPr>
            <a:spLocks noGrp="1"/>
          </p:cNvSpPr>
          <p:nvPr>
            <p:ph type="dt" sz="half" idx="10"/>
          </p:nvPr>
        </p:nvSpPr>
        <p:spPr>
          <a:noFill/>
        </p:spPr>
        <p:txBody>
          <a:bodyPr/>
          <a:lstStyle/>
          <a:p>
            <a:fld id="{19B870FE-FA1A-4921-B2AC-5A46A6651511}" type="datetime1">
              <a:rPr lang="en-US" smtClean="0"/>
              <a:pPr/>
              <a:t>9/7/20</a:t>
            </a:fld>
            <a:endParaRPr lang="en-US"/>
          </a:p>
        </p:txBody>
      </p:sp>
      <p:sp>
        <p:nvSpPr>
          <p:cNvPr id="39942" name="Slide Number Placeholder 5"/>
          <p:cNvSpPr>
            <a:spLocks noGrp="1"/>
          </p:cNvSpPr>
          <p:nvPr>
            <p:ph type="sldNum" sz="quarter" idx="12"/>
          </p:nvPr>
        </p:nvSpPr>
        <p:spPr>
          <a:noFill/>
        </p:spPr>
        <p:txBody>
          <a:bodyPr/>
          <a:lstStyle/>
          <a:p>
            <a:fld id="{F4960DB7-0D73-49FB-AE1B-3F0393EA330A}" type="slidenum">
              <a:rPr lang="en-US" smtClean="0"/>
              <a:pPr/>
              <a:t>50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Intents Example</a:t>
            </a:r>
          </a:p>
        </p:txBody>
      </p:sp>
      <p:sp>
        <p:nvSpPr>
          <p:cNvPr id="40963" name="Content Placeholder 2"/>
          <p:cNvSpPr>
            <a:spLocks noGrp="1"/>
          </p:cNvSpPr>
          <p:nvPr>
            <p:ph idx="1"/>
          </p:nvPr>
        </p:nvSpPr>
        <p:spPr/>
        <p:txBody>
          <a:bodyPr>
            <a:normAutofit fontScale="92500" lnSpcReduction="20000"/>
          </a:bodyPr>
          <a:lstStyle/>
          <a:p>
            <a:pPr>
              <a:buFont typeface="Wingdings" pitchFamily="2" charset="2"/>
              <a:buNone/>
            </a:pPr>
            <a:r>
              <a:rPr lang="en-US" sz="1600" b="1" dirty="0"/>
              <a:t>package </a:t>
            </a:r>
            <a:r>
              <a:rPr lang="en-US" sz="1600" b="1" dirty="0" err="1"/>
              <a:t>test.samples</a:t>
            </a:r>
            <a:r>
              <a:rPr lang="en-US" sz="1600" b="1" dirty="0"/>
              <a:t>;</a:t>
            </a:r>
          </a:p>
          <a:p>
            <a:pPr>
              <a:buFont typeface="Wingdings" pitchFamily="2" charset="2"/>
              <a:buNone/>
            </a:pPr>
            <a:endParaRPr lang="en-US" sz="1600" dirty="0"/>
          </a:p>
          <a:p>
            <a:pPr>
              <a:buFont typeface="Wingdings" pitchFamily="2" charset="2"/>
              <a:buNone/>
            </a:pPr>
            <a:r>
              <a:rPr lang="en-US" sz="1600" b="1" dirty="0"/>
              <a:t>import </a:t>
            </a:r>
            <a:r>
              <a:rPr lang="en-US" sz="1600" b="1" dirty="0" err="1"/>
              <a:t>android.app.Activity</a:t>
            </a:r>
            <a:r>
              <a:rPr lang="en-US" sz="1600" b="1" dirty="0"/>
              <a:t>;</a:t>
            </a:r>
          </a:p>
          <a:p>
            <a:pPr>
              <a:buFont typeface="Wingdings" pitchFamily="2" charset="2"/>
              <a:buNone/>
            </a:pPr>
            <a:r>
              <a:rPr lang="en-US" sz="1600" b="1" dirty="0"/>
              <a:t>import </a:t>
            </a:r>
            <a:r>
              <a:rPr lang="en-US" sz="1600" b="1" dirty="0" err="1"/>
              <a:t>android.os.Bundle</a:t>
            </a:r>
            <a:r>
              <a:rPr lang="en-US" sz="1600" b="1" dirty="0"/>
              <a:t>;</a:t>
            </a:r>
          </a:p>
          <a:p>
            <a:pPr>
              <a:buFont typeface="Wingdings" pitchFamily="2" charset="2"/>
              <a:buNone/>
            </a:pPr>
            <a:r>
              <a:rPr lang="en-US" sz="1600" b="1" dirty="0"/>
              <a:t>import </a:t>
            </a:r>
            <a:r>
              <a:rPr lang="en-US" sz="1600" b="1" dirty="0" err="1"/>
              <a:t>android.content.Intent</a:t>
            </a:r>
            <a:r>
              <a:rPr lang="en-US" sz="1600" b="1" dirty="0"/>
              <a:t>;</a:t>
            </a:r>
          </a:p>
          <a:p>
            <a:pPr>
              <a:buFont typeface="Wingdings" pitchFamily="2" charset="2"/>
              <a:buNone/>
            </a:pPr>
            <a:r>
              <a:rPr lang="en-US" sz="1600" b="1" dirty="0"/>
              <a:t>import </a:t>
            </a:r>
            <a:r>
              <a:rPr lang="en-US" sz="1600" b="1" dirty="0" err="1"/>
              <a:t>android.net.Uri</a:t>
            </a:r>
            <a:r>
              <a:rPr lang="en-US" sz="1600" b="1" dirty="0"/>
              <a:t>;</a:t>
            </a:r>
          </a:p>
          <a:p>
            <a:pPr>
              <a:buFont typeface="Wingdings" pitchFamily="2" charset="2"/>
              <a:buNone/>
            </a:pPr>
            <a:r>
              <a:rPr lang="en-US" sz="1600" b="1" dirty="0"/>
              <a:t>import </a:t>
            </a:r>
            <a:r>
              <a:rPr lang="en-US" sz="1600" b="1" dirty="0" err="1"/>
              <a:t>android.view.View</a:t>
            </a:r>
            <a:r>
              <a:rPr lang="en-US" sz="1600" b="1" dirty="0"/>
              <a:t>;</a:t>
            </a:r>
          </a:p>
          <a:p>
            <a:pPr>
              <a:buFont typeface="Wingdings" pitchFamily="2" charset="2"/>
              <a:buNone/>
            </a:pPr>
            <a:endParaRPr lang="en-US" sz="1600" dirty="0"/>
          </a:p>
          <a:p>
            <a:pPr>
              <a:buFont typeface="Wingdings" pitchFamily="2" charset="2"/>
              <a:buNone/>
            </a:pPr>
            <a:r>
              <a:rPr lang="en-US" sz="1600" b="1" dirty="0"/>
              <a:t>public class </a:t>
            </a:r>
            <a:r>
              <a:rPr lang="en-US" sz="1600" b="1" dirty="0" err="1"/>
              <a:t>AndroidTestActivity</a:t>
            </a:r>
            <a:r>
              <a:rPr lang="en-US" sz="1600" b="1" dirty="0"/>
              <a:t> extends Activity {</a:t>
            </a:r>
          </a:p>
          <a:p>
            <a:pPr>
              <a:buFont typeface="Wingdings" pitchFamily="2" charset="2"/>
              <a:buNone/>
            </a:pPr>
            <a:r>
              <a:rPr lang="en-US" sz="1600" dirty="0"/>
              <a:t>/** Called when the activity is first created. */</a:t>
            </a:r>
          </a:p>
          <a:p>
            <a:pPr>
              <a:buFont typeface="Wingdings" pitchFamily="2" charset="2"/>
              <a:buNone/>
            </a:pPr>
            <a:r>
              <a:rPr lang="en-US" sz="1600" dirty="0"/>
              <a:t>@Override</a:t>
            </a:r>
          </a:p>
          <a:p>
            <a:pPr>
              <a:buFont typeface="Wingdings" pitchFamily="2" charset="2"/>
              <a:buNone/>
            </a:pPr>
            <a:r>
              <a:rPr lang="en-US" sz="1600" b="1" dirty="0"/>
              <a:t>public void </a:t>
            </a:r>
            <a:r>
              <a:rPr lang="en-US" sz="1600" b="1" dirty="0" err="1"/>
              <a:t>onCreate</a:t>
            </a:r>
            <a:r>
              <a:rPr lang="en-US" sz="1600" b="1" dirty="0"/>
              <a:t>(Bundle </a:t>
            </a:r>
            <a:r>
              <a:rPr lang="en-US" sz="1600" b="1" dirty="0" err="1"/>
              <a:t>savedInstanceState</a:t>
            </a:r>
            <a:r>
              <a:rPr lang="en-US" sz="1600" b="1" dirty="0"/>
              <a:t>) {</a:t>
            </a:r>
          </a:p>
          <a:p>
            <a:pPr>
              <a:buFont typeface="Wingdings" pitchFamily="2" charset="2"/>
              <a:buNone/>
            </a:pPr>
            <a:r>
              <a:rPr lang="en-US" sz="1600" b="1" dirty="0"/>
              <a:t>	</a:t>
            </a:r>
            <a:r>
              <a:rPr lang="en-US" sz="1600" b="1" dirty="0" err="1"/>
              <a:t>super.onCreate</a:t>
            </a:r>
            <a:r>
              <a:rPr lang="en-US" sz="1600" b="1" dirty="0"/>
              <a:t>(</a:t>
            </a:r>
            <a:r>
              <a:rPr lang="en-US" sz="1600" b="1" dirty="0" err="1"/>
              <a:t>savedInstanceState</a:t>
            </a:r>
            <a:r>
              <a:rPr lang="en-US" sz="1600" b="1" dirty="0"/>
              <a:t>);</a:t>
            </a:r>
          </a:p>
          <a:p>
            <a:pPr>
              <a:buFont typeface="Wingdings" pitchFamily="2" charset="2"/>
              <a:buNone/>
            </a:pPr>
            <a:r>
              <a:rPr lang="en-US" sz="1600" dirty="0"/>
              <a:t>	</a:t>
            </a:r>
            <a:r>
              <a:rPr lang="en-US" sz="1600" dirty="0" err="1"/>
              <a:t>setContentView</a:t>
            </a:r>
            <a:r>
              <a:rPr lang="en-US" sz="1600" dirty="0"/>
              <a:t>(</a:t>
            </a:r>
            <a:r>
              <a:rPr lang="en-US" sz="1600" dirty="0" err="1"/>
              <a:t>R.layout.</a:t>
            </a:r>
            <a:r>
              <a:rPr lang="en-US" sz="1600" i="1" dirty="0" err="1"/>
              <a:t>main</a:t>
            </a:r>
            <a:r>
              <a:rPr lang="en-US" sz="1600" i="1" dirty="0"/>
              <a:t>);</a:t>
            </a:r>
          </a:p>
          <a:p>
            <a:pPr>
              <a:buFont typeface="Wingdings" pitchFamily="2" charset="2"/>
              <a:buNone/>
            </a:pPr>
            <a:r>
              <a:rPr lang="en-US" sz="1600" dirty="0"/>
              <a:t>}</a:t>
            </a:r>
          </a:p>
          <a:p>
            <a:pPr>
              <a:buFont typeface="Wingdings" pitchFamily="2" charset="2"/>
              <a:buNone/>
            </a:pPr>
            <a:endParaRPr lang="en-US" sz="1600" dirty="0"/>
          </a:p>
        </p:txBody>
      </p:sp>
      <p:sp>
        <p:nvSpPr>
          <p:cNvPr id="40964" name="Date Placeholder 3"/>
          <p:cNvSpPr>
            <a:spLocks noGrp="1"/>
          </p:cNvSpPr>
          <p:nvPr>
            <p:ph type="dt" sz="half" idx="10"/>
          </p:nvPr>
        </p:nvSpPr>
        <p:spPr>
          <a:noFill/>
        </p:spPr>
        <p:txBody>
          <a:bodyPr/>
          <a:lstStyle/>
          <a:p>
            <a:fld id="{BC601E09-7F6A-4EDE-8F59-B67AD8515F66}" type="datetime1">
              <a:rPr lang="en-US" smtClean="0"/>
              <a:pPr/>
              <a:t>9/7/20</a:t>
            </a:fld>
            <a:endParaRPr lang="en-US"/>
          </a:p>
        </p:txBody>
      </p:sp>
      <p:sp>
        <p:nvSpPr>
          <p:cNvPr id="40966" name="Slide Number Placeholder 5"/>
          <p:cNvSpPr>
            <a:spLocks noGrp="1"/>
          </p:cNvSpPr>
          <p:nvPr>
            <p:ph type="sldNum" sz="quarter" idx="12"/>
          </p:nvPr>
        </p:nvSpPr>
        <p:spPr>
          <a:noFill/>
        </p:spPr>
        <p:txBody>
          <a:bodyPr/>
          <a:lstStyle/>
          <a:p>
            <a:fld id="{D1BA987A-F5A2-4640-AB65-0528F662376A}" type="slidenum">
              <a:rPr lang="en-US" smtClean="0"/>
              <a:pPr/>
              <a:t>51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Intents Example</a:t>
            </a:r>
          </a:p>
        </p:txBody>
      </p:sp>
      <p:sp>
        <p:nvSpPr>
          <p:cNvPr id="41987" name="Content Placeholder 2"/>
          <p:cNvSpPr>
            <a:spLocks noGrp="1"/>
          </p:cNvSpPr>
          <p:nvPr>
            <p:ph idx="1"/>
          </p:nvPr>
        </p:nvSpPr>
        <p:spPr/>
        <p:txBody>
          <a:bodyPr>
            <a:normAutofit fontScale="92500" lnSpcReduction="20000"/>
          </a:bodyPr>
          <a:lstStyle/>
          <a:p>
            <a:pPr lvl="1">
              <a:buFont typeface="Wingdings" pitchFamily="2" charset="2"/>
              <a:buNone/>
            </a:pPr>
            <a:r>
              <a:rPr lang="en-US" sz="1600" b="1" dirty="0"/>
              <a:t>public void </a:t>
            </a:r>
            <a:r>
              <a:rPr lang="en-US" sz="1600" b="1" dirty="0" err="1"/>
              <a:t>callIntent</a:t>
            </a:r>
            <a:r>
              <a:rPr lang="en-US" sz="1600" b="1" dirty="0"/>
              <a:t>(View view) {</a:t>
            </a:r>
          </a:p>
          <a:p>
            <a:pPr lvl="2">
              <a:buFont typeface="Wingdings" pitchFamily="2" charset="2"/>
              <a:buNone/>
            </a:pPr>
            <a:r>
              <a:rPr lang="en-US" sz="1600" dirty="0"/>
              <a:t>Intent intent = </a:t>
            </a:r>
            <a:r>
              <a:rPr lang="en-US" sz="1600" b="1" dirty="0"/>
              <a:t>null;</a:t>
            </a:r>
          </a:p>
          <a:p>
            <a:pPr lvl="2">
              <a:buFont typeface="Wingdings" pitchFamily="2" charset="2"/>
              <a:buNone/>
            </a:pPr>
            <a:r>
              <a:rPr lang="en-US" sz="1600" b="1" dirty="0"/>
              <a:t>switch (</a:t>
            </a:r>
            <a:r>
              <a:rPr lang="en-US" sz="1600" b="1" dirty="0" err="1"/>
              <a:t>view.getId</a:t>
            </a:r>
            <a:r>
              <a:rPr lang="en-US" sz="1600" b="1" dirty="0"/>
              <a:t>()) {</a:t>
            </a:r>
          </a:p>
          <a:p>
            <a:pPr lvl="2">
              <a:buFont typeface="Wingdings" pitchFamily="2" charset="2"/>
              <a:buNone/>
            </a:pPr>
            <a:r>
              <a:rPr lang="en-US" sz="1600" b="1" dirty="0"/>
              <a:t>	case R.id.</a:t>
            </a:r>
            <a:r>
              <a:rPr lang="en-US" sz="1600" b="1" i="1" dirty="0"/>
              <a:t>Button01:</a:t>
            </a:r>
          </a:p>
          <a:p>
            <a:pPr lvl="2">
              <a:buFont typeface="Wingdings" pitchFamily="2" charset="2"/>
              <a:buNone/>
            </a:pPr>
            <a:r>
              <a:rPr lang="en-US" sz="1600" dirty="0"/>
              <a:t>	intent = </a:t>
            </a:r>
            <a:r>
              <a:rPr lang="en-US" sz="1600" b="1" dirty="0"/>
              <a:t>new Intent(</a:t>
            </a:r>
            <a:r>
              <a:rPr lang="en-US" sz="1600" b="1" dirty="0" err="1"/>
              <a:t>Intent.</a:t>
            </a:r>
            <a:r>
              <a:rPr lang="en-US" sz="1600" b="1" i="1" dirty="0" err="1"/>
              <a:t>ACTION_VIEW</a:t>
            </a:r>
            <a:r>
              <a:rPr lang="en-US" sz="1600" b="1" i="1" dirty="0"/>
              <a:t>,</a:t>
            </a:r>
          </a:p>
          <a:p>
            <a:pPr lvl="2">
              <a:buFont typeface="Wingdings" pitchFamily="2" charset="2"/>
              <a:buNone/>
            </a:pPr>
            <a:r>
              <a:rPr lang="en-US" sz="1600" dirty="0"/>
              <a:t>	</a:t>
            </a:r>
            <a:r>
              <a:rPr lang="en-US" sz="1600" dirty="0" err="1"/>
              <a:t>Uri.</a:t>
            </a:r>
            <a:r>
              <a:rPr lang="en-US" sz="1600" i="1" dirty="0" err="1"/>
              <a:t>parse</a:t>
            </a:r>
            <a:r>
              <a:rPr lang="en-US" sz="1600" i="1" dirty="0"/>
              <a:t>("http://</a:t>
            </a:r>
            <a:r>
              <a:rPr lang="en-US" sz="1600" i="1" dirty="0" err="1"/>
              <a:t>centennialcollege.ca</a:t>
            </a:r>
            <a:r>
              <a:rPr lang="en-US" sz="1600" i="1" dirty="0"/>
              <a:t>"));</a:t>
            </a:r>
          </a:p>
          <a:p>
            <a:pPr lvl="2">
              <a:buFont typeface="Wingdings" pitchFamily="2" charset="2"/>
              <a:buNone/>
            </a:pPr>
            <a:r>
              <a:rPr lang="en-US" sz="1600" dirty="0"/>
              <a:t>	</a:t>
            </a:r>
            <a:r>
              <a:rPr lang="en-US" sz="1600" dirty="0" err="1"/>
              <a:t>startActivity</a:t>
            </a:r>
            <a:r>
              <a:rPr lang="en-US" sz="1600" dirty="0"/>
              <a:t>(intent);</a:t>
            </a:r>
          </a:p>
          <a:p>
            <a:pPr lvl="2">
              <a:buFont typeface="Wingdings" pitchFamily="2" charset="2"/>
              <a:buNone/>
            </a:pPr>
            <a:r>
              <a:rPr lang="en-US" sz="1600" b="1" dirty="0"/>
              <a:t>	break;</a:t>
            </a:r>
          </a:p>
          <a:p>
            <a:pPr lvl="2">
              <a:buFont typeface="Wingdings" pitchFamily="2" charset="2"/>
              <a:buNone/>
            </a:pPr>
            <a:r>
              <a:rPr lang="en-US" sz="1600" b="1" dirty="0"/>
              <a:t>case R.id.</a:t>
            </a:r>
            <a:r>
              <a:rPr lang="en-US" sz="1600" b="1" i="1" dirty="0"/>
              <a:t>Button02:</a:t>
            </a:r>
          </a:p>
          <a:p>
            <a:pPr lvl="2">
              <a:buFont typeface="Wingdings" pitchFamily="2" charset="2"/>
              <a:buNone/>
            </a:pPr>
            <a:r>
              <a:rPr lang="en-US" sz="1600" dirty="0"/>
              <a:t>	intent = </a:t>
            </a:r>
            <a:r>
              <a:rPr lang="en-US" sz="1600" b="1" dirty="0"/>
              <a:t>new Intent(</a:t>
            </a:r>
            <a:r>
              <a:rPr lang="en-US" sz="1600" b="1" dirty="0" err="1"/>
              <a:t>Intent.</a:t>
            </a:r>
            <a:r>
              <a:rPr lang="en-US" sz="1600" b="1" i="1" dirty="0" err="1"/>
              <a:t>ACTION_CALL</a:t>
            </a:r>
            <a:r>
              <a:rPr lang="en-US" sz="1600" b="1" i="1" dirty="0"/>
              <a:t>,</a:t>
            </a:r>
          </a:p>
          <a:p>
            <a:pPr lvl="2">
              <a:buNone/>
            </a:pPr>
            <a:r>
              <a:rPr lang="en-US" sz="1600" dirty="0"/>
              <a:t>	</a:t>
            </a:r>
            <a:r>
              <a:rPr lang="en-US" sz="1600" dirty="0" err="1"/>
              <a:t>Uri.</a:t>
            </a:r>
            <a:r>
              <a:rPr lang="en-US" sz="1600" i="1" dirty="0" err="1"/>
              <a:t>parse</a:t>
            </a:r>
            <a:r>
              <a:rPr lang="en-US" sz="1600" i="1" dirty="0"/>
              <a:t>("</a:t>
            </a:r>
            <a:r>
              <a:rPr lang="de-DE" sz="1600" b="1" dirty="0"/>
              <a:t>tel:555555555</a:t>
            </a:r>
            <a:r>
              <a:rPr lang="en-US" sz="1600" i="1" dirty="0"/>
              <a:t>"));</a:t>
            </a:r>
          </a:p>
          <a:p>
            <a:pPr lvl="2">
              <a:buFont typeface="Wingdings" pitchFamily="2" charset="2"/>
              <a:buNone/>
            </a:pPr>
            <a:r>
              <a:rPr lang="en-US" sz="1600" dirty="0"/>
              <a:t>	</a:t>
            </a:r>
            <a:r>
              <a:rPr lang="en-US" sz="1600" dirty="0" err="1"/>
              <a:t>startActivity</a:t>
            </a:r>
            <a:r>
              <a:rPr lang="en-US" sz="1600" dirty="0"/>
              <a:t>(intent);</a:t>
            </a:r>
          </a:p>
          <a:p>
            <a:pPr lvl="2">
              <a:buFont typeface="Wingdings" pitchFamily="2" charset="2"/>
              <a:buNone/>
            </a:pPr>
            <a:r>
              <a:rPr lang="en-US" sz="1600" b="1" dirty="0"/>
              <a:t>	break;</a:t>
            </a:r>
          </a:p>
          <a:p>
            <a:pPr lvl="2">
              <a:buFont typeface="Wingdings" pitchFamily="2" charset="2"/>
              <a:buNone/>
            </a:pPr>
            <a:r>
              <a:rPr lang="en-US" sz="1600" b="1" dirty="0"/>
              <a:t>default:</a:t>
            </a:r>
          </a:p>
          <a:p>
            <a:pPr lvl="2">
              <a:buFont typeface="Wingdings" pitchFamily="2" charset="2"/>
              <a:buNone/>
            </a:pPr>
            <a:r>
              <a:rPr lang="en-US" sz="1600" b="1" dirty="0"/>
              <a:t>	break;</a:t>
            </a:r>
          </a:p>
          <a:p>
            <a:pPr lvl="1">
              <a:buFont typeface="Wingdings" pitchFamily="2" charset="2"/>
              <a:buNone/>
            </a:pPr>
            <a:r>
              <a:rPr lang="en-US" sz="1600" dirty="0"/>
              <a:t>	}</a:t>
            </a:r>
          </a:p>
          <a:p>
            <a:pPr lvl="1">
              <a:buFont typeface="Wingdings" pitchFamily="2" charset="2"/>
              <a:buNone/>
            </a:pPr>
            <a:r>
              <a:rPr lang="en-US" sz="1600" dirty="0"/>
              <a:t>}</a:t>
            </a:r>
          </a:p>
          <a:p>
            <a:pPr>
              <a:buFont typeface="Wingdings" pitchFamily="2" charset="2"/>
              <a:buNone/>
            </a:pPr>
            <a:r>
              <a:rPr lang="en-US" sz="1600" dirty="0"/>
              <a:t>} // end of </a:t>
            </a:r>
            <a:r>
              <a:rPr lang="en-US" sz="1600" dirty="0" err="1"/>
              <a:t>AndroidTestActivity</a:t>
            </a:r>
            <a:r>
              <a:rPr lang="en-US" sz="1600" dirty="0"/>
              <a:t> </a:t>
            </a:r>
          </a:p>
          <a:p>
            <a:pPr>
              <a:buFont typeface="Wingdings" pitchFamily="2" charset="2"/>
              <a:buNone/>
            </a:pPr>
            <a:endParaRPr lang="en-US" sz="1600" dirty="0"/>
          </a:p>
          <a:p>
            <a:pPr>
              <a:buFont typeface="Wingdings" pitchFamily="2" charset="2"/>
              <a:buNone/>
            </a:pPr>
            <a:endParaRPr lang="en-US" sz="1600" dirty="0"/>
          </a:p>
        </p:txBody>
      </p:sp>
      <p:sp>
        <p:nvSpPr>
          <p:cNvPr id="41988" name="Date Placeholder 3"/>
          <p:cNvSpPr>
            <a:spLocks noGrp="1"/>
          </p:cNvSpPr>
          <p:nvPr>
            <p:ph type="dt" sz="half" idx="10"/>
          </p:nvPr>
        </p:nvSpPr>
        <p:spPr>
          <a:noFill/>
        </p:spPr>
        <p:txBody>
          <a:bodyPr/>
          <a:lstStyle/>
          <a:p>
            <a:fld id="{2540CB56-6949-464E-A9B8-9746BEE08D2D}" type="datetime1">
              <a:rPr lang="en-US" smtClean="0"/>
              <a:pPr/>
              <a:t>9/7/20</a:t>
            </a:fld>
            <a:endParaRPr lang="en-US"/>
          </a:p>
        </p:txBody>
      </p:sp>
      <p:sp>
        <p:nvSpPr>
          <p:cNvPr id="41990" name="Slide Number Placeholder 5"/>
          <p:cNvSpPr>
            <a:spLocks noGrp="1"/>
          </p:cNvSpPr>
          <p:nvPr>
            <p:ph type="sldNum" sz="quarter" idx="12"/>
          </p:nvPr>
        </p:nvSpPr>
        <p:spPr>
          <a:noFill/>
        </p:spPr>
        <p:txBody>
          <a:bodyPr/>
          <a:lstStyle/>
          <a:p>
            <a:fld id="{6D3ABABF-628C-4EF8-9FBB-D06407F228E7}" type="slidenum">
              <a:rPr lang="en-US" smtClean="0"/>
              <a:pPr/>
              <a:t>52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Title 1"/>
          <p:cNvSpPr>
            <a:spLocks noGrp="1"/>
          </p:cNvSpPr>
          <p:nvPr>
            <p:ph type="title"/>
          </p:nvPr>
        </p:nvSpPr>
        <p:spPr>
          <a:xfrm>
            <a:off x="831988" y="385474"/>
            <a:ext cx="6356606" cy="1843283"/>
          </a:xfrm>
        </p:spPr>
        <p:txBody>
          <a:bodyPr>
            <a:normAutofit/>
          </a:bodyPr>
          <a:lstStyle/>
          <a:p>
            <a:r>
              <a:rPr lang="en-US" sz="4000"/>
              <a:t>Intents Example</a:t>
            </a:r>
          </a:p>
        </p:txBody>
      </p:sp>
      <p:sp>
        <p:nvSpPr>
          <p:cNvPr id="3" name="Content Placeholder 2">
            <a:extLst>
              <a:ext uri="{FF2B5EF4-FFF2-40B4-BE49-F238E27FC236}">
                <a16:creationId xmlns:a16="http://schemas.microsoft.com/office/drawing/2014/main" id="{2865EB1E-B9C5-804C-B42E-51AD822C2AC9}"/>
              </a:ext>
            </a:extLst>
          </p:cNvPr>
          <p:cNvSpPr>
            <a:spLocks noGrp="1"/>
          </p:cNvSpPr>
          <p:nvPr>
            <p:ph idx="1"/>
          </p:nvPr>
        </p:nvSpPr>
        <p:spPr>
          <a:xfrm>
            <a:off x="831987" y="2400472"/>
            <a:ext cx="6358432" cy="3728615"/>
          </a:xfrm>
        </p:spPr>
        <p:txBody>
          <a:bodyPr>
            <a:normAutofit/>
          </a:bodyPr>
          <a:lstStyle/>
          <a:p>
            <a:endParaRPr lang="en-US" sz="2000"/>
          </a:p>
        </p:txBody>
      </p:sp>
      <p:pic>
        <p:nvPicPr>
          <p:cNvPr id="2" name="Picture 1"/>
          <p:cNvPicPr>
            <a:picLocks noChangeAspect="1"/>
          </p:cNvPicPr>
          <p:nvPr/>
        </p:nvPicPr>
        <p:blipFill rotWithShape="1">
          <a:blip r:embed="rId2"/>
          <a:srcRect r="-3" b="20169"/>
          <a:stretch/>
        </p:blipFill>
        <p:spPr>
          <a:xfrm>
            <a:off x="7556409" y="557190"/>
            <a:ext cx="3995928" cy="5571896"/>
          </a:xfrm>
          <a:prstGeom prst="rect">
            <a:avLst/>
          </a:prstGeom>
          <a:effectLst/>
        </p:spPr>
      </p:pic>
      <p:sp>
        <p:nvSpPr>
          <p:cNvPr id="43011" name="Date Placeholder 3"/>
          <p:cNvSpPr>
            <a:spLocks noGrp="1"/>
          </p:cNvSpPr>
          <p:nvPr>
            <p:ph type="dt" sz="half" idx="10"/>
          </p:nvPr>
        </p:nvSpPr>
        <p:spPr>
          <a:xfrm>
            <a:off x="838200" y="6356350"/>
            <a:ext cx="2743200" cy="365125"/>
          </a:xfrm>
        </p:spPr>
        <p:txBody>
          <a:bodyPr>
            <a:normAutofit/>
          </a:bodyPr>
          <a:lstStyle/>
          <a:p>
            <a:pPr>
              <a:spcAft>
                <a:spcPts val="600"/>
              </a:spcAft>
            </a:pPr>
            <a:fld id="{0581E5A7-E17F-4BE3-A976-10BEBA8B578F}" type="datetime1">
              <a:rPr lang="en-US" smtClean="0"/>
              <a:pPr>
                <a:spcAft>
                  <a:spcPts val="600"/>
                </a:spcAft>
              </a:pPr>
              <a:t>9/7/20</a:t>
            </a:fld>
            <a:endParaRPr lang="en-US"/>
          </a:p>
        </p:txBody>
      </p:sp>
      <p:sp>
        <p:nvSpPr>
          <p:cNvPr id="43013"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C506A533-CDDC-4C52-A842-A00E4550EB7D}" type="slidenum">
              <a:rPr lang="en-US" smtClean="0"/>
              <a:pPr>
                <a:spcAft>
                  <a:spcPts val="600"/>
                </a:spcAft>
              </a:pPr>
              <a:t>53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p:cNvSpPr>
            <a:spLocks noGrp="1"/>
          </p:cNvSpPr>
          <p:nvPr>
            <p:ph type="title"/>
          </p:nvPr>
        </p:nvSpPr>
        <p:spPr>
          <a:xfrm>
            <a:off x="831988" y="385474"/>
            <a:ext cx="6356606" cy="1843283"/>
          </a:xfrm>
        </p:spPr>
        <p:txBody>
          <a:bodyPr>
            <a:normAutofit/>
          </a:bodyPr>
          <a:lstStyle/>
          <a:p>
            <a:r>
              <a:rPr lang="en-US" sz="4000"/>
              <a:t>Intents Example</a:t>
            </a:r>
          </a:p>
        </p:txBody>
      </p:sp>
      <p:sp>
        <p:nvSpPr>
          <p:cNvPr id="44041" name="Content Placeholder 44040">
            <a:extLst>
              <a:ext uri="{FF2B5EF4-FFF2-40B4-BE49-F238E27FC236}">
                <a16:creationId xmlns:a16="http://schemas.microsoft.com/office/drawing/2014/main" id="{7984A2DB-27C7-48BB-AFA9-2DAF57698F87}"/>
              </a:ext>
            </a:extLst>
          </p:cNvPr>
          <p:cNvSpPr>
            <a:spLocks noGrp="1"/>
          </p:cNvSpPr>
          <p:nvPr>
            <p:ph idx="1"/>
          </p:nvPr>
        </p:nvSpPr>
        <p:spPr>
          <a:xfrm>
            <a:off x="831987" y="2400472"/>
            <a:ext cx="6358432" cy="3728615"/>
          </a:xfrm>
        </p:spPr>
        <p:txBody>
          <a:bodyPr>
            <a:normAutofit/>
          </a:bodyPr>
          <a:lstStyle/>
          <a:p>
            <a:endParaRPr lang="en-US" sz="2000"/>
          </a:p>
        </p:txBody>
      </p:sp>
      <p:pic>
        <p:nvPicPr>
          <p:cNvPr id="5" name="Content Placeholder 4" descr="A screenshot of a cell phone&#10;&#10;Description automatically generated">
            <a:extLst>
              <a:ext uri="{FF2B5EF4-FFF2-40B4-BE49-F238E27FC236}">
                <a16:creationId xmlns:a16="http://schemas.microsoft.com/office/drawing/2014/main" id="{FF274DEA-E9D9-7C4A-8725-EF719ADF421D}"/>
              </a:ext>
            </a:extLst>
          </p:cNvPr>
          <p:cNvPicPr>
            <a:picLocks noChangeAspect="1"/>
          </p:cNvPicPr>
          <p:nvPr/>
        </p:nvPicPr>
        <p:blipFill rotWithShape="1">
          <a:blip r:embed="rId2">
            <a:extLst>
              <a:ext uri="{28A0092B-C50C-407E-A947-70E740481C1C}">
                <a14:useLocalDpi xmlns:a14="http://schemas.microsoft.com/office/drawing/2010/main" val="0"/>
              </a:ext>
            </a:extLst>
          </a:blip>
          <a:srcRect r="1" b="14594"/>
          <a:stretch/>
        </p:blipFill>
        <p:spPr>
          <a:xfrm>
            <a:off x="7556409" y="557190"/>
            <a:ext cx="3995928" cy="5571896"/>
          </a:xfrm>
          <a:prstGeom prst="rect">
            <a:avLst/>
          </a:prstGeom>
          <a:effectLst/>
        </p:spPr>
      </p:pic>
      <p:sp>
        <p:nvSpPr>
          <p:cNvPr id="44035" name="Date Placeholder 3"/>
          <p:cNvSpPr>
            <a:spLocks noGrp="1"/>
          </p:cNvSpPr>
          <p:nvPr>
            <p:ph type="dt" sz="half" idx="10"/>
          </p:nvPr>
        </p:nvSpPr>
        <p:spPr>
          <a:xfrm>
            <a:off x="838200" y="6356350"/>
            <a:ext cx="2743200" cy="365125"/>
          </a:xfrm>
        </p:spPr>
        <p:txBody>
          <a:bodyPr>
            <a:normAutofit/>
          </a:bodyPr>
          <a:lstStyle/>
          <a:p>
            <a:pPr>
              <a:spcAft>
                <a:spcPts val="600"/>
              </a:spcAft>
            </a:pPr>
            <a:fld id="{3E6D5D7C-D500-4CD6-B644-91114E358F9D}" type="datetime1">
              <a:rPr lang="en-US" smtClean="0"/>
              <a:pPr>
                <a:spcAft>
                  <a:spcPts val="600"/>
                </a:spcAft>
              </a:pPr>
              <a:t>9/7/20</a:t>
            </a:fld>
            <a:endParaRPr lang="en-US"/>
          </a:p>
        </p:txBody>
      </p:sp>
      <p:sp>
        <p:nvSpPr>
          <p:cNvPr id="44037"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D0467542-7587-4621-BB00-6AE36619E648}" type="slidenum">
              <a:rPr lang="en-US" smtClean="0"/>
              <a:pPr>
                <a:spcAft>
                  <a:spcPts val="600"/>
                </a:spcAft>
              </a:pPr>
              <a:t>54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988" y="385474"/>
            <a:ext cx="6356606" cy="1843283"/>
          </a:xfrm>
        </p:spPr>
        <p:txBody>
          <a:bodyPr>
            <a:normAutofit/>
          </a:bodyPr>
          <a:lstStyle/>
          <a:p>
            <a:r>
              <a:rPr lang="en-US" sz="4000"/>
              <a:t>Activity Life Cycle example with Intents</a:t>
            </a:r>
          </a:p>
        </p:txBody>
      </p:sp>
      <p:sp>
        <p:nvSpPr>
          <p:cNvPr id="3" name="Content Placeholder 2">
            <a:extLst>
              <a:ext uri="{FF2B5EF4-FFF2-40B4-BE49-F238E27FC236}">
                <a16:creationId xmlns:a16="http://schemas.microsoft.com/office/drawing/2014/main" id="{4D2E88BD-9A86-234F-BE65-61447DF12055}"/>
              </a:ext>
            </a:extLst>
          </p:cNvPr>
          <p:cNvSpPr>
            <a:spLocks noGrp="1"/>
          </p:cNvSpPr>
          <p:nvPr>
            <p:ph idx="1"/>
          </p:nvPr>
        </p:nvSpPr>
        <p:spPr>
          <a:xfrm>
            <a:off x="831987" y="2400472"/>
            <a:ext cx="6358432" cy="3728615"/>
          </a:xfrm>
        </p:spPr>
        <p:txBody>
          <a:bodyPr>
            <a:normAutofit/>
          </a:bodyPr>
          <a:lstStyle/>
          <a:p>
            <a:endParaRPr lang="en-US" sz="2000"/>
          </a:p>
        </p:txBody>
      </p:sp>
      <p:pic>
        <p:nvPicPr>
          <p:cNvPr id="7" name="Picture 6"/>
          <p:cNvPicPr>
            <a:picLocks noChangeAspect="1"/>
          </p:cNvPicPr>
          <p:nvPr/>
        </p:nvPicPr>
        <p:blipFill rotWithShape="1">
          <a:blip r:embed="rId2"/>
          <a:srcRect t="4391" r="-1" b="7412"/>
          <a:stretch/>
        </p:blipFill>
        <p:spPr>
          <a:xfrm>
            <a:off x="7556409" y="557190"/>
            <a:ext cx="3995928" cy="5571896"/>
          </a:xfrm>
          <a:prstGeom prst="rect">
            <a:avLst/>
          </a:prstGeom>
          <a:effectLst/>
        </p:spPr>
      </p:pic>
      <p:sp>
        <p:nvSpPr>
          <p:cNvPr id="4" name="Date Placeholder 3"/>
          <p:cNvSpPr>
            <a:spLocks noGrp="1"/>
          </p:cNvSpPr>
          <p:nvPr>
            <p:ph type="dt" sz="half" idx="10"/>
          </p:nvPr>
        </p:nvSpPr>
        <p:spPr>
          <a:xfrm>
            <a:off x="838200" y="6356350"/>
            <a:ext cx="2743200" cy="365125"/>
          </a:xfrm>
        </p:spPr>
        <p:txBody>
          <a:bodyPr>
            <a:normAutofit/>
          </a:bodyPr>
          <a:lstStyle/>
          <a:p>
            <a:pPr>
              <a:spcAft>
                <a:spcPts val="600"/>
              </a:spcAft>
              <a:defRPr/>
            </a:pPr>
            <a:fld id="{6F9E4924-1225-4F95-98A8-DCDC08D61BC6}" type="datetime1">
              <a:rPr lang="en-US" smtClean="0"/>
              <a:pPr>
                <a:spcAft>
                  <a:spcPts val="600"/>
                </a:spcAft>
                <a:defRPr/>
              </a:pPr>
              <a:t>9/7/20</a:t>
            </a:fld>
            <a:endParaRPr lang="en-US"/>
          </a:p>
        </p:txBody>
      </p:sp>
      <p:sp>
        <p:nvSpPr>
          <p:cNvPr id="6" name="Slide Number Placeholder 5"/>
          <p:cNvSpPr>
            <a:spLocks noGrp="1"/>
          </p:cNvSpPr>
          <p:nvPr>
            <p:ph type="sldNum" sz="quarter" idx="12"/>
          </p:nvPr>
        </p:nvSpPr>
        <p:spPr>
          <a:xfrm>
            <a:off x="8610600" y="6356350"/>
            <a:ext cx="2743200" cy="365125"/>
          </a:xfrm>
        </p:spPr>
        <p:txBody>
          <a:bodyPr>
            <a:normAutofit/>
          </a:bodyPr>
          <a:lstStyle/>
          <a:p>
            <a:pPr>
              <a:spcAft>
                <a:spcPts val="600"/>
              </a:spcAft>
              <a:defRPr/>
            </a:pPr>
            <a:fld id="{89CB896A-C194-4F50-BB12-973ACBD0F4F5}" type="slidenum">
              <a:rPr lang="en-US" smtClean="0"/>
              <a:pPr>
                <a:spcAft>
                  <a:spcPts val="600"/>
                </a:spcAft>
                <a:defRPr/>
              </a:pPr>
              <a:t>55</a:t>
            </a:fld>
            <a:endParaRPr lang="en-US"/>
          </a:p>
        </p:txBody>
      </p:sp>
    </p:spTree>
    <p:extLst>
      <p:ext uri="{BB962C8B-B14F-4D97-AF65-F5344CB8AC3E}">
        <p14:creationId xmlns:p14="http://schemas.microsoft.com/office/powerpoint/2010/main" val="1247135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450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normAutofit/>
          </a:bodyPr>
          <a:lstStyle/>
          <a:p>
            <a:r>
              <a:rPr lang="en-US" sz="4000" dirty="0" err="1">
                <a:latin typeface="Arial" charset="0"/>
              </a:rPr>
              <a:t>Gradle</a:t>
            </a:r>
            <a:r>
              <a:rPr lang="en-US" sz="4000" dirty="0">
                <a:latin typeface="Arial" charset="0"/>
              </a:rPr>
              <a:t>: The new Build System for Android</a:t>
            </a:r>
          </a:p>
        </p:txBody>
      </p:sp>
      <p:sp>
        <p:nvSpPr>
          <p:cNvPr id="41986" name="Content Placeholder 2"/>
          <p:cNvSpPr>
            <a:spLocks noGrp="1"/>
          </p:cNvSpPr>
          <p:nvPr>
            <p:ph idx="1"/>
          </p:nvPr>
        </p:nvSpPr>
        <p:spPr/>
        <p:txBody>
          <a:bodyPr/>
          <a:lstStyle/>
          <a:p>
            <a:r>
              <a:rPr lang="en-CA" sz="2800" dirty="0"/>
              <a:t>With </a:t>
            </a:r>
            <a:r>
              <a:rPr lang="en-CA" sz="2800" dirty="0" err="1"/>
              <a:t>Gradle</a:t>
            </a:r>
            <a:r>
              <a:rPr lang="en-CA" sz="2800" dirty="0"/>
              <a:t>, Android developers can use a simple, declarative DSL to configure </a:t>
            </a:r>
            <a:r>
              <a:rPr lang="en-CA" sz="2800" dirty="0" err="1"/>
              <a:t>Gradle</a:t>
            </a:r>
            <a:r>
              <a:rPr lang="en-CA" sz="2800" dirty="0"/>
              <a:t> builds supporting a wide variety of Android devices and App stores. </a:t>
            </a:r>
          </a:p>
          <a:p>
            <a:pPr lvl="0" fontAlgn="base"/>
            <a:r>
              <a:rPr lang="en-US" sz="2800" dirty="0"/>
              <a:t> </a:t>
            </a:r>
            <a:r>
              <a:rPr lang="en-CA" sz="2800" dirty="0"/>
              <a:t>Full Incremental Builds – The new </a:t>
            </a:r>
            <a:r>
              <a:rPr lang="en-CA" sz="2800" dirty="0" err="1"/>
              <a:t>Gradle</a:t>
            </a:r>
            <a:r>
              <a:rPr lang="en-CA" sz="2800" dirty="0"/>
              <a:t>-based Android build system has been designed for developer efficiency. </a:t>
            </a:r>
          </a:p>
          <a:p>
            <a:pPr lvl="0" fontAlgn="base"/>
            <a:r>
              <a:rPr lang="en-CA" sz="2800" dirty="0" err="1"/>
              <a:t>Gradle’s</a:t>
            </a:r>
            <a:r>
              <a:rPr lang="en-CA" sz="2800" dirty="0"/>
              <a:t> support for incremental tasks means you spend less time waiting and more time coding.</a:t>
            </a:r>
          </a:p>
        </p:txBody>
      </p:sp>
      <p:sp>
        <p:nvSpPr>
          <p:cNvPr id="4198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9/7/20</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57</a:t>
            </a:fld>
            <a:endParaRPr lang="en-US" sz="1200">
              <a:solidFill>
                <a:srgbClr val="339966"/>
              </a:solidFill>
            </a:endParaRPr>
          </a:p>
        </p:txBody>
      </p:sp>
    </p:spTree>
    <p:extLst>
      <p:ext uri="{BB962C8B-B14F-4D97-AF65-F5344CB8AC3E}">
        <p14:creationId xmlns:p14="http://schemas.microsoft.com/office/powerpoint/2010/main" val="23555439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normAutofit/>
          </a:bodyPr>
          <a:lstStyle/>
          <a:p>
            <a:r>
              <a:rPr lang="en-US" sz="4000" dirty="0" err="1">
                <a:latin typeface="Arial" charset="0"/>
              </a:rPr>
              <a:t>Gradle</a:t>
            </a:r>
            <a:r>
              <a:rPr lang="en-US" sz="4000" dirty="0">
                <a:latin typeface="Arial" charset="0"/>
              </a:rPr>
              <a:t>: The new Build System for Android</a:t>
            </a:r>
          </a:p>
        </p:txBody>
      </p:sp>
      <p:sp>
        <p:nvSpPr>
          <p:cNvPr id="41986" name="Content Placeholder 2"/>
          <p:cNvSpPr>
            <a:spLocks noGrp="1"/>
          </p:cNvSpPr>
          <p:nvPr>
            <p:ph idx="1"/>
          </p:nvPr>
        </p:nvSpPr>
        <p:spPr/>
        <p:txBody>
          <a:bodyPr>
            <a:normAutofit/>
          </a:bodyPr>
          <a:lstStyle/>
          <a:p>
            <a:r>
              <a:rPr lang="en-CA" sz="2800" dirty="0"/>
              <a:t>A Focus on Testing – The </a:t>
            </a:r>
            <a:r>
              <a:rPr lang="en-CA" sz="2800" dirty="0" err="1"/>
              <a:t>Gradle</a:t>
            </a:r>
            <a:r>
              <a:rPr lang="en-CA" sz="2800" dirty="0"/>
              <a:t>-based Android build system bring a new focus on testing. With </a:t>
            </a:r>
            <a:r>
              <a:rPr lang="en-CA" sz="2800" dirty="0" err="1"/>
              <a:t>Gradle</a:t>
            </a:r>
            <a:r>
              <a:rPr lang="en-CA" sz="2800" dirty="0"/>
              <a:t> you can run unit and integration tests without creating subprojects. </a:t>
            </a:r>
            <a:r>
              <a:rPr lang="en-CA" sz="2800" dirty="0" err="1"/>
              <a:t>Gradle</a:t>
            </a:r>
            <a:r>
              <a:rPr lang="en-CA" sz="2800" dirty="0"/>
              <a:t> supports several scenarios for integration testing on build servers.</a:t>
            </a:r>
          </a:p>
          <a:p>
            <a:pPr lvl="0" fontAlgn="base"/>
            <a:r>
              <a:rPr lang="en-CA" sz="2800" dirty="0"/>
              <a:t>Test Server API supports Hosted Testing – Integration with Jenkins-based build servers and services from </a:t>
            </a:r>
            <a:r>
              <a:rPr lang="en-CA" sz="2800" dirty="0" err="1"/>
              <a:t>AppThwack</a:t>
            </a:r>
            <a:r>
              <a:rPr lang="en-CA" sz="2800" dirty="0"/>
              <a:t>, </a:t>
            </a:r>
            <a:r>
              <a:rPr lang="en-CA" sz="2800" dirty="0" err="1"/>
              <a:t>TestDroid</a:t>
            </a:r>
            <a:r>
              <a:rPr lang="en-CA" sz="2800" dirty="0"/>
              <a:t>, and </a:t>
            </a:r>
            <a:r>
              <a:rPr lang="en-CA" sz="2800" dirty="0" err="1"/>
              <a:t>Manymo</a:t>
            </a:r>
            <a:r>
              <a:rPr lang="en-CA" sz="2800" dirty="0"/>
              <a:t> means that your build can support complex, massively-parallel integration testing scenarios.</a:t>
            </a:r>
          </a:p>
          <a:p>
            <a:endParaRPr lang="en-CA" sz="2800" dirty="0"/>
          </a:p>
        </p:txBody>
      </p:sp>
      <p:sp>
        <p:nvSpPr>
          <p:cNvPr id="4198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9/7/20</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58</a:t>
            </a:fld>
            <a:endParaRPr lang="en-US" sz="1200">
              <a:solidFill>
                <a:srgbClr val="339966"/>
              </a:solidFill>
            </a:endParaRPr>
          </a:p>
        </p:txBody>
      </p:sp>
    </p:spTree>
    <p:extLst>
      <p:ext uri="{BB962C8B-B14F-4D97-AF65-F5344CB8AC3E}">
        <p14:creationId xmlns:p14="http://schemas.microsoft.com/office/powerpoint/2010/main" val="12505599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normAutofit/>
          </a:bodyPr>
          <a:lstStyle/>
          <a:p>
            <a:pPr eaLnBrk="1" hangingPunct="1"/>
            <a:r>
              <a:rPr lang="en-US" sz="4000" dirty="0">
                <a:latin typeface="Arial" charset="0"/>
              </a:rPr>
              <a:t>How to Launch another Activity</a:t>
            </a:r>
          </a:p>
        </p:txBody>
      </p:sp>
      <p:sp>
        <p:nvSpPr>
          <p:cNvPr id="62469" name="Rectangle 3"/>
          <p:cNvSpPr>
            <a:spLocks noGrp="1" noChangeArrowheads="1"/>
          </p:cNvSpPr>
          <p:nvPr>
            <p:ph idx="1"/>
          </p:nvPr>
        </p:nvSpPr>
        <p:spPr/>
        <p:txBody>
          <a:bodyPr/>
          <a:lstStyle/>
          <a:p>
            <a:pPr eaLnBrk="1" hangingPunct="1"/>
            <a:r>
              <a:rPr lang="en-US" dirty="0">
                <a:latin typeface="Arial" charset="0"/>
              </a:rPr>
              <a:t>Let</a:t>
            </a:r>
            <a:r>
              <a:rPr lang="ja-JP" altLang="en-US" dirty="0">
                <a:latin typeface="Arial" charset="0"/>
              </a:rPr>
              <a:t>’</a:t>
            </a:r>
            <a:r>
              <a:rPr lang="en-US" altLang="ja-JP" dirty="0">
                <a:latin typeface="Arial" charset="0"/>
              </a:rPr>
              <a:t>s see how can we launch another activity.</a:t>
            </a:r>
          </a:p>
          <a:p>
            <a:pPr eaLnBrk="1" hangingPunct="1"/>
            <a:r>
              <a:rPr lang="en-US" dirty="0">
                <a:latin typeface="Arial" charset="0"/>
              </a:rPr>
              <a:t>Build an application with a </a:t>
            </a:r>
            <a:r>
              <a:rPr lang="en-US" dirty="0" err="1">
                <a:latin typeface="Arial" charset="0"/>
              </a:rPr>
              <a:t>TextView</a:t>
            </a:r>
            <a:r>
              <a:rPr lang="en-US" dirty="0">
                <a:latin typeface="Arial" charset="0"/>
              </a:rPr>
              <a:t> and a Button. LAB/Assignment. Call the app </a:t>
            </a:r>
            <a:r>
              <a:rPr lang="en-US" dirty="0" err="1">
                <a:latin typeface="Arial" charset="0"/>
              </a:rPr>
              <a:t>SecondActivity</a:t>
            </a:r>
            <a:endParaRPr lang="en-US" dirty="0">
              <a:latin typeface="Arial" charset="0"/>
            </a:endParaRPr>
          </a:p>
          <a:p>
            <a:pPr eaLnBrk="1" hangingPunct="1"/>
            <a:r>
              <a:rPr lang="en-US" dirty="0">
                <a:latin typeface="Arial" charset="0"/>
              </a:rPr>
              <a:t>If you click on the button, it launches new activity.</a:t>
            </a:r>
          </a:p>
          <a:p>
            <a:pPr eaLnBrk="1" hangingPunct="1"/>
            <a:r>
              <a:rPr lang="en-US" dirty="0">
                <a:latin typeface="Arial" charset="0"/>
              </a:rPr>
              <a:t>Your App must have two activities.</a:t>
            </a:r>
          </a:p>
          <a:p>
            <a:pPr eaLnBrk="1" hangingPunct="1"/>
            <a:r>
              <a:rPr lang="en-US" dirty="0">
                <a:latin typeface="Arial" charset="0"/>
              </a:rPr>
              <a:t>Here!!</a:t>
            </a:r>
          </a:p>
        </p:txBody>
      </p:sp>
      <p:sp>
        <p:nvSpPr>
          <p:cNvPr id="62465"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221A5A1-EE51-4D4E-885A-D35C46A4F218}" type="datetime1">
              <a:rPr lang="en-US" sz="1200">
                <a:solidFill>
                  <a:srgbClr val="339966"/>
                </a:solidFill>
              </a:rPr>
              <a:pPr eaLnBrk="1" hangingPunct="1"/>
              <a:t>9/7/20</a:t>
            </a:fld>
            <a:endParaRPr lang="en-US" sz="1200">
              <a:solidFill>
                <a:srgbClr val="339966"/>
              </a:solidFill>
            </a:endParaRP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718720-959B-CF4C-BB18-04D4F508E143}" type="slidenum">
              <a:rPr lang="en-US" sz="1200">
                <a:solidFill>
                  <a:srgbClr val="339966"/>
                </a:solidFill>
              </a:rPr>
              <a:pPr eaLnBrk="1" hangingPunct="1"/>
              <a:t>59</a:t>
            </a:fld>
            <a:endParaRPr lang="en-US" sz="1200">
              <a:solidFill>
                <a:srgbClr val="339966"/>
              </a:solidFill>
            </a:endParaRPr>
          </a:p>
        </p:txBody>
      </p:sp>
    </p:spTree>
    <p:extLst>
      <p:ext uri="{BB962C8B-B14F-4D97-AF65-F5344CB8AC3E}">
        <p14:creationId xmlns:p14="http://schemas.microsoft.com/office/powerpoint/2010/main" val="5643382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prstGeom prst="rect">
            <a:avLst/>
          </a:prstGeom>
        </p:spPr>
        <p:txBody>
          <a:bodyPr/>
          <a:lstStyle/>
          <a:p>
            <a:r>
              <a:rPr lang="en-CA" sz="2800" dirty="0">
                <a:solidFill>
                  <a:srgbClr val="006600"/>
                </a:solidFill>
                <a:latin typeface="+mn-lt"/>
                <a:ea typeface="+mn-ea"/>
                <a:cs typeface="+mn-cs"/>
              </a:rPr>
              <a:t>Android Studio Tips</a:t>
            </a:r>
            <a:endParaRPr lang="en-US" sz="2800" dirty="0">
              <a:solidFill>
                <a:srgbClr val="006600"/>
              </a:solidFill>
              <a:latin typeface="+mn-lt"/>
              <a:ea typeface="+mn-ea"/>
              <a:cs typeface="+mn-cs"/>
            </a:endParaRPr>
          </a:p>
        </p:txBody>
      </p:sp>
      <p:sp>
        <p:nvSpPr>
          <p:cNvPr id="266243" name="Rectangle 3"/>
          <p:cNvSpPr>
            <a:spLocks noGrp="1" noChangeArrowheads="1"/>
          </p:cNvSpPr>
          <p:nvPr>
            <p:ph idx="1"/>
          </p:nvPr>
        </p:nvSpPr>
        <p:spPr>
          <a:prstGeom prst="rect">
            <a:avLst/>
          </a:prstGeom>
        </p:spPr>
        <p:txBody>
          <a:bodyPr/>
          <a:lstStyle/>
          <a:p>
            <a:r>
              <a:rPr lang="en-US" sz="2400" dirty="0">
                <a:hlinkClick r:id="rId3"/>
              </a:rPr>
              <a:t>http://developer.android.com/sdk/installing/studio-tips.html</a:t>
            </a:r>
            <a:endParaRPr lang="en-US" sz="2400" dirty="0"/>
          </a:p>
          <a:p>
            <a:endParaRPr lang="en-US" sz="2400" dirty="0"/>
          </a:p>
          <a:p>
            <a:r>
              <a:rPr lang="en-CA" sz="2400" dirty="0" err="1"/>
              <a:t>IntelliJ</a:t>
            </a:r>
            <a:r>
              <a:rPr lang="en-CA" sz="2400" dirty="0"/>
              <a:t> IDEA</a:t>
            </a:r>
            <a:r>
              <a:rPr lang="en-US" sz="2400" dirty="0"/>
              <a:t> </a:t>
            </a:r>
          </a:p>
          <a:p>
            <a:r>
              <a:rPr lang="en-CA" dirty="0"/>
              <a:t>Android Studio and the Android plugin for </a:t>
            </a:r>
            <a:r>
              <a:rPr lang="en-CA" dirty="0" err="1"/>
              <a:t>IntelliJ</a:t>
            </a:r>
            <a:r>
              <a:rPr lang="en-CA" dirty="0"/>
              <a:t> IDEA are built from the same code, and all of the changes in Android Studio are, and will continue to be, available in </a:t>
            </a:r>
            <a:r>
              <a:rPr lang="en-CA" dirty="0" err="1"/>
              <a:t>IntelliJ</a:t>
            </a:r>
            <a:r>
              <a:rPr lang="en-CA" dirty="0"/>
              <a:t> IDEA releases.</a:t>
            </a:r>
          </a:p>
          <a:p>
            <a:endParaRPr lang="en-CA" dirty="0"/>
          </a:p>
          <a:p>
            <a:r>
              <a:rPr lang="en-CA" dirty="0" err="1"/>
              <a:t>www.jetbrains.com</a:t>
            </a:r>
            <a:endParaRPr lang="en-US" sz="2400" dirty="0"/>
          </a:p>
          <a:p>
            <a:endParaRPr lang="en-US" sz="2400" dirty="0"/>
          </a:p>
        </p:txBody>
      </p:sp>
    </p:spTree>
    <p:extLst>
      <p:ext uri="{BB962C8B-B14F-4D97-AF65-F5344CB8AC3E}">
        <p14:creationId xmlns:p14="http://schemas.microsoft.com/office/powerpoint/2010/main" val="37841815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t>References</a:t>
            </a:r>
          </a:p>
        </p:txBody>
      </p:sp>
      <p:sp>
        <p:nvSpPr>
          <p:cNvPr id="35846" name="Rectangle 3"/>
          <p:cNvSpPr>
            <a:spLocks noGrp="1" noChangeArrowheads="1"/>
          </p:cNvSpPr>
          <p:nvPr>
            <p:ph idx="1"/>
          </p:nvPr>
        </p:nvSpPr>
        <p:spPr/>
        <p:txBody>
          <a:bodyPr/>
          <a:lstStyle/>
          <a:p>
            <a:pPr eaLnBrk="1" hangingPunct="1"/>
            <a:r>
              <a:rPr lang="en-US" dirty="0"/>
              <a:t>Textbook</a:t>
            </a:r>
          </a:p>
          <a:p>
            <a:pPr eaLnBrk="1" hangingPunct="1"/>
            <a:r>
              <a:rPr lang="en-US" dirty="0"/>
              <a:t>Android Documentation</a:t>
            </a:r>
          </a:p>
          <a:p>
            <a:pPr lvl="1" eaLnBrk="1" hangingPunct="1"/>
            <a:r>
              <a:rPr lang="en-US" dirty="0">
                <a:hlinkClick r:id="rId2"/>
              </a:rPr>
              <a:t>https://developer.android.com/guide/components/fundamentals.html</a:t>
            </a:r>
            <a:endParaRPr lang="en-US" dirty="0"/>
          </a:p>
          <a:p>
            <a:pPr lvl="1" eaLnBrk="1" hangingPunct="1"/>
            <a:r>
              <a:rPr lang="en-US" dirty="0">
                <a:hlinkClick r:id="rId3"/>
              </a:rPr>
              <a:t>http://developer.android.com/tools/studio/index.html</a:t>
            </a:r>
            <a:endParaRPr lang="en-US" dirty="0"/>
          </a:p>
          <a:p>
            <a:pPr lvl="1" eaLnBrk="1" hangingPunct="1"/>
            <a:r>
              <a:rPr lang="en-US" dirty="0">
                <a:hlinkClick r:id="rId4"/>
              </a:rPr>
              <a:t>https://developer.android.com/training/basics/firstapp/creating-project.html</a:t>
            </a:r>
            <a:endParaRPr lang="en-US" dirty="0"/>
          </a:p>
          <a:p>
            <a:pPr lvl="1"/>
            <a:r>
              <a:rPr lang="en-US" dirty="0">
                <a:hlinkClick r:id="rId5"/>
              </a:rPr>
              <a:t>https://developer.android.com/guide/components/activities.html</a:t>
            </a:r>
            <a:endParaRPr lang="en-US" dirty="0"/>
          </a:p>
          <a:p>
            <a:r>
              <a:rPr lang="en-US" dirty="0">
                <a:hlinkClick r:id="rId6"/>
              </a:rPr>
              <a:t>http://www.vogella.de/articles/AndroidIntent/article.html</a:t>
            </a:r>
            <a:endParaRPr lang="en-US" dirty="0"/>
          </a:p>
          <a:p>
            <a:pPr lvl="1" eaLnBrk="1" hangingPunct="1"/>
            <a:endParaRPr lang="en-US" dirty="0"/>
          </a:p>
          <a:p>
            <a:pPr lvl="1" eaLnBrk="1" hangingPunct="1"/>
            <a:endParaRPr lang="en-US" dirty="0"/>
          </a:p>
        </p:txBody>
      </p:sp>
      <p:sp>
        <p:nvSpPr>
          <p:cNvPr id="35842" name="Date Placeholder 3"/>
          <p:cNvSpPr>
            <a:spLocks noGrp="1"/>
          </p:cNvSpPr>
          <p:nvPr>
            <p:ph type="dt" sz="half" idx="10"/>
          </p:nvPr>
        </p:nvSpPr>
        <p:spPr>
          <a:noFill/>
        </p:spPr>
        <p:txBody>
          <a:bodyPr/>
          <a:lstStyle/>
          <a:p>
            <a:fld id="{7EC3D1CE-EF1E-4AEC-84D1-B660C1B91899}" type="datetime1">
              <a:rPr lang="en-US" smtClean="0"/>
              <a:pPr/>
              <a:t>9/7/20</a:t>
            </a:fld>
            <a:endParaRPr lang="en-US"/>
          </a:p>
        </p:txBody>
      </p:sp>
      <p:sp>
        <p:nvSpPr>
          <p:cNvPr id="35844" name="Slide Number Placeholder 5"/>
          <p:cNvSpPr>
            <a:spLocks noGrp="1"/>
          </p:cNvSpPr>
          <p:nvPr>
            <p:ph type="sldNum" sz="quarter" idx="12"/>
          </p:nvPr>
        </p:nvSpPr>
        <p:spPr>
          <a:noFill/>
        </p:spPr>
        <p:txBody>
          <a:bodyPr/>
          <a:lstStyle/>
          <a:p>
            <a:fld id="{2F729E6D-ED36-4E75-8DA4-B00C7FC826F5}" type="slidenum">
              <a:rPr lang="en-US" smtClean="0"/>
              <a:pPr/>
              <a:t>60</a:t>
            </a:fld>
            <a:endParaRPr lang="en-US"/>
          </a:p>
        </p:txBody>
      </p:sp>
    </p:spTree>
    <p:extLst>
      <p:ext uri="{BB962C8B-B14F-4D97-AF65-F5344CB8AC3E}">
        <p14:creationId xmlns:p14="http://schemas.microsoft.com/office/powerpoint/2010/main" val="363987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Activities</a:t>
            </a:r>
          </a:p>
        </p:txBody>
      </p:sp>
      <p:sp>
        <p:nvSpPr>
          <p:cNvPr id="4099" name="Content Placeholder 2"/>
          <p:cNvSpPr>
            <a:spLocks noGrp="1"/>
          </p:cNvSpPr>
          <p:nvPr>
            <p:ph idx="1"/>
          </p:nvPr>
        </p:nvSpPr>
        <p:spPr/>
        <p:txBody>
          <a:bodyPr>
            <a:normAutofit/>
          </a:bodyPr>
          <a:lstStyle/>
          <a:p>
            <a:r>
              <a:rPr lang="en-US" sz="2200" b="1" dirty="0">
                <a:solidFill>
                  <a:srgbClr val="3333CC"/>
                </a:solidFill>
              </a:rPr>
              <a:t>Activity</a:t>
            </a:r>
            <a:r>
              <a:rPr lang="en-US" sz="2200" b="1" dirty="0"/>
              <a:t>: </a:t>
            </a:r>
            <a:r>
              <a:rPr lang="en-US" sz="2200" dirty="0"/>
              <a:t>is an application component that provides a screen with which users can interact in order to do something, such as dial the phone, take a photo, send an email, or view a map.</a:t>
            </a:r>
          </a:p>
          <a:p>
            <a:pPr lvl="1"/>
            <a:r>
              <a:rPr lang="en-US" sz="2200" dirty="0"/>
              <a:t>Each activity is given a window in which to draw its user interface.</a:t>
            </a:r>
          </a:p>
          <a:p>
            <a:r>
              <a:rPr lang="en-US" sz="2200" dirty="0"/>
              <a:t>To create an activity, you must </a:t>
            </a:r>
            <a:r>
              <a:rPr lang="en-US" sz="2200" i="1" dirty="0"/>
              <a:t>create a subclass of Activity</a:t>
            </a:r>
            <a:r>
              <a:rPr lang="en-US" sz="2200" dirty="0"/>
              <a:t>:</a:t>
            </a:r>
          </a:p>
          <a:p>
            <a:pPr lvl="2">
              <a:buFont typeface="Wingdings" pitchFamily="2" charset="2"/>
              <a:buNone/>
            </a:pPr>
            <a:r>
              <a:rPr lang="en-US" sz="1800" b="1" dirty="0"/>
              <a:t>public </a:t>
            </a:r>
            <a:r>
              <a:rPr lang="en-US" sz="1800" b="1" dirty="0">
                <a:solidFill>
                  <a:srgbClr val="3333CC"/>
                </a:solidFill>
              </a:rPr>
              <a:t>class</a:t>
            </a:r>
            <a:r>
              <a:rPr lang="en-US" sz="1800" b="1" dirty="0"/>
              <a:t> Activity101Activity </a:t>
            </a:r>
            <a:r>
              <a:rPr lang="en-US" sz="1800" b="1" dirty="0">
                <a:solidFill>
                  <a:srgbClr val="3333CC"/>
                </a:solidFill>
              </a:rPr>
              <a:t>extends</a:t>
            </a:r>
            <a:r>
              <a:rPr lang="en-US" sz="1800" b="1" dirty="0"/>
              <a:t> Activity {</a:t>
            </a:r>
          </a:p>
          <a:p>
            <a:pPr lvl="3">
              <a:buFont typeface="Wingdings" pitchFamily="2" charset="2"/>
              <a:buNone/>
            </a:pPr>
            <a:r>
              <a:rPr lang="en-US" sz="1800" dirty="0"/>
              <a:t>/** Called when the activity is first created. */</a:t>
            </a:r>
          </a:p>
          <a:p>
            <a:pPr lvl="3">
              <a:buFont typeface="Wingdings" pitchFamily="2" charset="2"/>
              <a:buNone/>
            </a:pPr>
            <a:r>
              <a:rPr lang="en-US" sz="1800" dirty="0"/>
              <a:t>@Override</a:t>
            </a:r>
          </a:p>
          <a:p>
            <a:pPr lvl="3">
              <a:buFont typeface="Wingdings" pitchFamily="2" charset="2"/>
              <a:buNone/>
            </a:pPr>
            <a:r>
              <a:rPr lang="en-US" sz="1800" b="1" dirty="0"/>
              <a:t>public void </a:t>
            </a:r>
            <a:r>
              <a:rPr lang="en-US" sz="1800" b="1" dirty="0" err="1"/>
              <a:t>onCreate</a:t>
            </a:r>
            <a:r>
              <a:rPr lang="en-US" sz="1800" b="1" dirty="0"/>
              <a:t>(Bundle </a:t>
            </a:r>
            <a:r>
              <a:rPr lang="en-US" sz="1800" b="1" dirty="0" err="1"/>
              <a:t>savedInstanceState</a:t>
            </a:r>
            <a:r>
              <a:rPr lang="en-US" sz="1800" b="1" dirty="0"/>
              <a:t>) {</a:t>
            </a:r>
          </a:p>
          <a:p>
            <a:pPr lvl="3">
              <a:buFont typeface="Wingdings" pitchFamily="2" charset="2"/>
              <a:buNone/>
            </a:pPr>
            <a:r>
              <a:rPr lang="en-US" sz="1800" b="1" dirty="0"/>
              <a:t>	</a:t>
            </a:r>
            <a:r>
              <a:rPr lang="en-US" sz="1800" b="1" dirty="0" err="1"/>
              <a:t>super.onCreate</a:t>
            </a:r>
            <a:r>
              <a:rPr lang="en-US" sz="1800" b="1" dirty="0"/>
              <a:t>(</a:t>
            </a:r>
            <a:r>
              <a:rPr lang="en-US" sz="1800" b="1" dirty="0" err="1"/>
              <a:t>savedInstanceState</a:t>
            </a:r>
            <a:r>
              <a:rPr lang="en-US" sz="1800" b="1" dirty="0"/>
              <a:t>);</a:t>
            </a:r>
          </a:p>
          <a:p>
            <a:pPr lvl="3">
              <a:buFont typeface="Wingdings" pitchFamily="2" charset="2"/>
              <a:buNone/>
            </a:pPr>
            <a:r>
              <a:rPr lang="en-US" sz="1800" dirty="0"/>
              <a:t>	</a:t>
            </a:r>
            <a:r>
              <a:rPr lang="en-US" sz="1800" dirty="0" err="1"/>
              <a:t>setContentView</a:t>
            </a:r>
            <a:r>
              <a:rPr lang="en-US" sz="1800" dirty="0"/>
              <a:t>(</a:t>
            </a:r>
            <a:r>
              <a:rPr lang="en-US" sz="1800" dirty="0" err="1"/>
              <a:t>R.layout.main</a:t>
            </a:r>
            <a:r>
              <a:rPr lang="en-US" sz="1800" dirty="0"/>
              <a:t>);</a:t>
            </a:r>
          </a:p>
          <a:p>
            <a:pPr lvl="3">
              <a:buFont typeface="Wingdings" pitchFamily="2" charset="2"/>
              <a:buNone/>
            </a:pPr>
            <a:r>
              <a:rPr lang="en-US" sz="1800" dirty="0"/>
              <a:t>}</a:t>
            </a:r>
          </a:p>
          <a:p>
            <a:pPr lvl="2">
              <a:buFont typeface="Wingdings" pitchFamily="2" charset="2"/>
              <a:buNone/>
            </a:pPr>
            <a:r>
              <a:rPr lang="en-US" sz="1800" dirty="0"/>
              <a:t>}</a:t>
            </a:r>
          </a:p>
          <a:p>
            <a:endParaRPr lang="en-US" sz="2000" dirty="0"/>
          </a:p>
        </p:txBody>
      </p:sp>
      <p:sp>
        <p:nvSpPr>
          <p:cNvPr id="4100" name="Date Placeholder 3"/>
          <p:cNvSpPr>
            <a:spLocks noGrp="1"/>
          </p:cNvSpPr>
          <p:nvPr>
            <p:ph type="dt" sz="half" idx="10"/>
          </p:nvPr>
        </p:nvSpPr>
        <p:spPr>
          <a:noFill/>
        </p:spPr>
        <p:txBody>
          <a:bodyPr/>
          <a:lstStyle/>
          <a:p>
            <a:fld id="{B7CEB070-E5FC-47D9-BF70-4F8B0001AABA}" type="datetime1">
              <a:rPr lang="en-US" smtClean="0"/>
              <a:pPr/>
              <a:t>9/7/20</a:t>
            </a:fld>
            <a:endParaRPr lang="en-US"/>
          </a:p>
        </p:txBody>
      </p:sp>
      <p:sp>
        <p:nvSpPr>
          <p:cNvPr id="4102" name="Slide Number Placeholder 5"/>
          <p:cNvSpPr>
            <a:spLocks noGrp="1"/>
          </p:cNvSpPr>
          <p:nvPr>
            <p:ph type="sldNum" sz="quarter" idx="12"/>
          </p:nvPr>
        </p:nvSpPr>
        <p:spPr>
          <a:noFill/>
        </p:spPr>
        <p:txBody>
          <a:bodyPr/>
          <a:lstStyle/>
          <a:p>
            <a:fld id="{A6E40657-8D27-4D3E-A665-59FB26DA1DD2}"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200" dirty="0"/>
              <a:t>Performing Application Tasks with Activities</a:t>
            </a:r>
          </a:p>
        </p:txBody>
      </p:sp>
      <p:sp>
        <p:nvSpPr>
          <p:cNvPr id="5126" name="Content Placeholder 7"/>
          <p:cNvSpPr>
            <a:spLocks noGrp="1"/>
          </p:cNvSpPr>
          <p:nvPr>
            <p:ph idx="1"/>
          </p:nvPr>
        </p:nvSpPr>
        <p:spPr/>
        <p:txBody>
          <a:bodyPr/>
          <a:lstStyle/>
          <a:p>
            <a:r>
              <a:rPr lang="en-US" dirty="0"/>
              <a:t>The Android </a:t>
            </a:r>
            <a:r>
              <a:rPr lang="en-US" b="1" dirty="0"/>
              <a:t>Activity</a:t>
            </a:r>
            <a:r>
              <a:rPr lang="en-US" dirty="0"/>
              <a:t> class (</a:t>
            </a:r>
            <a:r>
              <a:rPr lang="en-US" dirty="0" err="1"/>
              <a:t>android.app.</a:t>
            </a:r>
            <a:r>
              <a:rPr lang="en-US" b="1" dirty="0" err="1"/>
              <a:t>Activity</a:t>
            </a:r>
            <a:r>
              <a:rPr lang="en-US" dirty="0"/>
              <a:t>) is core to any Android application:</a:t>
            </a:r>
          </a:p>
        </p:txBody>
      </p:sp>
      <p:sp>
        <p:nvSpPr>
          <p:cNvPr id="5123" name="Date Placeholder 3"/>
          <p:cNvSpPr>
            <a:spLocks noGrp="1"/>
          </p:cNvSpPr>
          <p:nvPr>
            <p:ph type="dt" sz="half" idx="10"/>
          </p:nvPr>
        </p:nvSpPr>
        <p:spPr>
          <a:noFill/>
        </p:spPr>
        <p:txBody>
          <a:bodyPr/>
          <a:lstStyle/>
          <a:p>
            <a:fld id="{38B454AF-0C89-46DD-ABE7-AA1E37E0105D}" type="datetime1">
              <a:rPr lang="en-US" smtClean="0"/>
              <a:pPr/>
              <a:t>9/7/20</a:t>
            </a:fld>
            <a:endParaRPr lang="en-US"/>
          </a:p>
        </p:txBody>
      </p:sp>
      <p:sp>
        <p:nvSpPr>
          <p:cNvPr id="5125" name="Slide Number Placeholder 5"/>
          <p:cNvSpPr>
            <a:spLocks noGrp="1"/>
          </p:cNvSpPr>
          <p:nvPr>
            <p:ph type="sldNum" sz="quarter" idx="12"/>
          </p:nvPr>
        </p:nvSpPr>
        <p:spPr>
          <a:noFill/>
        </p:spPr>
        <p:txBody>
          <a:bodyPr/>
          <a:lstStyle/>
          <a:p>
            <a:fld id="{CCCDF98A-0427-459E-BC7E-42DA9D19406E}" type="slidenum">
              <a:rPr lang="en-US" smtClean="0"/>
              <a:pPr/>
              <a:t>8</a:t>
            </a:fld>
            <a:endParaRPr lang="en-US"/>
          </a:p>
        </p:txBody>
      </p:sp>
      <p:pic>
        <p:nvPicPr>
          <p:cNvPr id="5127" name="Picture 8"/>
          <p:cNvPicPr>
            <a:picLocks noChangeAspect="1" noChangeArrowheads="1"/>
          </p:cNvPicPr>
          <p:nvPr/>
        </p:nvPicPr>
        <p:blipFill>
          <a:blip r:embed="rId2" cstate="print"/>
          <a:srcRect/>
          <a:stretch>
            <a:fillRect/>
          </a:stretch>
        </p:blipFill>
        <p:spPr bwMode="auto">
          <a:xfrm>
            <a:off x="4038600" y="2501611"/>
            <a:ext cx="5562600" cy="364518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dirty="0"/>
              <a:t>The Lifecycle of an Android Activity</a:t>
            </a:r>
          </a:p>
        </p:txBody>
      </p:sp>
      <p:sp>
        <p:nvSpPr>
          <p:cNvPr id="6150" name="Rectangle 3"/>
          <p:cNvSpPr>
            <a:spLocks noGrp="1" noChangeArrowheads="1"/>
          </p:cNvSpPr>
          <p:nvPr>
            <p:ph idx="1"/>
          </p:nvPr>
        </p:nvSpPr>
        <p:spPr/>
        <p:txBody>
          <a:bodyPr/>
          <a:lstStyle/>
          <a:p>
            <a:r>
              <a:rPr lang="en-US" dirty="0"/>
              <a:t>Android applications can be </a:t>
            </a:r>
            <a:r>
              <a:rPr lang="en-US" b="1" dirty="0"/>
              <a:t>multi-process</a:t>
            </a:r>
            <a:r>
              <a:rPr lang="en-US" dirty="0"/>
              <a:t>, and the Android OS allows </a:t>
            </a:r>
            <a:r>
              <a:rPr lang="en-US" b="1" dirty="0"/>
              <a:t>multiple applications</a:t>
            </a:r>
            <a:r>
              <a:rPr lang="en-US" dirty="0"/>
              <a:t> to run concurrently</a:t>
            </a:r>
          </a:p>
          <a:p>
            <a:endParaRPr lang="en-US" dirty="0"/>
          </a:p>
        </p:txBody>
      </p:sp>
      <p:sp>
        <p:nvSpPr>
          <p:cNvPr id="6146" name="Date Placeholder 3"/>
          <p:cNvSpPr>
            <a:spLocks noGrp="1"/>
          </p:cNvSpPr>
          <p:nvPr>
            <p:ph type="dt" sz="half" idx="10"/>
          </p:nvPr>
        </p:nvSpPr>
        <p:spPr>
          <a:noFill/>
        </p:spPr>
        <p:txBody>
          <a:bodyPr/>
          <a:lstStyle/>
          <a:p>
            <a:fld id="{121592C6-1FF6-494A-A1F4-A0CB075E7470}" type="datetime1">
              <a:rPr lang="en-US" smtClean="0"/>
              <a:pPr/>
              <a:t>9/7/20</a:t>
            </a:fld>
            <a:endParaRPr lang="en-US"/>
          </a:p>
        </p:txBody>
      </p:sp>
      <p:sp>
        <p:nvSpPr>
          <p:cNvPr id="6148" name="Slide Number Placeholder 5"/>
          <p:cNvSpPr>
            <a:spLocks noGrp="1"/>
          </p:cNvSpPr>
          <p:nvPr>
            <p:ph type="sldNum" sz="quarter" idx="12"/>
          </p:nvPr>
        </p:nvSpPr>
        <p:spPr>
          <a:noFill/>
        </p:spPr>
        <p:txBody>
          <a:bodyPr/>
          <a:lstStyle/>
          <a:p>
            <a:fld id="{AF9CB232-C817-4EE0-B9B5-77131F83D84B}" type="slidenum">
              <a:rPr lang="en-US" smtClean="0"/>
              <a:pPr/>
              <a:t>9</a:t>
            </a:fld>
            <a:endParaRPr lang="en-US"/>
          </a:p>
        </p:txBody>
      </p:sp>
      <p:pic>
        <p:nvPicPr>
          <p:cNvPr id="6151" name="Picture 7"/>
          <p:cNvPicPr>
            <a:picLocks noChangeAspect="1" noChangeArrowheads="1"/>
          </p:cNvPicPr>
          <p:nvPr/>
        </p:nvPicPr>
        <p:blipFill>
          <a:blip r:embed="rId2" cstate="print"/>
          <a:srcRect/>
          <a:stretch>
            <a:fillRect/>
          </a:stretch>
        </p:blipFill>
        <p:spPr bwMode="auto">
          <a:xfrm>
            <a:off x="2898782" y="2514600"/>
            <a:ext cx="6394436" cy="35242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2306</TotalTime>
  <Words>4526</Words>
  <Application>Microsoft Macintosh PowerPoint</Application>
  <PresentationFormat>Widescreen</PresentationFormat>
  <Paragraphs>546</Paragraphs>
  <Slides>60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60</vt:i4>
      </vt:variant>
    </vt:vector>
  </HeadingPairs>
  <TitlesOfParts>
    <vt:vector size="68" baseType="lpstr">
      <vt:lpstr>Aharoni</vt:lpstr>
      <vt:lpstr>Arial</vt:lpstr>
      <vt:lpstr>Calibri</vt:lpstr>
      <vt:lpstr>Calibri Light</vt:lpstr>
      <vt:lpstr>Times New Roman</vt:lpstr>
      <vt:lpstr>Wingdings</vt:lpstr>
      <vt:lpstr>Office Theme</vt:lpstr>
      <vt:lpstr>1_Office Theme</vt:lpstr>
      <vt:lpstr>COMP3074 Mobile App Development I</vt:lpstr>
      <vt:lpstr>Toast in Android</vt:lpstr>
      <vt:lpstr>Application architecture</vt:lpstr>
      <vt:lpstr>Application architecture</vt:lpstr>
      <vt:lpstr>Model View Controller</vt:lpstr>
      <vt:lpstr>Android Studio Tips</vt:lpstr>
      <vt:lpstr>Activities</vt:lpstr>
      <vt:lpstr>Performing Application Tasks with Activities</vt:lpstr>
      <vt:lpstr>The Lifecycle of an Android Activity</vt:lpstr>
      <vt:lpstr>The Lifecycle of an Android Activity</vt:lpstr>
      <vt:lpstr>The Lifecycle of an Android Activity</vt:lpstr>
      <vt:lpstr>Life Cycle Methods</vt:lpstr>
      <vt:lpstr>Saving activity state</vt:lpstr>
      <vt:lpstr>Saving activity state</vt:lpstr>
      <vt:lpstr>QUESTIONS</vt:lpstr>
      <vt:lpstr>Activity101 example</vt:lpstr>
      <vt:lpstr>Activity101 example</vt:lpstr>
      <vt:lpstr>Activity101 example</vt:lpstr>
      <vt:lpstr>Activity101 example</vt:lpstr>
      <vt:lpstr>QUESTIONS</vt:lpstr>
      <vt:lpstr>Application Anatomy</vt:lpstr>
      <vt:lpstr>Defining Your Application Using the Android Manifest File</vt:lpstr>
      <vt:lpstr>Editing the Android Manifest File</vt:lpstr>
      <vt:lpstr>Managing Your Application’s Identity</vt:lpstr>
      <vt:lpstr>Managing Your Application’s Identity</vt:lpstr>
      <vt:lpstr>Managing Your Application’s Identity</vt:lpstr>
      <vt:lpstr>Enforcing Application System Requirements</vt:lpstr>
      <vt:lpstr>Setting Android SDKs</vt:lpstr>
      <vt:lpstr>Specifying Supported Screen Sizes</vt:lpstr>
      <vt:lpstr>Specifying Supported Screen Sizes</vt:lpstr>
      <vt:lpstr>Registering Activities</vt:lpstr>
      <vt:lpstr>Designating a Primary Entry Point Activity</vt:lpstr>
      <vt:lpstr>Registering Permissions</vt:lpstr>
      <vt:lpstr>Setting the Application Name and Icon</vt:lpstr>
      <vt:lpstr>mipmap images different from the other familiar drawable images</vt:lpstr>
      <vt:lpstr>mipmap images different from the other familiar drawable images</vt:lpstr>
      <vt:lpstr>QUESTIONS</vt:lpstr>
      <vt:lpstr>Managing Application Resources</vt:lpstr>
      <vt:lpstr>Resource Directory Hierarchy</vt:lpstr>
      <vt:lpstr>Accessing Resources</vt:lpstr>
      <vt:lpstr>Accessing Resources</vt:lpstr>
      <vt:lpstr>Accessing Resources from XML</vt:lpstr>
      <vt:lpstr>QUESTIONS</vt:lpstr>
      <vt:lpstr>Managing Activity Transitions with Intents</vt:lpstr>
      <vt:lpstr>Managing Activity Transitions with Intents</vt:lpstr>
      <vt:lpstr>Passing Additional Information Using Intents</vt:lpstr>
      <vt:lpstr>Creating Intents with Action and Data</vt:lpstr>
      <vt:lpstr>Launching an Activity Belonging to Another Application</vt:lpstr>
      <vt:lpstr>Intents Example</vt:lpstr>
      <vt:lpstr>Intents Example</vt:lpstr>
      <vt:lpstr>Intents Example</vt:lpstr>
      <vt:lpstr>Intents Example</vt:lpstr>
      <vt:lpstr>Intents Example</vt:lpstr>
      <vt:lpstr>Intents Example</vt:lpstr>
      <vt:lpstr>Activity Life Cycle example with Intents</vt:lpstr>
      <vt:lpstr>QUESTIONS</vt:lpstr>
      <vt:lpstr>Gradle: The new Build System for Android</vt:lpstr>
      <vt:lpstr>Gradle: The new Build System for Android</vt:lpstr>
      <vt:lpstr>How to Launch another Activity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COMP3074 Mobie App Development I</dc:title>
  <dc:creator>Przemyslaw Pawluk</dc:creator>
  <cp:lastModifiedBy>Przemyslaw Pawluk</cp:lastModifiedBy>
  <cp:revision>2</cp:revision>
  <dcterms:created xsi:type="dcterms:W3CDTF">2020-09-07T23:05:08Z</dcterms:created>
  <dcterms:modified xsi:type="dcterms:W3CDTF">2020-09-09T13:31:43Z</dcterms:modified>
</cp:coreProperties>
</file>