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474" r:id="rId3"/>
    <p:sldId id="362" r:id="rId4"/>
    <p:sldId id="363" r:id="rId5"/>
    <p:sldId id="364" r:id="rId6"/>
    <p:sldId id="365" r:id="rId7"/>
    <p:sldId id="367" r:id="rId8"/>
    <p:sldId id="368" r:id="rId9"/>
    <p:sldId id="369" r:id="rId10"/>
    <p:sldId id="370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71" r:id="rId19"/>
    <p:sldId id="372" r:id="rId20"/>
    <p:sldId id="373" r:id="rId21"/>
    <p:sldId id="257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  <p:sldId id="455" r:id="rId52"/>
    <p:sldId id="456" r:id="rId53"/>
    <p:sldId id="457" r:id="rId54"/>
    <p:sldId id="458" r:id="rId55"/>
    <p:sldId id="459" r:id="rId56"/>
    <p:sldId id="460" r:id="rId57"/>
    <p:sldId id="461" r:id="rId58"/>
    <p:sldId id="462" r:id="rId59"/>
    <p:sldId id="463" r:id="rId60"/>
    <p:sldId id="464" r:id="rId61"/>
    <p:sldId id="465" r:id="rId62"/>
    <p:sldId id="466" r:id="rId63"/>
    <p:sldId id="467" r:id="rId64"/>
    <p:sldId id="468" r:id="rId65"/>
    <p:sldId id="469" r:id="rId66"/>
    <p:sldId id="470" r:id="rId67"/>
    <p:sldId id="471" r:id="rId68"/>
    <p:sldId id="472" r:id="rId69"/>
    <p:sldId id="47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6CD9-86FE-9945-AA99-7498F6AD549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10B55-6CF3-8047-894F-5504A2C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9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ProgressBar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.vexedlogic.com/2011/04/02/android-lists-listactivity-and-listview-i-basic-usage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.vexedlogic.com/2011/04/02/android-lists-listactivity-and-listview-i-basic-usage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s.javacodegeeks.com/android/core/graphics/canvas-graphics/android-canvas-example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charset="0"/>
                <a:hlinkClick r:id="rId3"/>
              </a:rPr>
              <a:t>http://developer.android.com/reference/android/widget/ProgressBar.html</a:t>
            </a:r>
            <a:endParaRPr lang="en-US" sz="2000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8E3F1-8A01-4B3C-947F-CDC675BF2E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ANTI_ALIAS_FLAG bit is set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AntiAliasing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smooths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out the edges of what is being drawn, but is has no impact on the interior of the shape.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EC3EF-77EA-4E41-8BC3-4E63FDEE59D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ea typeface="+mn-ea"/>
                <a:cs typeface="+mn-cs"/>
              </a:rPr>
              <a:t>LinearGradient</a:t>
            </a:r>
            <a:r>
              <a:rPr lang="en-US" sz="1200" dirty="0">
                <a:ea typeface="+mn-ea"/>
                <a:cs typeface="+mn-cs"/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from Week 6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LinearGradient2 through </a:t>
            </a:r>
            <a:r>
              <a:rPr lang="en-US" sz="2000" dirty="0" err="1">
                <a:solidFill>
                  <a:schemeClr val="tx1"/>
                </a:solidFill>
              </a:rPr>
              <a:t>activity_main</a:t>
            </a:r>
            <a:r>
              <a:rPr lang="en-US" sz="2000" dirty="0">
                <a:solidFill>
                  <a:schemeClr val="tx1"/>
                </a:solidFill>
              </a:rPr>
              <a:t> XML or dynamically in the Java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/training/basics/fragments/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78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/training/basics/fragments/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4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developer.android.com</a:t>
            </a:r>
            <a:r>
              <a:rPr lang="en-CA" dirty="0"/>
              <a:t>/training/animation/screen-</a:t>
            </a:r>
            <a:r>
              <a:rPr lang="en-CA" dirty="0" err="1"/>
              <a:t>slide.html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guides.codepath.com</a:t>
            </a:r>
            <a:r>
              <a:rPr lang="en-CA" dirty="0"/>
              <a:t>/android/Sliding-Tabs-with-</a:t>
            </a:r>
            <a:r>
              <a:rPr lang="en-CA" dirty="0" err="1"/>
              <a:t>PagerSlidingTabStrip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9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developer.android.com</a:t>
            </a:r>
            <a:r>
              <a:rPr lang="en-CA" dirty="0"/>
              <a:t>/training/animation/screen-</a:t>
            </a:r>
            <a:r>
              <a:rPr lang="en-CA" dirty="0" err="1"/>
              <a:t>slide.html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guides.codepath.com</a:t>
            </a:r>
            <a:r>
              <a:rPr lang="en-CA" dirty="0"/>
              <a:t>/android/Sliding-Tabs-with-</a:t>
            </a:r>
            <a:r>
              <a:rPr lang="en-CA" dirty="0" err="1"/>
              <a:t>PagerSlidingTabStrip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6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StylesThemes</a:t>
            </a:r>
            <a:r>
              <a:rPr lang="en-US" dirty="0"/>
              <a:t> Follow instructions and fix the Manifest files.  Android Styles and Themes Example </a:t>
            </a:r>
            <a:r>
              <a:rPr lang="en-US" dirty="0" err="1"/>
              <a:t>docx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Let’s create a</a:t>
            </a:r>
            <a:r>
              <a:rPr lang="en-US" baseline="0" dirty="0"/>
              <a:t> theme for the activity different the entire app 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developer.android.com</a:t>
            </a:r>
            <a:r>
              <a:rPr lang="en-CA" dirty="0"/>
              <a:t>/training/animation/screen-</a:t>
            </a:r>
            <a:r>
              <a:rPr lang="en-CA" dirty="0" err="1"/>
              <a:t>slide.html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guides.codepath.com</a:t>
            </a:r>
            <a:r>
              <a:rPr lang="en-CA" dirty="0"/>
              <a:t>/android/Sliding-Tabs-with-</a:t>
            </a:r>
            <a:r>
              <a:rPr lang="en-CA" dirty="0" err="1"/>
              <a:t>PagerSlidingTabStrip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1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4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ListViewExample</a:t>
            </a:r>
            <a:r>
              <a:rPr lang="en-US" sz="1200" dirty="0"/>
              <a:t> from Module 5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A1B4-5B9B-A643-B4EF-3A9CC7DA650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A1B4-5B9B-A643-B4EF-3A9CC7DA650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CursorAdapter</a:t>
            </a:r>
            <a:r>
              <a:rPr lang="en-US" dirty="0"/>
              <a:t> PDF from Module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A1B4-5B9B-A643-B4EF-3A9CC7DA650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1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http://android.vexedlogic.com/2011/04/02/android-lists-listactivity-and-listview-i-basic-usage/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  <a:hlinkClick r:id="" action="ppaction://noactio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" action="ppaction://noaction"/>
              </a:rPr>
              <a:t>http://examples.javacodegeeks.com/android/core/app/listactivity/android-listactivity-example/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http://android.vexedlogic.com/2011/04/02/android-lists-listactivity-and-listview-i-basic-usage/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  <a:hlinkClick r:id="" action="ppaction://noactio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" action="ppaction://noaction"/>
              </a:rPr>
              <a:t>http://examples.javacodegeeks.com/android/core/app/listactivity/android-listactivity-example/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0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54763-15D3-426D-9D88-26405739A0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8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http://examples.javacodegeeks.com/android/core/graphics/canvas-graphics/android-canvas-example/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CanvasExample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5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F43B-985A-1741-8CFB-EBCC90E56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897EE-892D-B846-B261-35BDB3D1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4B2F-6DE1-FB41-BC0B-F7E20A0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E827-0128-0146-8B44-2D7D3198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E430-44D7-A246-887C-1B24BC03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AD8-6FBE-D24C-B958-97A323BB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C8C3-16D7-1448-8EF3-ADBEE2FA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651F-A568-0F4A-B6E5-DE34C314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8D7E-289F-2143-A0DD-517ACF07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11BB-DC8D-8F4C-B1D8-43D5D72F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7C8C7-8192-1746-B40E-BDB2268EB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A1EC3-C85B-934A-B617-D7213C87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0DF1-C333-9749-B875-9534F552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134D-D3C7-8B48-874D-B4A2078E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1B1C-045A-E343-ABDA-662EA3E4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03F-3F3D-9D4C-B249-D7EAAAA5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BCE2-C43E-FF4F-AF07-413551CE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7C63-1AE4-0B45-91F5-1F5CF28A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E981-9519-E249-9D77-5457F0FE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282F-3B87-A245-B6B6-9FCF44F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1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FED9-0B1E-D041-AD93-C61A1313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DD8E7-DD2C-D64F-BCB5-9FC2034E0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4FB0-4B31-CB44-98F4-F30E4DD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99D4-6303-354A-BAA9-FE1EDF53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C1F8-51BF-404F-BEB2-CF2A9063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7B57-2F29-D349-99D8-D1341E9B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7CED-2285-804E-8621-FD09964D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AA9DB-5217-5846-9615-1ED7A2C3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F91C5-330A-0541-B4B0-0B6C2BD4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2F1D8-BE44-E34B-B16F-7F3D75D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9F97-88C2-4D4F-A0C6-75C76F6B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E8D0-6085-F746-A111-6397F75B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A4DD-4794-074B-A7BB-126DD4A2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A22A5-C73E-0E49-ADD6-B53CF6C8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09477-5210-0444-820B-20B6FB4AC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01C3E-6557-2340-A9ED-934A3DD8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77B7D-B59A-7C40-A4D4-DFF885B1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26596-9B41-D743-A529-60D22303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51B27-48F4-F943-BC67-52F7A02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7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AEF3-30D7-0D4C-AA2F-3C2F19F8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9D975-BCED-B643-B46F-AC8318D6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C6D5F-4AC2-3F46-8DE2-19C7C5F0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F0428-0BEC-D043-B72E-F7DCA9A1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25F31-CAF0-BE4F-9933-89AD98A7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3B0A5-075B-F640-9B52-72A3A823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AF7EA-B25C-2048-A6B9-FC40B25F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1D2-4755-4F47-9B6E-C07BADF8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11FB-4B13-F44B-AD49-90E75422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B8F8-FA29-A546-B68B-8A38C07F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BF59F-252F-CD43-AA5A-D710D68A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ED92-CD61-6942-B43C-4E9D42AD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A83E-463B-1D4C-8A49-A7C2BAE5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89A-E937-6244-B701-E7DE161C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3998-893A-C04E-AA01-A75E87178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6C95-E4EC-BC41-AC23-B44398E07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43C6-2C8E-3A44-97F4-B34B3F8F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459A6-48A6-E145-88D6-69FE1D6E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F2C6-3BE7-024F-86FB-A3374A3B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5683B-37F4-C746-87E2-DB398D4B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7E85-C152-484C-A32F-6908C311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4A42-E6B6-6046-89C1-17E171CE0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0FAA-CE1B-7845-8CBA-CA4B7C55707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FCEA-9812-B24B-B410-AB93B1A22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1081-33F2-C84C-A0AD-266ABAF9E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hyperlink" Target="http://developer.android.com/reference/android/widget/Adapt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edureka.co/blog/what-are-adapters-in-android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1722885/what-is-difference-between-android-r-layout-simple-list-item-1-and-android-r-la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ListActivit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app/Activity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.html%23getView(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ragments/fragment-ui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codepath.com/android/ViewPager-with-FragmentPagerAdapt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codepath.com/android/ActionBar-Tabs-with-Fragments" TargetMode="External"/><Relationship Id="rId4" Type="http://schemas.openxmlformats.org/officeDocument/2006/relationships/hyperlink" Target="https://developer.android.com/reference/android/support/design/widget/TabLayout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codepath.com/android/google-play-style-tabs-using-tablayou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implementing-navigation/lateral.html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webz.com/tutorial/google-play-style-tabs-using-tablay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basics/fragments/communicating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studio/index.html" TargetMode="External"/><Relationship Id="rId2" Type="http://schemas.openxmlformats.org/officeDocument/2006/relationships/hyperlink" Target="https://developer.android.com/guide/components/fundament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basics/firstapp/creating-projec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77718-32CF-5446-B468-F9782B4C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COMP3074 Mobile App Development I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40EE6-74E8-9C4E-ABA5-6B66FEFE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3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Displaying Rating Data with </a:t>
            </a:r>
            <a:r>
              <a:rPr lang="en-US" sz="3200" b="1"/>
              <a:t>RatingBar</a:t>
            </a:r>
            <a:endParaRPr lang="en-US" sz="320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show a numeric representation of this value to the user implement 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onRatingChanged()</a:t>
            </a:r>
            <a:r>
              <a:rPr lang="en-US" sz="2000">
                <a:solidFill>
                  <a:srgbClr val="339933"/>
                </a:solidFill>
              </a:rPr>
              <a:t> method of the RatingBar.</a:t>
            </a:r>
            <a:r>
              <a:rPr lang="en-US" sz="2000"/>
              <a:t>OnRatingBarChangeListener</a:t>
            </a:r>
            <a:r>
              <a:rPr lang="en-US" sz="2000">
                <a:solidFill>
                  <a:srgbClr val="339933"/>
                </a:solidFill>
              </a:rPr>
              <a:t> class.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RatingBar rate = (RatingBar) findViewById(R.id.ratebar1);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rate.</a:t>
            </a:r>
            <a:r>
              <a:rPr lang="en-US" sz="1800" b="1"/>
              <a:t>setOnRatingBarChangeListener</a:t>
            </a:r>
            <a:r>
              <a:rPr lang="en-US" sz="1800"/>
              <a:t>(new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RatingBar.</a:t>
            </a:r>
            <a:r>
              <a:rPr lang="en-US" sz="1800" b="1"/>
              <a:t>OnRatingBarChangeListener()</a:t>
            </a:r>
            <a:r>
              <a:rPr lang="en-US" sz="180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public void </a:t>
            </a:r>
            <a:r>
              <a:rPr lang="en-US" sz="1800" b="1"/>
              <a:t>onRatingChanged</a:t>
            </a:r>
            <a:r>
              <a:rPr lang="en-US" sz="1800"/>
              <a:t>(RatingBar ratingBar,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float rating, boolean fromTouch) 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((TextView)findViewById(R.id.rating_text)).setText(“Rating: “+ rating);</a:t>
            </a:r>
          </a:p>
          <a:p>
            <a:pPr lvl="2">
              <a:buFont typeface="Wingdings" pitchFamily="2" charset="2"/>
              <a:buNone/>
            </a:pPr>
            <a:r>
              <a:rPr lang="en-US" sz="180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});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11DAA2-5F36-43E4-A8F9-4EA14913A451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FF55F3-0E18-4197-B3C2-C3EE38026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by using a style, you can take this layout XML:</a:t>
            </a:r>
          </a:p>
          <a:p>
            <a:pPr lvl="1">
              <a:buNone/>
            </a:pPr>
            <a:r>
              <a:rPr lang="en-US" sz="2000" dirty="0"/>
              <a:t>&lt;</a:t>
            </a:r>
            <a:r>
              <a:rPr lang="en-US" sz="2000" dirty="0" err="1"/>
              <a:t>TextView</a:t>
            </a:r>
            <a:br>
              <a:rPr lang="en-US" sz="2000" dirty="0"/>
            </a:br>
            <a:r>
              <a:rPr lang="en-US" sz="2000" dirty="0" err="1"/>
              <a:t>android:layout_width</a:t>
            </a:r>
            <a:r>
              <a:rPr lang="en-US" sz="2000" dirty="0"/>
              <a:t>="</a:t>
            </a:r>
            <a:r>
              <a:rPr lang="en-US" sz="2000" dirty="0" err="1"/>
              <a:t>fill_parent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android:layout_height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android:textColor</a:t>
            </a:r>
            <a:r>
              <a:rPr lang="en-US" sz="2000" dirty="0"/>
              <a:t>="#00FF00"</a:t>
            </a:r>
            <a:br>
              <a:rPr lang="en-US" sz="2000" dirty="0"/>
            </a:br>
            <a:r>
              <a:rPr lang="en-US" sz="2000" dirty="0" err="1"/>
              <a:t>android:typeface</a:t>
            </a:r>
            <a:r>
              <a:rPr lang="en-US" sz="2000" dirty="0"/>
              <a:t>="</a:t>
            </a:r>
            <a:r>
              <a:rPr lang="en-US" sz="2000" dirty="0" err="1"/>
              <a:t>monospace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android:text</a:t>
            </a:r>
            <a:r>
              <a:rPr lang="en-US" sz="2000" dirty="0"/>
              <a:t>="@string/hello" /&gt;</a:t>
            </a:r>
          </a:p>
          <a:p>
            <a:pPr>
              <a:buNone/>
            </a:pPr>
            <a:r>
              <a:rPr lang="en-US" dirty="0"/>
              <a:t>And turn it into this:</a:t>
            </a:r>
          </a:p>
          <a:p>
            <a:pPr lvl="1">
              <a:buNone/>
            </a:pPr>
            <a:r>
              <a:rPr lang="en-US" sz="2000" dirty="0"/>
              <a:t>&lt;</a:t>
            </a:r>
            <a:r>
              <a:rPr lang="en-US" sz="2000" dirty="0" err="1"/>
              <a:t>TextView</a:t>
            </a:r>
            <a:br>
              <a:rPr lang="en-US" sz="2000" dirty="0"/>
            </a:br>
            <a:r>
              <a:rPr lang="en-US" sz="2000" b="1" dirty="0"/>
              <a:t>style</a:t>
            </a:r>
            <a:r>
              <a:rPr lang="en-US" sz="2000" dirty="0"/>
              <a:t>="@style/</a:t>
            </a:r>
            <a:r>
              <a:rPr lang="en-US" sz="2000" dirty="0" err="1"/>
              <a:t>CodeFont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android:text</a:t>
            </a:r>
            <a:r>
              <a:rPr lang="en-US" sz="2000" dirty="0"/>
              <a:t>="@string/hello" /&gt;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2A503-5D8E-4619-B9B6-1488AC40607C}" type="datetime1">
              <a:rPr lang="en-US" smtClean="0"/>
              <a:pPr>
                <a:defRPr/>
              </a:pPr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F9792-2D0D-455D-A340-60EC826C51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Styles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Here’s an example of a simple style resource file /res/values/styles.xml containing two styles: </a:t>
            </a:r>
          </a:p>
          <a:p>
            <a:pPr lvl="1"/>
            <a:r>
              <a:rPr lang="en-US" sz="2000" dirty="0"/>
              <a:t>one for mandatory form fields, and one for optional form fields on </a:t>
            </a:r>
            <a:r>
              <a:rPr lang="en-US" sz="2000" dirty="0" err="1"/>
              <a:t>TextView</a:t>
            </a:r>
            <a:r>
              <a:rPr lang="en-US" sz="2000" dirty="0"/>
              <a:t> and </a:t>
            </a:r>
            <a:r>
              <a:rPr lang="en-US" sz="2000" dirty="0" err="1"/>
              <a:t>EditText</a:t>
            </a:r>
            <a:r>
              <a:rPr lang="en-US" sz="2000" dirty="0"/>
              <a:t> objects: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&lt;?xml version=”1.0” encoding=”utf-8”?&gt;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&lt;resources&gt;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</a:t>
            </a:r>
            <a:r>
              <a:rPr lang="en-US" sz="1600" b="1" dirty="0"/>
              <a:t>style</a:t>
            </a:r>
            <a:r>
              <a:rPr lang="en-US" sz="1600" dirty="0"/>
              <a:t> name=”</a:t>
            </a:r>
            <a:r>
              <a:rPr lang="en-US" sz="1600" dirty="0" err="1"/>
              <a:t>mandatory_text_field_style</a:t>
            </a:r>
            <a:r>
              <a:rPr lang="en-US" sz="16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android:textColor</a:t>
            </a:r>
            <a:r>
              <a:rPr lang="en-US" sz="1600" dirty="0"/>
              <a:t>”&gt;#000000&lt;/item&gt;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android:textSize</a:t>
            </a:r>
            <a:r>
              <a:rPr lang="en-US" sz="1600" dirty="0"/>
              <a:t>”&gt;14pt&lt;/item&gt;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android:textStyle</a:t>
            </a:r>
            <a:r>
              <a:rPr lang="en-US" sz="1600" dirty="0"/>
              <a:t>”&gt;bold&lt;/item&gt;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&lt;/style&gt;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</a:t>
            </a:r>
            <a:r>
              <a:rPr lang="en-US" sz="1600" b="1" dirty="0"/>
              <a:t>style</a:t>
            </a:r>
            <a:r>
              <a:rPr lang="en-US" sz="1600" dirty="0"/>
              <a:t> name=”</a:t>
            </a:r>
            <a:r>
              <a:rPr lang="en-US" sz="1600" dirty="0" err="1"/>
              <a:t>optional_text_field_style</a:t>
            </a:r>
            <a:r>
              <a:rPr lang="en-US" sz="16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android:textColor</a:t>
            </a:r>
            <a:r>
              <a:rPr lang="en-US" sz="1600" dirty="0"/>
              <a:t>”&gt;#0F0F0F&lt;/item&gt;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android:textSize</a:t>
            </a:r>
            <a:r>
              <a:rPr lang="en-US" sz="1600" dirty="0"/>
              <a:t>”&gt;12pt&lt;/item&gt;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android:textStyle</a:t>
            </a:r>
            <a:r>
              <a:rPr lang="en-US" sz="1600" dirty="0"/>
              <a:t>”&gt;italic&lt;/item&gt;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&lt;/style&gt;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&lt;/resources&gt;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C687E4-88E8-4F34-AD8D-80BEBE82B845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BB3A0-37F2-42DD-BB9E-7B37A0DB81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Styles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Here’s the </a:t>
            </a:r>
            <a:r>
              <a:rPr lang="en-US" sz="2000" b="1" dirty="0"/>
              <a:t>styles.xml</a:t>
            </a:r>
            <a:r>
              <a:rPr lang="en-US" sz="2000" dirty="0"/>
              <a:t> file again; this time, the color and text size fields are available in the other resource files: colors.xml and dimens.xml: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&lt;?xml version=”1.0” encoding=”utf-8”?&gt;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&lt;resources&gt;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b="1" dirty="0"/>
              <a:t>style</a:t>
            </a:r>
            <a:r>
              <a:rPr lang="en-US" sz="1800" dirty="0"/>
              <a:t> name=”</a:t>
            </a:r>
            <a:r>
              <a:rPr lang="en-US" sz="1800" dirty="0" err="1"/>
              <a:t>mandatory_text_field_style</a:t>
            </a:r>
            <a:r>
              <a:rPr lang="en-US" sz="18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android:textColor</a:t>
            </a:r>
            <a:r>
              <a:rPr lang="en-US" sz="1800" dirty="0"/>
              <a:t>”&gt;@color/</a:t>
            </a:r>
            <a:r>
              <a:rPr lang="en-US" sz="1800" dirty="0" err="1"/>
              <a:t>mand_text_color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android:textSize</a:t>
            </a:r>
            <a:r>
              <a:rPr lang="en-US" sz="1800" dirty="0"/>
              <a:t>”&gt;@</a:t>
            </a:r>
            <a:r>
              <a:rPr lang="en-US" sz="1800" dirty="0" err="1"/>
              <a:t>dimen</a:t>
            </a:r>
            <a:r>
              <a:rPr lang="en-US" sz="1800" dirty="0"/>
              <a:t>/</a:t>
            </a:r>
            <a:r>
              <a:rPr lang="en-US" sz="1800" dirty="0" err="1"/>
              <a:t>important_text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android:textStyle</a:t>
            </a:r>
            <a:r>
              <a:rPr lang="en-US" sz="1800" dirty="0"/>
              <a:t>”&gt;bold&lt;/item&gt;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&lt;/style&gt;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b="1" dirty="0"/>
              <a:t>style</a:t>
            </a:r>
            <a:r>
              <a:rPr lang="en-US" sz="1800" dirty="0"/>
              <a:t> name=”</a:t>
            </a:r>
            <a:r>
              <a:rPr lang="en-US" sz="1800" dirty="0" err="1"/>
              <a:t>optional_text_field_style</a:t>
            </a:r>
            <a:r>
              <a:rPr lang="en-US" sz="18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android:textColor</a:t>
            </a:r>
            <a:r>
              <a:rPr lang="en-US" sz="1800" dirty="0"/>
              <a:t>”&gt;@color/</a:t>
            </a:r>
            <a:r>
              <a:rPr lang="en-US" sz="1800" dirty="0" err="1"/>
              <a:t>opt_text_color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android:textSize</a:t>
            </a:r>
            <a:r>
              <a:rPr lang="en-US" sz="1800" dirty="0"/>
              <a:t>”&gt;@</a:t>
            </a:r>
            <a:r>
              <a:rPr lang="en-US" sz="1800" dirty="0" err="1"/>
              <a:t>dimen</a:t>
            </a:r>
            <a:r>
              <a:rPr lang="en-US" sz="1800" dirty="0"/>
              <a:t>/</a:t>
            </a:r>
            <a:r>
              <a:rPr lang="en-US" sz="1800" dirty="0" err="1"/>
              <a:t>unimportant_text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android:textStyle</a:t>
            </a:r>
            <a:r>
              <a:rPr lang="en-US" sz="1800" dirty="0"/>
              <a:t>”&gt;italic&lt;/item&gt;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&lt;/style&gt;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&lt;/resources&gt;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1E80776-0DA9-43D1-9D5A-B5F16A20DFEC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2FA22-5CE9-4587-BD39-EB7045E62E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Styles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each control’s style attribute by referencing it as:</a:t>
            </a:r>
          </a:p>
          <a:p>
            <a:pPr algn="ctr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style=”@style/</a:t>
            </a:r>
            <a:r>
              <a:rPr lang="en-US" dirty="0" err="1">
                <a:solidFill>
                  <a:schemeClr val="tx1"/>
                </a:solidFill>
              </a:rPr>
              <a:t>name_of_style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algn="ctr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9900"/>
                </a:solidFill>
              </a:rPr>
              <a:t>For example: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TextView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android:id</a:t>
            </a:r>
            <a:r>
              <a:rPr lang="en-US" dirty="0">
                <a:solidFill>
                  <a:schemeClr val="tx1"/>
                </a:solidFill>
              </a:rPr>
              <a:t>=”@+id/TextView01”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style=”@style/</a:t>
            </a:r>
            <a:r>
              <a:rPr lang="en-US" dirty="0" err="1">
                <a:solidFill>
                  <a:srgbClr val="0070C0"/>
                </a:solidFill>
              </a:rPr>
              <a:t>mandatory_text_field_style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android:layout_height</a:t>
            </a:r>
            <a:r>
              <a:rPr lang="en-US" dirty="0">
                <a:solidFill>
                  <a:schemeClr val="tx1"/>
                </a:solidFill>
              </a:rPr>
              <a:t>=”</a:t>
            </a:r>
            <a:r>
              <a:rPr lang="en-US" dirty="0" err="1">
                <a:solidFill>
                  <a:schemeClr val="tx1"/>
                </a:solidFill>
              </a:rPr>
              <a:t>wrap_content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android:text</a:t>
            </a:r>
            <a:r>
              <a:rPr lang="en-US" dirty="0">
                <a:solidFill>
                  <a:schemeClr val="tx1"/>
                </a:solidFill>
              </a:rPr>
              <a:t>=”@string/</a:t>
            </a:r>
            <a:r>
              <a:rPr lang="en-US" dirty="0" err="1">
                <a:solidFill>
                  <a:schemeClr val="tx1"/>
                </a:solidFill>
              </a:rPr>
              <a:t>mand_label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android:layout_width</a:t>
            </a:r>
            <a:r>
              <a:rPr lang="en-US" dirty="0">
                <a:solidFill>
                  <a:schemeClr val="tx1"/>
                </a:solidFill>
              </a:rPr>
              <a:t>=”</a:t>
            </a:r>
            <a:r>
              <a:rPr lang="en-US" dirty="0" err="1">
                <a:solidFill>
                  <a:schemeClr val="tx1"/>
                </a:solidFill>
              </a:rPr>
              <a:t>wrap_content</a:t>
            </a:r>
            <a:r>
              <a:rPr lang="en-US" dirty="0">
                <a:solidFill>
                  <a:schemeClr val="tx1"/>
                </a:solidFill>
              </a:rPr>
              <a:t>” /&gt;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41E075C-1261-4ACA-ADA4-7E1EF63D6C05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94AA8-BB8A-4A05-87DD-096FFD0193B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Themes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Themes</a:t>
            </a:r>
            <a:r>
              <a:rPr lang="en-US" dirty="0"/>
              <a:t> are like styles, but instead of being applied to one layout element at a time, they </a:t>
            </a:r>
            <a:r>
              <a:rPr lang="en-US" b="1" dirty="0"/>
              <a:t>are applied to all elements of a given activity</a:t>
            </a:r>
            <a:r>
              <a:rPr lang="en-US" dirty="0"/>
              <a:t>.</a:t>
            </a:r>
          </a:p>
          <a:p>
            <a:r>
              <a:rPr lang="en-US" dirty="0"/>
              <a:t>Themes are defined in exactly the same way as styles.</a:t>
            </a:r>
          </a:p>
          <a:p>
            <a:pPr lvl="1"/>
            <a:r>
              <a:rPr lang="en-US" dirty="0"/>
              <a:t>Themes use the </a:t>
            </a:r>
            <a:r>
              <a:rPr lang="en-US" dirty="0">
                <a:solidFill>
                  <a:schemeClr val="tx1"/>
                </a:solidFill>
              </a:rPr>
              <a:t>&lt;style&gt;</a:t>
            </a:r>
            <a:r>
              <a:rPr lang="en-US" dirty="0"/>
              <a:t> tag and should be stored in the </a:t>
            </a:r>
            <a:r>
              <a:rPr lang="en-US" dirty="0">
                <a:solidFill>
                  <a:schemeClr val="tx1"/>
                </a:solidFill>
              </a:rPr>
              <a:t>/res/values </a:t>
            </a:r>
            <a:r>
              <a:rPr lang="en-US" dirty="0"/>
              <a:t>directory.</a:t>
            </a:r>
          </a:p>
          <a:p>
            <a:r>
              <a:rPr lang="en-US" dirty="0"/>
              <a:t>The only difference is that instead of applying that named style to a layout element, you define it as the </a:t>
            </a:r>
            <a:r>
              <a:rPr lang="en-US" b="1" dirty="0"/>
              <a:t>theme attribute of an activity in the AndroidManifest.xml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72CB0C-E4F4-426A-AC4B-1A6B97ED2092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54692-DE97-4695-AF04-3C93519DE9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2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a theme for all the activities of your application, open the AndroidManifest.xml file and edit the </a:t>
            </a:r>
            <a:r>
              <a:rPr lang="en-US" dirty="0">
                <a:solidFill>
                  <a:schemeClr val="tx1"/>
                </a:solidFill>
              </a:rPr>
              <a:t>&lt;application&gt;</a:t>
            </a:r>
            <a:r>
              <a:rPr lang="en-US" dirty="0"/>
              <a:t> tag to include the </a:t>
            </a:r>
            <a:r>
              <a:rPr lang="en-US" dirty="0" err="1">
                <a:solidFill>
                  <a:schemeClr val="tx1"/>
                </a:solidFill>
              </a:rPr>
              <a:t>android:theme</a:t>
            </a:r>
            <a:r>
              <a:rPr lang="en-US" dirty="0"/>
              <a:t> attribute with the style name. For example:</a:t>
            </a:r>
          </a:p>
          <a:p>
            <a:pPr algn="ctr">
              <a:buNone/>
            </a:pPr>
            <a:r>
              <a:rPr lang="en-US" sz="2000" dirty="0"/>
              <a:t>&lt;application </a:t>
            </a:r>
            <a:r>
              <a:rPr lang="en-US" sz="2000" dirty="0" err="1"/>
              <a:t>android:theme</a:t>
            </a:r>
            <a:r>
              <a:rPr lang="en-US" sz="2000" dirty="0"/>
              <a:t>="@style/</a:t>
            </a:r>
            <a:r>
              <a:rPr lang="en-US" sz="2000" dirty="0" err="1"/>
              <a:t>CustomTheme</a:t>
            </a:r>
            <a:r>
              <a:rPr lang="en-US" sz="2000" dirty="0"/>
              <a:t>"&gt;</a:t>
            </a:r>
          </a:p>
          <a:p>
            <a:r>
              <a:rPr lang="en-US" dirty="0"/>
              <a:t>To apply a theme to just one Activity in your application, add the </a:t>
            </a:r>
            <a:r>
              <a:rPr lang="en-US" dirty="0" err="1"/>
              <a:t>android:theme</a:t>
            </a:r>
            <a:r>
              <a:rPr lang="en-US" dirty="0"/>
              <a:t> attribute to the </a:t>
            </a:r>
            <a:r>
              <a:rPr lang="en-US" dirty="0">
                <a:solidFill>
                  <a:schemeClr val="tx1"/>
                </a:solidFill>
              </a:rPr>
              <a:t>&lt;activity&gt;</a:t>
            </a:r>
            <a:r>
              <a:rPr lang="en-US" dirty="0"/>
              <a:t> tag instead:</a:t>
            </a:r>
          </a:p>
          <a:p>
            <a:pPr>
              <a:buNone/>
            </a:pPr>
            <a:r>
              <a:rPr lang="en-US" sz="2000" dirty="0"/>
              <a:t>&lt;activity </a:t>
            </a:r>
            <a:r>
              <a:rPr lang="en-US" sz="2000" dirty="0" err="1"/>
              <a:t>android:theme</a:t>
            </a:r>
            <a:r>
              <a:rPr lang="en-US" sz="2000" dirty="0"/>
              <a:t>="@</a:t>
            </a:r>
            <a:r>
              <a:rPr lang="en-US" sz="2000" dirty="0" err="1"/>
              <a:t>android:style</a:t>
            </a:r>
            <a:r>
              <a:rPr lang="en-US" sz="2000" dirty="0"/>
              <a:t>/</a:t>
            </a:r>
            <a:r>
              <a:rPr lang="en-US" sz="2000" dirty="0" err="1"/>
              <a:t>CustomTheme</a:t>
            </a:r>
            <a:r>
              <a:rPr lang="en-US" sz="2000" dirty="0"/>
              <a:t>"&gt;</a:t>
            </a:r>
          </a:p>
          <a:p>
            <a:r>
              <a:rPr lang="en-US" dirty="0"/>
              <a:t>You can inherit built-in themes. For example:</a:t>
            </a:r>
          </a:p>
          <a:p>
            <a:pPr algn="ctr">
              <a:buNone/>
            </a:pPr>
            <a:r>
              <a:rPr lang="en-US" sz="2000" dirty="0"/>
              <a:t>&lt;activity </a:t>
            </a:r>
            <a:r>
              <a:rPr lang="en-US" sz="2000" dirty="0" err="1"/>
              <a:t>android:theme</a:t>
            </a:r>
            <a:r>
              <a:rPr lang="en-US" sz="2000" dirty="0"/>
              <a:t>="@</a:t>
            </a:r>
            <a:r>
              <a:rPr lang="en-US" sz="2000" dirty="0" err="1"/>
              <a:t>android:style</a:t>
            </a:r>
            <a:r>
              <a:rPr lang="en-US" sz="2000" dirty="0"/>
              <a:t>/</a:t>
            </a:r>
            <a:r>
              <a:rPr lang="en-US" sz="2000" dirty="0" err="1"/>
              <a:t>Theme.</a:t>
            </a:r>
            <a:r>
              <a:rPr lang="en-US" sz="2000" b="1" dirty="0" err="1"/>
              <a:t>Dialog</a:t>
            </a:r>
            <a:r>
              <a:rPr lang="en-US" sz="2000" dirty="0"/>
              <a:t>"&gt;</a:t>
            </a:r>
          </a:p>
          <a:p>
            <a:pPr>
              <a:buNone/>
            </a:pPr>
            <a:r>
              <a:rPr lang="en-US" sz="2000" dirty="0"/>
              <a:t>will make your activity to look like a dialog 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2A503-5D8E-4619-B9B6-1488AC40607C}" type="datetime1">
              <a:rPr lang="en-US" smtClean="0"/>
              <a:pPr>
                <a:defRPr/>
              </a:pPr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F9792-2D0D-455D-A340-60EC826C51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Styles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09800" y="1858963"/>
            <a:ext cx="7772400" cy="838200"/>
          </a:xfrm>
        </p:spPr>
        <p:txBody>
          <a:bodyPr/>
          <a:lstStyle/>
          <a:p>
            <a:r>
              <a:rPr lang="en-US" dirty="0" err="1"/>
              <a:t>StylesTest</a:t>
            </a:r>
            <a:r>
              <a:rPr lang="en-US" dirty="0"/>
              <a:t> app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EA2750B-3BB1-4EF0-8FA9-6F3594449A52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6D002-4442-495D-949E-C6D772DF59C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5" name="Picture 7" descr="06fig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371600"/>
            <a:ext cx="29289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4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Dialogs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303462" y="1385888"/>
            <a:ext cx="7772400" cy="609600"/>
          </a:xfrm>
        </p:spPr>
        <p:txBody>
          <a:bodyPr/>
          <a:lstStyle/>
          <a:p>
            <a:r>
              <a:rPr lang="en-US" dirty="0"/>
              <a:t>The different dialog types available in Android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D4E7FB-16D2-4A9B-8EE4-B54812FC15C1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A04E2A-BA35-40AB-B185-889E27EE373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81200"/>
            <a:ext cx="6916738" cy="35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09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Dialogs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Activity uses the following methods to manage a Dialog:</a:t>
            </a:r>
          </a:p>
          <a:p>
            <a:r>
              <a:rPr lang="en-US" sz="2200" b="1" dirty="0" err="1"/>
              <a:t>showDialog</a:t>
            </a:r>
            <a:r>
              <a:rPr lang="en-US" sz="2200" b="1" dirty="0"/>
              <a:t>()</a:t>
            </a:r>
            <a:r>
              <a:rPr lang="en-US" sz="2200" dirty="0"/>
              <a:t> method is used to display a Dialog.</a:t>
            </a:r>
          </a:p>
          <a:p>
            <a:r>
              <a:rPr lang="en-US" sz="2200" b="1" dirty="0" err="1"/>
              <a:t>dismissDialog</a:t>
            </a:r>
            <a:r>
              <a:rPr lang="en-US" sz="2200" b="1" dirty="0"/>
              <a:t>()</a:t>
            </a:r>
            <a:r>
              <a:rPr lang="en-US" sz="2200" dirty="0"/>
              <a:t> method is used to stop showing a Dialog.</a:t>
            </a:r>
          </a:p>
          <a:p>
            <a:pPr lvl="1"/>
            <a:r>
              <a:rPr lang="en-US" sz="2200" dirty="0"/>
              <a:t>The Dialog is kept around in the Activity’s Dialog pool. </a:t>
            </a:r>
          </a:p>
          <a:p>
            <a:pPr lvl="1"/>
            <a:r>
              <a:rPr lang="en-US" sz="2200" dirty="0"/>
              <a:t>If the Dialog is shown again using </a:t>
            </a:r>
            <a:r>
              <a:rPr lang="en-US" sz="2200" dirty="0" err="1"/>
              <a:t>showDialog</a:t>
            </a:r>
            <a:r>
              <a:rPr lang="en-US" sz="2200" dirty="0"/>
              <a:t>(), the cached version is displayed once more.</a:t>
            </a:r>
          </a:p>
          <a:p>
            <a:r>
              <a:rPr lang="en-US" sz="2200" b="1" dirty="0" err="1"/>
              <a:t>removeDialog</a:t>
            </a:r>
            <a:r>
              <a:rPr lang="en-US" sz="2200" b="1" dirty="0"/>
              <a:t>()</a:t>
            </a:r>
            <a:r>
              <a:rPr lang="en-US" sz="2200" dirty="0"/>
              <a:t> method is used to remove a Dialog from the Activity objects Dialog pool.</a:t>
            </a:r>
          </a:p>
          <a:p>
            <a:pPr lvl="1"/>
            <a:r>
              <a:rPr lang="en-US" sz="2200" dirty="0"/>
              <a:t>The Dialog is no longer kept around for future use. </a:t>
            </a:r>
          </a:p>
          <a:p>
            <a:pPr lvl="1"/>
            <a:r>
              <a:rPr lang="en-US" sz="2200" dirty="0"/>
              <a:t>If you call </a:t>
            </a:r>
            <a:r>
              <a:rPr lang="en-US" sz="2200" dirty="0" err="1"/>
              <a:t>showDialog</a:t>
            </a:r>
            <a:r>
              <a:rPr lang="en-US" sz="2200" dirty="0"/>
              <a:t>() again, the Dialog must be re-created.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B0849A-484C-4FC6-B18C-0F193CF6BFB6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4F8CC-84E3-4781-B063-BF720FD6BC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066F-07EF-6A49-9D3B-C6E5D82B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F30D-8769-D245-A3B3-F061C2F4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views</a:t>
            </a:r>
          </a:p>
          <a:p>
            <a:r>
              <a:rPr lang="en-US" dirty="0"/>
              <a:t>Themes and Styles</a:t>
            </a:r>
          </a:p>
          <a:p>
            <a:r>
              <a:rPr lang="en-US" dirty="0"/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370040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Dialogs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up to the developer to override the </a:t>
            </a:r>
            <a:r>
              <a:rPr lang="en-US" b="1" dirty="0" err="1"/>
              <a:t>onCreateDialog</a:t>
            </a:r>
            <a:r>
              <a:rPr lang="en-US" dirty="0"/>
              <a:t>() method of the Activity and return the appropriate Dialog for a given identifier. </a:t>
            </a:r>
          </a:p>
          <a:p>
            <a:pPr lvl="1"/>
            <a:r>
              <a:rPr lang="en-US" dirty="0"/>
              <a:t>If an Activity has multiple Dialog windows, the </a:t>
            </a:r>
            <a:r>
              <a:rPr lang="en-US" b="1" dirty="0" err="1"/>
              <a:t>onCreateDialog</a:t>
            </a:r>
            <a:r>
              <a:rPr lang="en-US" dirty="0"/>
              <a:t>() method generally contains a </a:t>
            </a:r>
            <a:r>
              <a:rPr lang="en-US" i="1" dirty="0"/>
              <a:t>switch statement to return the appropriate Dialog</a:t>
            </a:r>
            <a:r>
              <a:rPr lang="en-US" dirty="0"/>
              <a:t> based on the incoming parameter—the Dialog identifier</a:t>
            </a:r>
          </a:p>
          <a:p>
            <a:r>
              <a:rPr lang="en-US" dirty="0"/>
              <a:t>It might be important to re-initialize a Dialog each time it is shown, instead of just when it is created the first time. </a:t>
            </a:r>
          </a:p>
          <a:p>
            <a:pPr lvl="1"/>
            <a:r>
              <a:rPr lang="en-US" dirty="0"/>
              <a:t>For this purpose, you can override the </a:t>
            </a:r>
            <a:r>
              <a:rPr lang="en-US" b="1" dirty="0" err="1"/>
              <a:t>onPrepareDialog</a:t>
            </a:r>
            <a:r>
              <a:rPr lang="en-US" dirty="0"/>
              <a:t>() method of the Activity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89149F-D1B9-4F21-A0B6-E58010E84E05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DEB77-FDE5-41C8-96E4-A911718A95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E16A539-A22A-4D0D-8B7F-ED79A017BBEA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04D79-9EE2-4BF0-9FC5-E3A99B195D2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Designing UI with Views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/>
              <a:t>Objectives: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Using Data-Driven Containers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Using Drawings and Animations in Android Apps 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  <a:p>
            <a:pPr marL="342900" lvl="1" indent="-342900"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04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Data-Driven Containers</a:t>
            </a:r>
          </a:p>
        </p:txBody>
      </p:sp>
      <p:sp useBgFill="1"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Data-Driven Containers are all types of </a:t>
            </a:r>
            <a:r>
              <a:rPr lang="en-US" sz="2400" b="1" dirty="0" err="1"/>
              <a:t>AdapterView</a:t>
            </a:r>
            <a:r>
              <a:rPr lang="en-US" sz="2400" dirty="0"/>
              <a:t> controls.</a:t>
            </a:r>
          </a:p>
          <a:p>
            <a:r>
              <a:rPr lang="en-US" sz="2400" dirty="0"/>
              <a:t>An </a:t>
            </a:r>
            <a:r>
              <a:rPr lang="en-US" sz="2400" b="1" dirty="0" err="1"/>
              <a:t>AdapterView</a:t>
            </a:r>
            <a:r>
              <a:rPr lang="en-US" sz="2400" dirty="0"/>
              <a:t> control contains a set of child View controls to display data from some data source.</a:t>
            </a:r>
          </a:p>
          <a:p>
            <a:r>
              <a:rPr lang="en-US" sz="2400" dirty="0"/>
              <a:t>An Adapter generates these child View controls from a data source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Adapter reads data from some data source</a:t>
            </a:r>
            <a:r>
              <a:rPr lang="en-US" dirty="0"/>
              <a:t> and </a:t>
            </a:r>
            <a:r>
              <a:rPr lang="en-US" b="1" dirty="0"/>
              <a:t>provides a View object</a:t>
            </a:r>
            <a:r>
              <a:rPr lang="en-US" dirty="0"/>
              <a:t> based on some rules, depending on the type of Adapter used.</a:t>
            </a:r>
          </a:p>
          <a:p>
            <a:r>
              <a:rPr lang="en-US" sz="2400" dirty="0"/>
              <a:t>This </a:t>
            </a:r>
            <a:r>
              <a:rPr lang="en-US" sz="2400" b="1" dirty="0"/>
              <a:t>View is used to populate the child View objects</a:t>
            </a:r>
            <a:r>
              <a:rPr lang="en-US" sz="2400" dirty="0"/>
              <a:t> of a particular </a:t>
            </a:r>
            <a:r>
              <a:rPr lang="en-US" sz="2400" dirty="0" err="1"/>
              <a:t>AdapterView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A7A474-0151-42F1-AE96-32E34194AB29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9B588-A766-4272-93E4-73B2B4C550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Data-Driven Containers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most common Adapter classes are the </a:t>
            </a:r>
            <a:r>
              <a:rPr lang="en-US" b="1" dirty="0" err="1"/>
              <a:t>CursorAdapter</a:t>
            </a:r>
            <a:r>
              <a:rPr lang="en-US" dirty="0"/>
              <a:t> and the </a:t>
            </a:r>
            <a:r>
              <a:rPr lang="en-US" b="1" dirty="0" err="1"/>
              <a:t>ArrayAdapter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CursorAdapter</a:t>
            </a:r>
            <a:r>
              <a:rPr lang="en-US" dirty="0"/>
              <a:t> gathers data from a </a:t>
            </a:r>
            <a:r>
              <a:rPr lang="en-US" b="1" dirty="0"/>
              <a:t>Cursor</a:t>
            </a:r>
            <a:r>
              <a:rPr lang="en-US" dirty="0"/>
              <a:t>, whereas the </a:t>
            </a:r>
            <a:r>
              <a:rPr lang="en-US" dirty="0" err="1"/>
              <a:t>ArrayAdapter</a:t>
            </a:r>
            <a:r>
              <a:rPr lang="en-US" dirty="0"/>
              <a:t> gathers data from an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CursorAdapter</a:t>
            </a:r>
            <a:r>
              <a:rPr lang="en-US" dirty="0"/>
              <a:t> is a good choice to use when using data from a database.</a:t>
            </a:r>
          </a:p>
          <a:p>
            <a:r>
              <a:rPr lang="en-US" dirty="0"/>
              <a:t>The </a:t>
            </a:r>
            <a:r>
              <a:rPr lang="en-US" b="1" dirty="0" err="1"/>
              <a:t>ArrayAdapter</a:t>
            </a:r>
            <a:r>
              <a:rPr lang="en-US" dirty="0"/>
              <a:t> is a good choice to use when there is only a single column of data or when the data comes from a resource array.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908523-C8DC-4414-87E8-64B08057F1B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8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b="1"/>
              <a:t>ArrayAdapter</a:t>
            </a:r>
            <a:endParaRPr lang="en-US"/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/>
              <a:t>An </a:t>
            </a:r>
            <a:r>
              <a:rPr lang="en-US" sz="2200" b="1" dirty="0" err="1"/>
              <a:t>ArrayAdapter</a:t>
            </a:r>
            <a:r>
              <a:rPr lang="en-US" sz="2200" dirty="0"/>
              <a:t> binds each element of the array to a single View object within the layout resource. </a:t>
            </a:r>
          </a:p>
          <a:p>
            <a:r>
              <a:rPr lang="en-US" sz="2200" dirty="0"/>
              <a:t>Here is an example of creating an </a:t>
            </a:r>
            <a:r>
              <a:rPr lang="en-US" sz="2200" dirty="0" err="1"/>
              <a:t>ArrayAdapter</a:t>
            </a:r>
            <a:r>
              <a:rPr lang="en-US" sz="22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String[] </a:t>
            </a:r>
            <a:r>
              <a:rPr lang="en-US" sz="1600" b="1" dirty="0"/>
              <a:t>programs</a:t>
            </a:r>
            <a:r>
              <a:rPr lang="en-US" sz="1600" dirty="0"/>
              <a:t> = {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"Software Engineering Technology",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"Interactive Gaming",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"Health Informatics Technology",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"Software Systems Design"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};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/>
              <a:t>ArrayAdapter</a:t>
            </a:r>
            <a:r>
              <a:rPr lang="en-US" sz="1600" dirty="0"/>
              <a:t>&lt;String&gt; adapter = </a:t>
            </a:r>
            <a:r>
              <a:rPr lang="en-US" sz="1600" b="1" dirty="0"/>
              <a:t>new </a:t>
            </a:r>
            <a:r>
              <a:rPr lang="en-US" sz="1600" b="1" dirty="0" err="1"/>
              <a:t>ArrayAdapter</a:t>
            </a:r>
            <a:r>
              <a:rPr lang="en-US" sz="1600" b="1" dirty="0"/>
              <a:t>&lt;String&gt;(this,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android.R.layout.</a:t>
            </a:r>
            <a:r>
              <a:rPr lang="en-US" sz="1600" i="1" dirty="0"/>
              <a:t>simple_dropdown_item_1line, </a:t>
            </a:r>
            <a:r>
              <a:rPr lang="en-US" sz="1600" b="1" i="1" dirty="0"/>
              <a:t>programs</a:t>
            </a:r>
            <a:r>
              <a:rPr lang="en-US" sz="1600" i="1" dirty="0"/>
              <a:t>);</a:t>
            </a:r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r>
              <a:rPr lang="en-US" sz="1600" b="1" dirty="0" err="1"/>
              <a:t>AutoCompleteTextView</a:t>
            </a:r>
            <a:r>
              <a:rPr lang="en-US" sz="1600" dirty="0"/>
              <a:t> </a:t>
            </a:r>
            <a:r>
              <a:rPr lang="en-US" sz="1600" dirty="0" err="1"/>
              <a:t>textView</a:t>
            </a:r>
            <a:r>
              <a:rPr lang="en-US" sz="1600" dirty="0"/>
              <a:t> = (</a:t>
            </a:r>
            <a:r>
              <a:rPr lang="en-US" sz="1600" dirty="0" err="1"/>
              <a:t>AutoCompleteTextView</a:t>
            </a:r>
            <a:r>
              <a:rPr lang="en-US" sz="16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u="sng" dirty="0" err="1"/>
              <a:t>txtPrograms</a:t>
            </a:r>
            <a:r>
              <a:rPr lang="en-US" sz="1600" u="sng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/>
              <a:t>textView.</a:t>
            </a:r>
            <a:r>
              <a:rPr lang="en-US" sz="1600" b="1" dirty="0" err="1"/>
              <a:t>setThreshold</a:t>
            </a:r>
            <a:r>
              <a:rPr lang="en-US" sz="1600" dirty="0"/>
              <a:t>(3);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/>
              <a:t>textView.</a:t>
            </a:r>
            <a:r>
              <a:rPr lang="en-US" sz="1600" b="1" dirty="0" err="1"/>
              <a:t>setAdapter</a:t>
            </a:r>
            <a:r>
              <a:rPr lang="en-US" sz="1600" dirty="0"/>
              <a:t>(adapter);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904EB8-6EBB-46DB-9B64-CC961DF13131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5099D2-4A17-4939-B1F1-A39E87806CA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b="1"/>
              <a:t>CursorAdapter</a:t>
            </a:r>
            <a:endParaRPr lang="en-US"/>
          </a:p>
        </p:txBody>
      </p:sp>
      <p:sp useBgFill="1"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CursorAdapter binds one or more </a:t>
            </a:r>
            <a:r>
              <a:rPr lang="en-US" b="1"/>
              <a:t>columns of data </a:t>
            </a:r>
            <a:r>
              <a:rPr lang="en-US"/>
              <a:t>to one or more View objects within the layout resource provided.</a:t>
            </a:r>
          </a:p>
          <a:p>
            <a:r>
              <a:rPr lang="en-US"/>
              <a:t>The CursorAdapter requires the use of a Cursor.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1174227-4BE8-4C59-80E0-B261FC400A9D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50152D-283C-4BFF-89EC-E6DC0AE736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b="1"/>
              <a:t>CursorAdapter</a:t>
            </a:r>
            <a:endParaRPr lang="en-US"/>
          </a:p>
        </p:txBody>
      </p:sp>
      <p:sp useBgFill="1"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463675"/>
            <a:ext cx="10876005" cy="5257800"/>
          </a:xfrm>
        </p:spPr>
        <p:txBody>
          <a:bodyPr/>
          <a:lstStyle/>
          <a:p>
            <a:r>
              <a:rPr lang="en-US" sz="2400" dirty="0"/>
              <a:t>The following example demonstrates creating a </a:t>
            </a:r>
            <a:r>
              <a:rPr lang="en-US" sz="2400" dirty="0" err="1"/>
              <a:t>CursorAdapter</a:t>
            </a:r>
            <a:r>
              <a:rPr lang="en-US" sz="2400" dirty="0"/>
              <a:t> by querying the Contacts content provider.</a:t>
            </a:r>
          </a:p>
          <a:p>
            <a:pPr lvl="1">
              <a:buFont typeface="Wingdings" pitchFamily="2" charset="2"/>
              <a:buNone/>
            </a:pPr>
            <a:r>
              <a:rPr lang="en-US" b="1" dirty="0"/>
              <a:t>Cursor</a:t>
            </a:r>
            <a:r>
              <a:rPr lang="en-US" dirty="0"/>
              <a:t> names = </a:t>
            </a:r>
            <a:r>
              <a:rPr lang="en-US" b="1" dirty="0" err="1"/>
              <a:t>managedQuery</a:t>
            </a:r>
            <a:r>
              <a:rPr lang="en-US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it-IT" b="1" dirty="0"/>
              <a:t>Contacts</a:t>
            </a:r>
            <a:r>
              <a:rPr lang="it-IT" dirty="0"/>
              <a:t>.Phones.CONTENT_URI, null, null, null, null);</a:t>
            </a:r>
          </a:p>
          <a:p>
            <a:pPr lvl="1">
              <a:buFont typeface="Wingdings" pitchFamily="2" charset="2"/>
              <a:buNone/>
            </a:pPr>
            <a:r>
              <a:rPr lang="en-US" dirty="0" err="1"/>
              <a:t>startManagingCursor</a:t>
            </a:r>
            <a:r>
              <a:rPr lang="en-US" dirty="0"/>
              <a:t>(names);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/>
              <a:t>ListAdapter</a:t>
            </a:r>
            <a:r>
              <a:rPr lang="en-US" dirty="0"/>
              <a:t> adapter = new </a:t>
            </a:r>
            <a:r>
              <a:rPr lang="en-US" b="1" dirty="0" err="1"/>
              <a:t>SimpleCursorAdapter</a:t>
            </a:r>
            <a:r>
              <a:rPr lang="en-US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this, </a:t>
            </a:r>
            <a:r>
              <a:rPr lang="en-US" dirty="0" err="1"/>
              <a:t>R.layout.two_text</a:t>
            </a:r>
            <a:r>
              <a:rPr lang="en-US" dirty="0"/>
              <a:t>, names, new String[] {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Contacts.Phones.NAME, </a:t>
            </a:r>
            <a:r>
              <a:rPr lang="en-US" dirty="0" err="1"/>
              <a:t>Contacts.Phones.NUMBER</a:t>
            </a:r>
            <a:r>
              <a:rPr lang="en-US" dirty="0"/>
              <a:t>}, new </a:t>
            </a:r>
            <a:r>
              <a:rPr lang="en-US" dirty="0" err="1"/>
              <a:t>int</a:t>
            </a:r>
            <a:r>
              <a:rPr lang="en-US" dirty="0"/>
              <a:t>[] {R.id.scratch_text1,R.id.scratch_text2});</a:t>
            </a:r>
          </a:p>
          <a:p>
            <a:r>
              <a:rPr lang="en-US" sz="2400" b="1" dirty="0" err="1"/>
              <a:t>SimpleCursorAdapter</a:t>
            </a:r>
            <a:r>
              <a:rPr lang="en-US" sz="2400" dirty="0"/>
              <a:t> enables us to match up columns in the database with particular controls in our layout. </a:t>
            </a:r>
          </a:p>
          <a:p>
            <a:r>
              <a:rPr lang="en-US" sz="2400" dirty="0"/>
              <a:t>For each row returned from the query, we get one instance of the layout within our </a:t>
            </a:r>
            <a:r>
              <a:rPr lang="en-US" sz="2400" dirty="0" err="1"/>
              <a:t>AdapterView</a:t>
            </a:r>
            <a:r>
              <a:rPr lang="en-US" sz="2400" dirty="0"/>
              <a:t>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69176D-40B2-4649-9523-EF542AC2911F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714D38-D052-4A2D-9055-C7807EFC22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Data to the </a:t>
            </a:r>
            <a:r>
              <a:rPr lang="en-US" b="1"/>
              <a:t>AdapterView</a:t>
            </a:r>
            <a:endParaRPr lang="en-US"/>
          </a:p>
        </p:txBody>
      </p:sp>
      <p:sp useBgFill="1"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Adapter object to one of the </a:t>
            </a:r>
            <a:r>
              <a:rPr lang="en-US" dirty="0" err="1"/>
              <a:t>AdapterView</a:t>
            </a:r>
            <a:r>
              <a:rPr lang="en-US" dirty="0"/>
              <a:t> controls.</a:t>
            </a:r>
          </a:p>
          <a:p>
            <a:r>
              <a:rPr lang="en-US" dirty="0"/>
              <a:t>Here is an example of this with a </a:t>
            </a:r>
            <a:r>
              <a:rPr lang="en-US" b="1" dirty="0" err="1"/>
              <a:t>ListView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/>
              <a:t>((</a:t>
            </a:r>
            <a:r>
              <a:rPr lang="en-US" sz="2200" b="1" dirty="0" err="1"/>
              <a:t>ListView</a:t>
            </a:r>
            <a:r>
              <a:rPr lang="en-US" sz="2200" dirty="0"/>
              <a:t>)</a:t>
            </a:r>
            <a:r>
              <a:rPr lang="en-US" sz="2200" dirty="0" err="1"/>
              <a:t>findViewById</a:t>
            </a:r>
            <a:r>
              <a:rPr lang="en-US" sz="2200" dirty="0"/>
              <a:t>(</a:t>
            </a:r>
            <a:r>
              <a:rPr lang="en-US" sz="2200" dirty="0" err="1"/>
              <a:t>R.id.list</a:t>
            </a:r>
            <a:r>
              <a:rPr lang="en-US" sz="2200" dirty="0"/>
              <a:t>)).</a:t>
            </a:r>
            <a:r>
              <a:rPr lang="en-US" sz="2200" b="1" dirty="0" err="1"/>
              <a:t>setAdapter</a:t>
            </a:r>
            <a:r>
              <a:rPr lang="en-US" sz="2200" dirty="0"/>
              <a:t>(adapter);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r>
              <a:rPr lang="en-US" dirty="0"/>
              <a:t>The call to the </a:t>
            </a:r>
            <a:r>
              <a:rPr lang="en-US" b="1" dirty="0" err="1"/>
              <a:t>setAdapter</a:t>
            </a:r>
            <a:r>
              <a:rPr lang="en-US" b="1" dirty="0"/>
              <a:t>() </a:t>
            </a:r>
            <a:r>
              <a:rPr lang="en-US" dirty="0"/>
              <a:t>method of the </a:t>
            </a:r>
            <a:r>
              <a:rPr lang="en-US" dirty="0" err="1"/>
              <a:t>AdapterView</a:t>
            </a:r>
            <a:r>
              <a:rPr lang="en-US" dirty="0"/>
              <a:t>, a </a:t>
            </a:r>
            <a:r>
              <a:rPr lang="en-US" dirty="0" err="1"/>
              <a:t>ListView</a:t>
            </a:r>
            <a:r>
              <a:rPr lang="en-US" dirty="0"/>
              <a:t> in this case, should come after your call to </a:t>
            </a:r>
            <a:r>
              <a:rPr lang="en-US" dirty="0" err="1"/>
              <a:t>setContentView</a:t>
            </a:r>
            <a:r>
              <a:rPr lang="en-US" dirty="0"/>
              <a:t>().</a:t>
            </a:r>
          </a:p>
          <a:p>
            <a:r>
              <a:rPr lang="en-US" dirty="0"/>
              <a:t>This is all that is required to bind data to your </a:t>
            </a:r>
            <a:r>
              <a:rPr lang="en-US" dirty="0" err="1"/>
              <a:t>AdapterView</a:t>
            </a:r>
            <a:r>
              <a:rPr lang="en-US" dirty="0"/>
              <a:t>. 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DB86A1B-305F-4BDD-BDFD-BAFFDFA1070B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A1CC5-29AF-4BC2-A203-773924D25F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38401" y="0"/>
            <a:ext cx="7540031" cy="657846"/>
          </a:xfrm>
        </p:spPr>
        <p:txBody>
          <a:bodyPr/>
          <a:lstStyle/>
          <a:p>
            <a:r>
              <a:rPr lang="en-US" sz="3200" dirty="0"/>
              <a:t>Binding Data to the </a:t>
            </a:r>
            <a:r>
              <a:rPr lang="en-US" sz="3200" b="1" dirty="0" err="1"/>
              <a:t>AdapterView</a:t>
            </a:r>
            <a:endParaRPr lang="en-US" sz="3200" dirty="0"/>
          </a:p>
        </p:txBody>
      </p:sp>
      <p:sp useBgFill="1"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38401" y="520579"/>
            <a:ext cx="7540031" cy="1300953"/>
          </a:xfrm>
        </p:spPr>
        <p:txBody>
          <a:bodyPr/>
          <a:lstStyle/>
          <a:p>
            <a:r>
              <a:rPr lang="en-US" sz="2400" dirty="0"/>
              <a:t>Figure below shows binding data to an </a:t>
            </a:r>
            <a:r>
              <a:rPr lang="en-US" sz="2400" dirty="0" err="1"/>
              <a:t>ArrayAdapter</a:t>
            </a:r>
            <a:r>
              <a:rPr lang="en-US" sz="2400" dirty="0"/>
              <a:t> </a:t>
            </a:r>
          </a:p>
          <a:p>
            <a:r>
              <a:rPr lang="en-US" sz="2400" dirty="0"/>
              <a:t>Let’s complete the </a:t>
            </a:r>
            <a:r>
              <a:rPr lang="en-US" sz="2400" dirty="0" err="1"/>
              <a:t>ListView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5B7641F-C65E-4F13-97F8-B2FC2E513EB8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71676-79D5-443E-8187-ACC6F7C36A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4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024" y="1821532"/>
            <a:ext cx="64262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88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Selection Events</a:t>
            </a:r>
          </a:p>
        </p:txBody>
      </p:sp>
      <p:sp useBgFill="1"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ListView</a:t>
            </a:r>
            <a:r>
              <a:rPr lang="en-US" sz="2000" dirty="0"/>
              <a:t>, and </a:t>
            </a:r>
            <a:r>
              <a:rPr lang="en-US" sz="2000" dirty="0" err="1"/>
              <a:t>GridView</a:t>
            </a:r>
            <a:r>
              <a:rPr lang="en-US" sz="2000" dirty="0"/>
              <a:t>—enable your application to monitor for click events in the same way.</a:t>
            </a:r>
          </a:p>
          <a:p>
            <a:r>
              <a:rPr lang="en-US" sz="2000" dirty="0"/>
              <a:t>You need to call </a:t>
            </a:r>
            <a:r>
              <a:rPr lang="en-US" sz="2000" b="1" dirty="0" err="1"/>
              <a:t>setOnItemClickListener</a:t>
            </a:r>
            <a:r>
              <a:rPr lang="en-US" sz="2000" dirty="0"/>
              <a:t>() on your </a:t>
            </a:r>
            <a:r>
              <a:rPr lang="en-US" sz="2000" dirty="0" err="1"/>
              <a:t>AdapterView</a:t>
            </a:r>
            <a:r>
              <a:rPr lang="en-US" sz="2000" dirty="0"/>
              <a:t> and pass in an implementation of the </a:t>
            </a:r>
            <a:r>
              <a:rPr lang="en-US" sz="2000" b="1" dirty="0" err="1"/>
              <a:t>AdapterView.OnItemClickListener</a:t>
            </a:r>
            <a:r>
              <a:rPr lang="en-US" sz="2000" dirty="0"/>
              <a:t> class. </a:t>
            </a:r>
          </a:p>
          <a:p>
            <a:r>
              <a:rPr lang="en-US" sz="2000" dirty="0"/>
              <a:t>Here is an example implementation of this class: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/>
              <a:t>listView.</a:t>
            </a:r>
            <a:r>
              <a:rPr lang="en-US" sz="1800" b="1" dirty="0" err="1"/>
              <a:t>setOnItemClickListener</a:t>
            </a:r>
            <a:r>
              <a:rPr lang="en-US" sz="1800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new </a:t>
            </a:r>
            <a:r>
              <a:rPr lang="en-US" sz="1800" b="1" dirty="0" err="1"/>
              <a:t>AdapterView.OnItemClickListener</a:t>
            </a:r>
            <a:r>
              <a:rPr lang="en-US" sz="1800" dirty="0"/>
              <a:t>() {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public void </a:t>
            </a:r>
            <a:r>
              <a:rPr lang="en-US" sz="1800" b="1" dirty="0" err="1"/>
              <a:t>onItemClick</a:t>
            </a:r>
            <a:r>
              <a:rPr lang="en-US" sz="1800" dirty="0"/>
              <a:t>(</a:t>
            </a:r>
          </a:p>
          <a:p>
            <a:pPr lvl="3">
              <a:buFontTx/>
              <a:buNone/>
            </a:pPr>
            <a:r>
              <a:rPr lang="en-US" dirty="0" err="1"/>
              <a:t>AdapterView</a:t>
            </a:r>
            <a:r>
              <a:rPr lang="en-US" dirty="0"/>
              <a:t>&lt;?&gt; parent, View view,</a:t>
            </a:r>
          </a:p>
          <a:p>
            <a:pPr lvl="3">
              <a:buFontTx/>
              <a:buNone/>
            </a:pPr>
            <a:r>
              <a:rPr lang="en-US" dirty="0" err="1"/>
              <a:t>int</a:t>
            </a:r>
            <a:r>
              <a:rPr lang="en-US" dirty="0"/>
              <a:t> position, long id) {</a:t>
            </a:r>
          </a:p>
          <a:p>
            <a:pPr lvl="3">
              <a:buFontTx/>
              <a:buNone/>
            </a:pPr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Scratch.this</a:t>
            </a:r>
            <a:r>
              <a:rPr lang="en-US" dirty="0"/>
              <a:t>, “Clicked _id=”+id,</a:t>
            </a:r>
          </a:p>
          <a:p>
            <a:pPr lvl="3">
              <a:buFontTx/>
              <a:buNone/>
            </a:pPr>
            <a:r>
              <a:rPr lang="en-US" dirty="0" err="1"/>
              <a:t>Toast.LENGTH_SHORT</a:t>
            </a:r>
            <a:r>
              <a:rPr lang="en-US" dirty="0"/>
              <a:t>).show();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});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EA55D8-766E-420D-88D8-BB78559878A4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FB1121-5D5F-447B-906F-C3EA8C05DC7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Progress Indicators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r="96"/>
          <a:stretch/>
        </p:blipFill>
        <p:spPr bwMode="auto">
          <a:xfrm>
            <a:off x="1" y="10"/>
            <a:ext cx="4196496" cy="6857990"/>
          </a:xfrm>
          <a:prstGeom prst="rect">
            <a:avLst/>
          </a:prstGeom>
          <a:noFill/>
          <a:effectLst/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700"/>
              <a:t>The Android SDK provides several types of progress bars.</a:t>
            </a:r>
          </a:p>
          <a:p>
            <a:r>
              <a:rPr lang="en-US" sz="1700"/>
              <a:t>The </a:t>
            </a:r>
            <a:r>
              <a:rPr lang="en-US" sz="1700" b="1"/>
              <a:t>standard progress </a:t>
            </a:r>
            <a:r>
              <a:rPr lang="en-US" sz="1700"/>
              <a:t>bar is a </a:t>
            </a:r>
            <a:r>
              <a:rPr lang="en-US" sz="1700" b="1"/>
              <a:t>circular</a:t>
            </a:r>
            <a:r>
              <a:rPr lang="en-US" sz="1700"/>
              <a:t> indicator that only animates. </a:t>
            </a:r>
          </a:p>
          <a:p>
            <a:pPr lvl="1"/>
            <a:r>
              <a:rPr lang="en-US" sz="1700"/>
              <a:t>It only shows that something is taking place</a:t>
            </a:r>
          </a:p>
          <a:p>
            <a:pPr lvl="1"/>
            <a:r>
              <a:rPr lang="en-US" sz="1700"/>
              <a:t>There </a:t>
            </a:r>
            <a:r>
              <a:rPr lang="en-US" sz="1700" b="1"/>
              <a:t>are three sizes </a:t>
            </a:r>
            <a:r>
              <a:rPr lang="en-US" sz="1700"/>
              <a:t>of this type of progress indicator</a:t>
            </a:r>
          </a:p>
          <a:p>
            <a:r>
              <a:rPr lang="en-US" sz="1700"/>
              <a:t>A basic </a:t>
            </a:r>
            <a:r>
              <a:rPr lang="en-US" sz="1700" b="1"/>
              <a:t>indeterminate</a:t>
            </a:r>
            <a:r>
              <a:rPr lang="en-US" sz="1700"/>
              <a:t> progress bar:</a:t>
            </a:r>
          </a:p>
          <a:p>
            <a:pPr lvl="1">
              <a:buNone/>
            </a:pPr>
            <a:r>
              <a:rPr lang="en-US" sz="1700"/>
              <a:t>&lt;</a:t>
            </a:r>
            <a:r>
              <a:rPr lang="en-US" sz="1700" b="1"/>
              <a:t>ProgressBar</a:t>
            </a:r>
          </a:p>
          <a:p>
            <a:pPr lvl="1">
              <a:buNone/>
            </a:pPr>
            <a:r>
              <a:rPr lang="en-US" sz="1700"/>
              <a:t>android:id=”@+id/progress_bar”</a:t>
            </a:r>
          </a:p>
          <a:p>
            <a:pPr lvl="1">
              <a:buNone/>
            </a:pPr>
            <a:r>
              <a:rPr lang="en-US" sz="1700"/>
              <a:t>android:layout_width=”wrap_content”</a:t>
            </a:r>
          </a:p>
          <a:p>
            <a:pPr lvl="1">
              <a:buNone/>
            </a:pPr>
            <a:r>
              <a:rPr lang="en-US" sz="1700"/>
              <a:t>android:layout_height=”wrap_content” /&gt;</a:t>
            </a:r>
          </a:p>
          <a:p>
            <a:r>
              <a:rPr lang="en-US" sz="1700"/>
              <a:t>The default style is for a medium-size circular progress indicator</a:t>
            </a:r>
          </a:p>
          <a:p>
            <a:endParaRPr lang="en-US" sz="170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33B15D9-7CC4-47ED-8DA8-3213A592802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3686" y="6356350"/>
            <a:ext cx="2160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7D18FF-8F74-4E5D-A6BA-E14C00E59CC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6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ListView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73501" y="1845426"/>
            <a:ext cx="7841945" cy="445030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A5C177D-2C77-48D6-866F-89AFA25C7070}" type="datetime1">
              <a:rPr lang="en-US" smtClean="0"/>
              <a:pPr>
                <a:spcAft>
                  <a:spcPts val="600"/>
                </a:spcAft>
                <a:defRPr/>
              </a:pPr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8A0A1C8-ED3F-42A0-8379-DC754180040E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3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Adapter</a:t>
            </a:r>
          </a:p>
        </p:txBody>
      </p:sp>
      <p:sp useBgFill="1"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An Adapter object acts as a bridge between an </a:t>
            </a:r>
            <a:r>
              <a:rPr lang="en-US" sz="2000">
                <a:hlinkClick r:id="rId2"/>
              </a:rPr>
              <a:t>AdapterView and the underlying data for that view. The Adapter provides access to the data items. The Adapter is also responsible for making a </a:t>
            </a:r>
            <a:r>
              <a:rPr lang="en-US" sz="2000">
                <a:hlinkClick r:id="rId3"/>
              </a:rPr>
              <a:t>View for each item in the data set.</a:t>
            </a:r>
            <a:endParaRPr lang="en-US" sz="2000"/>
          </a:p>
          <a:p>
            <a:r>
              <a:rPr lang="en-US" sz="2000">
                <a:latin typeface="Arial" charset="0"/>
              </a:rPr>
              <a:t>Understanding Adapters in Android</a:t>
            </a:r>
          </a:p>
          <a:p>
            <a:r>
              <a:rPr lang="en-US" sz="2000">
                <a:latin typeface="Arial" charset="0"/>
                <a:hlinkClick r:id="rId4"/>
              </a:rPr>
              <a:t>http://www.edureka.co/blog/what-are-adapters-in-android/</a:t>
            </a:r>
            <a:endParaRPr lang="en-US" sz="2000">
              <a:latin typeface="Arial" charset="0"/>
            </a:endParaRPr>
          </a:p>
          <a:p>
            <a:endParaRPr lang="en-US" sz="2000">
              <a:latin typeface="Arial" charset="0"/>
            </a:endParaRPr>
          </a:p>
        </p:txBody>
      </p:sp>
      <p:pic>
        <p:nvPicPr>
          <p:cNvPr id="2" name="Picture 1" descr="adapter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10227"/>
            <a:ext cx="6894236" cy="2361277"/>
          </a:xfrm>
          <a:prstGeom prst="rect">
            <a:avLst/>
          </a:prstGeom>
        </p:spPr>
      </p:pic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43467" y="6356350"/>
            <a:ext cx="2937933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2315EBC8-3E17-EF4A-95FA-927604CB1CC3}" type="datetime1">
              <a:rPr lang="en-US">
                <a:solidFill>
                  <a:srgbClr val="FFFFFF">
                    <a:alpha val="80000"/>
                  </a:srgbClr>
                </a:solidFill>
              </a:rPr>
              <a:pPr eaLnBrk="1" hangingPunct="1">
                <a:spcAft>
                  <a:spcPts val="600"/>
                </a:spcAft>
              </a:pPr>
              <a:t>9/21/20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76593BFE-7DFE-C649-8041-99E6E6639E41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0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</a:t>
            </a:r>
            <a:r>
              <a:rPr lang="en-US" dirty="0" err="1">
                <a:latin typeface="Arial" charset="0"/>
              </a:rPr>
              <a:t>ListView</a:t>
            </a:r>
            <a:endParaRPr lang="en-US" dirty="0">
              <a:latin typeface="Arial" charset="0"/>
            </a:endParaRPr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b="1" dirty="0"/>
              <a:t>In this android example creating a simple </a:t>
            </a:r>
            <a:r>
              <a:rPr lang="en-US" sz="2000" b="1" dirty="0" err="1"/>
              <a:t>listview</a:t>
            </a:r>
            <a:r>
              <a:rPr lang="en-US" sz="2000" b="1" dirty="0"/>
              <a:t> to display an array values.</a:t>
            </a:r>
          </a:p>
          <a:p>
            <a:r>
              <a:rPr lang="en-US" sz="1600" b="1" dirty="0" err="1"/>
              <a:t>activity_list_view_android_example.xml</a:t>
            </a:r>
            <a:r>
              <a:rPr lang="en-US" sz="1600" b="1" dirty="0"/>
              <a:t> File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> </a:t>
            </a:r>
            <a:r>
              <a:rPr lang="en-US" sz="1600" dirty="0" err="1"/>
              <a:t>xmlns:android</a:t>
            </a:r>
            <a:r>
              <a:rPr lang="en-US" sz="1600" dirty="0"/>
              <a:t>=</a:t>
            </a:r>
            <a:r>
              <a:rPr lang="en-US" sz="1600" dirty="0">
                <a:hlinkClick r:id="rId2"/>
              </a:rPr>
              <a:t>http://schemas.android.com/apk/res/android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/>
              <a:t>   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/>
              <a:t>    </a:t>
            </a:r>
            <a:r>
              <a:rPr lang="en-US" sz="1600" dirty="0" err="1"/>
              <a:t>android:orientation</a:t>
            </a:r>
            <a:r>
              <a:rPr lang="en-US" sz="1600" dirty="0"/>
              <a:t>="vertical" &gt;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pl-PL" sz="1600" b="1" dirty="0"/>
              <a:t>         &lt;</a:t>
            </a:r>
            <a:r>
              <a:rPr lang="pl-PL" sz="1600" b="1" dirty="0" err="1"/>
              <a:t>ListView</a:t>
            </a:r>
            <a:endParaRPr lang="pl-PL" sz="1600" dirty="0"/>
          </a:p>
          <a:p>
            <a:pPr marL="0" indent="0">
              <a:buNone/>
            </a:pPr>
            <a:r>
              <a:rPr lang="fr-FR" sz="1600" b="1" dirty="0"/>
              <a:t>              </a:t>
            </a:r>
            <a:r>
              <a:rPr lang="fr-FR" sz="1600" b="1" dirty="0" err="1"/>
              <a:t>android:id</a:t>
            </a:r>
            <a:r>
              <a:rPr lang="fr-FR" sz="1600" b="1" dirty="0"/>
              <a:t>="@+id/</a:t>
            </a:r>
            <a:r>
              <a:rPr lang="fr-FR" sz="1600" b="1" dirty="0" err="1"/>
              <a:t>list</a:t>
            </a:r>
            <a:r>
              <a:rPr lang="fr-FR" sz="1600" b="1" dirty="0"/>
              <a:t>"</a:t>
            </a:r>
            <a:endParaRPr lang="fr-FR" sz="1600" dirty="0"/>
          </a:p>
          <a:p>
            <a:pPr marL="0" indent="0">
              <a:buNone/>
            </a:pPr>
            <a:r>
              <a:rPr lang="fr-FR" sz="1600" b="1" dirty="0"/>
              <a:t>              </a:t>
            </a:r>
            <a:r>
              <a:rPr lang="fr-FR" sz="1600" b="1" dirty="0" err="1"/>
              <a:t>android:layout_height</a:t>
            </a:r>
            <a:r>
              <a:rPr lang="fr-FR" sz="1600" b="1" dirty="0"/>
              <a:t>="</a:t>
            </a:r>
            <a:r>
              <a:rPr lang="fr-FR" sz="1600" b="1" dirty="0" err="1"/>
              <a:t>wrap_content</a:t>
            </a:r>
            <a:r>
              <a:rPr lang="fr-FR" sz="1600" b="1" dirty="0"/>
              <a:t>"</a:t>
            </a:r>
            <a:endParaRPr lang="fr-FR" sz="1600" dirty="0"/>
          </a:p>
          <a:p>
            <a:pPr marL="0" indent="0">
              <a:buNone/>
            </a:pPr>
            <a:r>
              <a:rPr lang="fr-FR" sz="1600" b="1" dirty="0"/>
              <a:t>              </a:t>
            </a:r>
            <a:r>
              <a:rPr lang="fr-FR" sz="1600" b="1" dirty="0" err="1"/>
              <a:t>android:layout_width</a:t>
            </a:r>
            <a:r>
              <a:rPr lang="fr-FR" sz="1600" b="1" dirty="0"/>
              <a:t>="</a:t>
            </a:r>
            <a:r>
              <a:rPr lang="fr-FR" sz="1600" b="1" dirty="0" err="1"/>
              <a:t>match_parent</a:t>
            </a:r>
            <a:r>
              <a:rPr lang="fr-FR" sz="1600" b="1" dirty="0"/>
              <a:t>"&gt;</a:t>
            </a:r>
            <a:endParaRPr lang="fr-FR" sz="1600" dirty="0"/>
          </a:p>
          <a:p>
            <a:pPr marL="0" indent="0">
              <a:buNone/>
            </a:pPr>
            <a:r>
              <a:rPr lang="pl-PL" sz="1600" b="1" dirty="0"/>
              <a:t>         &lt;/</a:t>
            </a:r>
            <a:r>
              <a:rPr lang="pl-PL" sz="1600" b="1" dirty="0" err="1"/>
              <a:t>ListView</a:t>
            </a:r>
            <a:r>
              <a:rPr lang="pl-PL" sz="1600" b="1" dirty="0"/>
              <a:t>&gt;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 </a:t>
            </a:r>
          </a:p>
          <a:p>
            <a:pPr marL="0" indent="0">
              <a:buNone/>
            </a:pPr>
            <a:r>
              <a:rPr lang="pl-PL" sz="1600" dirty="0"/>
              <a:t>&lt;/</a:t>
            </a:r>
            <a:r>
              <a:rPr lang="pl-PL" sz="1600" dirty="0" err="1"/>
              <a:t>LinearLayout</a:t>
            </a:r>
            <a:r>
              <a:rPr lang="pl-PL" sz="1600" dirty="0"/>
              <a:t>&gt;</a:t>
            </a:r>
          </a:p>
          <a:p>
            <a:r>
              <a:rPr lang="en-US" sz="1600" b="1" dirty="0"/>
              <a:t>Explanation :</a:t>
            </a:r>
            <a:endParaRPr lang="en-US" sz="1600" dirty="0"/>
          </a:p>
          <a:p>
            <a:r>
              <a:rPr lang="en-US" sz="1600" dirty="0"/>
              <a:t>Define </a:t>
            </a:r>
            <a:r>
              <a:rPr lang="en-US" sz="1600" dirty="0" err="1"/>
              <a:t>ListView</a:t>
            </a:r>
            <a:r>
              <a:rPr lang="en-US" sz="1600" dirty="0"/>
              <a:t> in xml file</a:t>
            </a:r>
            <a:endParaRPr lang="en-US" sz="1600" dirty="0"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9201D-42C5-6B45-8EDB-6D9EB620C893}" type="datetime1">
              <a:rPr lang="en-US">
                <a:solidFill>
                  <a:srgbClr val="339966"/>
                </a:solidFill>
              </a:rPr>
              <a:pPr eaLnBrk="1" hangingPunct="1"/>
              <a:t>9/21/20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033B4-0EE4-F643-93BE-DB5B38B3D90D}" type="slidenum">
              <a:rPr lang="en-US">
                <a:solidFill>
                  <a:srgbClr val="339966"/>
                </a:solidFill>
              </a:rPr>
              <a:pPr eaLnBrk="1" hangingPunct="1"/>
              <a:t>32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4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Create ListView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>
                <a:latin typeface="Arial" charset="0"/>
              </a:rPr>
              <a:t>Get </a:t>
            </a:r>
            <a:r>
              <a:rPr lang="en-US" sz="2200" err="1"/>
              <a:t>ListView</a:t>
            </a:r>
            <a:r>
              <a:rPr lang="en-US" sz="2200"/>
              <a:t> from Module 5 and run the application, try to understand the logic.</a:t>
            </a:r>
          </a:p>
          <a:p>
            <a:r>
              <a:rPr lang="en-US" sz="2200"/>
              <a:t>Adapters are used to provide the data to the </a:t>
            </a:r>
            <a:r>
              <a:rPr lang="en-US" sz="2200" err="1"/>
              <a:t>ListView</a:t>
            </a:r>
            <a:r>
              <a:rPr lang="en-US" sz="2200"/>
              <a:t>.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Parameters:</a:t>
            </a:r>
          </a:p>
          <a:p>
            <a:r>
              <a:rPr lang="en-CA" sz="2200"/>
              <a:t>Reference to a built-in XML layout document that is part of the Android OS, rather than one of your own XML layouts</a:t>
            </a:r>
          </a:p>
          <a:p>
            <a:endParaRPr lang="en-US" sz="2200"/>
          </a:p>
          <a:p>
            <a:r>
              <a:rPr lang="en-US" sz="2200" b="1"/>
              <a:t>simple_list_item_1</a:t>
            </a:r>
            <a:r>
              <a:rPr lang="en-US" sz="2200"/>
              <a:t> :  Android internal layout view.</a:t>
            </a:r>
          </a:p>
          <a:p>
            <a:r>
              <a:rPr lang="en-US" sz="2200" b="1"/>
              <a:t>android.R.id.text1 </a:t>
            </a:r>
            <a:r>
              <a:rPr lang="en-US" sz="2200"/>
              <a:t>   :  In Android internal layout view already defined text fields to show data.</a:t>
            </a:r>
          </a:p>
          <a:p>
            <a:r>
              <a:rPr lang="en-US" sz="2200" b="1"/>
              <a:t>values</a:t>
            </a:r>
            <a:r>
              <a:rPr lang="en-US" sz="2200"/>
              <a:t>  :  User defined data array.</a:t>
            </a:r>
          </a:p>
          <a:p>
            <a:endParaRPr lang="en-US" sz="2200">
              <a:latin typeface="Arial" charset="0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236033B4-0EE4-F643-93BE-DB5B38B3D90D}" type="slidenum">
              <a:rPr lang="en-US"/>
              <a:pPr eaLnBrk="1" hangingPunct="1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</a:rPr>
              <a:t>ListView</a:t>
            </a:r>
            <a:endParaRPr lang="en-US" dirty="0">
              <a:latin typeface="Arial" charset="0"/>
            </a:endParaRPr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difference is the following. simple_list_item_1 contains only a </a:t>
            </a:r>
            <a:r>
              <a:rPr lang="en-US" sz="2000" dirty="0" err="1"/>
              <a:t>TextView</a:t>
            </a:r>
            <a:r>
              <a:rPr lang="en-US" sz="2000" dirty="0"/>
              <a:t>, whereas simple_list_item_2 has two inside a subclass of </a:t>
            </a:r>
            <a:r>
              <a:rPr lang="en-US" sz="2000" dirty="0" err="1"/>
              <a:t>RelativeLayout</a:t>
            </a:r>
            <a:r>
              <a:rPr lang="en-US" sz="2000" dirty="0"/>
              <a:t>. These are both taken from Jelly Bean.</a:t>
            </a:r>
          </a:p>
          <a:p>
            <a:r>
              <a:rPr lang="en-US" sz="2000" dirty="0">
                <a:latin typeface="Arial" charset="0"/>
              </a:rPr>
              <a:t>Check the link below to see what it says:</a:t>
            </a:r>
          </a:p>
          <a:p>
            <a:r>
              <a:rPr lang="en-US" sz="2000" dirty="0">
                <a:latin typeface="Arial" charset="0"/>
                <a:hlinkClick r:id="rId3"/>
              </a:rPr>
              <a:t>http://stackoverflow.com/questions/11722885/what-is-difference-between-android-r-layout-simple-list-item-1-and-android-r-lay</a:t>
            </a:r>
            <a:endParaRPr lang="en-US" sz="2000" dirty="0">
              <a:latin typeface="Arial" charset="0"/>
            </a:endParaRPr>
          </a:p>
          <a:p>
            <a:r>
              <a:rPr lang="en-US" sz="2000" b="1" dirty="0"/>
              <a:t>simple_list_item_1 vs. </a:t>
            </a:r>
            <a:r>
              <a:rPr lang="en-US" sz="2000" dirty="0"/>
              <a:t>simple_list_item_2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/>
              <a:t>The difference is the following. simple_list_item_1 contains only a </a:t>
            </a:r>
            <a:r>
              <a:rPr lang="en-US" sz="2000" dirty="0" err="1"/>
              <a:t>TextView</a:t>
            </a:r>
            <a:r>
              <a:rPr lang="en-US" sz="2000" dirty="0"/>
              <a:t>, whereas simple_list_item_2 has two inside a subclass of </a:t>
            </a:r>
            <a:r>
              <a:rPr lang="en-US" sz="2000" dirty="0" err="1"/>
              <a:t>RelativeLayout</a:t>
            </a:r>
            <a:r>
              <a:rPr lang="en-US" sz="2000" dirty="0"/>
              <a:t>. These are both taken from Jelly Bean.</a:t>
            </a:r>
          </a:p>
          <a:p>
            <a:r>
              <a:rPr lang="en-US" sz="2000" dirty="0"/>
              <a:t>Using simple_list_item_2 will add additional line.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9201D-42C5-6B45-8EDB-6D9EB620C893}" type="datetime1">
              <a:rPr lang="en-US">
                <a:solidFill>
                  <a:srgbClr val="339966"/>
                </a:solidFill>
              </a:rPr>
              <a:pPr eaLnBrk="1" hangingPunct="1"/>
              <a:t>9/21/20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033B4-0EE4-F643-93BE-DB5B38B3D90D}" type="slidenum">
              <a:rPr lang="en-US">
                <a:solidFill>
                  <a:srgbClr val="339966"/>
                </a:solidFill>
              </a:rPr>
              <a:pPr eaLnBrk="1" hangingPunct="1"/>
              <a:t>34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36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CursorAdapter</a:t>
            </a:r>
            <a:endParaRPr lang="en-US">
              <a:latin typeface="Arial" charset="0"/>
            </a:endParaRPr>
          </a:p>
        </p:txBody>
      </p:sp>
      <p:sp useBgFill="1"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CursorAdapter binds one or more </a:t>
            </a:r>
            <a:r>
              <a:rPr lang="en-US" b="1">
                <a:latin typeface="Arial" charset="0"/>
              </a:rPr>
              <a:t>columns of data </a:t>
            </a:r>
            <a:r>
              <a:rPr lang="en-US">
                <a:latin typeface="Arial" charset="0"/>
              </a:rPr>
              <a:t>to one or more View objects within the layout resource provided.</a:t>
            </a:r>
          </a:p>
          <a:p>
            <a:r>
              <a:rPr lang="en-US">
                <a:latin typeface="Arial" charset="0"/>
              </a:rPr>
              <a:t>The CursorAdapter requires the use of a Cursor.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73D41-60BD-F349-8AF0-5F76F92AB002}" type="datetime1">
              <a:rPr lang="en-US">
                <a:solidFill>
                  <a:srgbClr val="339966"/>
                </a:solidFill>
              </a:rPr>
              <a:pPr eaLnBrk="1" hangingPunct="1"/>
              <a:t>9/21/20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792E69-F113-9447-9D0C-A761B215638E}" type="slidenum">
              <a:rPr lang="en-US">
                <a:solidFill>
                  <a:srgbClr val="339966"/>
                </a:solidFill>
              </a:rPr>
              <a:pPr eaLnBrk="1" hangingPunct="1"/>
              <a:t>35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49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CursorAdapters</a:t>
            </a:r>
            <a:endParaRPr lang="en-US" dirty="0">
              <a:latin typeface="Arial" charset="0"/>
            </a:endParaRPr>
          </a:p>
        </p:txBody>
      </p:sp>
      <p:sp useBgFill="1"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Android provides adapter classes specifically to display data from an SQLite database query:</a:t>
            </a:r>
          </a:p>
          <a:p>
            <a:r>
              <a:rPr lang="en-US" sz="2000" b="1" dirty="0" err="1"/>
              <a:t>SimpleCursorAdapter</a:t>
            </a:r>
            <a:r>
              <a:rPr lang="en-US" sz="2000" dirty="0"/>
              <a:t> – Similar to an </a:t>
            </a:r>
            <a:r>
              <a:rPr lang="en-US" sz="2000" dirty="0" err="1"/>
              <a:t>ArrayAdapter</a:t>
            </a:r>
            <a:r>
              <a:rPr lang="en-US" sz="2000" dirty="0"/>
              <a:t> because it can be used without </a:t>
            </a:r>
            <a:r>
              <a:rPr lang="en-US" sz="2000" dirty="0" err="1"/>
              <a:t>subclassing</a:t>
            </a:r>
            <a:r>
              <a:rPr lang="en-US" sz="2000" dirty="0"/>
              <a:t>. Simply provide the required parameters (such as a cursor and layout information) in the constructor and then assign to a </a:t>
            </a:r>
            <a:r>
              <a:rPr lang="en-US" sz="2000" dirty="0" err="1"/>
              <a:t>ListView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CursorAdapter</a:t>
            </a:r>
            <a:r>
              <a:rPr lang="en-US" sz="2000" dirty="0"/>
              <a:t> – A base class that you can inherit from when you need more control over the binding of data values to layout controls (for example, hiding/showing controls or changing their properties).</a:t>
            </a:r>
          </a:p>
          <a:p>
            <a:r>
              <a:rPr lang="en-US" sz="2000" dirty="0"/>
              <a:t>Cursor adapters provide a high-performance way to scroll through long lists of data that are stored in SQLite. The consuming code must define an SQL query in a Cursor object and then describe how to create and populate the views for each row</a:t>
            </a:r>
            <a:r>
              <a:rPr lang="en-US" sz="2000" dirty="0">
                <a:latin typeface="Arial" charset="0"/>
              </a:rPr>
              <a:t>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CBDA91-C595-FE43-BA08-499DF54D7FDF}" type="datetime1">
              <a:rPr lang="en-US">
                <a:solidFill>
                  <a:srgbClr val="339966"/>
                </a:solidFill>
              </a:rPr>
              <a:pPr eaLnBrk="1" hangingPunct="1"/>
              <a:t>9/21/20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DA8AE-BC53-F042-A5A1-AB1F2D19B27D}" type="slidenum">
              <a:rPr lang="en-US">
                <a:solidFill>
                  <a:srgbClr val="339966"/>
                </a:solidFill>
              </a:rPr>
              <a:pPr eaLnBrk="1" hangingPunct="1"/>
              <a:t>36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5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CursorAdapter</a:t>
            </a:r>
            <a:endParaRPr lang="en-US">
              <a:latin typeface="Arial" charset="0"/>
            </a:endParaRPr>
          </a:p>
        </p:txBody>
      </p:sp>
      <p:sp useBgFill="1"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latin typeface="Arial" charset="0"/>
              </a:rPr>
              <a:t>The following example demonstrates creating a </a:t>
            </a:r>
            <a:r>
              <a:rPr lang="en-US" sz="2200" dirty="0" err="1">
                <a:latin typeface="Arial" charset="0"/>
              </a:rPr>
              <a:t>CursorAdapter</a:t>
            </a:r>
            <a:r>
              <a:rPr lang="en-US" sz="2200" dirty="0">
                <a:latin typeface="Arial" charset="0"/>
              </a:rPr>
              <a:t> by querying the Contacts content provider.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Arial" charset="0"/>
              </a:rPr>
              <a:t>Cursor</a:t>
            </a:r>
            <a:r>
              <a:rPr lang="en-US" sz="2000" dirty="0">
                <a:latin typeface="Arial" charset="0"/>
              </a:rPr>
              <a:t> names = </a:t>
            </a:r>
            <a:r>
              <a:rPr lang="en-US" sz="2000" b="1" dirty="0" err="1">
                <a:latin typeface="Arial" charset="0"/>
              </a:rPr>
              <a:t>managedQuery</a:t>
            </a:r>
            <a:r>
              <a:rPr lang="en-US" sz="2000" dirty="0">
                <a:latin typeface="Arial" charset="0"/>
              </a:rPr>
              <a:t>(</a:t>
            </a:r>
          </a:p>
          <a:p>
            <a:pPr lvl="1">
              <a:buFont typeface="Wingdings" charset="0"/>
              <a:buNone/>
            </a:pPr>
            <a:r>
              <a:rPr lang="it-IT" sz="2000" b="1" dirty="0" err="1">
                <a:latin typeface="Arial" charset="0"/>
              </a:rPr>
              <a:t>Contacts</a:t>
            </a:r>
            <a:r>
              <a:rPr lang="it-IT" sz="2000" dirty="0" err="1">
                <a:latin typeface="Arial" charset="0"/>
              </a:rPr>
              <a:t>.Phones.CONTENT_URI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);</a:t>
            </a:r>
          </a:p>
          <a:p>
            <a:pPr lvl="1">
              <a:buFont typeface="Wingdings" charset="0"/>
              <a:buNone/>
            </a:pPr>
            <a:r>
              <a:rPr lang="en-US" sz="2000" dirty="0" err="1">
                <a:latin typeface="Arial" charset="0"/>
              </a:rPr>
              <a:t>startManagingCursor</a:t>
            </a:r>
            <a:r>
              <a:rPr lang="en-US" sz="2000" dirty="0">
                <a:latin typeface="Arial" charset="0"/>
              </a:rPr>
              <a:t>(names);</a:t>
            </a:r>
          </a:p>
          <a:p>
            <a:pPr lvl="1">
              <a:buFont typeface="Wingdings" charset="0"/>
              <a:buNone/>
            </a:pPr>
            <a:r>
              <a:rPr lang="en-US" sz="2000" b="1" dirty="0" err="1">
                <a:latin typeface="Arial" charset="0"/>
              </a:rPr>
              <a:t>ListAdapter</a:t>
            </a:r>
            <a:r>
              <a:rPr lang="en-US" sz="2000" dirty="0">
                <a:latin typeface="Arial" charset="0"/>
              </a:rPr>
              <a:t> adapter = new </a:t>
            </a:r>
            <a:r>
              <a:rPr lang="en-US" sz="2000" b="1" dirty="0" err="1">
                <a:latin typeface="Arial" charset="0"/>
              </a:rPr>
              <a:t>SimpleCursorAdapter</a:t>
            </a:r>
            <a:r>
              <a:rPr lang="en-US" sz="2000" dirty="0">
                <a:latin typeface="Arial" charset="0"/>
              </a:rPr>
              <a:t>(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Arial" charset="0"/>
              </a:rPr>
              <a:t>this, </a:t>
            </a:r>
            <a:r>
              <a:rPr lang="en-US" sz="2000" dirty="0" err="1">
                <a:latin typeface="Arial" charset="0"/>
              </a:rPr>
              <a:t>R.layout.two_text</a:t>
            </a:r>
            <a:r>
              <a:rPr lang="en-US" sz="2000" dirty="0">
                <a:latin typeface="Arial" charset="0"/>
              </a:rPr>
              <a:t>, names, new String[] {</a:t>
            </a:r>
          </a:p>
          <a:p>
            <a:pPr lvl="1">
              <a:buFont typeface="Wingdings" charset="0"/>
              <a:buNone/>
            </a:pPr>
            <a:r>
              <a:rPr lang="en-US" sz="2000" dirty="0" err="1">
                <a:latin typeface="Arial" charset="0"/>
              </a:rPr>
              <a:t>Contacts.Phones.NAME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Contacts.Phones.NUMBER</a:t>
            </a:r>
            <a:r>
              <a:rPr lang="en-US" sz="2000" dirty="0">
                <a:latin typeface="Arial" charset="0"/>
              </a:rPr>
              <a:t>},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[] {R.id.scratch_text1,R.id.scratch_text2});</a:t>
            </a:r>
          </a:p>
          <a:p>
            <a:r>
              <a:rPr lang="en-US" sz="2400" b="1" dirty="0" err="1">
                <a:latin typeface="Arial" charset="0"/>
              </a:rPr>
              <a:t>SimpleCursorAdapter</a:t>
            </a:r>
            <a:r>
              <a:rPr lang="en-US" sz="2400" dirty="0">
                <a:latin typeface="Arial" charset="0"/>
              </a:rPr>
              <a:t> enables us to match up columns in the database with particular controls in our layout. </a:t>
            </a:r>
          </a:p>
          <a:p>
            <a:r>
              <a:rPr lang="en-US" sz="2400" dirty="0">
                <a:latin typeface="Arial" charset="0"/>
              </a:rPr>
              <a:t>For each row returned from the query, we get one instance of the layout within our </a:t>
            </a:r>
            <a:r>
              <a:rPr lang="en-US" sz="2400" dirty="0" err="1">
                <a:latin typeface="Arial" charset="0"/>
              </a:rPr>
              <a:t>AdapterView</a:t>
            </a:r>
            <a:endParaRPr lang="en-US" sz="2400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E99355-F2EA-7141-AC69-34AD466E39C1}" type="datetime1">
              <a:rPr lang="en-US">
                <a:solidFill>
                  <a:srgbClr val="339966"/>
                </a:solidFill>
              </a:rPr>
              <a:pPr eaLnBrk="1" hangingPunct="1"/>
              <a:t>9/21/20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207850-ACE0-BF4C-B4FF-B8C5D4B3AEFF}" type="slidenum">
              <a:rPr lang="en-US">
                <a:solidFill>
                  <a:srgbClr val="339966"/>
                </a:solidFill>
              </a:rPr>
              <a:pPr eaLnBrk="1" hangingPunct="1"/>
              <a:t>37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8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CursorAdapters</a:t>
            </a:r>
            <a:endParaRPr lang="en-US" dirty="0">
              <a:latin typeface="Arial" charset="0"/>
            </a:endParaRPr>
          </a:p>
        </p:txBody>
      </p:sp>
      <p:sp useBgFill="1"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PDF document in Module 6, </a:t>
            </a:r>
            <a:r>
              <a:rPr lang="en-US" dirty="0" err="1"/>
              <a:t>CursorAdapter</a:t>
            </a:r>
            <a:r>
              <a:rPr lang="en-US" dirty="0"/>
              <a:t>, demonstrate cursor adapters requires a simple SQLite database implementation. The code in </a:t>
            </a:r>
            <a:r>
              <a:rPr lang="en-US" dirty="0" err="1"/>
              <a:t>SimpleCursorTableAdapter</a:t>
            </a:r>
            <a:r>
              <a:rPr lang="en-US" dirty="0"/>
              <a:t>/</a:t>
            </a:r>
            <a:r>
              <a:rPr lang="en-US" dirty="0" err="1"/>
              <a:t>VegetableDatabase.cs</a:t>
            </a:r>
            <a:r>
              <a:rPr lang="en-US" dirty="0"/>
              <a:t> contains the code and SQL to create a table and populate it with some data.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CBDA91-C595-FE43-BA08-499DF54D7FDF}" type="datetime1">
              <a:rPr lang="en-US">
                <a:solidFill>
                  <a:srgbClr val="339966"/>
                </a:solidFill>
              </a:rPr>
              <a:pPr eaLnBrk="1" hangingPunct="1"/>
              <a:t>9/21/20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DA8AE-BC53-F042-A5A1-AB1F2D19B27D}" type="slidenum">
              <a:rPr lang="en-US">
                <a:solidFill>
                  <a:srgbClr val="339966"/>
                </a:solidFill>
              </a:rPr>
              <a:pPr eaLnBrk="1" hangingPunct="1"/>
              <a:t>38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37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ListActivity</a:t>
            </a:r>
            <a:endParaRPr lang="en-US">
              <a:latin typeface="Arial" charset="0"/>
            </a:endParaRPr>
          </a:p>
        </p:txBody>
      </p:sp>
      <p:sp useBgFill="1"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</a:rPr>
              <a:t>The </a:t>
            </a:r>
            <a:r>
              <a:rPr lang="en-US" sz="2000" b="1" dirty="0" err="1">
                <a:latin typeface="Arial" charset="0"/>
              </a:rPr>
              <a:t>ListView</a:t>
            </a:r>
            <a:r>
              <a:rPr lang="en-US" sz="2000" dirty="0">
                <a:latin typeface="Arial" charset="0"/>
              </a:rPr>
              <a:t> control is commonly used for full-screen menus or lists of items from which a user selects.</a:t>
            </a:r>
          </a:p>
          <a:p>
            <a:r>
              <a:rPr lang="en-US" sz="2000" dirty="0">
                <a:latin typeface="Arial" charset="0"/>
              </a:rPr>
              <a:t>As such, you might consider using </a:t>
            </a:r>
            <a:r>
              <a:rPr lang="en-US" sz="2000" b="1" dirty="0" err="1">
                <a:latin typeface="Arial" charset="0"/>
              </a:rPr>
              <a:t>ListActivity</a:t>
            </a:r>
            <a:r>
              <a:rPr lang="en-US" sz="2000" b="1" dirty="0">
                <a:latin typeface="Arial" charset="0"/>
              </a:rPr>
              <a:t> as the base class </a:t>
            </a:r>
            <a:r>
              <a:rPr lang="en-US" sz="2000" dirty="0">
                <a:latin typeface="Arial" charset="0"/>
              </a:rPr>
              <a:t>for such screens. </a:t>
            </a:r>
          </a:p>
          <a:p>
            <a:r>
              <a:rPr lang="en-US" sz="2000" dirty="0">
                <a:latin typeface="Arial" charset="0"/>
              </a:rPr>
              <a:t>First, to </a:t>
            </a:r>
            <a:r>
              <a:rPr lang="en-US" sz="2000" b="1" dirty="0">
                <a:latin typeface="Arial" charset="0"/>
              </a:rPr>
              <a:t>handle item events</a:t>
            </a:r>
            <a:r>
              <a:rPr lang="en-US" sz="2000" dirty="0">
                <a:latin typeface="Arial" charset="0"/>
              </a:rPr>
              <a:t>, you now need to provide an implementation in your </a:t>
            </a:r>
            <a:r>
              <a:rPr lang="en-US" sz="2000" dirty="0" err="1">
                <a:latin typeface="Arial" charset="0"/>
              </a:rPr>
              <a:t>ListActivit</a:t>
            </a:r>
            <a:r>
              <a:rPr lang="en-US" sz="2000" b="1" dirty="0" err="1">
                <a:latin typeface="Arial" charset="0"/>
              </a:rPr>
              <a:t>y</a:t>
            </a:r>
            <a:r>
              <a:rPr lang="en-US" sz="2000" dirty="0">
                <a:latin typeface="Arial" charset="0"/>
              </a:rPr>
              <a:t>. </a:t>
            </a:r>
          </a:p>
          <a:p>
            <a:pPr lvl="1"/>
            <a:r>
              <a:rPr lang="en-US" sz="2000" dirty="0">
                <a:latin typeface="Arial" charset="0"/>
              </a:rPr>
              <a:t>For instance, the equivalent of </a:t>
            </a:r>
            <a:r>
              <a:rPr lang="en-US" sz="2000" dirty="0" err="1">
                <a:latin typeface="Arial" charset="0"/>
              </a:rPr>
              <a:t>onListItemClickListener</a:t>
            </a:r>
            <a:r>
              <a:rPr lang="en-US" sz="2000" dirty="0">
                <a:latin typeface="Arial" charset="0"/>
              </a:rPr>
              <a:t> is to implement the </a:t>
            </a:r>
            <a:r>
              <a:rPr lang="en-US" sz="2000" b="1" dirty="0" err="1">
                <a:latin typeface="Arial" charset="0"/>
              </a:rPr>
              <a:t>onListItemClick</a:t>
            </a:r>
            <a:r>
              <a:rPr lang="en-US" sz="2000" b="1" dirty="0">
                <a:latin typeface="Arial" charset="0"/>
              </a:rPr>
              <a:t>() </a:t>
            </a:r>
            <a:r>
              <a:rPr lang="en-US" sz="2000" dirty="0">
                <a:latin typeface="Arial" charset="0"/>
              </a:rPr>
              <a:t>method within your </a:t>
            </a:r>
            <a:r>
              <a:rPr lang="en-US" sz="2000" dirty="0" err="1">
                <a:latin typeface="Arial" charset="0"/>
              </a:rPr>
              <a:t>ListActivity</a:t>
            </a:r>
            <a:r>
              <a:rPr lang="en-US" sz="2000" dirty="0">
                <a:latin typeface="Arial" charset="0"/>
              </a:rPr>
              <a:t>.</a:t>
            </a:r>
          </a:p>
          <a:p>
            <a:r>
              <a:rPr lang="en-US" sz="2000" dirty="0">
                <a:latin typeface="Arial" charset="0"/>
              </a:rPr>
              <a:t>Second, to </a:t>
            </a:r>
            <a:r>
              <a:rPr lang="en-US" sz="2000" b="1" dirty="0">
                <a:latin typeface="Arial" charset="0"/>
              </a:rPr>
              <a:t>assign an Adapter</a:t>
            </a:r>
            <a:r>
              <a:rPr lang="en-US" sz="2000" dirty="0">
                <a:latin typeface="Arial" charset="0"/>
              </a:rPr>
              <a:t>, you need a call to the </a:t>
            </a:r>
            <a:r>
              <a:rPr lang="en-US" sz="2000" dirty="0" err="1">
                <a:latin typeface="Arial" charset="0"/>
              </a:rPr>
              <a:t>setListAdapter</a:t>
            </a:r>
            <a:r>
              <a:rPr lang="en-US" sz="2000" dirty="0">
                <a:latin typeface="Arial" charset="0"/>
              </a:rPr>
              <a:t>() method.</a:t>
            </a:r>
          </a:p>
          <a:p>
            <a:r>
              <a:rPr lang="en-US" sz="2000" dirty="0">
                <a:latin typeface="Arial" charset="0"/>
              </a:rPr>
              <a:t>You do this after the call to the </a:t>
            </a:r>
            <a:r>
              <a:rPr lang="en-US" sz="2000" dirty="0" err="1">
                <a:latin typeface="Arial" charset="0"/>
              </a:rPr>
              <a:t>setContentView</a:t>
            </a:r>
            <a:r>
              <a:rPr lang="en-US" sz="2000" dirty="0">
                <a:latin typeface="Arial" charset="0"/>
              </a:rPr>
              <a:t>() method.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CBDA91-C595-FE43-BA08-499DF54D7FDF}" type="datetime1">
              <a:rPr lang="en-US">
                <a:solidFill>
                  <a:srgbClr val="339966"/>
                </a:solidFill>
              </a:rPr>
              <a:pPr eaLnBrk="1" hangingPunct="1"/>
              <a:t>9/21/20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DA8AE-BC53-F042-A5A1-AB1F2D19B27D}" type="slidenum">
              <a:rPr lang="en-US">
                <a:solidFill>
                  <a:srgbClr val="339966"/>
                </a:solidFill>
              </a:rPr>
              <a:pPr eaLnBrk="1" hangingPunct="1"/>
              <a:t>39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Two other styles for indeterminate progress bar are </a:t>
            </a:r>
            <a:r>
              <a:rPr lang="en-US" sz="2000" b="1" dirty="0" err="1"/>
              <a:t>progressBarStyleLarge</a:t>
            </a:r>
            <a:r>
              <a:rPr lang="en-US" sz="2000" dirty="0"/>
              <a:t> and </a:t>
            </a:r>
            <a:r>
              <a:rPr lang="en-US" sz="2000" b="1" dirty="0" err="1"/>
              <a:t>progressBarStyleSmall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This style animates automatically</a:t>
            </a:r>
          </a:p>
          <a:p>
            <a:r>
              <a:rPr lang="en-US" sz="2000" dirty="0"/>
              <a:t>When the value reaches the maximum value, the indicators fade away so that they aren’t visible.</a:t>
            </a:r>
          </a:p>
          <a:p>
            <a:r>
              <a:rPr lang="en-US" sz="2000" dirty="0"/>
              <a:t>The following code demonstrates how to place this type of indeterminate progress indicator on your Activity screen:</a:t>
            </a:r>
          </a:p>
          <a:p>
            <a:pPr lvl="1">
              <a:buNone/>
            </a:pPr>
            <a:r>
              <a:rPr lang="en-US" sz="2000" dirty="0" err="1"/>
              <a:t>requestWindowFeature</a:t>
            </a:r>
            <a:r>
              <a:rPr lang="en-US" sz="2000" dirty="0"/>
              <a:t>(</a:t>
            </a:r>
            <a:r>
              <a:rPr lang="en-US" sz="2000" dirty="0" err="1"/>
              <a:t>Window.FEATURE_INDETERMINATE_PROGRESS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 err="1"/>
              <a:t>requestWindowFeature</a:t>
            </a:r>
            <a:r>
              <a:rPr lang="en-US" sz="2000" dirty="0"/>
              <a:t>(</a:t>
            </a:r>
            <a:r>
              <a:rPr lang="en-US" sz="2000" dirty="0" err="1"/>
              <a:t>Window.FEATURE_PROGRESS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 err="1"/>
              <a:t>setContentView</a:t>
            </a:r>
            <a:r>
              <a:rPr lang="en-US" sz="2000" dirty="0"/>
              <a:t>(</a:t>
            </a:r>
            <a:r>
              <a:rPr lang="en-US" sz="2000" dirty="0" err="1"/>
              <a:t>R.layout.indicators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 err="1"/>
              <a:t>setProgressBarIndeterminateVisibility</a:t>
            </a:r>
            <a:r>
              <a:rPr lang="en-US" sz="2000" dirty="0"/>
              <a:t>(true);</a:t>
            </a:r>
          </a:p>
          <a:p>
            <a:pPr lvl="1">
              <a:buNone/>
            </a:pPr>
            <a:r>
              <a:rPr lang="en-US" sz="2000" dirty="0" err="1"/>
              <a:t>setProgressBarVisibility</a:t>
            </a:r>
            <a:r>
              <a:rPr lang="en-US" sz="2000" dirty="0"/>
              <a:t>(true);</a:t>
            </a:r>
          </a:p>
          <a:p>
            <a:pPr lvl="1">
              <a:buNone/>
            </a:pPr>
            <a:r>
              <a:rPr lang="en-US" sz="2000" dirty="0" err="1"/>
              <a:t>setProgress</a:t>
            </a:r>
            <a:r>
              <a:rPr lang="en-US" sz="2000" dirty="0"/>
              <a:t>(5000);</a:t>
            </a:r>
          </a:p>
          <a:p>
            <a:endParaRPr lang="en-US" sz="2000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857899D-A911-4EEA-9C9E-6BE447CD2E6C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84640-3C0E-4A54-9543-38294A902A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ListActivity</a:t>
            </a:r>
            <a:endParaRPr lang="en-US">
              <a:latin typeface="Arial" charset="0"/>
            </a:endParaRPr>
          </a:p>
        </p:txBody>
      </p:sp>
      <p:sp useBgFill="1"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To use </a:t>
            </a:r>
            <a:r>
              <a:rPr lang="en-US" dirty="0" err="1">
                <a:latin typeface="Arial" charset="0"/>
              </a:rPr>
              <a:t>ListActivity</a:t>
            </a:r>
            <a:r>
              <a:rPr lang="en-US" dirty="0">
                <a:latin typeface="Arial" charset="0"/>
              </a:rPr>
              <a:t>, the layout that is set with the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setContentView</a:t>
            </a:r>
            <a:r>
              <a:rPr lang="en-US" dirty="0">
                <a:latin typeface="Arial" charset="0"/>
              </a:rPr>
              <a:t>() method must contain a </a:t>
            </a:r>
            <a:r>
              <a:rPr lang="en-US" dirty="0" err="1">
                <a:latin typeface="Arial" charset="0"/>
              </a:rPr>
              <a:t>ListView</a:t>
            </a:r>
            <a:r>
              <a:rPr lang="en-US" dirty="0">
                <a:latin typeface="Arial" charset="0"/>
              </a:rPr>
              <a:t> with the identifier set to </a:t>
            </a:r>
            <a:r>
              <a:rPr lang="en-US" b="1" dirty="0" err="1">
                <a:solidFill>
                  <a:schemeClr val="tx1"/>
                </a:solidFill>
                <a:latin typeface="Arial" charset="0"/>
              </a:rPr>
              <a:t>android:list</a:t>
            </a:r>
            <a:r>
              <a:rPr lang="en-US" dirty="0">
                <a:latin typeface="Arial" charset="0"/>
              </a:rPr>
              <a:t>; this cannot be changed. </a:t>
            </a:r>
          </a:p>
          <a:p>
            <a:r>
              <a:rPr lang="en-US" dirty="0">
                <a:latin typeface="Arial" charset="0"/>
              </a:rPr>
              <a:t>Second, you can also have a View with an identifier set to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android:empty</a:t>
            </a:r>
            <a:r>
              <a:rPr lang="en-US" dirty="0">
                <a:latin typeface="Arial" charset="0"/>
              </a:rPr>
              <a:t> to have a View display when no data is returned from the Adapter. </a:t>
            </a:r>
          </a:p>
          <a:p>
            <a:r>
              <a:rPr lang="en-US" dirty="0">
                <a:latin typeface="Arial" charset="0"/>
              </a:rPr>
              <a:t>Finally, this </a:t>
            </a:r>
            <a:r>
              <a:rPr lang="en-US" b="1" dirty="0">
                <a:latin typeface="Arial" charset="0"/>
              </a:rPr>
              <a:t>works only with </a:t>
            </a:r>
            <a:r>
              <a:rPr lang="en-US" b="1" dirty="0" err="1">
                <a:latin typeface="Arial" charset="0"/>
              </a:rPr>
              <a:t>ListView</a:t>
            </a:r>
            <a:r>
              <a:rPr lang="en-US" b="1" dirty="0">
                <a:latin typeface="Arial" charset="0"/>
              </a:rPr>
              <a:t> controls</a:t>
            </a:r>
            <a:r>
              <a:rPr lang="en-US" dirty="0">
                <a:latin typeface="Arial" charset="0"/>
              </a:rPr>
              <a:t>, so it has limited use. 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A3D8E5-C4E5-D24B-AAA9-99B829F2C48B}" type="datetime1">
              <a:rPr lang="en-US">
                <a:solidFill>
                  <a:srgbClr val="339966"/>
                </a:solidFill>
              </a:rPr>
              <a:pPr eaLnBrk="1" hangingPunct="1"/>
              <a:t>9/21/20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68204-C17C-C84B-89F3-2B29E67E4795}" type="slidenum">
              <a:rPr lang="en-US">
                <a:solidFill>
                  <a:srgbClr val="339966"/>
                </a:solidFill>
              </a:rPr>
              <a:pPr eaLnBrk="1" hangingPunct="1"/>
              <a:t>40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93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Using the </a:t>
            </a:r>
            <a:r>
              <a:rPr lang="en-US" b="1">
                <a:solidFill>
                  <a:srgbClr val="FFFFFF"/>
                </a:solidFill>
                <a:latin typeface="Arial" charset="0"/>
              </a:rPr>
              <a:t>ListActivity</a:t>
            </a: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Android </a:t>
            </a:r>
            <a:r>
              <a:rPr lang="en-CA" sz="2400" b="1" u="sng" dirty="0">
                <a:hlinkClick r:id="rId3"/>
              </a:rPr>
              <a:t>ListActivity</a:t>
            </a:r>
            <a:r>
              <a:rPr lang="en-US" sz="2400" dirty="0"/>
              <a:t> makes it simple to display a list of items in your application.  If the main purpose of a screen (</a:t>
            </a:r>
            <a:r>
              <a:rPr lang="en-US" sz="2400" b="1" u="sng" dirty="0">
                <a:hlinkClick r:id="rId4"/>
              </a:rPr>
              <a:t>Activity</a:t>
            </a:r>
            <a:r>
              <a:rPr lang="en-US" sz="2400" dirty="0"/>
              <a:t>) in your mobile application is to present a list of choices or content to the user, use </a:t>
            </a:r>
            <a:r>
              <a:rPr lang="en-US" sz="2400" dirty="0" err="1"/>
              <a:t>ListActivity</a:t>
            </a:r>
            <a:r>
              <a:rPr lang="en-US" sz="2400" dirty="0"/>
              <a:t> instead of Activity.  </a:t>
            </a:r>
          </a:p>
          <a:p>
            <a:r>
              <a:rPr lang="en-US" sz="2400" dirty="0"/>
              <a:t>If all you want to do is display a list to the user and nothing more, you don’t even need to create a layout definition for the activity. 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ListActivity</a:t>
            </a:r>
            <a:r>
              <a:rPr lang="en-US" sz="2400" dirty="0"/>
              <a:t> has a default layout that provides a </a:t>
            </a:r>
            <a:r>
              <a:rPr lang="en-US" sz="2400" dirty="0" err="1"/>
              <a:t>ListView</a:t>
            </a:r>
            <a:r>
              <a:rPr lang="en-US" sz="2400" dirty="0"/>
              <a:t> for you.  </a:t>
            </a:r>
          </a:p>
          <a:p>
            <a:r>
              <a:rPr lang="en-US" sz="2400" dirty="0"/>
              <a:t>However, if you wish to customize the way your </a:t>
            </a:r>
            <a:r>
              <a:rPr lang="en-US" sz="2400" dirty="0" err="1"/>
              <a:t>ListActivity</a:t>
            </a:r>
            <a:r>
              <a:rPr lang="en-US" sz="2400" dirty="0"/>
              <a:t> looks, the single required element in your layout definition is an object with an id of </a:t>
            </a:r>
            <a:r>
              <a:rPr lang="en-US" sz="2400" i="1" dirty="0"/>
              <a:t>@</a:t>
            </a:r>
            <a:r>
              <a:rPr lang="en-US" sz="2400" i="1" dirty="0" err="1"/>
              <a:t>android:id</a:t>
            </a:r>
            <a:r>
              <a:rPr lang="en-US" sz="2400" i="1" dirty="0"/>
              <a:t>/list</a:t>
            </a:r>
            <a:r>
              <a:rPr lang="en-US" sz="2400" dirty="0"/>
              <a:t>.  </a:t>
            </a: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B7A3D8E5-C4E5-D24B-AAA9-99B829F2C48B}" type="datetime1">
              <a:rPr lang="en-US">
                <a:solidFill>
                  <a:srgbClr val="FFFFFF"/>
                </a:solidFill>
              </a:rPr>
              <a:pPr eaLnBrk="1" hangingPunct="1">
                <a:spcAft>
                  <a:spcPts val="600"/>
                </a:spcAft>
              </a:pPr>
              <a:t>9/21/20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C7768204-C17C-C84B-89F3-2B29E67E4795}" type="slidenum">
              <a:rPr lang="en-US"/>
              <a:pPr eaLnBrk="1" hangingPunct="1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2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8" name="Rectangle 7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9" name="Freeform: Shape 7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</a:rPr>
              <a:t>Drawing on the Screen</a:t>
            </a:r>
          </a:p>
        </p:txBody>
      </p:sp>
      <p:sp>
        <p:nvSpPr>
          <p:cNvPr id="15370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To use the canvas just display the View like any other layout. </a:t>
            </a:r>
          </a:p>
          <a:p>
            <a:r>
              <a:rPr lang="en-US" dirty="0">
                <a:latin typeface="Arial" charset="0"/>
              </a:rPr>
              <a:t>In the </a:t>
            </a:r>
            <a:r>
              <a:rPr lang="en-US" dirty="0" err="1">
                <a:latin typeface="Arial" charset="0"/>
              </a:rPr>
              <a:t>onCreate</a:t>
            </a:r>
            <a:r>
              <a:rPr lang="en-US" dirty="0">
                <a:latin typeface="Arial" charset="0"/>
              </a:rPr>
              <a:t>() method use the following code:</a:t>
            </a:r>
          </a:p>
          <a:p>
            <a:pPr>
              <a:buFont typeface="Wingdings" charset="0"/>
              <a:buNone/>
            </a:pPr>
            <a:r>
              <a:rPr lang="en-US" err="1">
                <a:latin typeface="Arial" charset="0"/>
              </a:rPr>
              <a:t>setContentView</a:t>
            </a:r>
            <a:r>
              <a:rPr lang="en-US">
                <a:latin typeface="Arial" charset="0"/>
              </a:rPr>
              <a:t>(new </a:t>
            </a:r>
            <a:r>
              <a:rPr lang="en-US" err="1">
                <a:latin typeface="Arial" charset="0"/>
              </a:rPr>
              <a:t>ViewWithRedDot</a:t>
            </a:r>
            <a:r>
              <a:rPr lang="en-US">
                <a:latin typeface="Arial" charset="0"/>
              </a:rPr>
              <a:t>(this));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F7AEBB90-A193-8445-AD0E-090675FD3C57}" type="datetime1">
              <a:rPr lang="en-US"/>
              <a:pPr eaLnBrk="1" hangingPunct="1">
                <a:spcAft>
                  <a:spcPts val="600"/>
                </a:spcAft>
              </a:pPr>
              <a:t>9/21/20</a:t>
            </a:fld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59FDAF54-BF82-3047-8CC8-88ADAB62707A}" type="slidenum">
              <a:rPr lang="en-US"/>
              <a:pPr eaLnBrk="1" hangingPunct="1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6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000"/>
              <a:t>Canvas objects are used for drawing.</a:t>
            </a:r>
          </a:p>
          <a:p>
            <a:r>
              <a:rPr lang="en-US" sz="1000"/>
              <a:t>Create a subclass of the </a:t>
            </a:r>
            <a:r>
              <a:rPr lang="en-US" sz="1000" b="1"/>
              <a:t>View</a:t>
            </a:r>
            <a:r>
              <a:rPr lang="en-US" sz="1000"/>
              <a:t> class and write the drawing code in </a:t>
            </a:r>
            <a:r>
              <a:rPr lang="en-US" sz="1000" b="1" err="1"/>
              <a:t>onDraw</a:t>
            </a:r>
            <a:r>
              <a:rPr lang="en-US" sz="1000" b="1"/>
              <a:t>()</a:t>
            </a:r>
            <a:r>
              <a:rPr lang="en-US" sz="1000"/>
              <a:t> method.</a:t>
            </a:r>
          </a:p>
          <a:p>
            <a:pPr marL="0" indent="0">
              <a:buNone/>
            </a:pPr>
            <a:r>
              <a:rPr lang="en-US" sz="1000"/>
              <a:t>private static class </a:t>
            </a:r>
            <a:r>
              <a:rPr lang="en-US" sz="1000" err="1"/>
              <a:t>ViewWithRedDot</a:t>
            </a:r>
            <a:r>
              <a:rPr lang="en-US" sz="1000"/>
              <a:t> </a:t>
            </a:r>
            <a:r>
              <a:rPr lang="en-US" sz="1000" b="1"/>
              <a:t>extends View </a:t>
            </a:r>
            <a:r>
              <a:rPr lang="en-US" sz="100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public </a:t>
            </a:r>
            <a:r>
              <a:rPr lang="en-US" sz="1000" err="1"/>
              <a:t>ViewWithRedDot</a:t>
            </a:r>
            <a:r>
              <a:rPr lang="en-US" sz="1000"/>
              <a:t>(</a:t>
            </a:r>
            <a:r>
              <a:rPr lang="en-US" sz="1000" b="1"/>
              <a:t>Context</a:t>
            </a:r>
            <a:r>
              <a:rPr lang="en-US" sz="1000"/>
              <a:t> </a:t>
            </a:r>
            <a:r>
              <a:rPr lang="en-US" sz="1000" err="1"/>
              <a:t>context</a:t>
            </a:r>
            <a:r>
              <a:rPr lang="en-US" sz="1000"/>
              <a:t>) {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super(context);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@Override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protected void </a:t>
            </a:r>
            <a:r>
              <a:rPr lang="en-US" sz="1000" b="1" err="1"/>
              <a:t>onDraw</a:t>
            </a:r>
            <a:r>
              <a:rPr lang="en-US" sz="1000"/>
              <a:t>(</a:t>
            </a:r>
            <a:r>
              <a:rPr lang="en-US" sz="1000" b="1"/>
              <a:t>Canvas</a:t>
            </a:r>
            <a:r>
              <a:rPr lang="en-US" sz="1000"/>
              <a:t> </a:t>
            </a:r>
            <a:r>
              <a:rPr lang="en-US" sz="1000" err="1"/>
              <a:t>canvas</a:t>
            </a:r>
            <a:r>
              <a:rPr lang="en-US" sz="1000"/>
              <a:t>) {</a:t>
            </a:r>
          </a:p>
          <a:p>
            <a:pPr lvl="2">
              <a:buFont typeface="Wingdings" pitchFamily="2" charset="2"/>
              <a:buNone/>
            </a:pPr>
            <a:r>
              <a:rPr lang="en-US" sz="1000" err="1"/>
              <a:t>canvas.drawColor</a:t>
            </a:r>
            <a:r>
              <a:rPr lang="en-US" sz="1000"/>
              <a:t>(</a:t>
            </a:r>
            <a:r>
              <a:rPr lang="en-US" sz="1000" err="1"/>
              <a:t>Color.BLACK</a:t>
            </a:r>
            <a:r>
              <a:rPr lang="en-US" sz="1000"/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Paint </a:t>
            </a:r>
            <a:r>
              <a:rPr lang="en-US" sz="1000" err="1"/>
              <a:t>circlePaint</a:t>
            </a:r>
            <a:r>
              <a:rPr lang="en-US" sz="1000"/>
              <a:t> = new Paint();</a:t>
            </a:r>
          </a:p>
          <a:p>
            <a:pPr lvl="2">
              <a:buFont typeface="Wingdings" pitchFamily="2" charset="2"/>
              <a:buNone/>
            </a:pPr>
            <a:r>
              <a:rPr lang="en-US" sz="1000" err="1"/>
              <a:t>circlePaint.</a:t>
            </a:r>
            <a:r>
              <a:rPr lang="en-US" sz="1000" b="1" err="1"/>
              <a:t>setColor</a:t>
            </a:r>
            <a:r>
              <a:rPr lang="en-US" sz="1000" b="1"/>
              <a:t>(</a:t>
            </a:r>
            <a:r>
              <a:rPr lang="en-US" sz="1000" err="1"/>
              <a:t>Color.RED</a:t>
            </a:r>
            <a:r>
              <a:rPr lang="en-US" sz="1000"/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sz="1000" err="1"/>
              <a:t>canvas.</a:t>
            </a:r>
            <a:r>
              <a:rPr lang="en-US" sz="1000" b="1" err="1"/>
              <a:t>drawCircle</a:t>
            </a:r>
            <a:r>
              <a:rPr lang="en-US" sz="1000"/>
              <a:t>(</a:t>
            </a:r>
            <a:r>
              <a:rPr lang="en-US" sz="1000" err="1"/>
              <a:t>canvas.getWidth</a:t>
            </a:r>
            <a:r>
              <a:rPr lang="en-US" sz="1000"/>
              <a:t>()/2,</a:t>
            </a:r>
          </a:p>
          <a:p>
            <a:pPr lvl="2">
              <a:buFont typeface="Wingdings" pitchFamily="2" charset="2"/>
              <a:buNone/>
            </a:pPr>
            <a:r>
              <a:rPr lang="en-US" sz="1000" err="1"/>
              <a:t>canvas.getHeight</a:t>
            </a:r>
            <a:r>
              <a:rPr lang="en-US" sz="1000"/>
              <a:t>()/2,</a:t>
            </a:r>
          </a:p>
          <a:p>
            <a:pPr lvl="2">
              <a:buFont typeface="Wingdings" pitchFamily="2" charset="2"/>
              <a:buNone/>
            </a:pPr>
            <a:r>
              <a:rPr lang="en-US" sz="1000" err="1"/>
              <a:t>canvas.getWidth</a:t>
            </a:r>
            <a:r>
              <a:rPr lang="en-US" sz="1000"/>
              <a:t>()/3, </a:t>
            </a:r>
            <a:r>
              <a:rPr lang="en-US" sz="1000" err="1"/>
              <a:t>circlePaint</a:t>
            </a:r>
            <a:r>
              <a:rPr lang="en-US" sz="100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}</a:t>
            </a:r>
          </a:p>
          <a:p>
            <a:pPr>
              <a:buFont typeface="Wingdings" pitchFamily="2" charset="2"/>
              <a:buNone/>
            </a:pPr>
            <a:r>
              <a:rPr lang="en-US" sz="1000"/>
              <a:t>}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3E951A-43BB-45EE-97E5-AC8E83C4F4A8}" type="datetime1">
              <a:rPr lang="en-US" smtClean="0"/>
              <a:pPr>
                <a:spcAft>
                  <a:spcPts val="600"/>
                </a:spcAft>
              </a:pPr>
              <a:t>9/21/20</a:t>
            </a:fld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7AD-EACD-4B8A-9D2A-4FD107A23FED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4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To use the canvas just display the View like any other layout. </a:t>
            </a:r>
          </a:p>
          <a:p>
            <a:r>
              <a:rPr lang="en-US"/>
              <a:t>In the onCreate() method use the following code:</a:t>
            </a:r>
          </a:p>
          <a:p>
            <a:pPr>
              <a:buFont typeface="Wingdings" pitchFamily="2" charset="2"/>
              <a:buNone/>
            </a:pPr>
            <a:r>
              <a:rPr lang="en-US"/>
              <a:t>setContentView(new ViewWithRedDot(this));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9BBBF3-2D65-4FFE-863B-91441FD307D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BD3096-6283-491A-87EA-A9042A3E9513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03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Drawing on the Screen</a:t>
            </a:r>
          </a:p>
        </p:txBody>
      </p:sp>
      <p:pic>
        <p:nvPicPr>
          <p:cNvPr id="16390" name="Picture 14" descr="09fig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82548" y="1361100"/>
            <a:ext cx="2451652" cy="4011794"/>
          </a:xfrm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209800" y="5762625"/>
            <a:ext cx="7772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93" tIns="45646" rIns="91293" bIns="45646" anchor="ctr"/>
          <a:lstStyle/>
          <a:p>
            <a:pPr algn="ctr" defTabSz="911225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2482851" y="5762626"/>
            <a:ext cx="73326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69" tIns="41134" rIns="82269" bIns="41134">
            <a:spAutoFit/>
          </a:bodyPr>
          <a:lstStyle/>
          <a:p>
            <a:pPr algn="ctr"/>
            <a:r>
              <a:rPr lang="en-US" sz="1300" dirty="0"/>
              <a:t>The </a:t>
            </a:r>
            <a:r>
              <a:rPr lang="en-US" sz="1300" dirty="0" err="1"/>
              <a:t>ViewWithRedDot</a:t>
            </a:r>
            <a:r>
              <a:rPr lang="en-US" sz="1300" dirty="0"/>
              <a:t> view draws a red circle on a black canvas background.</a:t>
            </a:r>
          </a:p>
        </p:txBody>
      </p:sp>
    </p:spTree>
    <p:extLst>
      <p:ext uri="{BB962C8B-B14F-4D97-AF65-F5344CB8AC3E}">
        <p14:creationId xmlns:p14="http://schemas.microsoft.com/office/powerpoint/2010/main" val="757383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Canvas</a:t>
            </a:r>
            <a:r>
              <a:rPr lang="en-US" dirty="0"/>
              <a:t> (</a:t>
            </a:r>
            <a:r>
              <a:rPr lang="en-US" dirty="0" err="1"/>
              <a:t>android.graphics.Canvas</a:t>
            </a:r>
            <a:r>
              <a:rPr lang="en-US" dirty="0"/>
              <a:t>) contains the necessary methods available for drawing images, text, shapes, and support for clipping regions.</a:t>
            </a:r>
          </a:p>
          <a:p>
            <a:r>
              <a:rPr lang="en-US" dirty="0"/>
              <a:t>The dimensions of the </a:t>
            </a:r>
            <a:r>
              <a:rPr lang="en-US" b="1" dirty="0"/>
              <a:t>Canvas</a:t>
            </a:r>
            <a:r>
              <a:rPr lang="en-US" dirty="0"/>
              <a:t> are bound by the container view.</a:t>
            </a:r>
          </a:p>
          <a:p>
            <a:r>
              <a:rPr lang="en-US" dirty="0"/>
              <a:t>You can retrieve the size of the Canvas using the </a:t>
            </a:r>
            <a:r>
              <a:rPr lang="en-US" dirty="0" err="1"/>
              <a:t>getHeight</a:t>
            </a:r>
            <a:r>
              <a:rPr lang="en-US" dirty="0"/>
              <a:t>() and </a:t>
            </a:r>
            <a:r>
              <a:rPr lang="en-US" dirty="0" err="1"/>
              <a:t>getWidth</a:t>
            </a:r>
            <a:r>
              <a:rPr lang="en-US" dirty="0"/>
              <a:t>() methods.</a:t>
            </a:r>
          </a:p>
          <a:p>
            <a:r>
              <a:rPr lang="en-US" b="1" dirty="0"/>
              <a:t>Paint</a:t>
            </a:r>
            <a:r>
              <a:rPr lang="en-US" dirty="0"/>
              <a:t> (</a:t>
            </a:r>
            <a:r>
              <a:rPr lang="en-US" dirty="0" err="1"/>
              <a:t>android.graphics.Paint</a:t>
            </a:r>
            <a:r>
              <a:rPr lang="en-US" dirty="0"/>
              <a:t>) class encapsulates the </a:t>
            </a:r>
            <a:r>
              <a:rPr lang="en-US" b="1" dirty="0"/>
              <a:t>style</a:t>
            </a:r>
            <a:r>
              <a:rPr lang="en-US" dirty="0"/>
              <a:t> and </a:t>
            </a:r>
            <a:r>
              <a:rPr lang="en-US" b="1" dirty="0"/>
              <a:t>complex color </a:t>
            </a:r>
            <a:r>
              <a:rPr lang="en-US" dirty="0"/>
              <a:t>and rendering information, which can be applied to a </a:t>
            </a:r>
            <a:r>
              <a:rPr lang="en-US" dirty="0" err="1"/>
              <a:t>drawable</a:t>
            </a:r>
            <a:r>
              <a:rPr lang="en-US" dirty="0"/>
              <a:t> like a </a:t>
            </a:r>
            <a:r>
              <a:rPr lang="en-US" b="1" dirty="0"/>
              <a:t>graphic</a:t>
            </a:r>
            <a:r>
              <a:rPr lang="en-US" dirty="0"/>
              <a:t>, </a:t>
            </a:r>
            <a:r>
              <a:rPr lang="en-US" b="1" dirty="0"/>
              <a:t>shape</a:t>
            </a:r>
            <a:r>
              <a:rPr lang="en-US" dirty="0"/>
              <a:t>, or piece of </a:t>
            </a:r>
            <a:r>
              <a:rPr lang="en-US" b="1" dirty="0"/>
              <a:t>text</a:t>
            </a:r>
            <a:r>
              <a:rPr lang="en-US" dirty="0"/>
              <a:t> in a given Typeface.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49D8C8-5BDA-414F-8874-1BD38B2FE89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E7F386-A7CB-4905-80B1-02ADE0343F5D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3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 can set the color of the Paint using the </a:t>
            </a:r>
            <a:r>
              <a:rPr lang="en-US" dirty="0" err="1"/>
              <a:t>setColor</a:t>
            </a:r>
            <a:r>
              <a:rPr lang="en-US" dirty="0"/>
              <a:t>() method. </a:t>
            </a:r>
          </a:p>
          <a:p>
            <a:r>
              <a:rPr lang="en-US" dirty="0"/>
              <a:t>Standard colors are predefined within the </a:t>
            </a:r>
            <a:r>
              <a:rPr lang="en-US" dirty="0" err="1"/>
              <a:t>android.graphics.</a:t>
            </a:r>
            <a:r>
              <a:rPr lang="en-US" b="1" dirty="0" err="1"/>
              <a:t>Color</a:t>
            </a:r>
            <a:r>
              <a:rPr lang="en-US" dirty="0"/>
              <a:t> class. </a:t>
            </a:r>
          </a:p>
          <a:p>
            <a:r>
              <a:rPr lang="en-US" dirty="0"/>
              <a:t>For example, the following code sets the paint color to red:</a:t>
            </a:r>
          </a:p>
          <a:p>
            <a:pPr>
              <a:buFont typeface="Wingdings" pitchFamily="2" charset="2"/>
              <a:buNone/>
            </a:pPr>
            <a:r>
              <a:rPr lang="en-US"/>
              <a:t>Paint </a:t>
            </a:r>
            <a:r>
              <a:rPr lang="en-US" err="1"/>
              <a:t>redPaint</a:t>
            </a:r>
            <a:r>
              <a:rPr lang="en-US"/>
              <a:t> = new Paint();</a:t>
            </a:r>
          </a:p>
          <a:p>
            <a:pPr>
              <a:buFont typeface="Wingdings" pitchFamily="2" charset="2"/>
              <a:buNone/>
            </a:pPr>
            <a:r>
              <a:rPr lang="en-US" err="1"/>
              <a:t>redPaint.setColor</a:t>
            </a:r>
            <a:r>
              <a:rPr lang="en-US"/>
              <a:t>(</a:t>
            </a:r>
            <a:r>
              <a:rPr lang="en-US" err="1"/>
              <a:t>Color.RED</a:t>
            </a:r>
            <a:r>
              <a:rPr lang="en-US"/>
              <a:t>);</a:t>
            </a:r>
          </a:p>
          <a:p>
            <a:r>
              <a:rPr lang="en-US" dirty="0"/>
              <a:t>The following code instantiates a Paint object with antialiasing enabled:</a:t>
            </a:r>
          </a:p>
          <a:p>
            <a:pPr>
              <a:buFont typeface="Wingdings" pitchFamily="2" charset="2"/>
              <a:buNone/>
            </a:pPr>
            <a:r>
              <a:rPr lang="en-US"/>
              <a:t>Paint </a:t>
            </a:r>
            <a:r>
              <a:rPr lang="en-US" err="1"/>
              <a:t>aliasedPaint</a:t>
            </a:r>
            <a:r>
              <a:rPr lang="en-US"/>
              <a:t> = new Paint(</a:t>
            </a:r>
            <a:r>
              <a:rPr lang="en-US" err="1"/>
              <a:t>Paint.ANTI_ALIAS_FLAG</a:t>
            </a:r>
            <a:r>
              <a:rPr lang="en-US"/>
              <a:t>);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B94A76-240F-469F-A432-9107020880E3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09D6A7-BC21-4BEF-9E5B-4914EB125DD9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7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Paint Styles</a:t>
            </a:r>
          </a:p>
        </p:txBody>
      </p:sp>
      <p:sp useBgFill="1"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Paint style controls how an object is filled with color.</a:t>
            </a:r>
          </a:p>
          <a:p>
            <a:r>
              <a:rPr lang="en-US" dirty="0"/>
              <a:t>For example, the following code instantiates a Paint object and sets the Style to STROKE, which signifies that the object should be painted as a </a:t>
            </a:r>
            <a:r>
              <a:rPr lang="en-US" b="1" dirty="0"/>
              <a:t>line drawing and not filled</a:t>
            </a:r>
            <a:r>
              <a:rPr lang="en-US" dirty="0"/>
              <a:t> (the default):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Paint </a:t>
            </a:r>
            <a:r>
              <a:rPr lang="en-US" dirty="0" err="1">
                <a:solidFill>
                  <a:schemeClr val="tx1"/>
                </a:solidFill>
              </a:rPr>
              <a:t>linePaint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3333CC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Paint();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linePaint.</a:t>
            </a:r>
            <a:r>
              <a:rPr lang="en-US" dirty="0" err="1">
                <a:solidFill>
                  <a:schemeClr val="accent2"/>
                </a:solidFill>
              </a:rPr>
              <a:t>setStyle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Paint.Style.STROKE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FE3450-8597-4087-9265-29B89997FF31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0108B-EBD2-4D7F-B6CB-76894ED2CE1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and Paint</a:t>
            </a:r>
          </a:p>
        </p:txBody>
      </p:sp>
      <p:sp useBgFill="1"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provides a set of APIs for 2D-drawing that allow you to render your custom graphics on a canvas or modify the existing Views. When drawing 2D graphics, you have two choices to work with:</a:t>
            </a:r>
          </a:p>
          <a:p>
            <a:r>
              <a:rPr lang="en-CA" dirty="0"/>
              <a:t>Let’s get the example </a:t>
            </a:r>
            <a:r>
              <a:rPr lang="en-CA" b="1" dirty="0"/>
              <a:t>CanvasExample3</a:t>
            </a:r>
            <a:r>
              <a:rPr lang="en-CA" dirty="0"/>
              <a:t> from Week 6!</a:t>
            </a:r>
          </a:p>
          <a:p>
            <a:r>
              <a:rPr lang="en-CA" dirty="0"/>
              <a:t>How to add red circle when we start the application and still be able to continue to draw myself ?</a:t>
            </a:r>
          </a:p>
          <a:p>
            <a:r>
              <a:rPr lang="en-CA" dirty="0"/>
              <a:t>Let’s add logic to the clear button.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FE3450-8597-4087-9265-29B89997FF31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0108B-EBD2-4D7F-B6CB-76894ED2CE1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4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the indicator progress status programmatically as follows: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Progress = (</a:t>
            </a:r>
            <a:r>
              <a:rPr lang="en-US" sz="2000" dirty="0" err="1"/>
              <a:t>ProgressBar</a:t>
            </a:r>
            <a:r>
              <a:rPr lang="en-US" sz="2000" dirty="0"/>
              <a:t>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R.id.progress_bar</a:t>
            </a:r>
            <a:r>
              <a:rPr lang="en-US" sz="20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Progress.setProgress</a:t>
            </a:r>
            <a:r>
              <a:rPr lang="en-US" sz="2000" dirty="0"/>
              <a:t>(75);</a:t>
            </a:r>
          </a:p>
          <a:p>
            <a:pPr lvl="1"/>
            <a:r>
              <a:rPr lang="en-US" sz="2000" dirty="0"/>
              <a:t>Setting the progress to 75 shows the indicator at 75 percent complete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A585AA-8EDA-4245-9CFE-C1B9D655033F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00259-8CF0-48DC-8F05-39B75132FF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0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Paint Gradients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You can create a gradient of colors using one of the gradient subclasses.</a:t>
            </a:r>
          </a:p>
          <a:p>
            <a:r>
              <a:rPr lang="en-US" sz="2200" dirty="0"/>
              <a:t>The different gradient classes, including </a:t>
            </a:r>
            <a:r>
              <a:rPr lang="en-US" sz="2200" dirty="0" err="1"/>
              <a:t>LinearGradient</a:t>
            </a:r>
            <a:r>
              <a:rPr lang="en-US" sz="2200" dirty="0"/>
              <a:t>, </a:t>
            </a:r>
            <a:r>
              <a:rPr lang="en-US" sz="2200" dirty="0" err="1"/>
              <a:t>RadialGradient</a:t>
            </a:r>
            <a:r>
              <a:rPr lang="en-US" sz="2200" dirty="0"/>
              <a:t>, and </a:t>
            </a:r>
            <a:r>
              <a:rPr lang="en-US" sz="2200" dirty="0" err="1"/>
              <a:t>SweepGradient</a:t>
            </a:r>
            <a:r>
              <a:rPr lang="en-US" sz="2200" dirty="0"/>
              <a:t>, are available under the superclass </a:t>
            </a:r>
            <a:r>
              <a:rPr lang="en-US" sz="2200" dirty="0" err="1"/>
              <a:t>android.graphics.</a:t>
            </a:r>
            <a:r>
              <a:rPr lang="en-US" sz="2200" err="1"/>
              <a:t>Shader</a:t>
            </a:r>
            <a:r>
              <a:rPr lang="en-US" sz="2200" dirty="0"/>
              <a:t>.</a:t>
            </a:r>
          </a:p>
          <a:p>
            <a:r>
              <a:rPr lang="en-US" sz="2200" dirty="0"/>
              <a:t>All gradients need at least two colors—a </a:t>
            </a:r>
            <a:r>
              <a:rPr lang="en-US" sz="2200" b="1" dirty="0"/>
              <a:t>start color </a:t>
            </a:r>
            <a:r>
              <a:rPr lang="en-US" sz="2200" dirty="0"/>
              <a:t>and an </a:t>
            </a:r>
            <a:r>
              <a:rPr lang="en-US" sz="2200" b="1" dirty="0"/>
              <a:t>end color</a:t>
            </a:r>
            <a:r>
              <a:rPr lang="en-US" sz="2200" dirty="0"/>
              <a:t>—but might contain any number of colors in an array.</a:t>
            </a:r>
          </a:p>
          <a:p>
            <a:r>
              <a:rPr lang="en-US" sz="2200" dirty="0"/>
              <a:t>The different types of gradients are differentiated by the direction in which the gradient “flows.” </a:t>
            </a:r>
          </a:p>
          <a:p>
            <a:r>
              <a:rPr lang="en-US" sz="2200" dirty="0"/>
              <a:t>Gradients can be set to mirror and repeat as necessary.</a:t>
            </a:r>
          </a:p>
          <a:p>
            <a:r>
              <a:rPr lang="en-US" sz="2200" dirty="0"/>
              <a:t>You can set the Paint gradient using the </a:t>
            </a:r>
            <a:r>
              <a:rPr lang="en-US" sz="2200" dirty="0" err="1"/>
              <a:t>setShader</a:t>
            </a:r>
            <a:r>
              <a:rPr lang="en-US" sz="2200" dirty="0"/>
              <a:t>() method.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40E041-E898-4A5D-8A60-ADDEE0E7A25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83D56D-92D8-4839-9A99-425374358FCA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58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Paint</a:t>
            </a:r>
          </a:p>
        </p:txBody>
      </p:sp>
      <p:pic>
        <p:nvPicPr>
          <p:cNvPr id="21510" name="Picture 7" descr="09fig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57800" y="2629694"/>
            <a:ext cx="1676400" cy="2743200"/>
          </a:xfrm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209800" y="5762625"/>
            <a:ext cx="7772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93" tIns="45646" rIns="91293" bIns="45646" anchor="ctr"/>
          <a:lstStyle/>
          <a:p>
            <a:pPr algn="ctr" defTabSz="911225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482851" y="5762626"/>
            <a:ext cx="73326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69" tIns="41134" rIns="82269" bIns="41134">
            <a:spAutoFit/>
          </a:bodyPr>
          <a:lstStyle/>
          <a:p>
            <a:r>
              <a:rPr lang="en-US" sz="1300" dirty="0"/>
              <a:t>An example of a </a:t>
            </a:r>
            <a:r>
              <a:rPr lang="en-US" sz="1300" dirty="0" err="1"/>
              <a:t>LinearGradient</a:t>
            </a:r>
            <a:r>
              <a:rPr lang="en-US" sz="1300" dirty="0"/>
              <a:t> (top), a </a:t>
            </a:r>
            <a:r>
              <a:rPr lang="en-US" sz="1300" dirty="0" err="1"/>
              <a:t>RadialGradient</a:t>
            </a:r>
            <a:r>
              <a:rPr lang="en-US" sz="1300" dirty="0"/>
              <a:t> (right), and a </a:t>
            </a:r>
            <a:r>
              <a:rPr lang="en-US" sz="1300" dirty="0" err="1"/>
              <a:t>SweepGradient</a:t>
            </a:r>
            <a:r>
              <a:rPr lang="en-US" sz="1300" dirty="0"/>
              <a:t> </a:t>
            </a:r>
          </a:p>
          <a:p>
            <a:r>
              <a:rPr lang="en-US" sz="1300" dirty="0"/>
              <a:t>                   (bottom).</a:t>
            </a:r>
          </a:p>
        </p:txBody>
      </p:sp>
    </p:spTree>
    <p:extLst>
      <p:ext uri="{BB962C8B-B14F-4D97-AF65-F5344CB8AC3E}">
        <p14:creationId xmlns:p14="http://schemas.microsoft.com/office/powerpoint/2010/main" val="1583070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Linear Gradients</a:t>
            </a:r>
          </a:p>
        </p:txBody>
      </p:sp>
      <p:sp useBgFill="1"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 </a:t>
            </a:r>
            <a:r>
              <a:rPr lang="en-US" sz="2200" b="1" dirty="0"/>
              <a:t>linear</a:t>
            </a:r>
            <a:r>
              <a:rPr lang="en-US" sz="2200" dirty="0"/>
              <a:t> gradient is one that </a:t>
            </a:r>
            <a:r>
              <a:rPr lang="en-US" sz="2200" b="1" dirty="0"/>
              <a:t>changes colors along a single straight line</a:t>
            </a:r>
            <a:r>
              <a:rPr lang="en-US" sz="2200" dirty="0"/>
              <a:t>.</a:t>
            </a:r>
          </a:p>
          <a:p>
            <a:r>
              <a:rPr lang="en-US" sz="2200" dirty="0"/>
              <a:t>You can achieve this by creating a </a:t>
            </a:r>
            <a:r>
              <a:rPr lang="en-US" sz="2200" b="1" dirty="0" err="1"/>
              <a:t>LinearGradient</a:t>
            </a:r>
            <a:r>
              <a:rPr lang="en-US" sz="2200" dirty="0"/>
              <a:t> and setting the Paint method </a:t>
            </a:r>
            <a:r>
              <a:rPr lang="en-US" sz="2200" dirty="0" err="1">
                <a:solidFill>
                  <a:schemeClr val="accent2"/>
                </a:solidFill>
              </a:rPr>
              <a:t>setShader</a:t>
            </a:r>
            <a:r>
              <a:rPr lang="en-US" sz="2200" dirty="0">
                <a:solidFill>
                  <a:schemeClr val="accent2"/>
                </a:solidFill>
              </a:rPr>
              <a:t>()</a:t>
            </a:r>
            <a:r>
              <a:rPr lang="en-US" sz="2200" dirty="0"/>
              <a:t> before drawing on a Canvas, as follows: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/>
              <a:t>Paint</a:t>
            </a:r>
            <a:r>
              <a:rPr lang="en-US" sz="2000" dirty="0"/>
              <a:t> </a:t>
            </a:r>
            <a:r>
              <a:rPr lang="en-US" sz="2000" dirty="0" err="1"/>
              <a:t>circlePaint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3333CC"/>
                </a:solidFill>
              </a:rPr>
              <a:t>new</a:t>
            </a:r>
            <a:r>
              <a:rPr lang="en-US" sz="2000" dirty="0"/>
              <a:t> Paint(</a:t>
            </a:r>
            <a:r>
              <a:rPr lang="en-US" sz="2000" dirty="0" err="1"/>
              <a:t>Paint.ANTI_ALIAS_FLAG</a:t>
            </a:r>
            <a:r>
              <a:rPr lang="en-US" sz="20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/>
              <a:t> </a:t>
            </a:r>
            <a:r>
              <a:rPr lang="en-US" sz="2000" dirty="0" err="1"/>
              <a:t>linGrad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3333CC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LinearGradient</a:t>
            </a:r>
            <a:r>
              <a:rPr lang="en-US" sz="2000" dirty="0"/>
              <a:t>(0, 0, 25, 25,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Color.RED</a:t>
            </a:r>
            <a:r>
              <a:rPr lang="en-US" sz="2000" dirty="0"/>
              <a:t>, </a:t>
            </a:r>
            <a:r>
              <a:rPr lang="en-US" sz="2000" dirty="0" err="1"/>
              <a:t>Color.BLACK</a:t>
            </a:r>
            <a:r>
              <a:rPr lang="en-US" sz="2000" dirty="0"/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Shader.TileMode.MIRROR</a:t>
            </a:r>
            <a:r>
              <a:rPr lang="en-US" sz="20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circlePaint.</a:t>
            </a:r>
            <a:r>
              <a:rPr lang="en-US" sz="2000" b="1" dirty="0" err="1"/>
              <a:t>setShader</a:t>
            </a:r>
            <a:r>
              <a:rPr lang="en-US" sz="2000" dirty="0"/>
              <a:t>(</a:t>
            </a:r>
            <a:r>
              <a:rPr lang="en-US" sz="2000" dirty="0" err="1"/>
              <a:t>linGrad</a:t>
            </a:r>
            <a:r>
              <a:rPr lang="en-US" sz="20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canvas.</a:t>
            </a:r>
            <a:r>
              <a:rPr lang="en-US" sz="2000" b="1" dirty="0" err="1"/>
              <a:t>drawCircle</a:t>
            </a:r>
            <a:r>
              <a:rPr lang="en-US" sz="2000" dirty="0"/>
              <a:t>(100, 100, 100, </a:t>
            </a:r>
            <a:r>
              <a:rPr lang="en-US" sz="2000" dirty="0" err="1"/>
              <a:t>circlePaint</a:t>
            </a:r>
            <a:r>
              <a:rPr lang="en-US" sz="2000" dirty="0"/>
              <a:t>);</a:t>
            </a:r>
          </a:p>
          <a:p>
            <a:r>
              <a:rPr lang="en-US" sz="2200" dirty="0"/>
              <a:t>Get </a:t>
            </a:r>
            <a:r>
              <a:rPr lang="en-US" sz="2200" dirty="0" err="1"/>
              <a:t>LinearGradient</a:t>
            </a:r>
            <a:r>
              <a:rPr lang="en-US" sz="2200" dirty="0"/>
              <a:t> </a:t>
            </a:r>
            <a:r>
              <a:rPr lang="en-US" sz="2000" dirty="0"/>
              <a:t>from </a:t>
            </a:r>
            <a:r>
              <a:rPr lang="en-US" sz="2000" b="1" dirty="0">
                <a:solidFill>
                  <a:srgbClr val="FF0000"/>
                </a:solidFill>
              </a:rPr>
              <a:t>Week 6</a:t>
            </a:r>
            <a:r>
              <a:rPr lang="en-US" sz="2000" dirty="0"/>
              <a:t> and run it ?</a:t>
            </a:r>
          </a:p>
          <a:p>
            <a:pPr lvl="1">
              <a:buNone/>
            </a:pPr>
            <a:r>
              <a:rPr lang="en-US" sz="2000" dirty="0"/>
              <a:t>Test the Sweep as well (current commented out!).</a:t>
            </a:r>
          </a:p>
          <a:p>
            <a:pPr lvl="1">
              <a:buNone/>
            </a:pPr>
            <a:r>
              <a:rPr lang="en-US" sz="2000" dirty="0"/>
              <a:t>How to add text view to the layout ? LinearGradient2 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C9AF2D5-57C0-4A84-9E42-00D2A487BBC7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B5CDE-275F-4D43-A1DC-BA6887136D2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1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FRAGMENTS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A fragment is a </a:t>
            </a:r>
            <a:r>
              <a:rPr lang="en-US" sz="2400" b="1"/>
              <a:t>mini activity</a:t>
            </a:r>
            <a:r>
              <a:rPr lang="en-US" sz="2400"/>
              <a:t>. </a:t>
            </a:r>
          </a:p>
          <a:p>
            <a:r>
              <a:rPr lang="en-US" sz="2400"/>
              <a:t>An activity can have many fragments to contain views.</a:t>
            </a:r>
          </a:p>
          <a:p>
            <a:endParaRPr lang="en-US" sz="2400"/>
          </a:p>
        </p:txBody>
      </p:sp>
      <p:pic>
        <p:nvPicPr>
          <p:cNvPr id="4506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-1" b="487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</p:spPr>
      </p:pic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FC8B822-6FA1-4FC6-897A-4D48B1346060}" type="datetime1">
              <a:rPr lang="en-US" sz="1000"/>
              <a:pPr algn="r">
                <a:spcAft>
                  <a:spcPts val="600"/>
                </a:spcAft>
              </a:pPr>
              <a:t>9/21/20</a:t>
            </a:fld>
            <a:endParaRPr lang="en-US" sz="100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B6363A-2D04-438B-B095-A946BF1A1266}" type="slidenum">
              <a:rPr lang="en-US" sz="1000"/>
              <a:pPr>
                <a:spcAft>
                  <a:spcPts val="600"/>
                </a:spcAft>
              </a:pPr>
              <a:t>53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76783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FRAGMENTS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100"/>
              <a:t>Fragments are Java classes and load their UIs from corresponding XML files</a:t>
            </a:r>
          </a:p>
          <a:p>
            <a:r>
              <a:rPr lang="en-US" sz="1100"/>
              <a:t>A fragment extends the Fragment base class:</a:t>
            </a:r>
          </a:p>
          <a:p>
            <a:pPr lvl="1">
              <a:buFont typeface="Wingdings" pitchFamily="2" charset="2"/>
              <a:buNone/>
            </a:pPr>
            <a:r>
              <a:rPr lang="en-US" sz="1100" b="1"/>
              <a:t>public class Fragment1 extends Fragment {</a:t>
            </a:r>
          </a:p>
          <a:p>
            <a:pPr lvl="1">
              <a:buFont typeface="Wingdings" pitchFamily="2" charset="2"/>
              <a:buNone/>
            </a:pPr>
            <a:r>
              <a:rPr lang="en-US" sz="1100"/>
              <a:t>}</a:t>
            </a:r>
          </a:p>
          <a:p>
            <a:r>
              <a:rPr lang="en-US" sz="1100"/>
              <a:t>To add a fragment to an activity, you use the &lt;fragment&gt; element</a:t>
            </a:r>
          </a:p>
          <a:p>
            <a:pPr lvl="1">
              <a:buFont typeface="Wingdings" pitchFamily="2" charset="2"/>
              <a:buNone/>
            </a:pPr>
            <a:r>
              <a:rPr lang="en-US" sz="1100"/>
              <a:t>&lt;?xml version=”1.0” encoding=”utf-8”?&gt;</a:t>
            </a:r>
          </a:p>
          <a:p>
            <a:pPr lvl="1">
              <a:buFont typeface="Wingdings" pitchFamily="2" charset="2"/>
              <a:buNone/>
            </a:pPr>
            <a:r>
              <a:rPr lang="en-US" sz="1100"/>
              <a:t>&lt;</a:t>
            </a:r>
            <a:r>
              <a:rPr lang="en-US" sz="1100" err="1"/>
              <a:t>LinearLayout</a:t>
            </a:r>
            <a:r>
              <a:rPr lang="en-US" sz="1100"/>
              <a:t> </a:t>
            </a:r>
            <a:r>
              <a:rPr lang="en-US" sz="1100" err="1"/>
              <a:t>xmlns:android</a:t>
            </a:r>
            <a:r>
              <a:rPr lang="en-US" sz="1100"/>
              <a:t>=”http://schemas.android.com/</a:t>
            </a:r>
            <a:r>
              <a:rPr lang="en-US" sz="1100" err="1"/>
              <a:t>apk</a:t>
            </a:r>
            <a:r>
              <a:rPr lang="en-US" sz="1100"/>
              <a:t>/res/android”</a:t>
            </a:r>
          </a:p>
          <a:p>
            <a:pPr lvl="1">
              <a:buFont typeface="Wingdings" pitchFamily="2" charset="2"/>
              <a:buNone/>
            </a:pPr>
            <a:r>
              <a:rPr lang="en-US" sz="1100" err="1"/>
              <a:t>android:layout_width</a:t>
            </a:r>
            <a:r>
              <a:rPr lang="en-US" sz="1100"/>
              <a:t>=”</a:t>
            </a:r>
            <a:r>
              <a:rPr lang="en-US" sz="1100" err="1"/>
              <a:t>fill_parent</a:t>
            </a:r>
            <a:r>
              <a:rPr lang="en-US" sz="1100"/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sz="1100" err="1"/>
              <a:t>android:layout_height</a:t>
            </a:r>
            <a:r>
              <a:rPr lang="en-US" sz="1100"/>
              <a:t>=”</a:t>
            </a:r>
            <a:r>
              <a:rPr lang="en-US" sz="1100" err="1"/>
              <a:t>fill_parent</a:t>
            </a:r>
            <a:r>
              <a:rPr lang="en-US" sz="1100"/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sz="1100" err="1"/>
              <a:t>android:orientation</a:t>
            </a:r>
            <a:r>
              <a:rPr lang="en-US" sz="1100"/>
              <a:t>=”</a:t>
            </a:r>
            <a:r>
              <a:rPr lang="en-US" sz="1100" b="1"/>
              <a:t>horizontal” &gt;</a:t>
            </a:r>
          </a:p>
          <a:p>
            <a:pPr lvl="1">
              <a:buFont typeface="Wingdings" pitchFamily="2" charset="2"/>
              <a:buNone/>
            </a:pPr>
            <a:r>
              <a:rPr lang="en-US" sz="1100" b="1"/>
              <a:t>&lt;fragment</a:t>
            </a:r>
          </a:p>
          <a:p>
            <a:pPr lvl="1">
              <a:buFont typeface="Wingdings" pitchFamily="2" charset="2"/>
              <a:buNone/>
            </a:pPr>
            <a:r>
              <a:rPr lang="en-US" sz="1100" err="1"/>
              <a:t>android:name</a:t>
            </a:r>
            <a:r>
              <a:rPr lang="en-US" sz="1100"/>
              <a:t>=”net.learn2develop.Fragments.Fragment1”</a:t>
            </a:r>
          </a:p>
          <a:p>
            <a:pPr lvl="1">
              <a:buFont typeface="Wingdings" pitchFamily="2" charset="2"/>
              <a:buNone/>
            </a:pPr>
            <a:r>
              <a:rPr lang="en-US" sz="1100" err="1"/>
              <a:t>android:id</a:t>
            </a:r>
            <a:r>
              <a:rPr lang="en-US" sz="1100"/>
              <a:t>=”@+id/fragment1”</a:t>
            </a:r>
          </a:p>
          <a:p>
            <a:pPr lvl="1">
              <a:buFont typeface="Wingdings" pitchFamily="2" charset="2"/>
              <a:buNone/>
            </a:pPr>
            <a:r>
              <a:rPr lang="en-US" sz="1100" err="1"/>
              <a:t>android:layout_weight</a:t>
            </a:r>
            <a:r>
              <a:rPr lang="en-US" sz="1100"/>
              <a:t>=”1”</a:t>
            </a:r>
          </a:p>
          <a:p>
            <a:pPr lvl="1">
              <a:buFont typeface="Wingdings" pitchFamily="2" charset="2"/>
              <a:buNone/>
            </a:pPr>
            <a:r>
              <a:rPr lang="en-US" sz="1100" err="1"/>
              <a:t>android:layout_width</a:t>
            </a:r>
            <a:r>
              <a:rPr lang="en-US" sz="1100"/>
              <a:t>=”0px”</a:t>
            </a:r>
          </a:p>
          <a:p>
            <a:pPr lvl="1">
              <a:buFont typeface="Wingdings" pitchFamily="2" charset="2"/>
              <a:buNone/>
            </a:pPr>
            <a:r>
              <a:rPr lang="en-US" sz="1100" err="1"/>
              <a:t>android:layout_height</a:t>
            </a:r>
            <a:r>
              <a:rPr lang="en-US" sz="1100"/>
              <a:t>=”</a:t>
            </a:r>
            <a:r>
              <a:rPr lang="en-US" sz="1100" err="1"/>
              <a:t>match_parent</a:t>
            </a:r>
            <a:r>
              <a:rPr lang="en-US" sz="1100"/>
              <a:t>” /&gt;</a:t>
            </a:r>
          </a:p>
          <a:p>
            <a:pPr lvl="1">
              <a:buFont typeface="Wingdings" pitchFamily="2" charset="2"/>
              <a:buNone/>
            </a:pPr>
            <a:r>
              <a:rPr lang="en-US" sz="1100"/>
              <a:t>………..</a:t>
            </a:r>
          </a:p>
          <a:p>
            <a:endParaRPr lang="en-US" sz="110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F5DEEED-46E3-4F6D-B912-C763D9157F8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990E8E-355D-44F9-8A9D-1F9CD427F00F}" type="slidenum">
              <a:rPr lang="en-US" smtClean="0"/>
              <a:pPr>
                <a:spcAft>
                  <a:spcPts val="600"/>
                </a:spcAft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FRAGMENTS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300"/>
              <a:t>You can add fragments dynamically to activities during runtime.</a:t>
            </a:r>
          </a:p>
          <a:p>
            <a:pPr lvl="1"/>
            <a:r>
              <a:rPr lang="en-US" sz="1300"/>
              <a:t>FragmentManager class</a:t>
            </a:r>
          </a:p>
          <a:p>
            <a:pPr lvl="1"/>
            <a:r>
              <a:rPr lang="en-US" sz="1300"/>
              <a:t>FragmentTransaction class</a:t>
            </a:r>
          </a:p>
          <a:p>
            <a:pPr lvl="1">
              <a:buFont typeface="Wingdings" pitchFamily="2" charset="2"/>
              <a:buNone/>
            </a:pPr>
            <a:r>
              <a:rPr lang="en-US" sz="1300" b="1"/>
              <a:t>FragmentManager fragmentManager = getFragmentManager();</a:t>
            </a:r>
          </a:p>
          <a:p>
            <a:pPr lvl="1">
              <a:buFont typeface="Wingdings" pitchFamily="2" charset="2"/>
              <a:buNone/>
            </a:pPr>
            <a:r>
              <a:rPr lang="en-US" sz="1300" b="1"/>
              <a:t>FragmentTransaction fragmentTransaction =</a:t>
            </a:r>
          </a:p>
          <a:p>
            <a:pPr lvl="1">
              <a:buFont typeface="Wingdings" pitchFamily="2" charset="2"/>
              <a:buNone/>
            </a:pPr>
            <a:r>
              <a:rPr lang="en-US" sz="1300" b="1"/>
              <a:t>fragmentManager.beginTransaction();</a:t>
            </a:r>
          </a:p>
          <a:p>
            <a:pPr lvl="1">
              <a:buFont typeface="Wingdings" pitchFamily="2" charset="2"/>
              <a:buNone/>
            </a:pPr>
            <a:r>
              <a:rPr lang="en-US" sz="1300" b="1"/>
              <a:t>//---get the current display info---</a:t>
            </a:r>
          </a:p>
          <a:p>
            <a:pPr lvl="1">
              <a:buFont typeface="Wingdings" pitchFamily="2" charset="2"/>
              <a:buNone/>
            </a:pPr>
            <a:r>
              <a:rPr lang="en-US" sz="1300" b="1"/>
              <a:t>WindowManager wm = getWindowManager();</a:t>
            </a:r>
          </a:p>
          <a:p>
            <a:pPr lvl="1">
              <a:buFont typeface="Wingdings" pitchFamily="2" charset="2"/>
              <a:buNone/>
            </a:pPr>
            <a:r>
              <a:rPr lang="en-US" sz="1300" b="1"/>
              <a:t>Display d = wm.getDefaultDisplay();</a:t>
            </a:r>
          </a:p>
          <a:p>
            <a:pPr lvl="1">
              <a:buFont typeface="Wingdings" pitchFamily="2" charset="2"/>
              <a:buNone/>
            </a:pPr>
            <a:r>
              <a:rPr lang="en-US" sz="1300" b="1"/>
              <a:t>if (d.getWidth() &gt; d.getHeight())</a:t>
            </a:r>
          </a:p>
          <a:p>
            <a:pPr lvl="1">
              <a:buFont typeface="Wingdings" pitchFamily="2" charset="2"/>
              <a:buNone/>
            </a:pPr>
            <a:r>
              <a:rPr lang="en-US" sz="1300" b="1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300" b="1"/>
              <a:t>//---landscape mode---</a:t>
            </a:r>
          </a:p>
          <a:p>
            <a:pPr lvl="2">
              <a:buFont typeface="Wingdings" pitchFamily="2" charset="2"/>
              <a:buNone/>
            </a:pPr>
            <a:r>
              <a:rPr lang="en-US" sz="1300" b="1"/>
              <a:t>Fragment1 fragment1 = new Fragment1();</a:t>
            </a:r>
          </a:p>
          <a:p>
            <a:pPr lvl="2">
              <a:buFont typeface="Wingdings" pitchFamily="2" charset="2"/>
              <a:buNone/>
            </a:pPr>
            <a:r>
              <a:rPr lang="en-US" sz="1300" b="1"/>
              <a:t>// android.R.id.content refers to the content</a:t>
            </a:r>
          </a:p>
          <a:p>
            <a:pPr lvl="2">
              <a:buFont typeface="Wingdings" pitchFamily="2" charset="2"/>
              <a:buNone/>
            </a:pPr>
            <a:r>
              <a:rPr lang="en-US" sz="1300" b="1"/>
              <a:t>// view of the activity</a:t>
            </a:r>
          </a:p>
          <a:p>
            <a:pPr lvl="2">
              <a:buFont typeface="Wingdings" pitchFamily="2" charset="2"/>
              <a:buNone/>
            </a:pPr>
            <a:r>
              <a:rPr lang="en-US" sz="1300" b="1"/>
              <a:t>fragmentTransaction.replace(</a:t>
            </a:r>
          </a:p>
          <a:p>
            <a:pPr lvl="2">
              <a:buFont typeface="Wingdings" pitchFamily="2" charset="2"/>
              <a:buNone/>
            </a:pPr>
            <a:r>
              <a:rPr lang="en-US" sz="1300" b="1"/>
              <a:t>android.R.id.content, fragment1);</a:t>
            </a:r>
          </a:p>
          <a:p>
            <a:pPr lvl="1">
              <a:buFont typeface="Wingdings" pitchFamily="2" charset="2"/>
              <a:buNone/>
            </a:pPr>
            <a:r>
              <a:rPr lang="en-US" sz="1300" b="1"/>
              <a:t>}</a:t>
            </a:r>
          </a:p>
          <a:p>
            <a:endParaRPr lang="en-US" sz="1300"/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BC63B1-A6A5-4582-A7A5-D681114D661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C19813-DE98-4FCC-9633-1710E4DB9D53}" type="slidenum">
              <a:rPr lang="en-US" smtClean="0"/>
              <a:pPr>
                <a:spcAft>
                  <a:spcPts val="600"/>
                </a:spcAft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9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FRAGMENTS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dirty="0"/>
              <a:t>else</a:t>
            </a:r>
          </a:p>
          <a:p>
            <a:pPr>
              <a:buFont typeface="Wingdings" pitchFamily="2" charset="2"/>
              <a:buNone/>
            </a:pPr>
            <a:r>
              <a:rPr lang="en-US" sz="1800" b="1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339966"/>
                </a:solidFill>
              </a:rPr>
              <a:t>//---portrait mode---</a:t>
            </a:r>
          </a:p>
          <a:p>
            <a:pPr>
              <a:buFont typeface="Wingdings" pitchFamily="2" charset="2"/>
              <a:buNone/>
            </a:pPr>
            <a:r>
              <a:rPr lang="en-US" sz="1800" b="1" dirty="0"/>
              <a:t>Fragment2 fragment2 = new Fragment2();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 err="1"/>
              <a:t>fragmentTransaction.replace</a:t>
            </a:r>
            <a:r>
              <a:rPr lang="en-US" sz="1800" b="1" dirty="0"/>
              <a:t>(</a:t>
            </a:r>
          </a:p>
          <a:p>
            <a:pPr>
              <a:buFont typeface="Wingdings" pitchFamily="2" charset="2"/>
              <a:buNone/>
            </a:pPr>
            <a:r>
              <a:rPr lang="en-US" sz="1800" b="1" dirty="0" err="1"/>
              <a:t>android.R.id.content</a:t>
            </a:r>
            <a:r>
              <a:rPr lang="en-US" sz="1800" b="1" dirty="0"/>
              <a:t>, fragment2);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sz="1800" b="1" dirty="0" err="1"/>
              <a:t>fragmentTransaction.commit</a:t>
            </a:r>
            <a:r>
              <a:rPr lang="en-US" sz="1800" b="1" dirty="0"/>
              <a:t>();</a:t>
            </a:r>
          </a:p>
          <a:p>
            <a:pPr>
              <a:buFont typeface="Wingdings" pitchFamily="2" charset="2"/>
              <a:buNone/>
            </a:pPr>
            <a:endParaRPr lang="en-US" sz="1800" b="1" dirty="0"/>
          </a:p>
          <a:p>
            <a:r>
              <a:rPr lang="en-US" dirty="0"/>
              <a:t>Fragments From Module 6.</a:t>
            </a:r>
            <a:endParaRPr lang="en-US" b="1" dirty="0"/>
          </a:p>
          <a:p>
            <a:endParaRPr lang="en-US" sz="1800" b="1" dirty="0"/>
          </a:p>
          <a:p>
            <a:endParaRPr lang="en-US" sz="1800" dirty="0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7C9B53A-B8E0-4787-9019-FD7E97DB1318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9459BA-BD16-49A8-A872-DC8E55D4295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FRAGMENTS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E4924-1225-4F95-98A8-DCDC08D61BC6}" type="datetime1">
              <a:rPr lang="en-US" smtClean="0"/>
              <a:pPr>
                <a:defRPr/>
              </a:pPr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B896A-C194-4F50-BB12-973ACBD0F4F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6" y="934810"/>
            <a:ext cx="3362325" cy="53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92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Fragment’s life cycle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fragment is being created, it goes through the following states:</a:t>
            </a:r>
          </a:p>
          <a:p>
            <a:pPr lvl="1">
              <a:buNone/>
            </a:pPr>
            <a:r>
              <a:rPr lang="en-US" dirty="0"/>
              <a:t>➤ </a:t>
            </a:r>
            <a:r>
              <a:rPr lang="en-US" dirty="0" err="1"/>
              <a:t>onAttach</a:t>
            </a:r>
            <a:r>
              <a:rPr lang="en-US" dirty="0"/>
              <a:t>() - fragment is associated with its activity</a:t>
            </a:r>
          </a:p>
          <a:p>
            <a:pPr lvl="1">
              <a:buNone/>
            </a:pPr>
            <a:r>
              <a:rPr lang="en-US" dirty="0"/>
              <a:t>➤ </a:t>
            </a:r>
            <a:r>
              <a:rPr lang="en-US" dirty="0" err="1"/>
              <a:t>onCreate</a:t>
            </a:r>
            <a:r>
              <a:rPr lang="en-US" dirty="0"/>
              <a:t>() - initial creation of the fragment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➤ </a:t>
            </a:r>
            <a:r>
              <a:rPr lang="en-US" dirty="0" err="1"/>
              <a:t>onCreateView</a:t>
            </a:r>
            <a:r>
              <a:rPr lang="en-US" dirty="0"/>
              <a:t>() – creates fragment view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➤ </a:t>
            </a:r>
            <a:r>
              <a:rPr lang="en-US" dirty="0" err="1"/>
              <a:t>onActivityCreated</a:t>
            </a:r>
            <a:r>
              <a:rPr lang="en-US" dirty="0"/>
              <a:t>() – its activity finished </a:t>
            </a:r>
            <a:r>
              <a:rPr lang="en-US" dirty="0" err="1"/>
              <a:t>onCreate</a:t>
            </a:r>
            <a:endParaRPr lang="en-US" dirty="0"/>
          </a:p>
          <a:p>
            <a:r>
              <a:rPr lang="en-US" dirty="0"/>
              <a:t>When the fragment becomes visible, it goes through these states:</a:t>
            </a:r>
          </a:p>
          <a:p>
            <a:pPr lvl="1">
              <a:buNone/>
            </a:pPr>
            <a:r>
              <a:rPr lang="en-US" dirty="0"/>
              <a:t>➤ </a:t>
            </a:r>
            <a:r>
              <a:rPr lang="en-US" dirty="0" err="1">
                <a:solidFill>
                  <a:schemeClr val="tx1"/>
                </a:solidFill>
              </a:rPr>
              <a:t>onStart</a:t>
            </a:r>
            <a:r>
              <a:rPr lang="en-US" dirty="0">
                <a:solidFill>
                  <a:schemeClr val="tx1"/>
                </a:solidFill>
              </a:rPr>
              <a:t>() - </a:t>
            </a:r>
            <a:r>
              <a:rPr lang="en-US" dirty="0"/>
              <a:t>makes the fragment visible to the user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➤ </a:t>
            </a:r>
            <a:r>
              <a:rPr lang="en-US" dirty="0" err="1">
                <a:solidFill>
                  <a:schemeClr val="tx1"/>
                </a:solidFill>
              </a:rPr>
              <a:t>onResume</a:t>
            </a:r>
            <a:r>
              <a:rPr lang="en-US" dirty="0">
                <a:solidFill>
                  <a:schemeClr val="tx1"/>
                </a:solidFill>
              </a:rPr>
              <a:t>() - </a:t>
            </a:r>
            <a:r>
              <a:rPr lang="en-US" dirty="0"/>
              <a:t>makes the fragment interacting with the user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B252D7-3612-4259-A7C2-284EB8355138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76FF33-13CB-423E-8FBB-478B78F7F5E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7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Fragment’s life cycle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the fragment goes into the background mode, it goes through these states: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➤ </a:t>
            </a:r>
            <a:r>
              <a:rPr lang="en-US" sz="2000" dirty="0" err="1"/>
              <a:t>onPause</a:t>
            </a:r>
            <a:r>
              <a:rPr lang="en-US" sz="2000" dirty="0"/>
              <a:t>()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➤ </a:t>
            </a:r>
            <a:r>
              <a:rPr lang="en-US" sz="2000" dirty="0" err="1"/>
              <a:t>onStop</a:t>
            </a:r>
            <a:r>
              <a:rPr lang="en-US" sz="2000" dirty="0"/>
              <a:t>()</a:t>
            </a:r>
          </a:p>
          <a:p>
            <a:r>
              <a:rPr lang="en-US" sz="2000" dirty="0"/>
              <a:t>When the fragment is destroyed (when the activity it is currently hosted in is destroyed), it goes through the following states: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onPause</a:t>
            </a:r>
            <a:r>
              <a:rPr lang="en-US" sz="2000" dirty="0"/>
              <a:t>() - fragment is no longer interacting with the user 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onStop</a:t>
            </a:r>
            <a:r>
              <a:rPr lang="en-US" sz="2000" dirty="0"/>
              <a:t>() - fragment is no longer visible to the user 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onDestroyView</a:t>
            </a:r>
            <a:r>
              <a:rPr lang="en-US" sz="2000" dirty="0"/>
              <a:t>() - clean up resources associated with its View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onDestroy</a:t>
            </a:r>
            <a:r>
              <a:rPr lang="en-US" sz="2000" dirty="0"/>
              <a:t>() - final cleanup of the fragment's state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onDetach</a:t>
            </a:r>
            <a:r>
              <a:rPr lang="en-US" sz="2000" dirty="0"/>
              <a:t>() – before the fragment no longer being associated with its activity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D1EFBE-3372-418E-8026-B082023D9150}" type="datetime1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97957E-86A4-4F18-94C1-6DE0A5E1ECC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type is a </a:t>
            </a:r>
            <a:r>
              <a:rPr lang="en-US" b="1" dirty="0"/>
              <a:t>horizontal progress </a:t>
            </a:r>
            <a:r>
              <a:rPr lang="en-US" dirty="0"/>
              <a:t>bar that </a:t>
            </a:r>
            <a:r>
              <a:rPr lang="en-US" b="1" dirty="0"/>
              <a:t>shows the completeness </a:t>
            </a:r>
            <a:r>
              <a:rPr lang="en-US" dirty="0"/>
              <a:t>of an action.</a:t>
            </a:r>
          </a:p>
          <a:p>
            <a:pPr lvl="1"/>
            <a:r>
              <a:rPr lang="en-US" sz="2000" dirty="0"/>
              <a:t>For example, you can see how much of a file is downloading.</a:t>
            </a:r>
          </a:p>
          <a:p>
            <a:pPr lvl="1"/>
            <a:r>
              <a:rPr lang="en-US" sz="2000" dirty="0"/>
              <a:t>This horizontal progress bar can also have a secondary progress indicator on it</a:t>
            </a:r>
          </a:p>
          <a:p>
            <a:r>
              <a:rPr lang="en-US" dirty="0"/>
              <a:t>This example shows the layout definition for a horizontal progress indicator:</a:t>
            </a:r>
          </a:p>
          <a:p>
            <a:pPr lvl="1">
              <a:buNone/>
            </a:pPr>
            <a:r>
              <a:rPr lang="en-US" sz="2000" dirty="0"/>
              <a:t>&lt;</a:t>
            </a:r>
            <a:r>
              <a:rPr lang="en-US" sz="2000" dirty="0" err="1"/>
              <a:t>ProgressBar</a:t>
            </a:r>
            <a:r>
              <a:rPr lang="en-US" sz="2000" dirty="0"/>
              <a:t> </a:t>
            </a:r>
            <a:r>
              <a:rPr lang="en-US" sz="2000" dirty="0" err="1"/>
              <a:t>android:id</a:t>
            </a:r>
            <a:r>
              <a:rPr lang="en-US" sz="2000" dirty="0"/>
              <a:t>=</a:t>
            </a:r>
            <a:r>
              <a:rPr lang="en-US" sz="2000" i="1" dirty="0"/>
              <a:t>"@+id/</a:t>
            </a:r>
            <a:r>
              <a:rPr lang="en-US" sz="2000" i="1" dirty="0" err="1"/>
              <a:t>progressbar</a:t>
            </a:r>
            <a:r>
              <a:rPr lang="en-US" sz="2000" i="1" dirty="0"/>
              <a:t>"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android:layout_width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err="1"/>
              <a:t>fill_parent</a:t>
            </a:r>
            <a:r>
              <a:rPr lang="en-US" sz="2000" i="1" dirty="0"/>
              <a:t>" 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android:layout_height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err="1"/>
              <a:t>wrap_content</a:t>
            </a:r>
            <a:r>
              <a:rPr lang="en-US" sz="2000" i="1" dirty="0"/>
              <a:t>"</a:t>
            </a:r>
          </a:p>
          <a:p>
            <a:pPr lvl="1">
              <a:buNone/>
            </a:pPr>
            <a:r>
              <a:rPr lang="en-US" sz="2000" dirty="0"/>
              <a:t>    style=</a:t>
            </a:r>
            <a:r>
              <a:rPr lang="en-US" sz="2000" i="1" dirty="0"/>
              <a:t>"@</a:t>
            </a:r>
            <a:r>
              <a:rPr lang="en-US" sz="2000" i="1" dirty="0" err="1"/>
              <a:t>android:style</a:t>
            </a:r>
            <a:r>
              <a:rPr lang="en-US" sz="2000" i="1" dirty="0"/>
              <a:t>/</a:t>
            </a:r>
            <a:r>
              <a:rPr lang="en-US" sz="2000" i="1" dirty="0" err="1"/>
              <a:t>Widget.ProgressBar.</a:t>
            </a:r>
            <a:r>
              <a:rPr lang="en-US" sz="2000" b="1" i="1" dirty="0" err="1"/>
              <a:t>Horizontal</a:t>
            </a:r>
            <a:r>
              <a:rPr lang="en-US" sz="2000" i="1" dirty="0"/>
              <a:t>" /&gt;</a:t>
            </a:r>
            <a:endParaRPr lang="en-US" sz="2000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CBCCD02-06D4-41DD-9232-57852BA2414E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A7151-55E9-4052-9E5B-64361BD1D8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3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Fragment’s life cycle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 activities, you can restore an instance of a fragment using a Bundle object, in the following states: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➤ </a:t>
            </a:r>
            <a:r>
              <a:rPr lang="en-US">
                <a:solidFill>
                  <a:schemeClr val="tx1"/>
                </a:solidFill>
              </a:rPr>
              <a:t>onCreate()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➤ onCreateView()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➤ onActivityCreated()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9C17C1-5667-4E43-B6F0-0A410E8056CB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BD9763-A430-4C9F-A35D-04D1EA18A58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Interactions between Fragments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you can obtain the activity in which a fragment is currently embedded by first using the </a:t>
            </a:r>
            <a:r>
              <a:rPr lang="en-US" b="1" dirty="0" err="1"/>
              <a:t>getActivity</a:t>
            </a:r>
            <a:r>
              <a:rPr lang="en-US" b="1" dirty="0"/>
              <a:t>()</a:t>
            </a:r>
            <a:r>
              <a:rPr lang="en-US" dirty="0"/>
              <a:t> method and then using the </a:t>
            </a:r>
            <a:r>
              <a:rPr lang="en-US" b="1" dirty="0" err="1"/>
              <a:t>findViewById</a:t>
            </a:r>
            <a:r>
              <a:rPr lang="en-US" b="1" dirty="0"/>
              <a:t>()</a:t>
            </a:r>
            <a:r>
              <a:rPr lang="en-US" dirty="0"/>
              <a:t> method to locate the view(s) contained within the fragment: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TextView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lbl</a:t>
            </a:r>
            <a:r>
              <a:rPr lang="en-US" dirty="0">
                <a:solidFill>
                  <a:schemeClr val="tx1"/>
                </a:solidFill>
              </a:rPr>
              <a:t> = (</a:t>
            </a:r>
            <a:r>
              <a:rPr lang="en-US" dirty="0" err="1">
                <a:solidFill>
                  <a:schemeClr val="tx1"/>
                </a:solidFill>
              </a:rPr>
              <a:t>TextView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getActivity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(R.id.lblFragment1);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Toast.</a:t>
            </a:r>
            <a:r>
              <a:rPr lang="en-US" i="1" dirty="0" err="1">
                <a:solidFill>
                  <a:schemeClr val="tx1"/>
                </a:solidFill>
              </a:rPr>
              <a:t>makeText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getActivity</a:t>
            </a:r>
            <a:r>
              <a:rPr lang="en-US" i="1" dirty="0">
                <a:solidFill>
                  <a:schemeClr val="tx1"/>
                </a:solidFill>
              </a:rPr>
              <a:t>(), </a:t>
            </a:r>
            <a:r>
              <a:rPr lang="en-US" i="1" dirty="0" err="1">
                <a:solidFill>
                  <a:schemeClr val="tx1"/>
                </a:solidFill>
              </a:rPr>
              <a:t>lbl.getText</a:t>
            </a:r>
            <a:r>
              <a:rPr lang="en-US" i="1" dirty="0">
                <a:solidFill>
                  <a:schemeClr val="tx1"/>
                </a:solidFill>
              </a:rPr>
              <a:t>(),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Toast.LENGTH_SHORT</a:t>
            </a:r>
            <a:r>
              <a:rPr lang="en-US" dirty="0">
                <a:solidFill>
                  <a:schemeClr val="tx1"/>
                </a:solidFill>
              </a:rPr>
              <a:t>).show();</a:t>
            </a:r>
          </a:p>
          <a:p>
            <a:pPr lvl="2">
              <a:buNone/>
            </a:pPr>
            <a:r>
              <a:rPr lang="en-CA" dirty="0"/>
              <a:t>Use </a:t>
            </a:r>
            <a:r>
              <a:rPr lang="en-CA" dirty="0">
                <a:hlinkClick r:id="rId3"/>
              </a:rPr>
              <a:t>getView()</a:t>
            </a:r>
            <a:r>
              <a:rPr lang="en-CA" dirty="0"/>
              <a:t>. This will return the root view for the fragment, with this you can call </a:t>
            </a:r>
            <a:r>
              <a:rPr lang="en-CA" dirty="0" err="1"/>
              <a:t>findViewById</a:t>
            </a:r>
            <a:r>
              <a:rPr lang="en-CA" dirty="0"/>
              <a:t>().</a:t>
            </a:r>
          </a:p>
          <a:p>
            <a:pPr lvl="2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72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Interactions between Fragments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90" y="1845426"/>
            <a:ext cx="7206967" cy="445030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F9E4924-1225-4F95-98A8-DCDC08D61BC6}" type="datetime1">
              <a:rPr lang="en-US" smtClean="0"/>
              <a:pPr>
                <a:spcAft>
                  <a:spcPts val="600"/>
                </a:spcAft>
                <a:defRPr/>
              </a:pPr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9CB896A-C194-4F50-BB12-973ACBD0F4F5}" type="slidenum">
              <a:rPr lang="en-US" smtClean="0"/>
              <a:pPr>
                <a:spcAft>
                  <a:spcPts val="60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7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7772400" cy="762000"/>
          </a:xfrm>
        </p:spPr>
        <p:txBody>
          <a:bodyPr/>
          <a:lstStyle/>
          <a:p>
            <a:r>
              <a:rPr lang="en-CA" sz="3200" dirty="0"/>
              <a:t>Building a Dynamic UI with Fragments</a:t>
            </a:r>
            <a:endParaRPr lang="en-CA" sz="3200" b="1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819400" y="1066800"/>
            <a:ext cx="7467600" cy="4900157"/>
          </a:xfrm>
        </p:spPr>
        <p:txBody>
          <a:bodyPr/>
          <a:lstStyle/>
          <a:p>
            <a:r>
              <a:rPr lang="en-US" sz="2400" dirty="0"/>
              <a:t>To create a dynamic and multi-pane user interface on Android, you need to encapsulate UI components and activity behaviors into modules that you can swap into and out of your activities. </a:t>
            </a:r>
          </a:p>
          <a:p>
            <a:r>
              <a:rPr lang="en-US" sz="2400" dirty="0"/>
              <a:t>You can create these modules with the </a:t>
            </a:r>
            <a:r>
              <a:rPr lang="en-CA" sz="2400" u="sng" dirty="0">
                <a:hlinkClick r:id="rId3"/>
              </a:rPr>
              <a:t>Fragment</a:t>
            </a:r>
            <a:r>
              <a:rPr lang="en-US" sz="2400" dirty="0"/>
              <a:t> class, which behaves somewhat like a nested activity that can define its own layout and manage its own lifecycle.</a:t>
            </a:r>
          </a:p>
          <a:p>
            <a:r>
              <a:rPr lang="en-CA" sz="2400" dirty="0"/>
              <a:t>You can think of a fragment as a modular section of an activity.</a:t>
            </a:r>
          </a:p>
          <a:p>
            <a:r>
              <a:rPr lang="en-CA" sz="2400" dirty="0"/>
              <a:t>Fragment has its own lifecycle, receives its own input events, and which you can add or remove while the activity is running (sort of like a "sub activity" that you can reuse in different activities). </a:t>
            </a:r>
          </a:p>
          <a:p>
            <a:pPr marL="0" indent="0">
              <a:buNone/>
            </a:pPr>
            <a:endParaRPr lang="en-CA" sz="2400" dirty="0"/>
          </a:p>
          <a:p>
            <a:pPr lvl="2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2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Building a Flexible UI</a:t>
            </a:r>
            <a:br>
              <a:rPr lang="en-CA" sz="3200" b="1" dirty="0"/>
            </a:br>
            <a:endParaRPr lang="en-CA" sz="3200" b="1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514600" y="762000"/>
            <a:ext cx="7772400" cy="5805774"/>
          </a:xfrm>
        </p:spPr>
        <p:txBody>
          <a:bodyPr/>
          <a:lstStyle/>
          <a:p>
            <a:r>
              <a:rPr lang="en-CA" dirty="0"/>
              <a:t>When designing your application to support a wide range of screen sizes, you can reuse your fragments in different layout configurations to optimize the user experience based on the available screen space.</a:t>
            </a:r>
          </a:p>
          <a:p>
            <a:r>
              <a:rPr lang="en-CA" dirty="0"/>
              <a:t>For example, on a handset device it might be appropriate to display just one fragment at a time for a single-pane user interface. </a:t>
            </a:r>
          </a:p>
          <a:p>
            <a:r>
              <a:rPr lang="en-CA" dirty="0"/>
              <a:t>Conversely, you may want to set fragments side-by-side on a tablet which has a wider screen size to display more information to the user.</a:t>
            </a:r>
          </a:p>
          <a:p>
            <a:r>
              <a:rPr lang="en-CA" dirty="0">
                <a:hlinkClick r:id="rId3"/>
              </a:rPr>
              <a:t>https://developer.android.com/training/basics/fragments/fragment-ui.html</a:t>
            </a:r>
            <a:endParaRPr lang="en-CA" dirty="0"/>
          </a:p>
          <a:p>
            <a:endParaRPr lang="en-CA" dirty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2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/>
          <a:lstStyle/>
          <a:p>
            <a:r>
              <a:rPr lang="en-US" sz="2800" b="1" dirty="0"/>
              <a:t>Google Play Style Tabs using </a:t>
            </a:r>
            <a:r>
              <a:rPr lang="en-US" sz="2800" b="1" dirty="0" err="1"/>
              <a:t>TabLayout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742772" y="914400"/>
            <a:ext cx="7544228" cy="5562600"/>
          </a:xfrm>
        </p:spPr>
        <p:txBody>
          <a:bodyPr/>
          <a:lstStyle/>
          <a:p>
            <a:r>
              <a:rPr lang="en-US" sz="2400" dirty="0"/>
              <a:t>Tabs are now best implemented by leveraging the </a:t>
            </a:r>
            <a:r>
              <a:rPr lang="en-US" sz="2400" dirty="0">
                <a:hlinkClick r:id="rId3"/>
              </a:rPr>
              <a:t>ViewPager with a custom "tab indicator" The best way is to use Google's new </a:t>
            </a:r>
            <a:r>
              <a:rPr lang="en-US" sz="2400" dirty="0">
                <a:hlinkClick r:id="rId4"/>
              </a:rPr>
              <a:t>TabLayout included in the support design library release for Android "M".</a:t>
            </a:r>
          </a:p>
          <a:p>
            <a:r>
              <a:rPr lang="en-US" sz="2400" dirty="0"/>
              <a:t>Prior to Android "M", the easiest way to setup tabs with Fragments was to use </a:t>
            </a:r>
            <a:r>
              <a:rPr lang="en-US" sz="2400" dirty="0" err="1"/>
              <a:t>ActionBar</a:t>
            </a:r>
            <a:r>
              <a:rPr lang="en-US" sz="2400" dirty="0"/>
              <a:t> Tabs as described in </a:t>
            </a:r>
            <a:r>
              <a:rPr lang="en-US" sz="2400" dirty="0">
                <a:hlinkClick r:id="rId5"/>
              </a:rPr>
              <a:t>ActionBar  Tabs with Fragments guide. However, all methods related to navigation modes in the ActionBar class (such as setNavigationMode(), addTab(), selectTab(), etc.) are now deprecated.</a:t>
            </a:r>
          </a:p>
          <a:p>
            <a:r>
              <a:rPr lang="en-CA" sz="2400" dirty="0"/>
              <a:t>Swipe views provide lateral navigation between sibling screens such as tabs with a horizontal finger gesture (a pattern sometimes known as horizontal paging). </a:t>
            </a:r>
          </a:p>
          <a:p>
            <a:endParaRPr lang="en-CA" sz="2400" dirty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19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/>
          <a:lstStyle/>
          <a:p>
            <a:r>
              <a:rPr lang="en-CA" sz="2800" b="1" dirty="0" err="1"/>
              <a:t>ViewPager</a:t>
            </a:r>
            <a:r>
              <a:rPr lang="en-CA" sz="2800" b="1" dirty="0"/>
              <a:t> With Screen Slide &amp; Tabs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follow the example below</a:t>
            </a:r>
          </a:p>
          <a:p>
            <a:r>
              <a:rPr lang="en-US" dirty="0">
                <a:hlinkClick r:id="rId3"/>
              </a:rPr>
              <a:t>https://guides.codepath.com/android/google-play-style-tabs-using-tablayout</a:t>
            </a:r>
            <a:endParaRPr lang="en-US" dirty="0"/>
          </a:p>
          <a:p>
            <a:r>
              <a:rPr lang="en-CA" dirty="0"/>
              <a:t>SlidingTabsLayout2 Example</a:t>
            </a:r>
          </a:p>
          <a:p>
            <a:r>
              <a:rPr lang="en-US" u="sng" dirty="0">
                <a:hlinkClick r:id="rId4"/>
              </a:rPr>
              <a:t>https://developer.android.com/training/implementing-navigation/lateral.html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57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/>
          <a:lstStyle/>
          <a:p>
            <a:r>
              <a:rPr lang="en-CA" sz="2800" b="1" dirty="0" err="1"/>
              <a:t>ViewPager</a:t>
            </a:r>
            <a:r>
              <a:rPr lang="en-CA" sz="2800" b="1" dirty="0"/>
              <a:t> With Screen Slide &amp; Tabs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follow the example below</a:t>
            </a:r>
          </a:p>
          <a:p>
            <a:r>
              <a:rPr lang="en-US" dirty="0">
                <a:hlinkClick r:id="rId3"/>
              </a:rPr>
              <a:t>http://www.tutorialwebz.com/tutorial/google-play-style-tabs-using-tablayout/</a:t>
            </a:r>
            <a:endParaRPr lang="en-US" dirty="0"/>
          </a:p>
          <a:p>
            <a:r>
              <a:rPr lang="en-CA" dirty="0" err="1"/>
              <a:t>SlidingTabsLayout</a:t>
            </a:r>
            <a:r>
              <a:rPr lang="en-CA" dirty="0"/>
              <a:t> Example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1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38400" y="164616"/>
            <a:ext cx="7772400" cy="597384"/>
          </a:xfrm>
        </p:spPr>
        <p:txBody>
          <a:bodyPr>
            <a:normAutofit fontScale="90000"/>
          </a:bodyPr>
          <a:lstStyle/>
          <a:p>
            <a:r>
              <a:rPr lang="en-US" dirty="0"/>
              <a:t>Fragment’s Communication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743200" y="1066800"/>
            <a:ext cx="7543800" cy="5105400"/>
          </a:xfrm>
        </p:spPr>
        <p:txBody>
          <a:bodyPr/>
          <a:lstStyle/>
          <a:p>
            <a:r>
              <a:rPr lang="en-CA" dirty="0"/>
              <a:t>Communicating with Other Fragments</a:t>
            </a:r>
          </a:p>
          <a:p>
            <a:r>
              <a:rPr lang="en-CA" dirty="0"/>
              <a:t>Often you will want one Fragment to communicate with another, for example to change the content based on a user event. All Fragment-to-Fragment communication is done through the associated Activity. Two Fragments should never communicate directly.</a:t>
            </a:r>
          </a:p>
          <a:p>
            <a:r>
              <a:rPr lang="en-US" u="sng" dirty="0">
                <a:hlinkClick r:id="rId3"/>
              </a:rPr>
              <a:t>http://developer.android.com/training/basics/fragments/communicating.html</a:t>
            </a:r>
            <a:endParaRPr lang="en-CA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FA610F1-961B-4B78-98FC-66F4639BD5C3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C76ECC-6284-4BE1-BE97-E9981C431B4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3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EC3D1CE-EF1E-4AEC-84D1-B660C1B91899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729E6D-ED36-4E75-8DA4-B00C7FC826F5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Textbook</a:t>
            </a:r>
          </a:p>
          <a:p>
            <a:pPr eaLnBrk="1" hangingPunct="1"/>
            <a:r>
              <a:rPr lang="en-US" dirty="0"/>
              <a:t>Android Documentation</a:t>
            </a:r>
          </a:p>
          <a:p>
            <a:pPr lvl="1" eaLnBrk="1" hangingPunct="1"/>
            <a:r>
              <a:rPr lang="en-US" dirty="0">
                <a:hlinkClick r:id="rId2"/>
              </a:rPr>
              <a:t>https://developer.android.com/guide/components/fundamentals.html</a:t>
            </a:r>
            <a:endParaRPr lang="en-US" dirty="0"/>
          </a:p>
          <a:p>
            <a:pPr lvl="1" eaLnBrk="1" hangingPunct="1"/>
            <a:r>
              <a:rPr lang="en-US" dirty="0">
                <a:hlinkClick r:id="rId3"/>
              </a:rPr>
              <a:t>http://developer.android.com/tools/studio/index.html</a:t>
            </a:r>
            <a:endParaRPr lang="en-US" dirty="0"/>
          </a:p>
          <a:p>
            <a:pPr lvl="1" eaLnBrk="1" hangingPunct="1"/>
            <a:r>
              <a:rPr lang="en-US" dirty="0">
                <a:hlinkClick r:id="rId4"/>
              </a:rPr>
              <a:t>https://developer.android.com/training/basics/firstapp/creating-project.html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4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Progress with </a:t>
            </a:r>
            <a:r>
              <a:rPr lang="en-US" b="1"/>
              <a:t>SeekBar</a:t>
            </a:r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SeekBar looks</a:t>
            </a:r>
            <a:r>
              <a:rPr lang="en-US"/>
              <a:t> like the regular horizontal progress bar, but </a:t>
            </a:r>
            <a:r>
              <a:rPr lang="en-US" b="1"/>
              <a:t>includes a thumb</a:t>
            </a:r>
            <a:r>
              <a:rPr lang="en-US"/>
              <a:t>, or selector, that can be dragged by the user.</a:t>
            </a:r>
          </a:p>
          <a:p>
            <a:pPr lvl="1"/>
            <a:r>
              <a:rPr lang="en-US"/>
              <a:t>A default thumb selector is provided, but you can </a:t>
            </a:r>
            <a:r>
              <a:rPr lang="en-US" b="1"/>
              <a:t>use any drawable item as a thumb</a:t>
            </a:r>
            <a:r>
              <a:rPr lang="en-US"/>
              <a:t>.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&lt;SeekBar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android:id=”@+id/seekbar1”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android:layout_height=”wrap_content”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android:layout_width=”240px”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android:max=”500” /&gt;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D227C9-3AD1-44D9-8BD3-029AF2F8D631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E95FE0-65FB-4B50-8678-490220D922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Progress with </a:t>
            </a:r>
            <a:r>
              <a:rPr lang="en-US" b="1"/>
              <a:t>SeekBar</a:t>
            </a:r>
            <a:endParaRPr 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show the user what exact value the user is selecting</a:t>
            </a:r>
          </a:p>
          <a:p>
            <a:pPr lvl="1"/>
            <a:r>
              <a:rPr lang="en-US" sz="2000" dirty="0"/>
              <a:t>Just provide an implementation of the </a:t>
            </a:r>
            <a:r>
              <a:rPr lang="en-US" sz="2000" dirty="0" err="1"/>
              <a:t>onProgressChanged</a:t>
            </a:r>
            <a:r>
              <a:rPr lang="en-US" sz="2000" dirty="0"/>
              <a:t>() method: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SeekBar</a:t>
            </a:r>
            <a:r>
              <a:rPr lang="en-US" sz="1800" dirty="0"/>
              <a:t> seek = (</a:t>
            </a:r>
            <a:r>
              <a:rPr lang="en-US" sz="1800" dirty="0" err="1"/>
              <a:t>SeekBar</a:t>
            </a:r>
            <a:r>
              <a:rPr lang="en-US" sz="1800" dirty="0"/>
              <a:t>) </a:t>
            </a:r>
            <a:r>
              <a:rPr lang="en-US" sz="1800" dirty="0" err="1"/>
              <a:t>findViewById</a:t>
            </a:r>
            <a:r>
              <a:rPr lang="en-US" sz="1800" dirty="0"/>
              <a:t>(R.id.seekbar1);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/>
              <a:t>seek.</a:t>
            </a:r>
            <a:r>
              <a:rPr lang="en-US" sz="1800" b="1" dirty="0" err="1"/>
              <a:t>setOnSeekBarChangeListener</a:t>
            </a:r>
            <a:r>
              <a:rPr lang="en-US" sz="1800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new </a:t>
            </a:r>
            <a:r>
              <a:rPr lang="en-US" sz="1800" dirty="0" err="1"/>
              <a:t>SeekBar.</a:t>
            </a:r>
            <a:r>
              <a:rPr lang="en-US" sz="1800" b="1" dirty="0" err="1"/>
              <a:t>OnSeekBarChangeListener</a:t>
            </a:r>
            <a:r>
              <a:rPr lang="en-US" sz="1800" b="1" dirty="0"/>
              <a:t>()</a:t>
            </a:r>
            <a:r>
              <a:rPr lang="en-US" sz="18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{ </a:t>
            </a:r>
            <a:r>
              <a:rPr lang="en-US" sz="1800" dirty="0">
                <a:solidFill>
                  <a:srgbClr val="339933"/>
                </a:solidFill>
              </a:rPr>
              <a:t>//start anonymous class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public void </a:t>
            </a:r>
            <a:r>
              <a:rPr lang="en-US" sz="1800" b="1" dirty="0" err="1"/>
              <a:t>onProgressChanged</a:t>
            </a:r>
            <a:r>
              <a:rPr lang="en-US" sz="1800" dirty="0"/>
              <a:t>(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 err="1"/>
              <a:t>SeekBar</a:t>
            </a:r>
            <a:r>
              <a:rPr lang="en-US" sz="1800" dirty="0"/>
              <a:t> </a:t>
            </a:r>
            <a:r>
              <a:rPr lang="en-US" sz="1800" dirty="0" err="1"/>
              <a:t>seekBar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progress,boolean</a:t>
            </a:r>
            <a:r>
              <a:rPr lang="en-US" sz="1800" dirty="0"/>
              <a:t> </a:t>
            </a:r>
            <a:r>
              <a:rPr lang="en-US" sz="1800" dirty="0" err="1"/>
              <a:t>fromTouch</a:t>
            </a:r>
            <a:r>
              <a:rPr lang="en-US" sz="1800" dirty="0"/>
              <a:t>) 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 ((</a:t>
            </a:r>
            <a:r>
              <a:rPr lang="en-US" sz="1800" dirty="0" err="1"/>
              <a:t>TextView</a:t>
            </a:r>
            <a:r>
              <a:rPr lang="en-US" sz="1800" dirty="0"/>
              <a:t>)</a:t>
            </a:r>
            <a:r>
              <a:rPr lang="en-US" sz="1800" dirty="0" err="1"/>
              <a:t>findViewById</a:t>
            </a:r>
            <a:r>
              <a:rPr lang="en-US" sz="1800" dirty="0"/>
              <a:t>(</a:t>
            </a:r>
            <a:r>
              <a:rPr lang="en-US" sz="1800" dirty="0" err="1"/>
              <a:t>R.id.seek_text</a:t>
            </a:r>
            <a:r>
              <a:rPr lang="en-US" sz="1800" dirty="0"/>
              <a:t>)).</a:t>
            </a:r>
            <a:r>
              <a:rPr lang="en-US" sz="1800" dirty="0" err="1"/>
              <a:t>setText</a:t>
            </a:r>
            <a:r>
              <a:rPr lang="en-US" sz="1800" dirty="0"/>
              <a:t>(“Value: “+progress);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 </a:t>
            </a:r>
            <a:r>
              <a:rPr lang="en-US" sz="1800" dirty="0" err="1"/>
              <a:t>seekBar.</a:t>
            </a:r>
            <a:r>
              <a:rPr lang="en-US" sz="1800" b="1" dirty="0" err="1"/>
              <a:t>setSecondaryProgress</a:t>
            </a:r>
            <a:r>
              <a:rPr lang="en-US" sz="1800" dirty="0"/>
              <a:t>((</a:t>
            </a:r>
            <a:r>
              <a:rPr lang="en-US" sz="1800" dirty="0" err="1"/>
              <a:t>progress+seekBar.getMax</a:t>
            </a:r>
            <a:r>
              <a:rPr lang="en-US" sz="1800" dirty="0"/>
              <a:t>())/2);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   }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});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C94283C-080D-4587-BC52-794054DF8027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94D832-5BC0-4CB7-BE5A-E8D8052F7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Displaying Rating Data with </a:t>
            </a:r>
            <a:r>
              <a:rPr lang="en-US" sz="3200" b="1"/>
              <a:t>RatingBar</a:t>
            </a:r>
            <a:endParaRPr lang="en-US" sz="320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RatingBar</a:t>
            </a:r>
            <a:r>
              <a:rPr lang="en-US"/>
              <a:t> has a more specific purpose: showing ratings or getting a rating from a user:</a:t>
            </a:r>
          </a:p>
          <a:p>
            <a:r>
              <a:rPr lang="en-US"/>
              <a:t>Here’s an example of an XML layout resource definition for a RatingBar with four stars: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&lt;RatingBar android:id=”@+id/ratebar1”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android:layout_width=”wrap_content”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android:layout_height=”wrap_content”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</a:t>
            </a:r>
            <a:r>
              <a:rPr lang="en-US" b="1">
                <a:solidFill>
                  <a:schemeClr val="tx1"/>
                </a:solidFill>
              </a:rPr>
              <a:t>numStars</a:t>
            </a:r>
            <a:r>
              <a:rPr lang="en-US">
                <a:solidFill>
                  <a:schemeClr val="tx1"/>
                </a:solidFill>
              </a:rPr>
              <a:t>=”4”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</a:t>
            </a:r>
            <a:r>
              <a:rPr lang="en-US" b="1">
                <a:solidFill>
                  <a:schemeClr val="tx1"/>
                </a:solidFill>
              </a:rPr>
              <a:t>stepSiz</a:t>
            </a:r>
            <a:r>
              <a:rPr lang="en-US">
                <a:solidFill>
                  <a:schemeClr val="tx1"/>
                </a:solidFill>
              </a:rPr>
              <a:t>e=”0.25” /&gt;</a:t>
            </a:r>
          </a:p>
          <a:p>
            <a:r>
              <a:rPr lang="en-US"/>
              <a:t>Here, users can choose any rating value between 0 and 4.0, but only in increments of 0.25, the </a:t>
            </a:r>
            <a:r>
              <a:rPr lang="en-US" b="1"/>
              <a:t>stepSize</a:t>
            </a:r>
            <a:r>
              <a:rPr lang="en-US"/>
              <a:t> value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D51FA7D-1F38-4680-B4DA-2EFCA5CC3538}" type="datetime1">
              <a:rPr lang="en-US" smtClean="0"/>
              <a:pPr/>
              <a:t>9/21/20</a:t>
            </a:fld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AB315-2F92-4F34-A040-BE70AA9113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5847</Words>
  <Application>Microsoft Macintosh PowerPoint</Application>
  <PresentationFormat>Widescreen</PresentationFormat>
  <Paragraphs>679</Paragraphs>
  <Slides>69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Wingdings</vt:lpstr>
      <vt:lpstr>Office Theme</vt:lpstr>
      <vt:lpstr>COMP3074 Mobile App Development I</vt:lpstr>
      <vt:lpstr>Today</vt:lpstr>
      <vt:lpstr>Progress Indicators</vt:lpstr>
      <vt:lpstr>Progress Indicators</vt:lpstr>
      <vt:lpstr>Progress Indicators</vt:lpstr>
      <vt:lpstr>Progress Indicators</vt:lpstr>
      <vt:lpstr>Adjusting Progress with SeekBar</vt:lpstr>
      <vt:lpstr>Adjusting Progress with SeekBar</vt:lpstr>
      <vt:lpstr>Displaying Rating Data with RatingBar</vt:lpstr>
      <vt:lpstr>Displaying Rating Data with RatingBar</vt:lpstr>
      <vt:lpstr>Working with Styles</vt:lpstr>
      <vt:lpstr>Working with Styles</vt:lpstr>
      <vt:lpstr>Working with Styles</vt:lpstr>
      <vt:lpstr>Working with Styles</vt:lpstr>
      <vt:lpstr>Working with Themes</vt:lpstr>
      <vt:lpstr>Working with Themes</vt:lpstr>
      <vt:lpstr>Styles Example</vt:lpstr>
      <vt:lpstr>Working with Dialogs</vt:lpstr>
      <vt:lpstr>Working with Dialogs</vt:lpstr>
      <vt:lpstr>Working with Dialogs</vt:lpstr>
      <vt:lpstr>Designing UI with Views</vt:lpstr>
      <vt:lpstr>Using Data-Driven Containers</vt:lpstr>
      <vt:lpstr>Using Data-Driven Containers</vt:lpstr>
      <vt:lpstr>Using the ArrayAdapter</vt:lpstr>
      <vt:lpstr>Using the CursorAdapter</vt:lpstr>
      <vt:lpstr>Using the CursorAdapter</vt:lpstr>
      <vt:lpstr>Binding Data to the AdapterView</vt:lpstr>
      <vt:lpstr>Binding Data to the AdapterView</vt:lpstr>
      <vt:lpstr>Handling Selection Events</vt:lpstr>
      <vt:lpstr>ListView example</vt:lpstr>
      <vt:lpstr>Adapter</vt:lpstr>
      <vt:lpstr>Create ListView</vt:lpstr>
      <vt:lpstr>Create ListView</vt:lpstr>
      <vt:lpstr>ListView</vt:lpstr>
      <vt:lpstr>Using the CursorAdapter</vt:lpstr>
      <vt:lpstr>Using CursorAdapters</vt:lpstr>
      <vt:lpstr>Using the CursorAdapter</vt:lpstr>
      <vt:lpstr>Using CursorAdapters</vt:lpstr>
      <vt:lpstr>Using the ListActivity</vt:lpstr>
      <vt:lpstr>Using the ListActivity</vt:lpstr>
      <vt:lpstr>Using the ListActivity</vt:lpstr>
      <vt:lpstr>Drawing on the Screen</vt:lpstr>
      <vt:lpstr>Drawing on the Screen</vt:lpstr>
      <vt:lpstr>Drawing on the Screen</vt:lpstr>
      <vt:lpstr>Drawing on the Screen</vt:lpstr>
      <vt:lpstr>Drawing on the Screen</vt:lpstr>
      <vt:lpstr>Drawing on the Screen</vt:lpstr>
      <vt:lpstr>Working with Paint Styles</vt:lpstr>
      <vt:lpstr>Canvas and Paint</vt:lpstr>
      <vt:lpstr>Working with Paint Gradients</vt:lpstr>
      <vt:lpstr>Working with Paint</vt:lpstr>
      <vt:lpstr>Working with Linear Gradients</vt:lpstr>
      <vt:lpstr>FRAGMENTS</vt:lpstr>
      <vt:lpstr>FRAGMENTS</vt:lpstr>
      <vt:lpstr>FRAGMENTS</vt:lpstr>
      <vt:lpstr>FRAGMENTS</vt:lpstr>
      <vt:lpstr>FRAGMENTS</vt:lpstr>
      <vt:lpstr>Fragment’s life cycle</vt:lpstr>
      <vt:lpstr>Fragment’s life cycle</vt:lpstr>
      <vt:lpstr>Fragment’s life cycle</vt:lpstr>
      <vt:lpstr>Interactions between Fragments</vt:lpstr>
      <vt:lpstr>Interactions between Fragments</vt:lpstr>
      <vt:lpstr>Building a Dynamic UI with Fragments</vt:lpstr>
      <vt:lpstr>Building a Flexible UI </vt:lpstr>
      <vt:lpstr>Google Play Style Tabs using TabLayout</vt:lpstr>
      <vt:lpstr>ViewPager With Screen Slide &amp; Tabs</vt:lpstr>
      <vt:lpstr>ViewPager With Screen Slide &amp; Tabs</vt:lpstr>
      <vt:lpstr>Fragment’s Communication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COMP3074 Mobile App Development I</dc:title>
  <dc:creator>Przemyslaw Pawluk</dc:creator>
  <cp:lastModifiedBy>Przemyslaw Pawluk</cp:lastModifiedBy>
  <cp:revision>1</cp:revision>
  <dcterms:created xsi:type="dcterms:W3CDTF">2020-09-21T06:03:04Z</dcterms:created>
  <dcterms:modified xsi:type="dcterms:W3CDTF">2020-09-21T06:06:16Z</dcterms:modified>
</cp:coreProperties>
</file>