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F76-CE69-4C63-8D25-EDE0CC7A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9D9E-9D39-4FC2-BCC4-BE3559F7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38A8-8F7F-4E49-B959-D341F36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C0A1-DF82-468A-95A0-5309EAAA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81D6-6E6B-4115-BB82-C71F6EA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D289-0E10-4176-B750-7538AE96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84A0-C29B-4406-AAB5-217CB6B9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4BC3-67E6-48F9-AB30-8870B66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7792-E2C4-44D3-8AA1-3514233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4FC-648E-466C-98B8-808C962B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AC3F-809F-449C-857C-2824E104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8693-425A-4E65-9FFB-14496E10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E46-842C-4985-AC7E-72F39AD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E03D-B0F2-47E6-BC1A-07B624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74D-BBF3-4070-BBE6-2D39B51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E33-6E99-4509-A43A-4B51991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6F7B-BA6E-4ABF-A91D-4188CA0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ECFB-60F1-4EDE-9EAB-C0D882C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DD7-C425-43FC-8273-2C121F2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C16-AE54-40A1-AF55-E6891C0F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3D1-1D43-4B61-B868-5FB8B271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44AB-063D-4072-B961-038CD950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31F-80E4-4B29-AD4C-EEB3E8BC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6C92-80CA-4DD6-9B4C-5920BF0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6E50-BC84-4851-8030-E3E5FCD7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8D7C-C9F9-47D3-A9F1-45EA0A9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C273-2912-42A7-925E-9E752271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E7349-F06B-4FEE-B9BA-B3436DE6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D5BC-6E42-4E44-881F-1241AAE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743D-8BB1-4BB0-BAF9-A200F422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C876-8F6A-4192-B11E-8A0E2F3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E57-0343-4B7D-9DE0-417B6D8E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3095-F2CC-4A53-8514-D522BEF4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F9A2-EF9E-4893-94F5-92D5A9C9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5855-8DB7-435B-8E8B-D65386E7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D178-418B-4059-BD1C-FEFBFE40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8BD2D-13C6-47B7-8C11-ADF83886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A430-C5B3-451C-8453-D54936A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C8C8-4829-4C4E-A839-201D7DC2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7586-D98B-46AA-AAC5-166133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EE07-3F41-414C-8DA7-DB72526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025-365A-403F-A5BF-6505B42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267-7CD4-45AC-BB08-7C880AE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C9A3-B320-4B8B-9C8C-6758250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4E2B5-D2AE-413B-829A-981E66C2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A151-1453-4BB2-A910-B52689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0B8-C9A9-4503-A008-5330BA1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150D-7436-496C-A9DE-2C05735F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E8B1-30F2-49D7-B372-60E8C8CB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E0FB-9850-46BA-B4DA-0CA5068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EAA4-D50D-4D51-B207-A953055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46E6-5113-4005-BBB8-780679C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EA7A-6757-4875-873B-ECC5591C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BCDA-4D0F-4FD6-BA49-485AEF59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EFE7-93BE-424F-9F8E-C7B41293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433D-4055-4BB9-BBC6-9CAEC75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C395-FA79-4EC3-BE7E-6101CC2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52E3-1F23-41EA-8A06-B820DD8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D670-71D2-4812-BEB0-E3C4CDE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BDDA-1BE3-4D90-A7AC-7AC39AF0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087-41D4-4720-98F4-A96026FE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E4A3-5144-40B6-93C7-11BD6FD0ECF5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B5C-0601-40F6-960E-F5DD600A8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B73E-D4E3-4D98-A316-80630856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D54-B225-4FB4-BFB9-59BAE1BB0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Evaluation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40AD-600D-4FE8-BB0C-C45AFD59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M.Sc. Final Project Report</a:t>
            </a:r>
          </a:p>
          <a:p>
            <a:r>
              <a:rPr lang="en-US" dirty="0"/>
              <a:t>Sergey Mordeev</a:t>
            </a:r>
          </a:p>
          <a:p>
            <a:r>
              <a:rPr lang="en-US" dirty="0"/>
              <a:t>Project Supervisor: Dr. Marina Litvak</a:t>
            </a:r>
          </a:p>
        </p:txBody>
      </p:sp>
    </p:spTree>
    <p:extLst>
      <p:ext uri="{BB962C8B-B14F-4D97-AF65-F5344CB8AC3E}">
        <p14:creationId xmlns:p14="http://schemas.microsoft.com/office/powerpoint/2010/main" val="40477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3B34-C404-45E0-8B4B-5B40AAE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F998-0C88-4164-9479-F172A64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Gathering, processing and results’ interpretation are not simple in general</a:t>
            </a:r>
          </a:p>
          <a:p>
            <a:r>
              <a:rPr lang="en-US" dirty="0"/>
              <a:t>In a highly specialized field the “problem” becomes a “real headache”</a:t>
            </a:r>
          </a:p>
          <a:p>
            <a:r>
              <a:rPr lang="en-US" dirty="0"/>
              <a:t>Automatic Text Summarization Evaluation is no an exception…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3DF-7ABA-44C6-94F3-8A51A43A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04D-9CDF-4378-8B19-FE3CF80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“minimum” words: distilling the most important information from source(s) for particular user(s) and/or task(s)</a:t>
            </a:r>
          </a:p>
          <a:p>
            <a:r>
              <a:rPr lang="en-US" dirty="0"/>
              <a:t>Why? Over-information.</a:t>
            </a:r>
          </a:p>
          <a:p>
            <a:r>
              <a:rPr lang="en-US" dirty="0"/>
              <a:t>What by?</a:t>
            </a:r>
          </a:p>
          <a:p>
            <a:pPr lvl="1"/>
            <a:r>
              <a:rPr lang="en-US" dirty="0"/>
              <a:t>Humans [“the best one”?] (in reality, expensive and subjective)</a:t>
            </a:r>
          </a:p>
          <a:p>
            <a:pPr lvl="1"/>
            <a:r>
              <a:rPr lang="en-US" dirty="0"/>
              <a:t>Machines [automated] (in reality,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3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DAE-3303-4AB8-A9E8-3F6AAE98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 (in action)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702D-EFDC-470A-8E79-9AF011C4F6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" y="1825625"/>
            <a:ext cx="105041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409A-AF6A-495B-A743-A3BF6E3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“Researcher”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8505-77AD-4E22-90D8-9B9C41D7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“researcher” wants</a:t>
            </a:r>
          </a:p>
          <a:p>
            <a:pPr lvl="1"/>
            <a:r>
              <a:rPr lang="en-US" dirty="0"/>
              <a:t>Better than another “researcher” automatic summarizer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prove</a:t>
            </a:r>
            <a:r>
              <a:rPr lang="en-US" dirty="0"/>
              <a:t> or to </a:t>
            </a:r>
            <a:r>
              <a:rPr lang="en-US" i="1" dirty="0"/>
              <a:t>have a direction for a prove</a:t>
            </a:r>
            <a:r>
              <a:rPr lang="en-US" dirty="0"/>
              <a:t> that it is better</a:t>
            </a:r>
          </a:p>
          <a:p>
            <a:pPr lvl="1"/>
            <a:r>
              <a:rPr lang="en-US" dirty="0"/>
              <a:t>Not wasting a time on annoying intermediate steps</a:t>
            </a:r>
          </a:p>
          <a:p>
            <a:r>
              <a:rPr lang="en-US" dirty="0"/>
              <a:t>A “researcher” </a:t>
            </a:r>
            <a:r>
              <a:rPr lang="en-US" i="1" dirty="0"/>
              <a:t>does not want</a:t>
            </a:r>
          </a:p>
          <a:p>
            <a:pPr lvl="1"/>
            <a:r>
              <a:rPr lang="en-US" dirty="0"/>
              <a:t>Manually perform repetitive tasks</a:t>
            </a:r>
          </a:p>
          <a:p>
            <a:pPr lvl="1"/>
            <a:r>
              <a:rPr lang="en-US" dirty="0"/>
              <a:t>Automate the process (it is not the main goal for her/him eventually)</a:t>
            </a:r>
          </a:p>
          <a:p>
            <a:pPr lvl="1"/>
            <a:r>
              <a:rPr lang="en-US" dirty="0"/>
              <a:t>Realize that s/he may advance faster</a:t>
            </a:r>
          </a:p>
          <a:p>
            <a:r>
              <a:rPr lang="en-US" dirty="0"/>
              <a:t>A “researcher” may also want</a:t>
            </a:r>
          </a:p>
          <a:p>
            <a:pPr lvl="1"/>
            <a:r>
              <a:rPr lang="en-US" dirty="0"/>
              <a:t>Integrate/Extend existing automation</a:t>
            </a:r>
          </a:p>
          <a:p>
            <a:pPr lvl="1"/>
            <a:r>
              <a:rPr lang="en-US" dirty="0"/>
              <a:t>[There is some partial support… latter on this]</a:t>
            </a:r>
          </a:p>
        </p:txBody>
      </p:sp>
    </p:spTree>
    <p:extLst>
      <p:ext uri="{BB962C8B-B14F-4D97-AF65-F5344CB8AC3E}">
        <p14:creationId xmlns:p14="http://schemas.microsoft.com/office/powerpoint/2010/main" val="267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B68F-FCB4-412A-AE4B-5FC7E19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“Platform”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512C-3CC0-4B14-A6C3-BCD60BF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Automate and help to a researcher to infer faster conclusions</a:t>
            </a:r>
          </a:p>
          <a:p>
            <a:r>
              <a:rPr lang="en-US" dirty="0"/>
              <a:t>More Concretely</a:t>
            </a:r>
          </a:p>
          <a:p>
            <a:pPr lvl="1"/>
            <a:r>
              <a:rPr lang="en-US" dirty="0"/>
              <a:t>Combine accepted evaluation metrics</a:t>
            </a:r>
          </a:p>
          <a:p>
            <a:pPr lvl="1"/>
            <a:r>
              <a:rPr lang="en-US" dirty="0"/>
              <a:t>Allow [some] analysis of metrics [visual/statistic]</a:t>
            </a:r>
          </a:p>
          <a:p>
            <a:r>
              <a:rPr lang="en-US" dirty="0"/>
              <a:t>Non-functional requirements:</a:t>
            </a:r>
          </a:p>
          <a:p>
            <a:pPr lvl="1"/>
            <a:r>
              <a:rPr lang="en-US" dirty="0"/>
              <a:t>Fast [faster than existing solutions]</a:t>
            </a:r>
          </a:p>
          <a:p>
            <a:pPr lvl="1"/>
            <a:r>
              <a:rPr lang="en-US" dirty="0"/>
              <a:t>Extensible [conceptually, further development should be possible]</a:t>
            </a:r>
          </a:p>
          <a:p>
            <a:pPr lvl="1"/>
            <a:r>
              <a:rPr lang="en-US" dirty="0"/>
              <a:t>Reusable [highly modular]</a:t>
            </a:r>
          </a:p>
          <a:p>
            <a:pPr lvl="1"/>
            <a:r>
              <a:rPr lang="en-US" dirty="0"/>
              <a:t>Self-contained [as less as </a:t>
            </a:r>
            <a:r>
              <a:rPr lang="en-US"/>
              <a:t>possible dependencies]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3D2-7218-4C79-81A8-901B75CF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(bird’s-eye view)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Human Judgement</a:t>
                </a:r>
                <a:endParaRPr lang="en-US" dirty="0"/>
              </a:p>
              <a:p>
                <a:pPr lvl="1"/>
                <a:r>
                  <a:rPr lang="en-US" dirty="0"/>
                  <a:t>Subjectivity leads to disagreement.</a:t>
                </a:r>
              </a:p>
              <a:p>
                <a:r>
                  <a:rPr lang="en-US" dirty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𝑚𝑒𝑡𝑟𝑖𝑐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𝑇𝑒𝑥𝑡</m:t>
                            </m:r>
                          </m:e>
                          <m:sub>
                            <m:r>
                              <a:rPr lang="en-US" i="1"/>
                              <m:t>𝑥</m:t>
                            </m:r>
                          </m:sub>
                        </m:sSub>
                        <m:r>
                          <a:rPr lang="en-US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,…,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/>
                      <m:t>→</m:t>
                    </m:r>
                    <m:r>
                      <a:rPr lang="en-US" i="1"/>
                      <m:t>𝑠𝑐𝑜𝑟𝑒</m:t>
                    </m:r>
                    <m:r>
                      <a:rPr lang="en-US" i="1"/>
                      <m:t>∈</m:t>
                    </m:r>
                    <m:r>
                      <a:rPr lang="en-US" i="1"/>
                      <m:t>𝑅</m:t>
                    </m:r>
                    <m:r>
                      <a:rPr lang="en-US" i="1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Anyways… humans judgement is the best one</a:t>
                </a:r>
              </a:p>
              <a:p>
                <a:pPr lvl="1"/>
                <a:r>
                  <a:rPr lang="en-US" dirty="0"/>
                  <a:t>Good metric [of informativeness] is a one that have statistical correlation to human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0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Evaluation Platform</vt:lpstr>
      <vt:lpstr>Problem Statement - What</vt:lpstr>
      <vt:lpstr>Summarization Task</vt:lpstr>
      <vt:lpstr>Summarization Task (in action) - Example</vt:lpstr>
      <vt:lpstr>“Researcher” task</vt:lpstr>
      <vt:lpstr>The “Platform” Main Idea</vt:lpstr>
      <vt:lpstr>Summary Evaluation (bird’s-eye 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Mordeev</dc:creator>
  <cp:lastModifiedBy>Sergey Mordeev</cp:lastModifiedBy>
  <cp:revision>26</cp:revision>
  <dcterms:created xsi:type="dcterms:W3CDTF">2019-11-02T05:39:14Z</dcterms:created>
  <dcterms:modified xsi:type="dcterms:W3CDTF">2019-11-04T16:09:46Z</dcterms:modified>
</cp:coreProperties>
</file>