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5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97D52B-5AF3-4C6E-9815-E360E2A539B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840ACDF-1409-433A-8D66-F11BA1615CD1}">
      <dgm:prSet/>
      <dgm:spPr/>
      <dgm:t>
        <a:bodyPr/>
        <a:lstStyle/>
        <a:p>
          <a:r>
            <a:rPr lang="en-US"/>
            <a:t>Gathering, processing and results’ interpretation are not simple in general</a:t>
          </a:r>
        </a:p>
      </dgm:t>
    </dgm:pt>
    <dgm:pt modelId="{8B679D01-6527-4A03-9FBA-735212B9D020}" type="parTrans" cxnId="{81659B76-E2B3-447E-B327-44DA987509A1}">
      <dgm:prSet/>
      <dgm:spPr/>
      <dgm:t>
        <a:bodyPr/>
        <a:lstStyle/>
        <a:p>
          <a:endParaRPr lang="en-US"/>
        </a:p>
      </dgm:t>
    </dgm:pt>
    <dgm:pt modelId="{9C1BE2A3-E9C6-49EC-AE4A-37B713D494EF}" type="sibTrans" cxnId="{81659B76-E2B3-447E-B327-44DA987509A1}">
      <dgm:prSet/>
      <dgm:spPr/>
      <dgm:t>
        <a:bodyPr/>
        <a:lstStyle/>
        <a:p>
          <a:endParaRPr lang="en-US"/>
        </a:p>
      </dgm:t>
    </dgm:pt>
    <dgm:pt modelId="{0EE37447-64FE-4488-828E-DA3E727A6623}">
      <dgm:prSet/>
      <dgm:spPr/>
      <dgm:t>
        <a:bodyPr/>
        <a:lstStyle/>
        <a:p>
          <a:r>
            <a:rPr lang="en-US"/>
            <a:t>In a highly specialized field the “problem” becomes a “real headache”</a:t>
          </a:r>
        </a:p>
      </dgm:t>
    </dgm:pt>
    <dgm:pt modelId="{A40DD70B-BF3F-4B37-9389-183147623D37}" type="parTrans" cxnId="{C119648D-5EE6-4875-9B42-8A104A1D3E85}">
      <dgm:prSet/>
      <dgm:spPr/>
      <dgm:t>
        <a:bodyPr/>
        <a:lstStyle/>
        <a:p>
          <a:endParaRPr lang="en-US"/>
        </a:p>
      </dgm:t>
    </dgm:pt>
    <dgm:pt modelId="{F4B9BA3A-89D1-4D02-976F-DE70B55B4640}" type="sibTrans" cxnId="{C119648D-5EE6-4875-9B42-8A104A1D3E85}">
      <dgm:prSet/>
      <dgm:spPr/>
      <dgm:t>
        <a:bodyPr/>
        <a:lstStyle/>
        <a:p>
          <a:endParaRPr lang="en-US"/>
        </a:p>
      </dgm:t>
    </dgm:pt>
    <dgm:pt modelId="{C7E46B91-D5A3-4581-B4B6-B07296B4CE89}">
      <dgm:prSet/>
      <dgm:spPr/>
      <dgm:t>
        <a:bodyPr/>
        <a:lstStyle/>
        <a:p>
          <a:r>
            <a:rPr lang="en-US"/>
            <a:t>Automatic Text Summarization Evaluation is no an exception…</a:t>
          </a:r>
        </a:p>
      </dgm:t>
    </dgm:pt>
    <dgm:pt modelId="{499E52C3-5DBD-4B39-BD1A-64212A1963E8}" type="parTrans" cxnId="{FB2E57DD-6CCC-440C-8B5D-A7AFF1948E61}">
      <dgm:prSet/>
      <dgm:spPr/>
      <dgm:t>
        <a:bodyPr/>
        <a:lstStyle/>
        <a:p>
          <a:endParaRPr lang="en-US"/>
        </a:p>
      </dgm:t>
    </dgm:pt>
    <dgm:pt modelId="{13B61DD5-9A01-49EA-BC09-F7BEAA359E97}" type="sibTrans" cxnId="{FB2E57DD-6CCC-440C-8B5D-A7AFF1948E61}">
      <dgm:prSet/>
      <dgm:spPr/>
      <dgm:t>
        <a:bodyPr/>
        <a:lstStyle/>
        <a:p>
          <a:endParaRPr lang="en-US"/>
        </a:p>
      </dgm:t>
    </dgm:pt>
    <dgm:pt modelId="{684E0FC8-0F5A-4D1F-AF72-D0E628D2BE30}" type="pres">
      <dgm:prSet presAssocID="{7197D52B-5AF3-4C6E-9815-E360E2A539BA}" presName="linear" presStyleCnt="0">
        <dgm:presLayoutVars>
          <dgm:animLvl val="lvl"/>
          <dgm:resizeHandles val="exact"/>
        </dgm:presLayoutVars>
      </dgm:prSet>
      <dgm:spPr/>
    </dgm:pt>
    <dgm:pt modelId="{51B3978A-FA88-4863-BE32-68CDFEFE81E0}" type="pres">
      <dgm:prSet presAssocID="{E840ACDF-1409-433A-8D66-F11BA1615CD1}" presName="parentText" presStyleLbl="node1" presStyleIdx="0" presStyleCnt="3">
        <dgm:presLayoutVars>
          <dgm:chMax val="0"/>
          <dgm:bulletEnabled val="1"/>
        </dgm:presLayoutVars>
      </dgm:prSet>
      <dgm:spPr/>
    </dgm:pt>
    <dgm:pt modelId="{367AD20A-A976-4500-B9EE-FF76015DFA62}" type="pres">
      <dgm:prSet presAssocID="{9C1BE2A3-E9C6-49EC-AE4A-37B713D494EF}" presName="spacer" presStyleCnt="0"/>
      <dgm:spPr/>
    </dgm:pt>
    <dgm:pt modelId="{55A78E43-39B0-470D-9E81-9F206764770E}" type="pres">
      <dgm:prSet presAssocID="{0EE37447-64FE-4488-828E-DA3E727A6623}" presName="parentText" presStyleLbl="node1" presStyleIdx="1" presStyleCnt="3">
        <dgm:presLayoutVars>
          <dgm:chMax val="0"/>
          <dgm:bulletEnabled val="1"/>
        </dgm:presLayoutVars>
      </dgm:prSet>
      <dgm:spPr/>
    </dgm:pt>
    <dgm:pt modelId="{D5A6B49D-5C4B-47F2-8FA7-228597E78E00}" type="pres">
      <dgm:prSet presAssocID="{F4B9BA3A-89D1-4D02-976F-DE70B55B4640}" presName="spacer" presStyleCnt="0"/>
      <dgm:spPr/>
    </dgm:pt>
    <dgm:pt modelId="{6AD7DEE6-B5C4-4C14-9B31-24A737437CB5}" type="pres">
      <dgm:prSet presAssocID="{C7E46B91-D5A3-4581-B4B6-B07296B4CE89}" presName="parentText" presStyleLbl="node1" presStyleIdx="2" presStyleCnt="3">
        <dgm:presLayoutVars>
          <dgm:chMax val="0"/>
          <dgm:bulletEnabled val="1"/>
        </dgm:presLayoutVars>
      </dgm:prSet>
      <dgm:spPr/>
    </dgm:pt>
  </dgm:ptLst>
  <dgm:cxnLst>
    <dgm:cxn modelId="{C4B0C728-E942-489D-BF0E-8960CE294890}" type="presOf" srcId="{0EE37447-64FE-4488-828E-DA3E727A6623}" destId="{55A78E43-39B0-470D-9E81-9F206764770E}" srcOrd="0" destOrd="0" presId="urn:microsoft.com/office/officeart/2005/8/layout/vList2"/>
    <dgm:cxn modelId="{26F64545-C45A-4E0C-8B10-F80B34832E46}" type="presOf" srcId="{C7E46B91-D5A3-4581-B4B6-B07296B4CE89}" destId="{6AD7DEE6-B5C4-4C14-9B31-24A737437CB5}" srcOrd="0" destOrd="0" presId="urn:microsoft.com/office/officeart/2005/8/layout/vList2"/>
    <dgm:cxn modelId="{CF292072-C5F1-4069-8159-0360D95B310F}" type="presOf" srcId="{7197D52B-5AF3-4C6E-9815-E360E2A539BA}" destId="{684E0FC8-0F5A-4D1F-AF72-D0E628D2BE30}" srcOrd="0" destOrd="0" presId="urn:microsoft.com/office/officeart/2005/8/layout/vList2"/>
    <dgm:cxn modelId="{81659B76-E2B3-447E-B327-44DA987509A1}" srcId="{7197D52B-5AF3-4C6E-9815-E360E2A539BA}" destId="{E840ACDF-1409-433A-8D66-F11BA1615CD1}" srcOrd="0" destOrd="0" parTransId="{8B679D01-6527-4A03-9FBA-735212B9D020}" sibTransId="{9C1BE2A3-E9C6-49EC-AE4A-37B713D494EF}"/>
    <dgm:cxn modelId="{C119648D-5EE6-4875-9B42-8A104A1D3E85}" srcId="{7197D52B-5AF3-4C6E-9815-E360E2A539BA}" destId="{0EE37447-64FE-4488-828E-DA3E727A6623}" srcOrd="1" destOrd="0" parTransId="{A40DD70B-BF3F-4B37-9389-183147623D37}" sibTransId="{F4B9BA3A-89D1-4D02-976F-DE70B55B4640}"/>
    <dgm:cxn modelId="{8A6A43C5-B3F9-43C8-AAAC-C29E45BEAAEB}" type="presOf" srcId="{E840ACDF-1409-433A-8D66-F11BA1615CD1}" destId="{51B3978A-FA88-4863-BE32-68CDFEFE81E0}" srcOrd="0" destOrd="0" presId="urn:microsoft.com/office/officeart/2005/8/layout/vList2"/>
    <dgm:cxn modelId="{FB2E57DD-6CCC-440C-8B5D-A7AFF1948E61}" srcId="{7197D52B-5AF3-4C6E-9815-E360E2A539BA}" destId="{C7E46B91-D5A3-4581-B4B6-B07296B4CE89}" srcOrd="2" destOrd="0" parTransId="{499E52C3-5DBD-4B39-BD1A-64212A1963E8}" sibTransId="{13B61DD5-9A01-49EA-BC09-F7BEAA359E97}"/>
    <dgm:cxn modelId="{3B81026A-AB0B-4691-91CD-2011C991C2AA}" type="presParOf" srcId="{684E0FC8-0F5A-4D1F-AF72-D0E628D2BE30}" destId="{51B3978A-FA88-4863-BE32-68CDFEFE81E0}" srcOrd="0" destOrd="0" presId="urn:microsoft.com/office/officeart/2005/8/layout/vList2"/>
    <dgm:cxn modelId="{A7B81C8D-A5A3-4744-9AAB-43EC187CC9C6}" type="presParOf" srcId="{684E0FC8-0F5A-4D1F-AF72-D0E628D2BE30}" destId="{367AD20A-A976-4500-B9EE-FF76015DFA62}" srcOrd="1" destOrd="0" presId="urn:microsoft.com/office/officeart/2005/8/layout/vList2"/>
    <dgm:cxn modelId="{4187E446-1A8E-4DDD-BBB2-361BCE76963C}" type="presParOf" srcId="{684E0FC8-0F5A-4D1F-AF72-D0E628D2BE30}" destId="{55A78E43-39B0-470D-9E81-9F206764770E}" srcOrd="2" destOrd="0" presId="urn:microsoft.com/office/officeart/2005/8/layout/vList2"/>
    <dgm:cxn modelId="{648E7A3A-9D8E-4D73-A73C-F8F4C5B577DB}" type="presParOf" srcId="{684E0FC8-0F5A-4D1F-AF72-D0E628D2BE30}" destId="{D5A6B49D-5C4B-47F2-8FA7-228597E78E00}" srcOrd="3" destOrd="0" presId="urn:microsoft.com/office/officeart/2005/8/layout/vList2"/>
    <dgm:cxn modelId="{8EE0B78E-3CFB-4A77-B0C7-96CED3516608}" type="presParOf" srcId="{684E0FC8-0F5A-4D1F-AF72-D0E628D2BE30}" destId="{6AD7DEE6-B5C4-4C14-9B31-24A737437CB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978D8F-517E-4F3F-A6F3-A95D36C15357}"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96E67DE6-D779-4DDC-BFB5-D03BAEB8BF8D}">
      <dgm:prSet/>
      <dgm:spPr/>
      <dgm:t>
        <a:bodyPr/>
        <a:lstStyle/>
        <a:p>
          <a:pPr>
            <a:defRPr b="1"/>
          </a:pPr>
          <a:r>
            <a:rPr lang="en-US"/>
            <a:t>A “researcher” wants</a:t>
          </a:r>
        </a:p>
      </dgm:t>
    </dgm:pt>
    <dgm:pt modelId="{66D717C6-3113-45B8-BECF-486F3A78A0FB}" type="parTrans" cxnId="{954F3F31-814D-48C4-8149-1CD362B021FF}">
      <dgm:prSet/>
      <dgm:spPr/>
      <dgm:t>
        <a:bodyPr/>
        <a:lstStyle/>
        <a:p>
          <a:endParaRPr lang="en-US"/>
        </a:p>
      </dgm:t>
    </dgm:pt>
    <dgm:pt modelId="{8DB27C70-B780-41B6-8768-D138E650AA65}" type="sibTrans" cxnId="{954F3F31-814D-48C4-8149-1CD362B021FF}">
      <dgm:prSet/>
      <dgm:spPr/>
      <dgm:t>
        <a:bodyPr/>
        <a:lstStyle/>
        <a:p>
          <a:endParaRPr lang="en-US"/>
        </a:p>
      </dgm:t>
    </dgm:pt>
    <dgm:pt modelId="{2D6F7499-4574-4FAD-9371-7EB77A007EC7}">
      <dgm:prSet/>
      <dgm:spPr/>
      <dgm:t>
        <a:bodyPr/>
        <a:lstStyle/>
        <a:p>
          <a:r>
            <a:rPr lang="en-US"/>
            <a:t>Better than another “researcher” automatic summarizer</a:t>
          </a:r>
        </a:p>
      </dgm:t>
    </dgm:pt>
    <dgm:pt modelId="{CBFF55D4-FEA0-403C-AD5D-79AFF4370122}" type="parTrans" cxnId="{198BB4BC-DC12-4397-B5A0-2C0F843DA443}">
      <dgm:prSet/>
      <dgm:spPr/>
      <dgm:t>
        <a:bodyPr/>
        <a:lstStyle/>
        <a:p>
          <a:endParaRPr lang="en-US"/>
        </a:p>
      </dgm:t>
    </dgm:pt>
    <dgm:pt modelId="{7B4F7FB2-940F-4CE0-BD1C-931A693FF84D}" type="sibTrans" cxnId="{198BB4BC-DC12-4397-B5A0-2C0F843DA443}">
      <dgm:prSet/>
      <dgm:spPr/>
      <dgm:t>
        <a:bodyPr/>
        <a:lstStyle/>
        <a:p>
          <a:endParaRPr lang="en-US"/>
        </a:p>
      </dgm:t>
    </dgm:pt>
    <dgm:pt modelId="{1F5819A7-1D25-4854-A6E3-BDDBC4CBE35A}">
      <dgm:prSet/>
      <dgm:spPr/>
      <dgm:t>
        <a:bodyPr/>
        <a:lstStyle/>
        <a:p>
          <a:r>
            <a:rPr lang="en-US"/>
            <a:t>To </a:t>
          </a:r>
          <a:r>
            <a:rPr lang="en-US" i="1"/>
            <a:t>prove</a:t>
          </a:r>
          <a:r>
            <a:rPr lang="en-US"/>
            <a:t> or to </a:t>
          </a:r>
          <a:r>
            <a:rPr lang="en-US" i="1"/>
            <a:t>have a direction for a prove</a:t>
          </a:r>
          <a:r>
            <a:rPr lang="en-US"/>
            <a:t> that it is better</a:t>
          </a:r>
        </a:p>
      </dgm:t>
    </dgm:pt>
    <dgm:pt modelId="{15D4E917-C2CF-41AE-B5EA-9B5F354A0831}" type="parTrans" cxnId="{BDC2DF0A-008D-463E-8399-10A857EF2198}">
      <dgm:prSet/>
      <dgm:spPr/>
      <dgm:t>
        <a:bodyPr/>
        <a:lstStyle/>
        <a:p>
          <a:endParaRPr lang="en-US"/>
        </a:p>
      </dgm:t>
    </dgm:pt>
    <dgm:pt modelId="{06D20102-0F76-453C-9F38-89C08D04A18C}" type="sibTrans" cxnId="{BDC2DF0A-008D-463E-8399-10A857EF2198}">
      <dgm:prSet/>
      <dgm:spPr/>
      <dgm:t>
        <a:bodyPr/>
        <a:lstStyle/>
        <a:p>
          <a:endParaRPr lang="en-US"/>
        </a:p>
      </dgm:t>
    </dgm:pt>
    <dgm:pt modelId="{CE9FB44E-AEA2-4768-9533-0E76F97AF92A}">
      <dgm:prSet/>
      <dgm:spPr/>
      <dgm:t>
        <a:bodyPr/>
        <a:lstStyle/>
        <a:p>
          <a:r>
            <a:rPr lang="en-US"/>
            <a:t>Not wasting a time on annoying intermediate steps</a:t>
          </a:r>
        </a:p>
      </dgm:t>
    </dgm:pt>
    <dgm:pt modelId="{9BD53E21-C29A-4830-B02B-4F6F1695ED18}" type="parTrans" cxnId="{6DFF6155-B9A1-4AD2-97C5-F790C1360439}">
      <dgm:prSet/>
      <dgm:spPr/>
      <dgm:t>
        <a:bodyPr/>
        <a:lstStyle/>
        <a:p>
          <a:endParaRPr lang="en-US"/>
        </a:p>
      </dgm:t>
    </dgm:pt>
    <dgm:pt modelId="{9275C2F8-03C6-46CB-A11D-9FDAEED2DA83}" type="sibTrans" cxnId="{6DFF6155-B9A1-4AD2-97C5-F790C1360439}">
      <dgm:prSet/>
      <dgm:spPr/>
      <dgm:t>
        <a:bodyPr/>
        <a:lstStyle/>
        <a:p>
          <a:endParaRPr lang="en-US"/>
        </a:p>
      </dgm:t>
    </dgm:pt>
    <dgm:pt modelId="{94538767-2495-48D5-A322-C7A7585ECA6E}">
      <dgm:prSet/>
      <dgm:spPr/>
      <dgm:t>
        <a:bodyPr/>
        <a:lstStyle/>
        <a:p>
          <a:pPr>
            <a:defRPr b="1"/>
          </a:pPr>
          <a:r>
            <a:rPr lang="en-US"/>
            <a:t>A “researcher” </a:t>
          </a:r>
          <a:r>
            <a:rPr lang="en-US" i="1"/>
            <a:t>does not want</a:t>
          </a:r>
          <a:endParaRPr lang="en-US"/>
        </a:p>
      </dgm:t>
    </dgm:pt>
    <dgm:pt modelId="{11338613-AD3E-42D4-B82C-A795D44487E6}" type="parTrans" cxnId="{410ACF8B-7826-4F04-8BC8-D71C4583948A}">
      <dgm:prSet/>
      <dgm:spPr/>
      <dgm:t>
        <a:bodyPr/>
        <a:lstStyle/>
        <a:p>
          <a:endParaRPr lang="en-US"/>
        </a:p>
      </dgm:t>
    </dgm:pt>
    <dgm:pt modelId="{1364BEF8-3EC3-4FDC-9E9B-DED383624022}" type="sibTrans" cxnId="{410ACF8B-7826-4F04-8BC8-D71C4583948A}">
      <dgm:prSet/>
      <dgm:spPr/>
      <dgm:t>
        <a:bodyPr/>
        <a:lstStyle/>
        <a:p>
          <a:endParaRPr lang="en-US"/>
        </a:p>
      </dgm:t>
    </dgm:pt>
    <dgm:pt modelId="{BE336F34-A5F4-474C-8952-8E899D57AFEA}">
      <dgm:prSet/>
      <dgm:spPr/>
      <dgm:t>
        <a:bodyPr/>
        <a:lstStyle/>
        <a:p>
          <a:r>
            <a:rPr lang="en-US"/>
            <a:t>Manually perform repetitive tasks</a:t>
          </a:r>
        </a:p>
      </dgm:t>
    </dgm:pt>
    <dgm:pt modelId="{07C5D1D0-7848-494C-9E3E-08186C292107}" type="parTrans" cxnId="{C0E709AA-872A-4212-B2BA-1C70159DAAD2}">
      <dgm:prSet/>
      <dgm:spPr/>
      <dgm:t>
        <a:bodyPr/>
        <a:lstStyle/>
        <a:p>
          <a:endParaRPr lang="en-US"/>
        </a:p>
      </dgm:t>
    </dgm:pt>
    <dgm:pt modelId="{1C3321BC-4CAB-46CD-B2F5-A2068427B062}" type="sibTrans" cxnId="{C0E709AA-872A-4212-B2BA-1C70159DAAD2}">
      <dgm:prSet/>
      <dgm:spPr/>
      <dgm:t>
        <a:bodyPr/>
        <a:lstStyle/>
        <a:p>
          <a:endParaRPr lang="en-US"/>
        </a:p>
      </dgm:t>
    </dgm:pt>
    <dgm:pt modelId="{3B1EB30E-CF45-4B84-AA32-B5811FF5935D}">
      <dgm:prSet/>
      <dgm:spPr/>
      <dgm:t>
        <a:bodyPr/>
        <a:lstStyle/>
        <a:p>
          <a:r>
            <a:rPr lang="en-US"/>
            <a:t>Automate the process (it is not the main goal for her/him eventually)</a:t>
          </a:r>
        </a:p>
      </dgm:t>
    </dgm:pt>
    <dgm:pt modelId="{06ED40E4-CCC1-460B-B00F-5ED34FF5A91B}" type="parTrans" cxnId="{6F820A99-FC8B-4721-82C2-7F74E023CD07}">
      <dgm:prSet/>
      <dgm:spPr/>
      <dgm:t>
        <a:bodyPr/>
        <a:lstStyle/>
        <a:p>
          <a:endParaRPr lang="en-US"/>
        </a:p>
      </dgm:t>
    </dgm:pt>
    <dgm:pt modelId="{D2D2BEE7-8114-4A2C-9E84-D99991F8BE3D}" type="sibTrans" cxnId="{6F820A99-FC8B-4721-82C2-7F74E023CD07}">
      <dgm:prSet/>
      <dgm:spPr/>
      <dgm:t>
        <a:bodyPr/>
        <a:lstStyle/>
        <a:p>
          <a:endParaRPr lang="en-US"/>
        </a:p>
      </dgm:t>
    </dgm:pt>
    <dgm:pt modelId="{71FC89E3-33F6-4AEA-947F-0EB4B1B8FB6E}">
      <dgm:prSet/>
      <dgm:spPr/>
      <dgm:t>
        <a:bodyPr/>
        <a:lstStyle/>
        <a:p>
          <a:r>
            <a:rPr lang="en-US"/>
            <a:t>Realize that s/he may advance faster</a:t>
          </a:r>
        </a:p>
      </dgm:t>
    </dgm:pt>
    <dgm:pt modelId="{95710880-B796-4F7B-94AD-98FD3E0F804A}" type="parTrans" cxnId="{107E90A9-E074-4D87-8E99-7BD18B1851D5}">
      <dgm:prSet/>
      <dgm:spPr/>
      <dgm:t>
        <a:bodyPr/>
        <a:lstStyle/>
        <a:p>
          <a:endParaRPr lang="en-US"/>
        </a:p>
      </dgm:t>
    </dgm:pt>
    <dgm:pt modelId="{FB65D537-74BE-40D9-B041-8D6A3DEA9C09}" type="sibTrans" cxnId="{107E90A9-E074-4D87-8E99-7BD18B1851D5}">
      <dgm:prSet/>
      <dgm:spPr/>
      <dgm:t>
        <a:bodyPr/>
        <a:lstStyle/>
        <a:p>
          <a:endParaRPr lang="en-US"/>
        </a:p>
      </dgm:t>
    </dgm:pt>
    <dgm:pt modelId="{260EDCFD-560F-418D-8FBA-E4E08541738C}">
      <dgm:prSet/>
      <dgm:spPr/>
      <dgm:t>
        <a:bodyPr/>
        <a:lstStyle/>
        <a:p>
          <a:pPr>
            <a:defRPr b="1"/>
          </a:pPr>
          <a:r>
            <a:rPr lang="en-US"/>
            <a:t>A “researcher” may also want</a:t>
          </a:r>
        </a:p>
      </dgm:t>
    </dgm:pt>
    <dgm:pt modelId="{853930C7-1C9D-4C01-AEFA-608DA21DC0AF}" type="parTrans" cxnId="{11CD5F12-CD56-4E16-BC75-AFA8E6CC5D91}">
      <dgm:prSet/>
      <dgm:spPr/>
      <dgm:t>
        <a:bodyPr/>
        <a:lstStyle/>
        <a:p>
          <a:endParaRPr lang="en-US"/>
        </a:p>
      </dgm:t>
    </dgm:pt>
    <dgm:pt modelId="{4CA948C5-1AED-4DE2-ADF8-D40291C0C36F}" type="sibTrans" cxnId="{11CD5F12-CD56-4E16-BC75-AFA8E6CC5D91}">
      <dgm:prSet/>
      <dgm:spPr/>
      <dgm:t>
        <a:bodyPr/>
        <a:lstStyle/>
        <a:p>
          <a:endParaRPr lang="en-US"/>
        </a:p>
      </dgm:t>
    </dgm:pt>
    <dgm:pt modelId="{B047C72A-1540-4E1B-9BCF-83EA4FF21A5F}">
      <dgm:prSet/>
      <dgm:spPr/>
      <dgm:t>
        <a:bodyPr/>
        <a:lstStyle/>
        <a:p>
          <a:r>
            <a:rPr lang="en-US"/>
            <a:t>Integrate/Extend existing automation</a:t>
          </a:r>
        </a:p>
      </dgm:t>
    </dgm:pt>
    <dgm:pt modelId="{A954DE84-07CD-4832-8F69-DF5B8BC974C0}" type="parTrans" cxnId="{496620DB-0B94-454F-AB3D-FA728A5DA59B}">
      <dgm:prSet/>
      <dgm:spPr/>
      <dgm:t>
        <a:bodyPr/>
        <a:lstStyle/>
        <a:p>
          <a:endParaRPr lang="en-US"/>
        </a:p>
      </dgm:t>
    </dgm:pt>
    <dgm:pt modelId="{0EF5DB0A-BE74-4CAC-819D-906C3D962720}" type="sibTrans" cxnId="{496620DB-0B94-454F-AB3D-FA728A5DA59B}">
      <dgm:prSet/>
      <dgm:spPr/>
      <dgm:t>
        <a:bodyPr/>
        <a:lstStyle/>
        <a:p>
          <a:endParaRPr lang="en-US"/>
        </a:p>
      </dgm:t>
    </dgm:pt>
    <dgm:pt modelId="{6272A408-EB05-4CAB-8D8E-397BD0D09DD1}">
      <dgm:prSet/>
      <dgm:spPr/>
      <dgm:t>
        <a:bodyPr/>
        <a:lstStyle/>
        <a:p>
          <a:r>
            <a:rPr lang="en-US"/>
            <a:t>[There is some partial support… latter on this]</a:t>
          </a:r>
        </a:p>
      </dgm:t>
    </dgm:pt>
    <dgm:pt modelId="{ED65F319-B61A-4827-A6E7-DCC226E047AC}" type="parTrans" cxnId="{98BCDD2C-8D38-4BDF-9782-31F05045EBEC}">
      <dgm:prSet/>
      <dgm:spPr/>
      <dgm:t>
        <a:bodyPr/>
        <a:lstStyle/>
        <a:p>
          <a:endParaRPr lang="en-US"/>
        </a:p>
      </dgm:t>
    </dgm:pt>
    <dgm:pt modelId="{6C4A2A8E-A554-4E16-A67F-803769EC81EF}" type="sibTrans" cxnId="{98BCDD2C-8D38-4BDF-9782-31F05045EBEC}">
      <dgm:prSet/>
      <dgm:spPr/>
      <dgm:t>
        <a:bodyPr/>
        <a:lstStyle/>
        <a:p>
          <a:endParaRPr lang="en-US"/>
        </a:p>
      </dgm:t>
    </dgm:pt>
    <dgm:pt modelId="{26E41656-FBD1-4B79-8604-EB40AAB8189C}" type="pres">
      <dgm:prSet presAssocID="{F0978D8F-517E-4F3F-A6F3-A95D36C15357}" presName="root" presStyleCnt="0">
        <dgm:presLayoutVars>
          <dgm:dir/>
          <dgm:resizeHandles val="exact"/>
        </dgm:presLayoutVars>
      </dgm:prSet>
      <dgm:spPr/>
    </dgm:pt>
    <dgm:pt modelId="{8F1E88EA-8363-46BB-8BAA-187FBA152519}" type="pres">
      <dgm:prSet presAssocID="{96E67DE6-D779-4DDC-BFB5-D03BAEB8BF8D}" presName="compNode" presStyleCnt="0"/>
      <dgm:spPr/>
    </dgm:pt>
    <dgm:pt modelId="{30749408-82C7-4774-A11B-FF2379876260}" type="pres">
      <dgm:prSet presAssocID="{96E67DE6-D779-4DDC-BFB5-D03BAEB8BF8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 Bulb and Gear"/>
        </a:ext>
      </dgm:extLst>
    </dgm:pt>
    <dgm:pt modelId="{A8385291-C49C-45BA-B89F-0EC38C8BA5B4}" type="pres">
      <dgm:prSet presAssocID="{96E67DE6-D779-4DDC-BFB5-D03BAEB8BF8D}" presName="iconSpace" presStyleCnt="0"/>
      <dgm:spPr/>
    </dgm:pt>
    <dgm:pt modelId="{B090AE5C-876D-44FE-8B5A-323AEB779481}" type="pres">
      <dgm:prSet presAssocID="{96E67DE6-D779-4DDC-BFB5-D03BAEB8BF8D}" presName="parTx" presStyleLbl="revTx" presStyleIdx="0" presStyleCnt="6">
        <dgm:presLayoutVars>
          <dgm:chMax val="0"/>
          <dgm:chPref val="0"/>
        </dgm:presLayoutVars>
      </dgm:prSet>
      <dgm:spPr/>
    </dgm:pt>
    <dgm:pt modelId="{43675145-F910-46B3-99E3-3F4E2E31A0F8}" type="pres">
      <dgm:prSet presAssocID="{96E67DE6-D779-4DDC-BFB5-D03BAEB8BF8D}" presName="txSpace" presStyleCnt="0"/>
      <dgm:spPr/>
    </dgm:pt>
    <dgm:pt modelId="{23E13672-6037-4DFB-975A-70373211D0F4}" type="pres">
      <dgm:prSet presAssocID="{96E67DE6-D779-4DDC-BFB5-D03BAEB8BF8D}" presName="desTx" presStyleLbl="revTx" presStyleIdx="1" presStyleCnt="6">
        <dgm:presLayoutVars/>
      </dgm:prSet>
      <dgm:spPr/>
    </dgm:pt>
    <dgm:pt modelId="{5E38E7FB-5BDD-4CD4-82F2-189FDAABB731}" type="pres">
      <dgm:prSet presAssocID="{8DB27C70-B780-41B6-8768-D138E650AA65}" presName="sibTrans" presStyleCnt="0"/>
      <dgm:spPr/>
    </dgm:pt>
    <dgm:pt modelId="{EA12769A-3C2B-4DD7-AC34-CABFA4E0AD4D}" type="pres">
      <dgm:prSet presAssocID="{94538767-2495-48D5-A322-C7A7585ECA6E}" presName="compNode" presStyleCnt="0"/>
      <dgm:spPr/>
    </dgm:pt>
    <dgm:pt modelId="{27DAD45E-260F-4C5F-9CE5-23D90F5C8948}" type="pres">
      <dgm:prSet presAssocID="{94538767-2495-48D5-A322-C7A7585ECA6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aw"/>
        </a:ext>
      </dgm:extLst>
    </dgm:pt>
    <dgm:pt modelId="{85C57FA4-733F-4FAD-B429-4F580EF771E3}" type="pres">
      <dgm:prSet presAssocID="{94538767-2495-48D5-A322-C7A7585ECA6E}" presName="iconSpace" presStyleCnt="0"/>
      <dgm:spPr/>
    </dgm:pt>
    <dgm:pt modelId="{7BF15CF7-BFBE-49E1-9D48-50242C14BF7B}" type="pres">
      <dgm:prSet presAssocID="{94538767-2495-48D5-A322-C7A7585ECA6E}" presName="parTx" presStyleLbl="revTx" presStyleIdx="2" presStyleCnt="6">
        <dgm:presLayoutVars>
          <dgm:chMax val="0"/>
          <dgm:chPref val="0"/>
        </dgm:presLayoutVars>
      </dgm:prSet>
      <dgm:spPr/>
    </dgm:pt>
    <dgm:pt modelId="{EE3ACD9F-A6DF-4FD0-96F9-B6C383A0BA03}" type="pres">
      <dgm:prSet presAssocID="{94538767-2495-48D5-A322-C7A7585ECA6E}" presName="txSpace" presStyleCnt="0"/>
      <dgm:spPr/>
    </dgm:pt>
    <dgm:pt modelId="{1E10ADC5-B83B-4CF7-9F59-A133906BF349}" type="pres">
      <dgm:prSet presAssocID="{94538767-2495-48D5-A322-C7A7585ECA6E}" presName="desTx" presStyleLbl="revTx" presStyleIdx="3" presStyleCnt="6">
        <dgm:presLayoutVars/>
      </dgm:prSet>
      <dgm:spPr/>
    </dgm:pt>
    <dgm:pt modelId="{3CACA871-A049-4224-9B62-3B28E2D4394E}" type="pres">
      <dgm:prSet presAssocID="{1364BEF8-3EC3-4FDC-9E9B-DED383624022}" presName="sibTrans" presStyleCnt="0"/>
      <dgm:spPr/>
    </dgm:pt>
    <dgm:pt modelId="{40B30D0F-6077-4D72-A86A-8D42B92BF27B}" type="pres">
      <dgm:prSet presAssocID="{260EDCFD-560F-418D-8FBA-E4E08541738C}" presName="compNode" presStyleCnt="0"/>
      <dgm:spPr/>
    </dgm:pt>
    <dgm:pt modelId="{E3E5407F-1C7A-4309-8A63-87D389011BDC}" type="pres">
      <dgm:prSet presAssocID="{260EDCFD-560F-418D-8FBA-E4E08541738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A862B0F8-CA5B-41B1-BD56-517367ED58C5}" type="pres">
      <dgm:prSet presAssocID="{260EDCFD-560F-418D-8FBA-E4E08541738C}" presName="iconSpace" presStyleCnt="0"/>
      <dgm:spPr/>
    </dgm:pt>
    <dgm:pt modelId="{7D4A9437-80C4-44AC-AB09-F087832345AC}" type="pres">
      <dgm:prSet presAssocID="{260EDCFD-560F-418D-8FBA-E4E08541738C}" presName="parTx" presStyleLbl="revTx" presStyleIdx="4" presStyleCnt="6">
        <dgm:presLayoutVars>
          <dgm:chMax val="0"/>
          <dgm:chPref val="0"/>
        </dgm:presLayoutVars>
      </dgm:prSet>
      <dgm:spPr/>
    </dgm:pt>
    <dgm:pt modelId="{E9D6E8AC-8F25-40AA-9D0E-C0A4E2D673FC}" type="pres">
      <dgm:prSet presAssocID="{260EDCFD-560F-418D-8FBA-E4E08541738C}" presName="txSpace" presStyleCnt="0"/>
      <dgm:spPr/>
    </dgm:pt>
    <dgm:pt modelId="{6568EF6F-9F14-4D15-B629-90D5B126FA31}" type="pres">
      <dgm:prSet presAssocID="{260EDCFD-560F-418D-8FBA-E4E08541738C}" presName="desTx" presStyleLbl="revTx" presStyleIdx="5" presStyleCnt="6">
        <dgm:presLayoutVars/>
      </dgm:prSet>
      <dgm:spPr/>
    </dgm:pt>
  </dgm:ptLst>
  <dgm:cxnLst>
    <dgm:cxn modelId="{EF2CA902-226A-4C39-ACFE-96DC51301104}" type="presOf" srcId="{2D6F7499-4574-4FAD-9371-7EB77A007EC7}" destId="{23E13672-6037-4DFB-975A-70373211D0F4}" srcOrd="0" destOrd="0" presId="urn:microsoft.com/office/officeart/2018/2/layout/IconLabelDescriptionList"/>
    <dgm:cxn modelId="{BDC2DF0A-008D-463E-8399-10A857EF2198}" srcId="{96E67DE6-D779-4DDC-BFB5-D03BAEB8BF8D}" destId="{1F5819A7-1D25-4854-A6E3-BDDBC4CBE35A}" srcOrd="1" destOrd="0" parTransId="{15D4E917-C2CF-41AE-B5EA-9B5F354A0831}" sibTransId="{06D20102-0F76-453C-9F38-89C08D04A18C}"/>
    <dgm:cxn modelId="{11CD5F12-CD56-4E16-BC75-AFA8E6CC5D91}" srcId="{F0978D8F-517E-4F3F-A6F3-A95D36C15357}" destId="{260EDCFD-560F-418D-8FBA-E4E08541738C}" srcOrd="2" destOrd="0" parTransId="{853930C7-1C9D-4C01-AEFA-608DA21DC0AF}" sibTransId="{4CA948C5-1AED-4DE2-ADF8-D40291C0C36F}"/>
    <dgm:cxn modelId="{98BCDD2C-8D38-4BDF-9782-31F05045EBEC}" srcId="{260EDCFD-560F-418D-8FBA-E4E08541738C}" destId="{6272A408-EB05-4CAB-8D8E-397BD0D09DD1}" srcOrd="1" destOrd="0" parTransId="{ED65F319-B61A-4827-A6E7-DCC226E047AC}" sibTransId="{6C4A2A8E-A554-4E16-A67F-803769EC81EF}"/>
    <dgm:cxn modelId="{954F3F31-814D-48C4-8149-1CD362B021FF}" srcId="{F0978D8F-517E-4F3F-A6F3-A95D36C15357}" destId="{96E67DE6-D779-4DDC-BFB5-D03BAEB8BF8D}" srcOrd="0" destOrd="0" parTransId="{66D717C6-3113-45B8-BECF-486F3A78A0FB}" sibTransId="{8DB27C70-B780-41B6-8768-D138E650AA65}"/>
    <dgm:cxn modelId="{2B5FB634-BD8C-4653-99A8-BC482B67F9BE}" type="presOf" srcId="{3B1EB30E-CF45-4B84-AA32-B5811FF5935D}" destId="{1E10ADC5-B83B-4CF7-9F59-A133906BF349}" srcOrd="0" destOrd="1" presId="urn:microsoft.com/office/officeart/2018/2/layout/IconLabelDescriptionList"/>
    <dgm:cxn modelId="{531DAC39-73EF-4ED3-93CF-7349C0BD3B74}" type="presOf" srcId="{6272A408-EB05-4CAB-8D8E-397BD0D09DD1}" destId="{6568EF6F-9F14-4D15-B629-90D5B126FA31}" srcOrd="0" destOrd="1" presId="urn:microsoft.com/office/officeart/2018/2/layout/IconLabelDescriptionList"/>
    <dgm:cxn modelId="{B27D635F-A44A-4576-AACD-AB36844209A0}" type="presOf" srcId="{BE336F34-A5F4-474C-8952-8E899D57AFEA}" destId="{1E10ADC5-B83B-4CF7-9F59-A133906BF349}" srcOrd="0" destOrd="0" presId="urn:microsoft.com/office/officeart/2018/2/layout/IconLabelDescriptionList"/>
    <dgm:cxn modelId="{F80E504A-7D39-405B-979E-33CF53BE65A9}" type="presOf" srcId="{F0978D8F-517E-4F3F-A6F3-A95D36C15357}" destId="{26E41656-FBD1-4B79-8604-EB40AAB8189C}" srcOrd="0" destOrd="0" presId="urn:microsoft.com/office/officeart/2018/2/layout/IconLabelDescriptionList"/>
    <dgm:cxn modelId="{825C896A-BC9D-406E-BE16-6813FEEDE3BA}" type="presOf" srcId="{71FC89E3-33F6-4AEA-947F-0EB4B1B8FB6E}" destId="{1E10ADC5-B83B-4CF7-9F59-A133906BF349}" srcOrd="0" destOrd="2" presId="urn:microsoft.com/office/officeart/2018/2/layout/IconLabelDescriptionList"/>
    <dgm:cxn modelId="{992D034E-634A-4934-8CDD-87F816A9E5CB}" type="presOf" srcId="{94538767-2495-48D5-A322-C7A7585ECA6E}" destId="{7BF15CF7-BFBE-49E1-9D48-50242C14BF7B}" srcOrd="0" destOrd="0" presId="urn:microsoft.com/office/officeart/2018/2/layout/IconLabelDescriptionList"/>
    <dgm:cxn modelId="{6DFF6155-B9A1-4AD2-97C5-F790C1360439}" srcId="{96E67DE6-D779-4DDC-BFB5-D03BAEB8BF8D}" destId="{CE9FB44E-AEA2-4768-9533-0E76F97AF92A}" srcOrd="2" destOrd="0" parTransId="{9BD53E21-C29A-4830-B02B-4F6F1695ED18}" sibTransId="{9275C2F8-03C6-46CB-A11D-9FDAEED2DA83}"/>
    <dgm:cxn modelId="{410ACF8B-7826-4F04-8BC8-D71C4583948A}" srcId="{F0978D8F-517E-4F3F-A6F3-A95D36C15357}" destId="{94538767-2495-48D5-A322-C7A7585ECA6E}" srcOrd="1" destOrd="0" parTransId="{11338613-AD3E-42D4-B82C-A795D44487E6}" sibTransId="{1364BEF8-3EC3-4FDC-9E9B-DED383624022}"/>
    <dgm:cxn modelId="{8C6D508C-4A95-4644-BF81-F03E6288CFDF}" type="presOf" srcId="{96E67DE6-D779-4DDC-BFB5-D03BAEB8BF8D}" destId="{B090AE5C-876D-44FE-8B5A-323AEB779481}" srcOrd="0" destOrd="0" presId="urn:microsoft.com/office/officeart/2018/2/layout/IconLabelDescriptionList"/>
    <dgm:cxn modelId="{6F820A99-FC8B-4721-82C2-7F74E023CD07}" srcId="{94538767-2495-48D5-A322-C7A7585ECA6E}" destId="{3B1EB30E-CF45-4B84-AA32-B5811FF5935D}" srcOrd="1" destOrd="0" parTransId="{06ED40E4-CCC1-460B-B00F-5ED34FF5A91B}" sibTransId="{D2D2BEE7-8114-4A2C-9E84-D99991F8BE3D}"/>
    <dgm:cxn modelId="{107E90A9-E074-4D87-8E99-7BD18B1851D5}" srcId="{94538767-2495-48D5-A322-C7A7585ECA6E}" destId="{71FC89E3-33F6-4AEA-947F-0EB4B1B8FB6E}" srcOrd="2" destOrd="0" parTransId="{95710880-B796-4F7B-94AD-98FD3E0F804A}" sibTransId="{FB65D537-74BE-40D9-B041-8D6A3DEA9C09}"/>
    <dgm:cxn modelId="{C0E709AA-872A-4212-B2BA-1C70159DAAD2}" srcId="{94538767-2495-48D5-A322-C7A7585ECA6E}" destId="{BE336F34-A5F4-474C-8952-8E899D57AFEA}" srcOrd="0" destOrd="0" parTransId="{07C5D1D0-7848-494C-9E3E-08186C292107}" sibTransId="{1C3321BC-4CAB-46CD-B2F5-A2068427B062}"/>
    <dgm:cxn modelId="{198BB4BC-DC12-4397-B5A0-2C0F843DA443}" srcId="{96E67DE6-D779-4DDC-BFB5-D03BAEB8BF8D}" destId="{2D6F7499-4574-4FAD-9371-7EB77A007EC7}" srcOrd="0" destOrd="0" parTransId="{CBFF55D4-FEA0-403C-AD5D-79AFF4370122}" sibTransId="{7B4F7FB2-940F-4CE0-BD1C-931A693FF84D}"/>
    <dgm:cxn modelId="{407658C6-6670-4029-8647-829C902EB673}" type="presOf" srcId="{CE9FB44E-AEA2-4768-9533-0E76F97AF92A}" destId="{23E13672-6037-4DFB-975A-70373211D0F4}" srcOrd="0" destOrd="2" presId="urn:microsoft.com/office/officeart/2018/2/layout/IconLabelDescriptionList"/>
    <dgm:cxn modelId="{6B92FBD2-785A-424C-A06E-4955426A1285}" type="presOf" srcId="{B047C72A-1540-4E1B-9BCF-83EA4FF21A5F}" destId="{6568EF6F-9F14-4D15-B629-90D5B126FA31}" srcOrd="0" destOrd="0" presId="urn:microsoft.com/office/officeart/2018/2/layout/IconLabelDescriptionList"/>
    <dgm:cxn modelId="{496620DB-0B94-454F-AB3D-FA728A5DA59B}" srcId="{260EDCFD-560F-418D-8FBA-E4E08541738C}" destId="{B047C72A-1540-4E1B-9BCF-83EA4FF21A5F}" srcOrd="0" destOrd="0" parTransId="{A954DE84-07CD-4832-8F69-DF5B8BC974C0}" sibTransId="{0EF5DB0A-BE74-4CAC-819D-906C3D962720}"/>
    <dgm:cxn modelId="{D213B2DE-FE84-4C68-ABA9-A4BDE184BB93}" type="presOf" srcId="{1F5819A7-1D25-4854-A6E3-BDDBC4CBE35A}" destId="{23E13672-6037-4DFB-975A-70373211D0F4}" srcOrd="0" destOrd="1" presId="urn:microsoft.com/office/officeart/2018/2/layout/IconLabelDescriptionList"/>
    <dgm:cxn modelId="{B44AE5FE-D32E-4A80-8100-8CF9F3BA4B3D}" type="presOf" srcId="{260EDCFD-560F-418D-8FBA-E4E08541738C}" destId="{7D4A9437-80C4-44AC-AB09-F087832345AC}" srcOrd="0" destOrd="0" presId="urn:microsoft.com/office/officeart/2018/2/layout/IconLabelDescriptionList"/>
    <dgm:cxn modelId="{B35A01CF-3E5F-43EE-ADF9-845C910AC9F8}" type="presParOf" srcId="{26E41656-FBD1-4B79-8604-EB40AAB8189C}" destId="{8F1E88EA-8363-46BB-8BAA-187FBA152519}" srcOrd="0" destOrd="0" presId="urn:microsoft.com/office/officeart/2018/2/layout/IconLabelDescriptionList"/>
    <dgm:cxn modelId="{247740D7-D3A5-46D8-BDFD-362598676E04}" type="presParOf" srcId="{8F1E88EA-8363-46BB-8BAA-187FBA152519}" destId="{30749408-82C7-4774-A11B-FF2379876260}" srcOrd="0" destOrd="0" presId="urn:microsoft.com/office/officeart/2018/2/layout/IconLabelDescriptionList"/>
    <dgm:cxn modelId="{9A6ABE7C-D06C-4BD1-A53A-A421124EA668}" type="presParOf" srcId="{8F1E88EA-8363-46BB-8BAA-187FBA152519}" destId="{A8385291-C49C-45BA-B89F-0EC38C8BA5B4}" srcOrd="1" destOrd="0" presId="urn:microsoft.com/office/officeart/2018/2/layout/IconLabelDescriptionList"/>
    <dgm:cxn modelId="{0A5E1890-04FE-47A4-B39A-E293FC5D595E}" type="presParOf" srcId="{8F1E88EA-8363-46BB-8BAA-187FBA152519}" destId="{B090AE5C-876D-44FE-8B5A-323AEB779481}" srcOrd="2" destOrd="0" presId="urn:microsoft.com/office/officeart/2018/2/layout/IconLabelDescriptionList"/>
    <dgm:cxn modelId="{3A0B56F4-FB05-4CA3-9148-A0A55464F57D}" type="presParOf" srcId="{8F1E88EA-8363-46BB-8BAA-187FBA152519}" destId="{43675145-F910-46B3-99E3-3F4E2E31A0F8}" srcOrd="3" destOrd="0" presId="urn:microsoft.com/office/officeart/2018/2/layout/IconLabelDescriptionList"/>
    <dgm:cxn modelId="{2E4F1182-1594-4791-91C2-25F63AF07453}" type="presParOf" srcId="{8F1E88EA-8363-46BB-8BAA-187FBA152519}" destId="{23E13672-6037-4DFB-975A-70373211D0F4}" srcOrd="4" destOrd="0" presId="urn:microsoft.com/office/officeart/2018/2/layout/IconLabelDescriptionList"/>
    <dgm:cxn modelId="{EAB146EC-D29B-4BDA-8984-D4FBF98E3E79}" type="presParOf" srcId="{26E41656-FBD1-4B79-8604-EB40AAB8189C}" destId="{5E38E7FB-5BDD-4CD4-82F2-189FDAABB731}" srcOrd="1" destOrd="0" presId="urn:microsoft.com/office/officeart/2018/2/layout/IconLabelDescriptionList"/>
    <dgm:cxn modelId="{C278042F-6C1B-436F-A51E-B4F3AEC1403B}" type="presParOf" srcId="{26E41656-FBD1-4B79-8604-EB40AAB8189C}" destId="{EA12769A-3C2B-4DD7-AC34-CABFA4E0AD4D}" srcOrd="2" destOrd="0" presId="urn:microsoft.com/office/officeart/2018/2/layout/IconLabelDescriptionList"/>
    <dgm:cxn modelId="{B882F9AF-C79E-4F13-A028-2121DEF0143D}" type="presParOf" srcId="{EA12769A-3C2B-4DD7-AC34-CABFA4E0AD4D}" destId="{27DAD45E-260F-4C5F-9CE5-23D90F5C8948}" srcOrd="0" destOrd="0" presId="urn:microsoft.com/office/officeart/2018/2/layout/IconLabelDescriptionList"/>
    <dgm:cxn modelId="{774FC415-3D09-42D9-9C11-E90E6A36B850}" type="presParOf" srcId="{EA12769A-3C2B-4DD7-AC34-CABFA4E0AD4D}" destId="{85C57FA4-733F-4FAD-B429-4F580EF771E3}" srcOrd="1" destOrd="0" presId="urn:microsoft.com/office/officeart/2018/2/layout/IconLabelDescriptionList"/>
    <dgm:cxn modelId="{9FAE222D-ADB4-4A92-8423-CC4BB9D8624D}" type="presParOf" srcId="{EA12769A-3C2B-4DD7-AC34-CABFA4E0AD4D}" destId="{7BF15CF7-BFBE-49E1-9D48-50242C14BF7B}" srcOrd="2" destOrd="0" presId="urn:microsoft.com/office/officeart/2018/2/layout/IconLabelDescriptionList"/>
    <dgm:cxn modelId="{85C3F479-775B-48CC-8AA7-DD4E9A86C89A}" type="presParOf" srcId="{EA12769A-3C2B-4DD7-AC34-CABFA4E0AD4D}" destId="{EE3ACD9F-A6DF-4FD0-96F9-B6C383A0BA03}" srcOrd="3" destOrd="0" presId="urn:microsoft.com/office/officeart/2018/2/layout/IconLabelDescriptionList"/>
    <dgm:cxn modelId="{CB304CF4-F8BE-4F4A-9EEE-9EC81CB60F73}" type="presParOf" srcId="{EA12769A-3C2B-4DD7-AC34-CABFA4E0AD4D}" destId="{1E10ADC5-B83B-4CF7-9F59-A133906BF349}" srcOrd="4" destOrd="0" presId="urn:microsoft.com/office/officeart/2018/2/layout/IconLabelDescriptionList"/>
    <dgm:cxn modelId="{D0D42BF8-F8EA-4B38-A9C6-608850C3E85D}" type="presParOf" srcId="{26E41656-FBD1-4B79-8604-EB40AAB8189C}" destId="{3CACA871-A049-4224-9B62-3B28E2D4394E}" srcOrd="3" destOrd="0" presId="urn:microsoft.com/office/officeart/2018/2/layout/IconLabelDescriptionList"/>
    <dgm:cxn modelId="{84266790-4167-4D6D-AB46-39AA53680FCB}" type="presParOf" srcId="{26E41656-FBD1-4B79-8604-EB40AAB8189C}" destId="{40B30D0F-6077-4D72-A86A-8D42B92BF27B}" srcOrd="4" destOrd="0" presId="urn:microsoft.com/office/officeart/2018/2/layout/IconLabelDescriptionList"/>
    <dgm:cxn modelId="{F68B4A69-E2B0-4B1E-BB3D-364399C569C9}" type="presParOf" srcId="{40B30D0F-6077-4D72-A86A-8D42B92BF27B}" destId="{E3E5407F-1C7A-4309-8A63-87D389011BDC}" srcOrd="0" destOrd="0" presId="urn:microsoft.com/office/officeart/2018/2/layout/IconLabelDescriptionList"/>
    <dgm:cxn modelId="{F610DC3A-1F72-4EFB-95C6-7B62CAB6E455}" type="presParOf" srcId="{40B30D0F-6077-4D72-A86A-8D42B92BF27B}" destId="{A862B0F8-CA5B-41B1-BD56-517367ED58C5}" srcOrd="1" destOrd="0" presId="urn:microsoft.com/office/officeart/2018/2/layout/IconLabelDescriptionList"/>
    <dgm:cxn modelId="{36DD1F23-D958-43A0-826F-5D9A252DC816}" type="presParOf" srcId="{40B30D0F-6077-4D72-A86A-8D42B92BF27B}" destId="{7D4A9437-80C4-44AC-AB09-F087832345AC}" srcOrd="2" destOrd="0" presId="urn:microsoft.com/office/officeart/2018/2/layout/IconLabelDescriptionList"/>
    <dgm:cxn modelId="{0A6B1651-6427-406D-B2CA-E4392C9ED6C8}" type="presParOf" srcId="{40B30D0F-6077-4D72-A86A-8D42B92BF27B}" destId="{E9D6E8AC-8F25-40AA-9D0E-C0A4E2D673FC}" srcOrd="3" destOrd="0" presId="urn:microsoft.com/office/officeart/2018/2/layout/IconLabelDescriptionList"/>
    <dgm:cxn modelId="{8632188F-3CEA-4209-ABA2-4D2F64448403}" type="presParOf" srcId="{40B30D0F-6077-4D72-A86A-8D42B92BF27B}" destId="{6568EF6F-9F14-4D15-B629-90D5B126FA31}"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2492A7-ECD0-4009-B1D5-430F60C788F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D93D45E7-C978-4847-8889-4E5F348587C9}">
      <dgm:prSet/>
      <dgm:spPr/>
      <dgm:t>
        <a:bodyPr/>
        <a:lstStyle/>
        <a:p>
          <a:r>
            <a:rPr lang="en-US" b="1" i="1"/>
            <a:t>Automate and help to a researcher to infer faster conclusions</a:t>
          </a:r>
          <a:endParaRPr lang="en-US"/>
        </a:p>
      </dgm:t>
    </dgm:pt>
    <dgm:pt modelId="{01B840B5-D4BB-491E-B43B-E4521A1F6642}" type="parTrans" cxnId="{8BCBA119-79A5-4E33-B148-D08666D77FD9}">
      <dgm:prSet/>
      <dgm:spPr/>
      <dgm:t>
        <a:bodyPr/>
        <a:lstStyle/>
        <a:p>
          <a:endParaRPr lang="en-US"/>
        </a:p>
      </dgm:t>
    </dgm:pt>
    <dgm:pt modelId="{B200AD9D-35F2-4E54-9C3F-D04C044E9348}" type="sibTrans" cxnId="{8BCBA119-79A5-4E33-B148-D08666D77FD9}">
      <dgm:prSet/>
      <dgm:spPr/>
      <dgm:t>
        <a:bodyPr/>
        <a:lstStyle/>
        <a:p>
          <a:endParaRPr lang="en-US"/>
        </a:p>
      </dgm:t>
    </dgm:pt>
    <dgm:pt modelId="{E68CCB59-CD50-4121-97C8-5771158BDF84}">
      <dgm:prSet/>
      <dgm:spPr/>
      <dgm:t>
        <a:bodyPr/>
        <a:lstStyle/>
        <a:p>
          <a:r>
            <a:rPr lang="en-US"/>
            <a:t>More Concretely</a:t>
          </a:r>
        </a:p>
      </dgm:t>
    </dgm:pt>
    <dgm:pt modelId="{7DA54F49-4B95-42C0-AF1B-AAF20EAAA133}" type="parTrans" cxnId="{DA936330-B701-4EDE-9834-F17D11A1F830}">
      <dgm:prSet/>
      <dgm:spPr/>
      <dgm:t>
        <a:bodyPr/>
        <a:lstStyle/>
        <a:p>
          <a:endParaRPr lang="en-US"/>
        </a:p>
      </dgm:t>
    </dgm:pt>
    <dgm:pt modelId="{49CAB0D3-0EE4-4C8A-B2F0-323E96DB49CF}" type="sibTrans" cxnId="{DA936330-B701-4EDE-9834-F17D11A1F830}">
      <dgm:prSet/>
      <dgm:spPr/>
      <dgm:t>
        <a:bodyPr/>
        <a:lstStyle/>
        <a:p>
          <a:endParaRPr lang="en-US"/>
        </a:p>
      </dgm:t>
    </dgm:pt>
    <dgm:pt modelId="{BF35F31A-9C33-4479-B025-1C30D3A4FC85}">
      <dgm:prSet/>
      <dgm:spPr/>
      <dgm:t>
        <a:bodyPr/>
        <a:lstStyle/>
        <a:p>
          <a:r>
            <a:rPr lang="en-US"/>
            <a:t>Combine accepted evaluation metrics</a:t>
          </a:r>
        </a:p>
      </dgm:t>
    </dgm:pt>
    <dgm:pt modelId="{575CC0E7-24B5-4C9E-AD58-0C1E8AF946BD}" type="parTrans" cxnId="{E5346DFC-A45B-4EFC-81ED-8B513531ADF0}">
      <dgm:prSet/>
      <dgm:spPr/>
      <dgm:t>
        <a:bodyPr/>
        <a:lstStyle/>
        <a:p>
          <a:endParaRPr lang="en-US"/>
        </a:p>
      </dgm:t>
    </dgm:pt>
    <dgm:pt modelId="{404CC276-83AC-4D7E-9B32-027408BFCFEF}" type="sibTrans" cxnId="{E5346DFC-A45B-4EFC-81ED-8B513531ADF0}">
      <dgm:prSet/>
      <dgm:spPr/>
      <dgm:t>
        <a:bodyPr/>
        <a:lstStyle/>
        <a:p>
          <a:endParaRPr lang="en-US"/>
        </a:p>
      </dgm:t>
    </dgm:pt>
    <dgm:pt modelId="{15543BBE-F0C1-497A-BC19-79EE07071EBC}">
      <dgm:prSet/>
      <dgm:spPr/>
      <dgm:t>
        <a:bodyPr/>
        <a:lstStyle/>
        <a:p>
          <a:r>
            <a:rPr lang="en-US"/>
            <a:t>Allow [some] analysis of metrics [visual/statistic]</a:t>
          </a:r>
        </a:p>
      </dgm:t>
    </dgm:pt>
    <dgm:pt modelId="{086EA86C-E54F-4D25-A55D-4607C0CCC7C5}" type="parTrans" cxnId="{17FE87D2-024B-4365-84EE-24CD8847814E}">
      <dgm:prSet/>
      <dgm:spPr/>
      <dgm:t>
        <a:bodyPr/>
        <a:lstStyle/>
        <a:p>
          <a:endParaRPr lang="en-US"/>
        </a:p>
      </dgm:t>
    </dgm:pt>
    <dgm:pt modelId="{C4AB3729-3367-4D4E-8F02-D9EFBDCF3BC1}" type="sibTrans" cxnId="{17FE87D2-024B-4365-84EE-24CD8847814E}">
      <dgm:prSet/>
      <dgm:spPr/>
      <dgm:t>
        <a:bodyPr/>
        <a:lstStyle/>
        <a:p>
          <a:endParaRPr lang="en-US"/>
        </a:p>
      </dgm:t>
    </dgm:pt>
    <dgm:pt modelId="{1A798A84-BBDC-4424-9C88-83FF1FF89DFF}">
      <dgm:prSet/>
      <dgm:spPr/>
      <dgm:t>
        <a:bodyPr/>
        <a:lstStyle/>
        <a:p>
          <a:r>
            <a:rPr lang="en-US"/>
            <a:t>Non-functional requirements:</a:t>
          </a:r>
        </a:p>
      </dgm:t>
    </dgm:pt>
    <dgm:pt modelId="{CEA09196-B90D-48D7-9B8F-D28E2BDBB252}" type="parTrans" cxnId="{E64623DE-172A-486F-A6F9-197F253C5FCE}">
      <dgm:prSet/>
      <dgm:spPr/>
      <dgm:t>
        <a:bodyPr/>
        <a:lstStyle/>
        <a:p>
          <a:endParaRPr lang="en-US"/>
        </a:p>
      </dgm:t>
    </dgm:pt>
    <dgm:pt modelId="{5BD7A049-CCC2-4D68-9382-1219FE9AE7CC}" type="sibTrans" cxnId="{E64623DE-172A-486F-A6F9-197F253C5FCE}">
      <dgm:prSet/>
      <dgm:spPr/>
      <dgm:t>
        <a:bodyPr/>
        <a:lstStyle/>
        <a:p>
          <a:endParaRPr lang="en-US"/>
        </a:p>
      </dgm:t>
    </dgm:pt>
    <dgm:pt modelId="{CA2FE7E1-86C2-4599-B82D-9FEE361F5DD1}">
      <dgm:prSet/>
      <dgm:spPr/>
      <dgm:t>
        <a:bodyPr/>
        <a:lstStyle/>
        <a:p>
          <a:r>
            <a:rPr lang="en-US"/>
            <a:t>Fast [faster than existing solutions]</a:t>
          </a:r>
        </a:p>
      </dgm:t>
    </dgm:pt>
    <dgm:pt modelId="{0E3310B2-A113-49CF-81FD-30E4651BCEDE}" type="parTrans" cxnId="{16F5A425-B34A-4FAC-95BD-7FA613D51231}">
      <dgm:prSet/>
      <dgm:spPr/>
      <dgm:t>
        <a:bodyPr/>
        <a:lstStyle/>
        <a:p>
          <a:endParaRPr lang="en-US"/>
        </a:p>
      </dgm:t>
    </dgm:pt>
    <dgm:pt modelId="{CDDE3710-57A2-4576-BE09-78517919AD79}" type="sibTrans" cxnId="{16F5A425-B34A-4FAC-95BD-7FA613D51231}">
      <dgm:prSet/>
      <dgm:spPr/>
      <dgm:t>
        <a:bodyPr/>
        <a:lstStyle/>
        <a:p>
          <a:endParaRPr lang="en-US"/>
        </a:p>
      </dgm:t>
    </dgm:pt>
    <dgm:pt modelId="{7FC3077B-405F-4D61-87FD-61500A6F83D4}">
      <dgm:prSet/>
      <dgm:spPr/>
      <dgm:t>
        <a:bodyPr/>
        <a:lstStyle/>
        <a:p>
          <a:r>
            <a:rPr lang="en-US"/>
            <a:t>Extensible [conceptually, further development should be possible]</a:t>
          </a:r>
        </a:p>
      </dgm:t>
    </dgm:pt>
    <dgm:pt modelId="{5BD2569B-3305-4D4B-AC98-EBAA68D2F9EC}" type="parTrans" cxnId="{A7CF27F5-BE66-42B6-91BE-35D5CE170024}">
      <dgm:prSet/>
      <dgm:spPr/>
      <dgm:t>
        <a:bodyPr/>
        <a:lstStyle/>
        <a:p>
          <a:endParaRPr lang="en-US"/>
        </a:p>
      </dgm:t>
    </dgm:pt>
    <dgm:pt modelId="{17A61AFC-6878-4178-A890-815EFA1245CC}" type="sibTrans" cxnId="{A7CF27F5-BE66-42B6-91BE-35D5CE170024}">
      <dgm:prSet/>
      <dgm:spPr/>
      <dgm:t>
        <a:bodyPr/>
        <a:lstStyle/>
        <a:p>
          <a:endParaRPr lang="en-US"/>
        </a:p>
      </dgm:t>
    </dgm:pt>
    <dgm:pt modelId="{6B16EC86-6CB1-436B-993B-7B8379C09B56}">
      <dgm:prSet/>
      <dgm:spPr/>
      <dgm:t>
        <a:bodyPr/>
        <a:lstStyle/>
        <a:p>
          <a:r>
            <a:rPr lang="en-US"/>
            <a:t>Reusable [highly modular]</a:t>
          </a:r>
        </a:p>
      </dgm:t>
    </dgm:pt>
    <dgm:pt modelId="{B2B3DEA2-FF17-4613-A8E3-24E45C035A0C}" type="parTrans" cxnId="{84D4A8EB-170F-475E-8511-5CD135E0DF62}">
      <dgm:prSet/>
      <dgm:spPr/>
      <dgm:t>
        <a:bodyPr/>
        <a:lstStyle/>
        <a:p>
          <a:endParaRPr lang="en-US"/>
        </a:p>
      </dgm:t>
    </dgm:pt>
    <dgm:pt modelId="{0205B322-8D70-452C-A043-1DBFE063AAF6}" type="sibTrans" cxnId="{84D4A8EB-170F-475E-8511-5CD135E0DF62}">
      <dgm:prSet/>
      <dgm:spPr/>
      <dgm:t>
        <a:bodyPr/>
        <a:lstStyle/>
        <a:p>
          <a:endParaRPr lang="en-US"/>
        </a:p>
      </dgm:t>
    </dgm:pt>
    <dgm:pt modelId="{012C63ED-9248-4AFD-8347-BCEFF9DD6F7E}">
      <dgm:prSet/>
      <dgm:spPr/>
      <dgm:t>
        <a:bodyPr/>
        <a:lstStyle/>
        <a:p>
          <a:r>
            <a:rPr lang="en-US"/>
            <a:t>Self-contained [as less as possible dependencies]</a:t>
          </a:r>
        </a:p>
      </dgm:t>
    </dgm:pt>
    <dgm:pt modelId="{66B2B695-DC94-45B3-ACCE-B069C78AB767}" type="parTrans" cxnId="{B8D2FDDC-D102-4A74-BE61-DDC6B74FC4DD}">
      <dgm:prSet/>
      <dgm:spPr/>
      <dgm:t>
        <a:bodyPr/>
        <a:lstStyle/>
        <a:p>
          <a:endParaRPr lang="en-US"/>
        </a:p>
      </dgm:t>
    </dgm:pt>
    <dgm:pt modelId="{76E09CF8-FBAA-4908-8949-8008FA9BC489}" type="sibTrans" cxnId="{B8D2FDDC-D102-4A74-BE61-DDC6B74FC4DD}">
      <dgm:prSet/>
      <dgm:spPr/>
      <dgm:t>
        <a:bodyPr/>
        <a:lstStyle/>
        <a:p>
          <a:endParaRPr lang="en-US"/>
        </a:p>
      </dgm:t>
    </dgm:pt>
    <dgm:pt modelId="{C1A3812A-75C5-4174-B9E6-5F624AF6C579}" type="pres">
      <dgm:prSet presAssocID="{BE2492A7-ECD0-4009-B1D5-430F60C788F2}" presName="linear" presStyleCnt="0">
        <dgm:presLayoutVars>
          <dgm:animLvl val="lvl"/>
          <dgm:resizeHandles val="exact"/>
        </dgm:presLayoutVars>
      </dgm:prSet>
      <dgm:spPr/>
    </dgm:pt>
    <dgm:pt modelId="{D3A7D163-FA46-4DD2-8F7D-ECDE0E65E6AF}" type="pres">
      <dgm:prSet presAssocID="{D93D45E7-C978-4847-8889-4E5F348587C9}" presName="parentText" presStyleLbl="node1" presStyleIdx="0" presStyleCnt="3">
        <dgm:presLayoutVars>
          <dgm:chMax val="0"/>
          <dgm:bulletEnabled val="1"/>
        </dgm:presLayoutVars>
      </dgm:prSet>
      <dgm:spPr/>
    </dgm:pt>
    <dgm:pt modelId="{BA98D9DF-80F8-4040-9FEC-9EE7AA78F784}" type="pres">
      <dgm:prSet presAssocID="{B200AD9D-35F2-4E54-9C3F-D04C044E9348}" presName="spacer" presStyleCnt="0"/>
      <dgm:spPr/>
    </dgm:pt>
    <dgm:pt modelId="{1C9EAE81-FC71-437B-82C3-0880167C905C}" type="pres">
      <dgm:prSet presAssocID="{E68CCB59-CD50-4121-97C8-5771158BDF84}" presName="parentText" presStyleLbl="node1" presStyleIdx="1" presStyleCnt="3">
        <dgm:presLayoutVars>
          <dgm:chMax val="0"/>
          <dgm:bulletEnabled val="1"/>
        </dgm:presLayoutVars>
      </dgm:prSet>
      <dgm:spPr/>
    </dgm:pt>
    <dgm:pt modelId="{15F8D4AB-ADF8-4B85-BD7C-48110A79EE9A}" type="pres">
      <dgm:prSet presAssocID="{E68CCB59-CD50-4121-97C8-5771158BDF84}" presName="childText" presStyleLbl="revTx" presStyleIdx="0" presStyleCnt="2">
        <dgm:presLayoutVars>
          <dgm:bulletEnabled val="1"/>
        </dgm:presLayoutVars>
      </dgm:prSet>
      <dgm:spPr/>
    </dgm:pt>
    <dgm:pt modelId="{4425A202-A6B3-4A4A-A792-8635E85E493E}" type="pres">
      <dgm:prSet presAssocID="{1A798A84-BBDC-4424-9C88-83FF1FF89DFF}" presName="parentText" presStyleLbl="node1" presStyleIdx="2" presStyleCnt="3">
        <dgm:presLayoutVars>
          <dgm:chMax val="0"/>
          <dgm:bulletEnabled val="1"/>
        </dgm:presLayoutVars>
      </dgm:prSet>
      <dgm:spPr/>
    </dgm:pt>
    <dgm:pt modelId="{5B1305D8-2F68-4F53-9216-6BCB1217997E}" type="pres">
      <dgm:prSet presAssocID="{1A798A84-BBDC-4424-9C88-83FF1FF89DFF}" presName="childText" presStyleLbl="revTx" presStyleIdx="1" presStyleCnt="2">
        <dgm:presLayoutVars>
          <dgm:bulletEnabled val="1"/>
        </dgm:presLayoutVars>
      </dgm:prSet>
      <dgm:spPr/>
    </dgm:pt>
  </dgm:ptLst>
  <dgm:cxnLst>
    <dgm:cxn modelId="{923EC918-AAFD-46DD-B3DB-FD31DFEE37D0}" type="presOf" srcId="{7FC3077B-405F-4D61-87FD-61500A6F83D4}" destId="{5B1305D8-2F68-4F53-9216-6BCB1217997E}" srcOrd="0" destOrd="1" presId="urn:microsoft.com/office/officeart/2005/8/layout/vList2"/>
    <dgm:cxn modelId="{8BCBA119-79A5-4E33-B148-D08666D77FD9}" srcId="{BE2492A7-ECD0-4009-B1D5-430F60C788F2}" destId="{D93D45E7-C978-4847-8889-4E5F348587C9}" srcOrd="0" destOrd="0" parTransId="{01B840B5-D4BB-491E-B43B-E4521A1F6642}" sibTransId="{B200AD9D-35F2-4E54-9C3F-D04C044E9348}"/>
    <dgm:cxn modelId="{16F5A425-B34A-4FAC-95BD-7FA613D51231}" srcId="{1A798A84-BBDC-4424-9C88-83FF1FF89DFF}" destId="{CA2FE7E1-86C2-4599-B82D-9FEE361F5DD1}" srcOrd="0" destOrd="0" parTransId="{0E3310B2-A113-49CF-81FD-30E4651BCEDE}" sibTransId="{CDDE3710-57A2-4576-BE09-78517919AD79}"/>
    <dgm:cxn modelId="{284E662B-7571-41C7-A7F9-08F3F5011587}" type="presOf" srcId="{BF35F31A-9C33-4479-B025-1C30D3A4FC85}" destId="{15F8D4AB-ADF8-4B85-BD7C-48110A79EE9A}" srcOrd="0" destOrd="0" presId="urn:microsoft.com/office/officeart/2005/8/layout/vList2"/>
    <dgm:cxn modelId="{DA936330-B701-4EDE-9834-F17D11A1F830}" srcId="{BE2492A7-ECD0-4009-B1D5-430F60C788F2}" destId="{E68CCB59-CD50-4121-97C8-5771158BDF84}" srcOrd="1" destOrd="0" parTransId="{7DA54F49-4B95-42C0-AF1B-AAF20EAAA133}" sibTransId="{49CAB0D3-0EE4-4C8A-B2F0-323E96DB49CF}"/>
    <dgm:cxn modelId="{82DBB146-9E49-4F4D-AB82-B03270EF35D3}" type="presOf" srcId="{6B16EC86-6CB1-436B-993B-7B8379C09B56}" destId="{5B1305D8-2F68-4F53-9216-6BCB1217997E}" srcOrd="0" destOrd="2" presId="urn:microsoft.com/office/officeart/2005/8/layout/vList2"/>
    <dgm:cxn modelId="{BB996668-91B9-44F9-993C-F700BDAFF20A}" type="presOf" srcId="{1A798A84-BBDC-4424-9C88-83FF1FF89DFF}" destId="{4425A202-A6B3-4A4A-A792-8635E85E493E}" srcOrd="0" destOrd="0" presId="urn:microsoft.com/office/officeart/2005/8/layout/vList2"/>
    <dgm:cxn modelId="{4E14FC78-9DA2-4076-B235-E2816E955BE4}" type="presOf" srcId="{CA2FE7E1-86C2-4599-B82D-9FEE361F5DD1}" destId="{5B1305D8-2F68-4F53-9216-6BCB1217997E}" srcOrd="0" destOrd="0" presId="urn:microsoft.com/office/officeart/2005/8/layout/vList2"/>
    <dgm:cxn modelId="{5458A27B-3A91-4402-87E0-60EA28EA7536}" type="presOf" srcId="{E68CCB59-CD50-4121-97C8-5771158BDF84}" destId="{1C9EAE81-FC71-437B-82C3-0880167C905C}" srcOrd="0" destOrd="0" presId="urn:microsoft.com/office/officeart/2005/8/layout/vList2"/>
    <dgm:cxn modelId="{0847F79E-62F9-4D5C-9C28-B7C1C7DA6D89}" type="presOf" srcId="{15543BBE-F0C1-497A-BC19-79EE07071EBC}" destId="{15F8D4AB-ADF8-4B85-BD7C-48110A79EE9A}" srcOrd="0" destOrd="1" presId="urn:microsoft.com/office/officeart/2005/8/layout/vList2"/>
    <dgm:cxn modelId="{FA14F0BC-700D-450D-94FB-8DEF62B3A1A3}" type="presOf" srcId="{BE2492A7-ECD0-4009-B1D5-430F60C788F2}" destId="{C1A3812A-75C5-4174-B9E6-5F624AF6C579}" srcOrd="0" destOrd="0" presId="urn:microsoft.com/office/officeart/2005/8/layout/vList2"/>
    <dgm:cxn modelId="{A4CCF4C1-1EEF-4343-A0AF-61AD7417B40E}" type="presOf" srcId="{012C63ED-9248-4AFD-8347-BCEFF9DD6F7E}" destId="{5B1305D8-2F68-4F53-9216-6BCB1217997E}" srcOrd="0" destOrd="3" presId="urn:microsoft.com/office/officeart/2005/8/layout/vList2"/>
    <dgm:cxn modelId="{17FE87D2-024B-4365-84EE-24CD8847814E}" srcId="{E68CCB59-CD50-4121-97C8-5771158BDF84}" destId="{15543BBE-F0C1-497A-BC19-79EE07071EBC}" srcOrd="1" destOrd="0" parTransId="{086EA86C-E54F-4D25-A55D-4607C0CCC7C5}" sibTransId="{C4AB3729-3367-4D4E-8F02-D9EFBDCF3BC1}"/>
    <dgm:cxn modelId="{8804D7DB-CF56-459F-9B84-10F2E397A865}" type="presOf" srcId="{D93D45E7-C978-4847-8889-4E5F348587C9}" destId="{D3A7D163-FA46-4DD2-8F7D-ECDE0E65E6AF}" srcOrd="0" destOrd="0" presId="urn:microsoft.com/office/officeart/2005/8/layout/vList2"/>
    <dgm:cxn modelId="{B8D2FDDC-D102-4A74-BE61-DDC6B74FC4DD}" srcId="{1A798A84-BBDC-4424-9C88-83FF1FF89DFF}" destId="{012C63ED-9248-4AFD-8347-BCEFF9DD6F7E}" srcOrd="3" destOrd="0" parTransId="{66B2B695-DC94-45B3-ACCE-B069C78AB767}" sibTransId="{76E09CF8-FBAA-4908-8949-8008FA9BC489}"/>
    <dgm:cxn modelId="{E64623DE-172A-486F-A6F9-197F253C5FCE}" srcId="{BE2492A7-ECD0-4009-B1D5-430F60C788F2}" destId="{1A798A84-BBDC-4424-9C88-83FF1FF89DFF}" srcOrd="2" destOrd="0" parTransId="{CEA09196-B90D-48D7-9B8F-D28E2BDBB252}" sibTransId="{5BD7A049-CCC2-4D68-9382-1219FE9AE7CC}"/>
    <dgm:cxn modelId="{84D4A8EB-170F-475E-8511-5CD135E0DF62}" srcId="{1A798A84-BBDC-4424-9C88-83FF1FF89DFF}" destId="{6B16EC86-6CB1-436B-993B-7B8379C09B56}" srcOrd="2" destOrd="0" parTransId="{B2B3DEA2-FF17-4613-A8E3-24E45C035A0C}" sibTransId="{0205B322-8D70-452C-A043-1DBFE063AAF6}"/>
    <dgm:cxn modelId="{A7CF27F5-BE66-42B6-91BE-35D5CE170024}" srcId="{1A798A84-BBDC-4424-9C88-83FF1FF89DFF}" destId="{7FC3077B-405F-4D61-87FD-61500A6F83D4}" srcOrd="1" destOrd="0" parTransId="{5BD2569B-3305-4D4B-AC98-EBAA68D2F9EC}" sibTransId="{17A61AFC-6878-4178-A890-815EFA1245CC}"/>
    <dgm:cxn modelId="{E5346DFC-A45B-4EFC-81ED-8B513531ADF0}" srcId="{E68CCB59-CD50-4121-97C8-5771158BDF84}" destId="{BF35F31A-9C33-4479-B025-1C30D3A4FC85}" srcOrd="0" destOrd="0" parTransId="{575CC0E7-24B5-4C9E-AD58-0C1E8AF946BD}" sibTransId="{404CC276-83AC-4D7E-9B32-027408BFCFEF}"/>
    <dgm:cxn modelId="{957475D9-5957-42E3-B8B0-410F59F31D07}" type="presParOf" srcId="{C1A3812A-75C5-4174-B9E6-5F624AF6C579}" destId="{D3A7D163-FA46-4DD2-8F7D-ECDE0E65E6AF}" srcOrd="0" destOrd="0" presId="urn:microsoft.com/office/officeart/2005/8/layout/vList2"/>
    <dgm:cxn modelId="{F410566B-C6BC-47F7-BE3A-F90307EA14FC}" type="presParOf" srcId="{C1A3812A-75C5-4174-B9E6-5F624AF6C579}" destId="{BA98D9DF-80F8-4040-9FEC-9EE7AA78F784}" srcOrd="1" destOrd="0" presId="urn:microsoft.com/office/officeart/2005/8/layout/vList2"/>
    <dgm:cxn modelId="{C7ABE0EF-FFC4-4D40-8E16-27ED923F94F8}" type="presParOf" srcId="{C1A3812A-75C5-4174-B9E6-5F624AF6C579}" destId="{1C9EAE81-FC71-437B-82C3-0880167C905C}" srcOrd="2" destOrd="0" presId="urn:microsoft.com/office/officeart/2005/8/layout/vList2"/>
    <dgm:cxn modelId="{4D05B2E5-D376-4B6F-8D02-0BA105AD81E9}" type="presParOf" srcId="{C1A3812A-75C5-4174-B9E6-5F624AF6C579}" destId="{15F8D4AB-ADF8-4B85-BD7C-48110A79EE9A}" srcOrd="3" destOrd="0" presId="urn:microsoft.com/office/officeart/2005/8/layout/vList2"/>
    <dgm:cxn modelId="{9F99BB59-8A33-42F1-91E1-7EC627700BCB}" type="presParOf" srcId="{C1A3812A-75C5-4174-B9E6-5F624AF6C579}" destId="{4425A202-A6B3-4A4A-A792-8635E85E493E}" srcOrd="4" destOrd="0" presId="urn:microsoft.com/office/officeart/2005/8/layout/vList2"/>
    <dgm:cxn modelId="{81345F91-6759-4CBA-BB37-46FF53482224}" type="presParOf" srcId="{C1A3812A-75C5-4174-B9E6-5F624AF6C579}" destId="{5B1305D8-2F68-4F53-9216-6BCB1217997E}"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FF70054-8DD3-4FA2-B66C-FAF5D934ABA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BB2A881-FBEF-415B-B35F-53F50C6DB161}">
      <dgm:prSet/>
      <dgm:spPr/>
      <dgm:t>
        <a:bodyPr/>
        <a:lstStyle/>
        <a:p>
          <a:r>
            <a:rPr lang="en-US"/>
            <a:t>Readability Metrics are based on the on the mapping from the text itself to a real number</a:t>
          </a:r>
        </a:p>
      </dgm:t>
    </dgm:pt>
    <dgm:pt modelId="{FBD5C6B3-B2A7-4B42-878B-A67F1F6B6027}" type="parTrans" cxnId="{CE319422-0F31-40D7-9931-7E28F5F8CC24}">
      <dgm:prSet/>
      <dgm:spPr/>
      <dgm:t>
        <a:bodyPr/>
        <a:lstStyle/>
        <a:p>
          <a:endParaRPr lang="en-US"/>
        </a:p>
      </dgm:t>
    </dgm:pt>
    <dgm:pt modelId="{69B5F03F-9033-47F6-93DC-AEA53B5B98B5}" type="sibTrans" cxnId="{CE319422-0F31-40D7-9931-7E28F5F8CC24}">
      <dgm:prSet/>
      <dgm:spPr/>
      <dgm:t>
        <a:bodyPr/>
        <a:lstStyle/>
        <a:p>
          <a:endParaRPr lang="en-US"/>
        </a:p>
      </dgm:t>
    </dgm:pt>
    <dgm:pt modelId="{61DD7C7D-A449-4C48-83CA-012CC1C860A9}">
      <dgm:prSet/>
      <dgm:spPr/>
      <dgm:t>
        <a:bodyPr/>
        <a:lstStyle/>
        <a:p>
          <a:r>
            <a:rPr lang="en-US" i="1"/>
            <a:t>By themselves, do not tell a much about summary. However, within comparison to the original texts can </a:t>
          </a:r>
          <a:r>
            <a:rPr lang="en-US" i="1" u="sng"/>
            <a:t>show the summarizer behavior aspects</a:t>
          </a:r>
          <a:r>
            <a:rPr lang="en-US" i="1"/>
            <a:t>.</a:t>
          </a:r>
          <a:endParaRPr lang="en-US"/>
        </a:p>
      </dgm:t>
    </dgm:pt>
    <dgm:pt modelId="{C7157E18-FD2B-49FE-A765-14CBFFC88D99}" type="parTrans" cxnId="{8AD4FFB0-1EC5-471F-A474-F3960B2CCB85}">
      <dgm:prSet/>
      <dgm:spPr/>
      <dgm:t>
        <a:bodyPr/>
        <a:lstStyle/>
        <a:p>
          <a:endParaRPr lang="en-US"/>
        </a:p>
      </dgm:t>
    </dgm:pt>
    <dgm:pt modelId="{40616B68-F263-4210-91C3-2687E2F732F0}" type="sibTrans" cxnId="{8AD4FFB0-1EC5-471F-A474-F3960B2CCB85}">
      <dgm:prSet/>
      <dgm:spPr/>
      <dgm:t>
        <a:bodyPr/>
        <a:lstStyle/>
        <a:p>
          <a:endParaRPr lang="en-US"/>
        </a:p>
      </dgm:t>
    </dgm:pt>
    <dgm:pt modelId="{C61CF5BB-8FAA-4047-8E03-8DE3E2AA0675}" type="pres">
      <dgm:prSet presAssocID="{DFF70054-8DD3-4FA2-B66C-FAF5D934ABA0}" presName="root" presStyleCnt="0">
        <dgm:presLayoutVars>
          <dgm:dir/>
          <dgm:resizeHandles val="exact"/>
        </dgm:presLayoutVars>
      </dgm:prSet>
      <dgm:spPr/>
    </dgm:pt>
    <dgm:pt modelId="{9B2309D5-41D0-4F7B-B80A-CDE745EDA47D}" type="pres">
      <dgm:prSet presAssocID="{9BB2A881-FBEF-415B-B35F-53F50C6DB161}" presName="compNode" presStyleCnt="0"/>
      <dgm:spPr/>
    </dgm:pt>
    <dgm:pt modelId="{0214D67B-1ED2-4CD2-86CF-BAA60F940D6A}" type="pres">
      <dgm:prSet presAssocID="{9BB2A881-FBEF-415B-B35F-53F50C6DB161}" presName="bgRect" presStyleLbl="bgShp" presStyleIdx="0" presStyleCnt="2"/>
      <dgm:spPr/>
    </dgm:pt>
    <dgm:pt modelId="{B203F7DD-D83D-4C4F-B4CD-9AC5AAF9AFC2}" type="pres">
      <dgm:prSet presAssocID="{9BB2A881-FBEF-415B-B35F-53F50C6DB16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ooks"/>
        </a:ext>
      </dgm:extLst>
    </dgm:pt>
    <dgm:pt modelId="{C3567AD8-DA58-44ED-947D-AB6D4A96C0D3}" type="pres">
      <dgm:prSet presAssocID="{9BB2A881-FBEF-415B-B35F-53F50C6DB161}" presName="spaceRect" presStyleCnt="0"/>
      <dgm:spPr/>
    </dgm:pt>
    <dgm:pt modelId="{BFB62C43-84FF-4940-8085-C1730D6EA547}" type="pres">
      <dgm:prSet presAssocID="{9BB2A881-FBEF-415B-B35F-53F50C6DB161}" presName="parTx" presStyleLbl="revTx" presStyleIdx="0" presStyleCnt="2">
        <dgm:presLayoutVars>
          <dgm:chMax val="0"/>
          <dgm:chPref val="0"/>
        </dgm:presLayoutVars>
      </dgm:prSet>
      <dgm:spPr/>
    </dgm:pt>
    <dgm:pt modelId="{22E6FFC6-DDAC-4A02-A686-26909E3D6774}" type="pres">
      <dgm:prSet presAssocID="{69B5F03F-9033-47F6-93DC-AEA53B5B98B5}" presName="sibTrans" presStyleCnt="0"/>
      <dgm:spPr/>
    </dgm:pt>
    <dgm:pt modelId="{A9488053-1D43-4C9C-B5DE-3A88917624F7}" type="pres">
      <dgm:prSet presAssocID="{61DD7C7D-A449-4C48-83CA-012CC1C860A9}" presName="compNode" presStyleCnt="0"/>
      <dgm:spPr/>
    </dgm:pt>
    <dgm:pt modelId="{35F4356F-B0F7-4683-8651-C9396A63BC6E}" type="pres">
      <dgm:prSet presAssocID="{61DD7C7D-A449-4C48-83CA-012CC1C860A9}" presName="bgRect" presStyleLbl="bgShp" presStyleIdx="1" presStyleCnt="2"/>
      <dgm:spPr/>
    </dgm:pt>
    <dgm:pt modelId="{027073DA-7949-4E3B-8C4A-00C46F00CDE2}" type="pres">
      <dgm:prSet presAssocID="{61DD7C7D-A449-4C48-83CA-012CC1C860A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otes"/>
        </a:ext>
      </dgm:extLst>
    </dgm:pt>
    <dgm:pt modelId="{6D3F7196-8660-4E33-BE94-D43B021B2471}" type="pres">
      <dgm:prSet presAssocID="{61DD7C7D-A449-4C48-83CA-012CC1C860A9}" presName="spaceRect" presStyleCnt="0"/>
      <dgm:spPr/>
    </dgm:pt>
    <dgm:pt modelId="{46F43CFB-EEC2-4F71-84B2-4F35BBF8062B}" type="pres">
      <dgm:prSet presAssocID="{61DD7C7D-A449-4C48-83CA-012CC1C860A9}" presName="parTx" presStyleLbl="revTx" presStyleIdx="1" presStyleCnt="2">
        <dgm:presLayoutVars>
          <dgm:chMax val="0"/>
          <dgm:chPref val="0"/>
        </dgm:presLayoutVars>
      </dgm:prSet>
      <dgm:spPr/>
    </dgm:pt>
  </dgm:ptLst>
  <dgm:cxnLst>
    <dgm:cxn modelId="{CE319422-0F31-40D7-9931-7E28F5F8CC24}" srcId="{DFF70054-8DD3-4FA2-B66C-FAF5D934ABA0}" destId="{9BB2A881-FBEF-415B-B35F-53F50C6DB161}" srcOrd="0" destOrd="0" parTransId="{FBD5C6B3-B2A7-4B42-878B-A67F1F6B6027}" sibTransId="{69B5F03F-9033-47F6-93DC-AEA53B5B98B5}"/>
    <dgm:cxn modelId="{D747B247-BE82-43E6-9860-5336DE71A727}" type="presOf" srcId="{61DD7C7D-A449-4C48-83CA-012CC1C860A9}" destId="{46F43CFB-EEC2-4F71-84B2-4F35BBF8062B}" srcOrd="0" destOrd="0" presId="urn:microsoft.com/office/officeart/2018/2/layout/IconVerticalSolidList"/>
    <dgm:cxn modelId="{085153A8-D9BA-4097-9457-7C20E6B4B60D}" type="presOf" srcId="{DFF70054-8DD3-4FA2-B66C-FAF5D934ABA0}" destId="{C61CF5BB-8FAA-4047-8E03-8DE3E2AA0675}" srcOrd="0" destOrd="0" presId="urn:microsoft.com/office/officeart/2018/2/layout/IconVerticalSolidList"/>
    <dgm:cxn modelId="{8AD4FFB0-1EC5-471F-A474-F3960B2CCB85}" srcId="{DFF70054-8DD3-4FA2-B66C-FAF5D934ABA0}" destId="{61DD7C7D-A449-4C48-83CA-012CC1C860A9}" srcOrd="1" destOrd="0" parTransId="{C7157E18-FD2B-49FE-A765-14CBFFC88D99}" sibTransId="{40616B68-F263-4210-91C3-2687E2F732F0}"/>
    <dgm:cxn modelId="{A20E55FC-1135-4F2A-9D08-BBB7B8855B3E}" type="presOf" srcId="{9BB2A881-FBEF-415B-B35F-53F50C6DB161}" destId="{BFB62C43-84FF-4940-8085-C1730D6EA547}" srcOrd="0" destOrd="0" presId="urn:microsoft.com/office/officeart/2018/2/layout/IconVerticalSolidList"/>
    <dgm:cxn modelId="{70AE6E05-5A5D-43FF-BC5D-C5BF057D0110}" type="presParOf" srcId="{C61CF5BB-8FAA-4047-8E03-8DE3E2AA0675}" destId="{9B2309D5-41D0-4F7B-B80A-CDE745EDA47D}" srcOrd="0" destOrd="0" presId="urn:microsoft.com/office/officeart/2018/2/layout/IconVerticalSolidList"/>
    <dgm:cxn modelId="{20A3F42D-6C33-4687-B43D-5C5C2ACF2BEE}" type="presParOf" srcId="{9B2309D5-41D0-4F7B-B80A-CDE745EDA47D}" destId="{0214D67B-1ED2-4CD2-86CF-BAA60F940D6A}" srcOrd="0" destOrd="0" presId="urn:microsoft.com/office/officeart/2018/2/layout/IconVerticalSolidList"/>
    <dgm:cxn modelId="{9FF913A7-D388-4394-9D34-50C27EAB113C}" type="presParOf" srcId="{9B2309D5-41D0-4F7B-B80A-CDE745EDA47D}" destId="{B203F7DD-D83D-4C4F-B4CD-9AC5AAF9AFC2}" srcOrd="1" destOrd="0" presId="urn:microsoft.com/office/officeart/2018/2/layout/IconVerticalSolidList"/>
    <dgm:cxn modelId="{2C2200A1-9159-4BA5-8D89-6FDF8A923981}" type="presParOf" srcId="{9B2309D5-41D0-4F7B-B80A-CDE745EDA47D}" destId="{C3567AD8-DA58-44ED-947D-AB6D4A96C0D3}" srcOrd="2" destOrd="0" presId="urn:microsoft.com/office/officeart/2018/2/layout/IconVerticalSolidList"/>
    <dgm:cxn modelId="{CBEF5FB4-90B5-48A3-8E6A-2924E90BF1E4}" type="presParOf" srcId="{9B2309D5-41D0-4F7B-B80A-CDE745EDA47D}" destId="{BFB62C43-84FF-4940-8085-C1730D6EA547}" srcOrd="3" destOrd="0" presId="urn:microsoft.com/office/officeart/2018/2/layout/IconVerticalSolidList"/>
    <dgm:cxn modelId="{DEC23E7E-BB77-4637-8265-FFF68E0F9857}" type="presParOf" srcId="{C61CF5BB-8FAA-4047-8E03-8DE3E2AA0675}" destId="{22E6FFC6-DDAC-4A02-A686-26909E3D6774}" srcOrd="1" destOrd="0" presId="urn:microsoft.com/office/officeart/2018/2/layout/IconVerticalSolidList"/>
    <dgm:cxn modelId="{1E31F120-CF26-4C50-B605-669A609CF0FC}" type="presParOf" srcId="{C61CF5BB-8FAA-4047-8E03-8DE3E2AA0675}" destId="{A9488053-1D43-4C9C-B5DE-3A88917624F7}" srcOrd="2" destOrd="0" presId="urn:microsoft.com/office/officeart/2018/2/layout/IconVerticalSolidList"/>
    <dgm:cxn modelId="{2264665B-E635-4BCE-A2EE-B0035DC3CECA}" type="presParOf" srcId="{A9488053-1D43-4C9C-B5DE-3A88917624F7}" destId="{35F4356F-B0F7-4683-8651-C9396A63BC6E}" srcOrd="0" destOrd="0" presId="urn:microsoft.com/office/officeart/2018/2/layout/IconVerticalSolidList"/>
    <dgm:cxn modelId="{2ECAFD39-BD6F-4F00-BEAA-FED99F386B4A}" type="presParOf" srcId="{A9488053-1D43-4C9C-B5DE-3A88917624F7}" destId="{027073DA-7949-4E3B-8C4A-00C46F00CDE2}" srcOrd="1" destOrd="0" presId="urn:microsoft.com/office/officeart/2018/2/layout/IconVerticalSolidList"/>
    <dgm:cxn modelId="{1E0CD053-4BB4-444D-B006-5066496BC635}" type="presParOf" srcId="{A9488053-1D43-4C9C-B5DE-3A88917624F7}" destId="{6D3F7196-8660-4E33-BE94-D43B021B2471}" srcOrd="2" destOrd="0" presId="urn:microsoft.com/office/officeart/2018/2/layout/IconVerticalSolidList"/>
    <dgm:cxn modelId="{8F4A8100-E8A0-429C-A50D-417FB1499B72}" type="presParOf" srcId="{A9488053-1D43-4C9C-B5DE-3A88917624F7}" destId="{46F43CFB-EEC2-4F71-84B2-4F35BBF8062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B6DE066-2913-457B-9AC6-18F58E811296}"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BCCAD42D-FC35-4026-A32C-0C651BAE0146}">
      <dgm:prSet/>
      <dgm:spPr/>
      <dgm:t>
        <a:bodyPr/>
        <a:lstStyle/>
        <a:p>
          <a:r>
            <a:rPr lang="en-US"/>
            <a:t>Rouge Family (Perl “ported” code)</a:t>
          </a:r>
        </a:p>
      </dgm:t>
    </dgm:pt>
    <dgm:pt modelId="{63439F97-1DEB-4E27-AD1C-B53E2C1B3470}" type="parTrans" cxnId="{7AD411BE-012B-46C3-A736-AB60F2E5470C}">
      <dgm:prSet/>
      <dgm:spPr/>
      <dgm:t>
        <a:bodyPr/>
        <a:lstStyle/>
        <a:p>
          <a:endParaRPr lang="en-US"/>
        </a:p>
      </dgm:t>
    </dgm:pt>
    <dgm:pt modelId="{6E6FB28F-7744-46B9-8FA1-942E655C2102}" type="sibTrans" cxnId="{7AD411BE-012B-46C3-A736-AB60F2E5470C}">
      <dgm:prSet/>
      <dgm:spPr/>
      <dgm:t>
        <a:bodyPr/>
        <a:lstStyle/>
        <a:p>
          <a:endParaRPr lang="en-US"/>
        </a:p>
      </dgm:t>
    </dgm:pt>
    <dgm:pt modelId="{A80CF659-2DE4-49AC-93B9-604445B51E0D}">
      <dgm:prSet/>
      <dgm:spPr/>
      <dgm:t>
        <a:bodyPr/>
        <a:lstStyle/>
        <a:p>
          <a:r>
            <a:rPr lang="en-US"/>
            <a:t>Rouge N</a:t>
          </a:r>
        </a:p>
      </dgm:t>
    </dgm:pt>
    <dgm:pt modelId="{52CF0198-6A9F-4B3F-8D88-E76379F21AB6}" type="parTrans" cxnId="{7EA987F7-B0D6-4238-8990-AD43867DD173}">
      <dgm:prSet/>
      <dgm:spPr/>
      <dgm:t>
        <a:bodyPr/>
        <a:lstStyle/>
        <a:p>
          <a:endParaRPr lang="en-US"/>
        </a:p>
      </dgm:t>
    </dgm:pt>
    <dgm:pt modelId="{6658B9A7-10CE-490D-88EC-74D247E88B04}" type="sibTrans" cxnId="{7EA987F7-B0D6-4238-8990-AD43867DD173}">
      <dgm:prSet/>
      <dgm:spPr/>
      <dgm:t>
        <a:bodyPr/>
        <a:lstStyle/>
        <a:p>
          <a:endParaRPr lang="en-US"/>
        </a:p>
      </dgm:t>
    </dgm:pt>
    <dgm:pt modelId="{2A04C883-8FF2-47A7-867D-D51C1473CA7A}">
      <dgm:prSet/>
      <dgm:spPr/>
      <dgm:t>
        <a:bodyPr/>
        <a:lstStyle/>
        <a:p>
          <a:r>
            <a:rPr lang="en-US"/>
            <a:t>Rouge S(U)</a:t>
          </a:r>
        </a:p>
      </dgm:t>
    </dgm:pt>
    <dgm:pt modelId="{E7747011-F2B6-4AC6-960C-E1664F66506E}" type="parTrans" cxnId="{F4E3A007-A4B6-4680-B76A-D1081431C380}">
      <dgm:prSet/>
      <dgm:spPr/>
      <dgm:t>
        <a:bodyPr/>
        <a:lstStyle/>
        <a:p>
          <a:endParaRPr lang="en-US"/>
        </a:p>
      </dgm:t>
    </dgm:pt>
    <dgm:pt modelId="{FABB29C8-C004-4233-BADF-46D7B2DB785A}" type="sibTrans" cxnId="{F4E3A007-A4B6-4680-B76A-D1081431C380}">
      <dgm:prSet/>
      <dgm:spPr/>
      <dgm:t>
        <a:bodyPr/>
        <a:lstStyle/>
        <a:p>
          <a:endParaRPr lang="en-US"/>
        </a:p>
      </dgm:t>
    </dgm:pt>
    <dgm:pt modelId="{F3E14E59-DBC4-4FF7-9425-1EC5AFAC0D1D}">
      <dgm:prSet/>
      <dgm:spPr/>
      <dgm:t>
        <a:bodyPr/>
        <a:lstStyle/>
        <a:p>
          <a:r>
            <a:rPr lang="en-US"/>
            <a:t>Rouge L</a:t>
          </a:r>
        </a:p>
      </dgm:t>
    </dgm:pt>
    <dgm:pt modelId="{FE9718C7-EC2F-4449-A381-A1C3C8537F66}" type="parTrans" cxnId="{2558E515-2ECA-444D-894E-08A37F2DD5B2}">
      <dgm:prSet/>
      <dgm:spPr/>
      <dgm:t>
        <a:bodyPr/>
        <a:lstStyle/>
        <a:p>
          <a:endParaRPr lang="en-US"/>
        </a:p>
      </dgm:t>
    </dgm:pt>
    <dgm:pt modelId="{FB870F6C-C3FD-4F27-AF2D-7272F7D2D968}" type="sibTrans" cxnId="{2558E515-2ECA-444D-894E-08A37F2DD5B2}">
      <dgm:prSet/>
      <dgm:spPr/>
      <dgm:t>
        <a:bodyPr/>
        <a:lstStyle/>
        <a:p>
          <a:endParaRPr lang="en-US"/>
        </a:p>
      </dgm:t>
    </dgm:pt>
    <dgm:pt modelId="{6A70D5E0-0778-497B-9036-1FC8F1319990}">
      <dgm:prSet/>
      <dgm:spPr/>
      <dgm:t>
        <a:bodyPr/>
        <a:lstStyle/>
        <a:p>
          <a:r>
            <a:rPr lang="en-US"/>
            <a:t>Rouge W</a:t>
          </a:r>
        </a:p>
      </dgm:t>
    </dgm:pt>
    <dgm:pt modelId="{0638075D-22E4-4696-B249-64581F43F424}" type="parTrans" cxnId="{BDB8C259-2A40-4922-8B3C-71169EA183CB}">
      <dgm:prSet/>
      <dgm:spPr/>
      <dgm:t>
        <a:bodyPr/>
        <a:lstStyle/>
        <a:p>
          <a:endParaRPr lang="en-US"/>
        </a:p>
      </dgm:t>
    </dgm:pt>
    <dgm:pt modelId="{B1BEC20B-67A2-40E2-A158-6856C0AFC1B7}" type="sibTrans" cxnId="{BDB8C259-2A40-4922-8B3C-71169EA183CB}">
      <dgm:prSet/>
      <dgm:spPr/>
      <dgm:t>
        <a:bodyPr/>
        <a:lstStyle/>
        <a:p>
          <a:endParaRPr lang="en-US"/>
        </a:p>
      </dgm:t>
    </dgm:pt>
    <dgm:pt modelId="{A13475D7-C9DA-4EAB-8947-A4859E1496F3}">
      <dgm:prSet/>
      <dgm:spPr/>
      <dgm:t>
        <a:bodyPr/>
        <a:lstStyle/>
        <a:p>
          <a:r>
            <a:rPr lang="en-US"/>
            <a:t>AutoSummENG (Reuse of the original package)</a:t>
          </a:r>
        </a:p>
      </dgm:t>
    </dgm:pt>
    <dgm:pt modelId="{12AFC38A-8D2A-454E-A885-795B38FBCAE5}" type="parTrans" cxnId="{67B4A3EB-444A-45E5-B108-F11042FB2DA0}">
      <dgm:prSet/>
      <dgm:spPr/>
      <dgm:t>
        <a:bodyPr/>
        <a:lstStyle/>
        <a:p>
          <a:endParaRPr lang="en-US"/>
        </a:p>
      </dgm:t>
    </dgm:pt>
    <dgm:pt modelId="{4E800B06-C86E-4544-B58C-46738DDD6EAA}" type="sibTrans" cxnId="{67B4A3EB-444A-45E5-B108-F11042FB2DA0}">
      <dgm:prSet/>
      <dgm:spPr/>
      <dgm:t>
        <a:bodyPr/>
        <a:lstStyle/>
        <a:p>
          <a:endParaRPr lang="en-US"/>
        </a:p>
      </dgm:t>
    </dgm:pt>
    <dgm:pt modelId="{209DB073-2300-4409-BE0B-A27A9E8E4C9D}">
      <dgm:prSet/>
      <dgm:spPr/>
      <dgm:t>
        <a:bodyPr/>
        <a:lstStyle/>
        <a:p>
          <a:r>
            <a:rPr lang="en-US"/>
            <a:t>Words</a:t>
          </a:r>
        </a:p>
      </dgm:t>
    </dgm:pt>
    <dgm:pt modelId="{015B2C70-6317-40A5-874F-9F305A504391}" type="parTrans" cxnId="{C0CB7C3A-8884-4881-A2B1-AED9D08E9181}">
      <dgm:prSet/>
      <dgm:spPr/>
      <dgm:t>
        <a:bodyPr/>
        <a:lstStyle/>
        <a:p>
          <a:endParaRPr lang="en-US"/>
        </a:p>
      </dgm:t>
    </dgm:pt>
    <dgm:pt modelId="{516FD1B3-CE53-43A8-A1C5-4B96E802972E}" type="sibTrans" cxnId="{C0CB7C3A-8884-4881-A2B1-AED9D08E9181}">
      <dgm:prSet/>
      <dgm:spPr/>
      <dgm:t>
        <a:bodyPr/>
        <a:lstStyle/>
        <a:p>
          <a:endParaRPr lang="en-US"/>
        </a:p>
      </dgm:t>
    </dgm:pt>
    <dgm:pt modelId="{9272269E-9245-4CD7-85E8-AD1B3C4DBF68}">
      <dgm:prSet/>
      <dgm:spPr/>
      <dgm:t>
        <a:bodyPr/>
        <a:lstStyle/>
        <a:p>
          <a:r>
            <a:rPr lang="en-US"/>
            <a:t>Characters</a:t>
          </a:r>
        </a:p>
      </dgm:t>
    </dgm:pt>
    <dgm:pt modelId="{503DFE19-E0C7-49AF-9A51-DC500BEEB160}" type="parTrans" cxnId="{93CC4F74-98E8-4093-B0B4-D7A4A219E48E}">
      <dgm:prSet/>
      <dgm:spPr/>
      <dgm:t>
        <a:bodyPr/>
        <a:lstStyle/>
        <a:p>
          <a:endParaRPr lang="en-US"/>
        </a:p>
      </dgm:t>
    </dgm:pt>
    <dgm:pt modelId="{12D1DE8A-CF33-4B12-9A8D-D780F2035067}" type="sibTrans" cxnId="{93CC4F74-98E8-4093-B0B4-D7A4A219E48E}">
      <dgm:prSet/>
      <dgm:spPr/>
      <dgm:t>
        <a:bodyPr/>
        <a:lstStyle/>
        <a:p>
          <a:endParaRPr lang="en-US"/>
        </a:p>
      </dgm:t>
    </dgm:pt>
    <dgm:pt modelId="{9656E93A-24FE-4ED2-8490-EFDAAA09AE04}" type="pres">
      <dgm:prSet presAssocID="{8B6DE066-2913-457B-9AC6-18F58E811296}" presName="Name0" presStyleCnt="0">
        <dgm:presLayoutVars>
          <dgm:dir/>
          <dgm:animLvl val="lvl"/>
          <dgm:resizeHandles val="exact"/>
        </dgm:presLayoutVars>
      </dgm:prSet>
      <dgm:spPr/>
    </dgm:pt>
    <dgm:pt modelId="{47F4BCE8-43C3-47BA-9409-70A6836B15F4}" type="pres">
      <dgm:prSet presAssocID="{A13475D7-C9DA-4EAB-8947-A4859E1496F3}" presName="boxAndChildren" presStyleCnt="0"/>
      <dgm:spPr/>
    </dgm:pt>
    <dgm:pt modelId="{BAC2A99A-A2A6-41E9-BD1A-E63D4486F732}" type="pres">
      <dgm:prSet presAssocID="{A13475D7-C9DA-4EAB-8947-A4859E1496F3}" presName="parentTextBox" presStyleLbl="node1" presStyleIdx="0" presStyleCnt="2"/>
      <dgm:spPr/>
    </dgm:pt>
    <dgm:pt modelId="{47796762-F70D-48D4-BFB9-74C823FC0AB0}" type="pres">
      <dgm:prSet presAssocID="{A13475D7-C9DA-4EAB-8947-A4859E1496F3}" presName="entireBox" presStyleLbl="node1" presStyleIdx="0" presStyleCnt="2"/>
      <dgm:spPr/>
    </dgm:pt>
    <dgm:pt modelId="{8F8ACA82-3294-4E88-896E-170FB360E824}" type="pres">
      <dgm:prSet presAssocID="{A13475D7-C9DA-4EAB-8947-A4859E1496F3}" presName="descendantBox" presStyleCnt="0"/>
      <dgm:spPr/>
    </dgm:pt>
    <dgm:pt modelId="{16CE9771-E37D-4E0C-AC22-083164D3301A}" type="pres">
      <dgm:prSet presAssocID="{209DB073-2300-4409-BE0B-A27A9E8E4C9D}" presName="childTextBox" presStyleLbl="fgAccFollowNode1" presStyleIdx="0" presStyleCnt="6">
        <dgm:presLayoutVars>
          <dgm:bulletEnabled val="1"/>
        </dgm:presLayoutVars>
      </dgm:prSet>
      <dgm:spPr/>
    </dgm:pt>
    <dgm:pt modelId="{E32DB09C-80E5-4AE5-A092-61961F13D4DD}" type="pres">
      <dgm:prSet presAssocID="{9272269E-9245-4CD7-85E8-AD1B3C4DBF68}" presName="childTextBox" presStyleLbl="fgAccFollowNode1" presStyleIdx="1" presStyleCnt="6">
        <dgm:presLayoutVars>
          <dgm:bulletEnabled val="1"/>
        </dgm:presLayoutVars>
      </dgm:prSet>
      <dgm:spPr/>
    </dgm:pt>
    <dgm:pt modelId="{1A43DDE4-EAB8-4A70-9D27-CD3B074B968B}" type="pres">
      <dgm:prSet presAssocID="{6E6FB28F-7744-46B9-8FA1-942E655C2102}" presName="sp" presStyleCnt="0"/>
      <dgm:spPr/>
    </dgm:pt>
    <dgm:pt modelId="{956412E8-39F0-479C-BF55-91CE69D44F88}" type="pres">
      <dgm:prSet presAssocID="{BCCAD42D-FC35-4026-A32C-0C651BAE0146}" presName="arrowAndChildren" presStyleCnt="0"/>
      <dgm:spPr/>
    </dgm:pt>
    <dgm:pt modelId="{94C1F882-9ADB-4E3A-8B03-849FD3E715A7}" type="pres">
      <dgm:prSet presAssocID="{BCCAD42D-FC35-4026-A32C-0C651BAE0146}" presName="parentTextArrow" presStyleLbl="node1" presStyleIdx="0" presStyleCnt="2"/>
      <dgm:spPr/>
    </dgm:pt>
    <dgm:pt modelId="{E02ABA6C-6170-406D-A2B2-2F17B7417686}" type="pres">
      <dgm:prSet presAssocID="{BCCAD42D-FC35-4026-A32C-0C651BAE0146}" presName="arrow" presStyleLbl="node1" presStyleIdx="1" presStyleCnt="2"/>
      <dgm:spPr/>
    </dgm:pt>
    <dgm:pt modelId="{5D347A26-BB9E-4657-A377-A4C98A2996A3}" type="pres">
      <dgm:prSet presAssocID="{BCCAD42D-FC35-4026-A32C-0C651BAE0146}" presName="descendantArrow" presStyleCnt="0"/>
      <dgm:spPr/>
    </dgm:pt>
    <dgm:pt modelId="{13571686-3B03-4B55-B56D-C74C8C6AB2A5}" type="pres">
      <dgm:prSet presAssocID="{A80CF659-2DE4-49AC-93B9-604445B51E0D}" presName="childTextArrow" presStyleLbl="fgAccFollowNode1" presStyleIdx="2" presStyleCnt="6">
        <dgm:presLayoutVars>
          <dgm:bulletEnabled val="1"/>
        </dgm:presLayoutVars>
      </dgm:prSet>
      <dgm:spPr/>
    </dgm:pt>
    <dgm:pt modelId="{36FBD657-AF43-4676-AEBF-DEB4961FBD44}" type="pres">
      <dgm:prSet presAssocID="{2A04C883-8FF2-47A7-867D-D51C1473CA7A}" presName="childTextArrow" presStyleLbl="fgAccFollowNode1" presStyleIdx="3" presStyleCnt="6">
        <dgm:presLayoutVars>
          <dgm:bulletEnabled val="1"/>
        </dgm:presLayoutVars>
      </dgm:prSet>
      <dgm:spPr/>
    </dgm:pt>
    <dgm:pt modelId="{1B880D5B-C917-4115-8E55-C5441630B90A}" type="pres">
      <dgm:prSet presAssocID="{F3E14E59-DBC4-4FF7-9425-1EC5AFAC0D1D}" presName="childTextArrow" presStyleLbl="fgAccFollowNode1" presStyleIdx="4" presStyleCnt="6">
        <dgm:presLayoutVars>
          <dgm:bulletEnabled val="1"/>
        </dgm:presLayoutVars>
      </dgm:prSet>
      <dgm:spPr/>
    </dgm:pt>
    <dgm:pt modelId="{E9FB8AC3-B10D-4144-8F7F-3BA24DCD14B9}" type="pres">
      <dgm:prSet presAssocID="{6A70D5E0-0778-497B-9036-1FC8F1319990}" presName="childTextArrow" presStyleLbl="fgAccFollowNode1" presStyleIdx="5" presStyleCnt="6">
        <dgm:presLayoutVars>
          <dgm:bulletEnabled val="1"/>
        </dgm:presLayoutVars>
      </dgm:prSet>
      <dgm:spPr/>
    </dgm:pt>
  </dgm:ptLst>
  <dgm:cxnLst>
    <dgm:cxn modelId="{22D22300-A095-4A93-B7CA-D063B80268C1}" type="presOf" srcId="{6A70D5E0-0778-497B-9036-1FC8F1319990}" destId="{E9FB8AC3-B10D-4144-8F7F-3BA24DCD14B9}" srcOrd="0" destOrd="0" presId="urn:microsoft.com/office/officeart/2005/8/layout/process4"/>
    <dgm:cxn modelId="{F4E3A007-A4B6-4680-B76A-D1081431C380}" srcId="{BCCAD42D-FC35-4026-A32C-0C651BAE0146}" destId="{2A04C883-8FF2-47A7-867D-D51C1473CA7A}" srcOrd="1" destOrd="0" parTransId="{E7747011-F2B6-4AC6-960C-E1664F66506E}" sibTransId="{FABB29C8-C004-4233-BADF-46D7B2DB785A}"/>
    <dgm:cxn modelId="{C987A208-0D3E-41EF-93B5-07DFE1D62DBE}" type="presOf" srcId="{8B6DE066-2913-457B-9AC6-18F58E811296}" destId="{9656E93A-24FE-4ED2-8490-EFDAAA09AE04}" srcOrd="0" destOrd="0" presId="urn:microsoft.com/office/officeart/2005/8/layout/process4"/>
    <dgm:cxn modelId="{2558E515-2ECA-444D-894E-08A37F2DD5B2}" srcId="{BCCAD42D-FC35-4026-A32C-0C651BAE0146}" destId="{F3E14E59-DBC4-4FF7-9425-1EC5AFAC0D1D}" srcOrd="2" destOrd="0" parTransId="{FE9718C7-EC2F-4449-A381-A1C3C8537F66}" sibTransId="{FB870F6C-C3FD-4F27-AF2D-7272F7D2D968}"/>
    <dgm:cxn modelId="{3A0E0B1A-FD58-4543-BF4D-ACDFB1F85398}" type="presOf" srcId="{BCCAD42D-FC35-4026-A32C-0C651BAE0146}" destId="{E02ABA6C-6170-406D-A2B2-2F17B7417686}" srcOrd="1" destOrd="0" presId="urn:microsoft.com/office/officeart/2005/8/layout/process4"/>
    <dgm:cxn modelId="{09BF7723-73FB-43C5-AB93-296395A93386}" type="presOf" srcId="{F3E14E59-DBC4-4FF7-9425-1EC5AFAC0D1D}" destId="{1B880D5B-C917-4115-8E55-C5441630B90A}" srcOrd="0" destOrd="0" presId="urn:microsoft.com/office/officeart/2005/8/layout/process4"/>
    <dgm:cxn modelId="{E107652C-20EF-460E-B051-660CE3C4DB8E}" type="presOf" srcId="{209DB073-2300-4409-BE0B-A27A9E8E4C9D}" destId="{16CE9771-E37D-4E0C-AC22-083164D3301A}" srcOrd="0" destOrd="0" presId="urn:microsoft.com/office/officeart/2005/8/layout/process4"/>
    <dgm:cxn modelId="{C0CB7C3A-8884-4881-A2B1-AED9D08E9181}" srcId="{A13475D7-C9DA-4EAB-8947-A4859E1496F3}" destId="{209DB073-2300-4409-BE0B-A27A9E8E4C9D}" srcOrd="0" destOrd="0" parTransId="{015B2C70-6317-40A5-874F-9F305A504391}" sibTransId="{516FD1B3-CE53-43A8-A1C5-4B96E802972E}"/>
    <dgm:cxn modelId="{769ABD5D-3B2B-4691-9C7D-BE6DD4D5078C}" type="presOf" srcId="{A80CF659-2DE4-49AC-93B9-604445B51E0D}" destId="{13571686-3B03-4B55-B56D-C74C8C6AB2A5}" srcOrd="0" destOrd="0" presId="urn:microsoft.com/office/officeart/2005/8/layout/process4"/>
    <dgm:cxn modelId="{14AD524D-DE34-4173-A6A7-77C3689523F0}" type="presOf" srcId="{9272269E-9245-4CD7-85E8-AD1B3C4DBF68}" destId="{E32DB09C-80E5-4AE5-A092-61961F13D4DD}" srcOrd="0" destOrd="0" presId="urn:microsoft.com/office/officeart/2005/8/layout/process4"/>
    <dgm:cxn modelId="{93CC4F74-98E8-4093-B0B4-D7A4A219E48E}" srcId="{A13475D7-C9DA-4EAB-8947-A4859E1496F3}" destId="{9272269E-9245-4CD7-85E8-AD1B3C4DBF68}" srcOrd="1" destOrd="0" parTransId="{503DFE19-E0C7-49AF-9A51-DC500BEEB160}" sibTransId="{12D1DE8A-CF33-4B12-9A8D-D780F2035067}"/>
    <dgm:cxn modelId="{BDB8C259-2A40-4922-8B3C-71169EA183CB}" srcId="{BCCAD42D-FC35-4026-A32C-0C651BAE0146}" destId="{6A70D5E0-0778-497B-9036-1FC8F1319990}" srcOrd="3" destOrd="0" parTransId="{0638075D-22E4-4696-B249-64581F43F424}" sibTransId="{B1BEC20B-67A2-40E2-A158-6856C0AFC1B7}"/>
    <dgm:cxn modelId="{B44E12B6-8FF5-4A8F-8543-A20B39CE047A}" type="presOf" srcId="{2A04C883-8FF2-47A7-867D-D51C1473CA7A}" destId="{36FBD657-AF43-4676-AEBF-DEB4961FBD44}" srcOrd="0" destOrd="0" presId="urn:microsoft.com/office/officeart/2005/8/layout/process4"/>
    <dgm:cxn modelId="{7AD411BE-012B-46C3-A736-AB60F2E5470C}" srcId="{8B6DE066-2913-457B-9AC6-18F58E811296}" destId="{BCCAD42D-FC35-4026-A32C-0C651BAE0146}" srcOrd="0" destOrd="0" parTransId="{63439F97-1DEB-4E27-AD1C-B53E2C1B3470}" sibTransId="{6E6FB28F-7744-46B9-8FA1-942E655C2102}"/>
    <dgm:cxn modelId="{B41BBDBF-4409-4E32-A95F-7E7CCA77829C}" type="presOf" srcId="{BCCAD42D-FC35-4026-A32C-0C651BAE0146}" destId="{94C1F882-9ADB-4E3A-8B03-849FD3E715A7}" srcOrd="0" destOrd="0" presId="urn:microsoft.com/office/officeart/2005/8/layout/process4"/>
    <dgm:cxn modelId="{D72E8EDC-1EBA-49B7-9F63-2C1E05B3C2B0}" type="presOf" srcId="{A13475D7-C9DA-4EAB-8947-A4859E1496F3}" destId="{47796762-F70D-48D4-BFB9-74C823FC0AB0}" srcOrd="1" destOrd="0" presId="urn:microsoft.com/office/officeart/2005/8/layout/process4"/>
    <dgm:cxn modelId="{9D7DF8E0-5A24-4D78-907C-43B48BBBD387}" type="presOf" srcId="{A13475D7-C9DA-4EAB-8947-A4859E1496F3}" destId="{BAC2A99A-A2A6-41E9-BD1A-E63D4486F732}" srcOrd="0" destOrd="0" presId="urn:microsoft.com/office/officeart/2005/8/layout/process4"/>
    <dgm:cxn modelId="{67B4A3EB-444A-45E5-B108-F11042FB2DA0}" srcId="{8B6DE066-2913-457B-9AC6-18F58E811296}" destId="{A13475D7-C9DA-4EAB-8947-A4859E1496F3}" srcOrd="1" destOrd="0" parTransId="{12AFC38A-8D2A-454E-A885-795B38FBCAE5}" sibTransId="{4E800B06-C86E-4544-B58C-46738DDD6EAA}"/>
    <dgm:cxn modelId="{7EA987F7-B0D6-4238-8990-AD43867DD173}" srcId="{BCCAD42D-FC35-4026-A32C-0C651BAE0146}" destId="{A80CF659-2DE4-49AC-93B9-604445B51E0D}" srcOrd="0" destOrd="0" parTransId="{52CF0198-6A9F-4B3F-8D88-E76379F21AB6}" sibTransId="{6658B9A7-10CE-490D-88EC-74D247E88B04}"/>
    <dgm:cxn modelId="{11B42E25-BA4B-4D3E-B189-C192F482B6BD}" type="presParOf" srcId="{9656E93A-24FE-4ED2-8490-EFDAAA09AE04}" destId="{47F4BCE8-43C3-47BA-9409-70A6836B15F4}" srcOrd="0" destOrd="0" presId="urn:microsoft.com/office/officeart/2005/8/layout/process4"/>
    <dgm:cxn modelId="{4C2F466A-E934-438C-8173-EBD9985B3FD8}" type="presParOf" srcId="{47F4BCE8-43C3-47BA-9409-70A6836B15F4}" destId="{BAC2A99A-A2A6-41E9-BD1A-E63D4486F732}" srcOrd="0" destOrd="0" presId="urn:microsoft.com/office/officeart/2005/8/layout/process4"/>
    <dgm:cxn modelId="{2003EA94-3A33-4230-86B4-1C6516D70461}" type="presParOf" srcId="{47F4BCE8-43C3-47BA-9409-70A6836B15F4}" destId="{47796762-F70D-48D4-BFB9-74C823FC0AB0}" srcOrd="1" destOrd="0" presId="urn:microsoft.com/office/officeart/2005/8/layout/process4"/>
    <dgm:cxn modelId="{41DB6A43-172F-4C1A-9CB8-9B440D405C39}" type="presParOf" srcId="{47F4BCE8-43C3-47BA-9409-70A6836B15F4}" destId="{8F8ACA82-3294-4E88-896E-170FB360E824}" srcOrd="2" destOrd="0" presId="urn:microsoft.com/office/officeart/2005/8/layout/process4"/>
    <dgm:cxn modelId="{B53FF447-C0FE-4853-B70C-DD50F885B9FC}" type="presParOf" srcId="{8F8ACA82-3294-4E88-896E-170FB360E824}" destId="{16CE9771-E37D-4E0C-AC22-083164D3301A}" srcOrd="0" destOrd="0" presId="urn:microsoft.com/office/officeart/2005/8/layout/process4"/>
    <dgm:cxn modelId="{0C91C7F4-04C7-4F16-B77F-B75BD50E36CE}" type="presParOf" srcId="{8F8ACA82-3294-4E88-896E-170FB360E824}" destId="{E32DB09C-80E5-4AE5-A092-61961F13D4DD}" srcOrd="1" destOrd="0" presId="urn:microsoft.com/office/officeart/2005/8/layout/process4"/>
    <dgm:cxn modelId="{6B36910C-5466-4C66-A3D9-E6047C6400CA}" type="presParOf" srcId="{9656E93A-24FE-4ED2-8490-EFDAAA09AE04}" destId="{1A43DDE4-EAB8-4A70-9D27-CD3B074B968B}" srcOrd="1" destOrd="0" presId="urn:microsoft.com/office/officeart/2005/8/layout/process4"/>
    <dgm:cxn modelId="{31FC167F-23B9-44CE-A4F3-46F4F0F76EED}" type="presParOf" srcId="{9656E93A-24FE-4ED2-8490-EFDAAA09AE04}" destId="{956412E8-39F0-479C-BF55-91CE69D44F88}" srcOrd="2" destOrd="0" presId="urn:microsoft.com/office/officeart/2005/8/layout/process4"/>
    <dgm:cxn modelId="{68BA2A5D-86EA-49BD-8F00-25D9A7547AC0}" type="presParOf" srcId="{956412E8-39F0-479C-BF55-91CE69D44F88}" destId="{94C1F882-9ADB-4E3A-8B03-849FD3E715A7}" srcOrd="0" destOrd="0" presId="urn:microsoft.com/office/officeart/2005/8/layout/process4"/>
    <dgm:cxn modelId="{35A0352F-EFA0-4F4D-B824-AFE90FB58E38}" type="presParOf" srcId="{956412E8-39F0-479C-BF55-91CE69D44F88}" destId="{E02ABA6C-6170-406D-A2B2-2F17B7417686}" srcOrd="1" destOrd="0" presId="urn:microsoft.com/office/officeart/2005/8/layout/process4"/>
    <dgm:cxn modelId="{2360AD23-4087-498C-AABE-69A7852FE544}" type="presParOf" srcId="{956412E8-39F0-479C-BF55-91CE69D44F88}" destId="{5D347A26-BB9E-4657-A377-A4C98A2996A3}" srcOrd="2" destOrd="0" presId="urn:microsoft.com/office/officeart/2005/8/layout/process4"/>
    <dgm:cxn modelId="{DFDB6254-C155-42C4-A33F-F8FDDF253FAD}" type="presParOf" srcId="{5D347A26-BB9E-4657-A377-A4C98A2996A3}" destId="{13571686-3B03-4B55-B56D-C74C8C6AB2A5}" srcOrd="0" destOrd="0" presId="urn:microsoft.com/office/officeart/2005/8/layout/process4"/>
    <dgm:cxn modelId="{AB469732-8B02-4CB7-8539-63AF09C5902A}" type="presParOf" srcId="{5D347A26-BB9E-4657-A377-A4C98A2996A3}" destId="{36FBD657-AF43-4676-AEBF-DEB4961FBD44}" srcOrd="1" destOrd="0" presId="urn:microsoft.com/office/officeart/2005/8/layout/process4"/>
    <dgm:cxn modelId="{BCA64A39-DE4B-456A-9D3B-F7AAC469F42E}" type="presParOf" srcId="{5D347A26-BB9E-4657-A377-A4C98A2996A3}" destId="{1B880D5B-C917-4115-8E55-C5441630B90A}" srcOrd="2" destOrd="0" presId="urn:microsoft.com/office/officeart/2005/8/layout/process4"/>
    <dgm:cxn modelId="{64F97C62-8E25-482E-B982-E83FE70FC2B1}" type="presParOf" srcId="{5D347A26-BB9E-4657-A377-A4C98A2996A3}" destId="{E9FB8AC3-B10D-4144-8F7F-3BA24DCD14B9}" srcOrd="3"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5CF1027-DE77-4DC2-8DC2-C0E88AB8EF5C}"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D71044B0-8C73-4B25-91A4-4CF1A8727B41}">
      <dgm:prSet/>
      <dgm:spPr/>
      <dgm:t>
        <a:bodyPr/>
        <a:lstStyle/>
        <a:p>
          <a:r>
            <a:rPr lang="en-US"/>
            <a:t>Visual, descriptive and inferential statistics</a:t>
          </a:r>
        </a:p>
      </dgm:t>
    </dgm:pt>
    <dgm:pt modelId="{1F4A663D-AD15-45DD-8DAA-2A4904DB7A13}" type="parTrans" cxnId="{DCE1510B-EAB4-4D9B-B94D-1809F884D6AB}">
      <dgm:prSet/>
      <dgm:spPr/>
      <dgm:t>
        <a:bodyPr/>
        <a:lstStyle/>
        <a:p>
          <a:endParaRPr lang="en-US"/>
        </a:p>
      </dgm:t>
    </dgm:pt>
    <dgm:pt modelId="{A62023AE-CB8B-4B59-A797-5B1F4E1A6519}" type="sibTrans" cxnId="{DCE1510B-EAB4-4D9B-B94D-1809F884D6AB}">
      <dgm:prSet/>
      <dgm:spPr/>
      <dgm:t>
        <a:bodyPr/>
        <a:lstStyle/>
        <a:p>
          <a:endParaRPr lang="en-US"/>
        </a:p>
      </dgm:t>
    </dgm:pt>
    <dgm:pt modelId="{EE78C1A2-D3A3-4346-8C41-A23F4DA3B348}">
      <dgm:prSet/>
      <dgm:spPr/>
      <dgm:t>
        <a:bodyPr/>
        <a:lstStyle/>
        <a:p>
          <a:r>
            <a:rPr lang="en-US"/>
            <a:t>Inferential: “Pretty” formatted Tukey HSD Letter Grouping</a:t>
          </a:r>
        </a:p>
      </dgm:t>
    </dgm:pt>
    <dgm:pt modelId="{F42931C9-13D8-412A-B9F1-C3B326E8AC8F}" type="parTrans" cxnId="{50C98798-B0E4-4794-9B2A-B5B91F77F925}">
      <dgm:prSet/>
      <dgm:spPr/>
      <dgm:t>
        <a:bodyPr/>
        <a:lstStyle/>
        <a:p>
          <a:endParaRPr lang="en-US"/>
        </a:p>
      </dgm:t>
    </dgm:pt>
    <dgm:pt modelId="{55229E25-3D1E-4FFC-A199-B6AF16127FF6}" type="sibTrans" cxnId="{50C98798-B0E4-4794-9B2A-B5B91F77F925}">
      <dgm:prSet/>
      <dgm:spPr/>
      <dgm:t>
        <a:bodyPr/>
        <a:lstStyle/>
        <a:p>
          <a:endParaRPr lang="en-US"/>
        </a:p>
      </dgm:t>
    </dgm:pt>
    <dgm:pt modelId="{D76067B5-C4C8-4C50-8FDC-D9C3CC20D8BE}">
      <dgm:prSet/>
      <dgm:spPr/>
      <dgm:t>
        <a:bodyPr/>
        <a:lstStyle/>
        <a:p>
          <a:r>
            <a:rPr lang="en-US"/>
            <a:t>Requires calculation of common descriptive statistics (mean, std, p25, p50, p75)</a:t>
          </a:r>
        </a:p>
      </dgm:t>
    </dgm:pt>
    <dgm:pt modelId="{5E5107B8-DF6F-4198-84DF-0F78A50F597F}" type="parTrans" cxnId="{CF60B969-B22D-445A-A35F-DA1157D4983D}">
      <dgm:prSet/>
      <dgm:spPr/>
      <dgm:t>
        <a:bodyPr/>
        <a:lstStyle/>
        <a:p>
          <a:endParaRPr lang="en-US"/>
        </a:p>
      </dgm:t>
    </dgm:pt>
    <dgm:pt modelId="{4081083A-9C0E-4E5F-9F12-D27B590CA420}" type="sibTrans" cxnId="{CF60B969-B22D-445A-A35F-DA1157D4983D}">
      <dgm:prSet/>
      <dgm:spPr/>
      <dgm:t>
        <a:bodyPr/>
        <a:lstStyle/>
        <a:p>
          <a:endParaRPr lang="en-US"/>
        </a:p>
      </dgm:t>
    </dgm:pt>
    <dgm:pt modelId="{D3F305F0-7CF2-4B1A-A398-51937AAC45AD}">
      <dgm:prSet/>
      <dgm:spPr/>
      <dgm:t>
        <a:bodyPr/>
        <a:lstStyle/>
        <a:p>
          <a:r>
            <a:rPr lang="en-US"/>
            <a:t>Requires ANOVA calculations</a:t>
          </a:r>
        </a:p>
      </dgm:t>
    </dgm:pt>
    <dgm:pt modelId="{9F57AF62-E3C3-4AF2-B3FC-81FCAD613E90}" type="parTrans" cxnId="{D13C2B42-A5C2-4E3F-825E-6D3E93311373}">
      <dgm:prSet/>
      <dgm:spPr/>
      <dgm:t>
        <a:bodyPr/>
        <a:lstStyle/>
        <a:p>
          <a:endParaRPr lang="en-US"/>
        </a:p>
      </dgm:t>
    </dgm:pt>
    <dgm:pt modelId="{FD5497D0-D8AC-4423-91F0-D7D43A01BABD}" type="sibTrans" cxnId="{D13C2B42-A5C2-4E3F-825E-6D3E93311373}">
      <dgm:prSet/>
      <dgm:spPr/>
      <dgm:t>
        <a:bodyPr/>
        <a:lstStyle/>
        <a:p>
          <a:endParaRPr lang="en-US"/>
        </a:p>
      </dgm:t>
    </dgm:pt>
    <dgm:pt modelId="{C497A9BB-13E8-48AE-B0DC-4DDEFC09C780}">
      <dgm:prSet/>
      <dgm:spPr/>
      <dgm:t>
        <a:bodyPr/>
        <a:lstStyle/>
        <a:p>
          <a:r>
            <a:rPr lang="en-US"/>
            <a:t>HSD + algorithms for grouping</a:t>
          </a:r>
        </a:p>
      </dgm:t>
    </dgm:pt>
    <dgm:pt modelId="{43E4DD5F-B6BD-4030-B3F2-CFA64D13955E}" type="parTrans" cxnId="{A4228D4A-3B27-4A0C-9DFF-A9682AECD272}">
      <dgm:prSet/>
      <dgm:spPr/>
      <dgm:t>
        <a:bodyPr/>
        <a:lstStyle/>
        <a:p>
          <a:endParaRPr lang="en-US"/>
        </a:p>
      </dgm:t>
    </dgm:pt>
    <dgm:pt modelId="{5817C364-0A10-490C-98DE-231019F00CE6}" type="sibTrans" cxnId="{A4228D4A-3B27-4A0C-9DFF-A9682AECD272}">
      <dgm:prSet/>
      <dgm:spPr/>
      <dgm:t>
        <a:bodyPr/>
        <a:lstStyle/>
        <a:p>
          <a:endParaRPr lang="en-US"/>
        </a:p>
      </dgm:t>
    </dgm:pt>
    <dgm:pt modelId="{C657E135-AA13-4BD0-B1ED-1EED6CD5C5B0}">
      <dgm:prSet/>
      <dgm:spPr/>
      <dgm:t>
        <a:bodyPr/>
        <a:lstStyle/>
        <a:p>
          <a:r>
            <a:rPr lang="en-US"/>
            <a:t>[</a:t>
          </a:r>
          <a:r>
            <a:rPr lang="en-US" i="1"/>
            <a:t>The main idea is to say whether “my” summarizer behaves better or similar</a:t>
          </a:r>
          <a:r>
            <a:rPr lang="en-US"/>
            <a:t>]</a:t>
          </a:r>
        </a:p>
      </dgm:t>
    </dgm:pt>
    <dgm:pt modelId="{44DC54A9-4088-4A38-9054-B33CE1F0556D}" type="parTrans" cxnId="{E15B5E0E-A68B-4C9F-B7EF-58A6749C9697}">
      <dgm:prSet/>
      <dgm:spPr/>
      <dgm:t>
        <a:bodyPr/>
        <a:lstStyle/>
        <a:p>
          <a:endParaRPr lang="en-US"/>
        </a:p>
      </dgm:t>
    </dgm:pt>
    <dgm:pt modelId="{4D042BEA-59B0-4163-A3E6-DC6688E24B1D}" type="sibTrans" cxnId="{E15B5E0E-A68B-4C9F-B7EF-58A6749C9697}">
      <dgm:prSet/>
      <dgm:spPr/>
      <dgm:t>
        <a:bodyPr/>
        <a:lstStyle/>
        <a:p>
          <a:endParaRPr lang="en-US"/>
        </a:p>
      </dgm:t>
    </dgm:pt>
    <dgm:pt modelId="{6C9E6E8B-AA62-45C8-A635-A865DD5281D2}">
      <dgm:prSet/>
      <dgm:spPr/>
      <dgm:t>
        <a:bodyPr/>
        <a:lstStyle/>
        <a:p>
          <a:r>
            <a:rPr lang="en-US"/>
            <a:t>Visual Statistics: combining of multiple methods</a:t>
          </a:r>
        </a:p>
      </dgm:t>
    </dgm:pt>
    <dgm:pt modelId="{A50C8BC2-0BB6-47D3-810C-0554231CCC77}" type="parTrans" cxnId="{F444A5F6-4FC6-45E4-AB46-42E708C5FBE6}">
      <dgm:prSet/>
      <dgm:spPr/>
      <dgm:t>
        <a:bodyPr/>
        <a:lstStyle/>
        <a:p>
          <a:endParaRPr lang="en-US"/>
        </a:p>
      </dgm:t>
    </dgm:pt>
    <dgm:pt modelId="{86ADD411-9635-4959-B906-BF7B2D0F2B7A}" type="sibTrans" cxnId="{F444A5F6-4FC6-45E4-AB46-42E708C5FBE6}">
      <dgm:prSet/>
      <dgm:spPr/>
      <dgm:t>
        <a:bodyPr/>
        <a:lstStyle/>
        <a:p>
          <a:endParaRPr lang="en-US"/>
        </a:p>
      </dgm:t>
    </dgm:pt>
    <dgm:pt modelId="{B5F75FE0-063F-4020-ADE3-126A840B634D}" type="pres">
      <dgm:prSet presAssocID="{35CF1027-DE77-4DC2-8DC2-C0E88AB8EF5C}" presName="linear" presStyleCnt="0">
        <dgm:presLayoutVars>
          <dgm:animLvl val="lvl"/>
          <dgm:resizeHandles val="exact"/>
        </dgm:presLayoutVars>
      </dgm:prSet>
      <dgm:spPr/>
    </dgm:pt>
    <dgm:pt modelId="{558F72A1-F7CA-4C08-A575-B721F7395E01}" type="pres">
      <dgm:prSet presAssocID="{D71044B0-8C73-4B25-91A4-4CF1A8727B41}" presName="parentText" presStyleLbl="node1" presStyleIdx="0" presStyleCnt="3">
        <dgm:presLayoutVars>
          <dgm:chMax val="0"/>
          <dgm:bulletEnabled val="1"/>
        </dgm:presLayoutVars>
      </dgm:prSet>
      <dgm:spPr/>
    </dgm:pt>
    <dgm:pt modelId="{0C80FE7D-BBD6-4E09-9AFC-F86A43C3CC20}" type="pres">
      <dgm:prSet presAssocID="{A62023AE-CB8B-4B59-A797-5B1F4E1A6519}" presName="spacer" presStyleCnt="0"/>
      <dgm:spPr/>
    </dgm:pt>
    <dgm:pt modelId="{B22D7970-1316-4522-BCE1-476666A3002E}" type="pres">
      <dgm:prSet presAssocID="{EE78C1A2-D3A3-4346-8C41-A23F4DA3B348}" presName="parentText" presStyleLbl="node1" presStyleIdx="1" presStyleCnt="3">
        <dgm:presLayoutVars>
          <dgm:chMax val="0"/>
          <dgm:bulletEnabled val="1"/>
        </dgm:presLayoutVars>
      </dgm:prSet>
      <dgm:spPr/>
    </dgm:pt>
    <dgm:pt modelId="{3E407ECE-1096-4DC3-A831-985BD2579382}" type="pres">
      <dgm:prSet presAssocID="{EE78C1A2-D3A3-4346-8C41-A23F4DA3B348}" presName="childText" presStyleLbl="revTx" presStyleIdx="0" presStyleCnt="1">
        <dgm:presLayoutVars>
          <dgm:bulletEnabled val="1"/>
        </dgm:presLayoutVars>
      </dgm:prSet>
      <dgm:spPr/>
    </dgm:pt>
    <dgm:pt modelId="{0B54F548-D579-494A-8E4E-2E618C10BB57}" type="pres">
      <dgm:prSet presAssocID="{6C9E6E8B-AA62-45C8-A635-A865DD5281D2}" presName="parentText" presStyleLbl="node1" presStyleIdx="2" presStyleCnt="3">
        <dgm:presLayoutVars>
          <dgm:chMax val="0"/>
          <dgm:bulletEnabled val="1"/>
        </dgm:presLayoutVars>
      </dgm:prSet>
      <dgm:spPr/>
    </dgm:pt>
  </dgm:ptLst>
  <dgm:cxnLst>
    <dgm:cxn modelId="{22FA3C06-B7FF-43C4-B536-DD823DEF092A}" type="presOf" srcId="{C497A9BB-13E8-48AE-B0DC-4DDEFC09C780}" destId="{3E407ECE-1096-4DC3-A831-985BD2579382}" srcOrd="0" destOrd="2" presId="urn:microsoft.com/office/officeart/2005/8/layout/vList2"/>
    <dgm:cxn modelId="{DCE1510B-EAB4-4D9B-B94D-1809F884D6AB}" srcId="{35CF1027-DE77-4DC2-8DC2-C0E88AB8EF5C}" destId="{D71044B0-8C73-4B25-91A4-4CF1A8727B41}" srcOrd="0" destOrd="0" parTransId="{1F4A663D-AD15-45DD-8DAA-2A4904DB7A13}" sibTransId="{A62023AE-CB8B-4B59-A797-5B1F4E1A6519}"/>
    <dgm:cxn modelId="{E15B5E0E-A68B-4C9F-B7EF-58A6749C9697}" srcId="{EE78C1A2-D3A3-4346-8C41-A23F4DA3B348}" destId="{C657E135-AA13-4BD0-B1ED-1EED6CD5C5B0}" srcOrd="3" destOrd="0" parTransId="{44DC54A9-4088-4A38-9054-B33CE1F0556D}" sibTransId="{4D042BEA-59B0-4163-A3E6-DC6688E24B1D}"/>
    <dgm:cxn modelId="{EC599914-59A8-46F8-BAF3-4ECC6EAFCA00}" type="presOf" srcId="{EE78C1A2-D3A3-4346-8C41-A23F4DA3B348}" destId="{B22D7970-1316-4522-BCE1-476666A3002E}" srcOrd="0" destOrd="0" presId="urn:microsoft.com/office/officeart/2005/8/layout/vList2"/>
    <dgm:cxn modelId="{FC6ED12D-A9D3-413B-86C1-ECCDB9664CA4}" type="presOf" srcId="{6C9E6E8B-AA62-45C8-A635-A865DD5281D2}" destId="{0B54F548-D579-494A-8E4E-2E618C10BB57}" srcOrd="0" destOrd="0" presId="urn:microsoft.com/office/officeart/2005/8/layout/vList2"/>
    <dgm:cxn modelId="{D13C2B42-A5C2-4E3F-825E-6D3E93311373}" srcId="{EE78C1A2-D3A3-4346-8C41-A23F4DA3B348}" destId="{D3F305F0-7CF2-4B1A-A398-51937AAC45AD}" srcOrd="1" destOrd="0" parTransId="{9F57AF62-E3C3-4AF2-B3FC-81FCAD613E90}" sibTransId="{FD5497D0-D8AC-4423-91F0-D7D43A01BABD}"/>
    <dgm:cxn modelId="{CF60B969-B22D-445A-A35F-DA1157D4983D}" srcId="{EE78C1A2-D3A3-4346-8C41-A23F4DA3B348}" destId="{D76067B5-C4C8-4C50-8FDC-D9C3CC20D8BE}" srcOrd="0" destOrd="0" parTransId="{5E5107B8-DF6F-4198-84DF-0F78A50F597F}" sibTransId="{4081083A-9C0E-4E5F-9F12-D27B590CA420}"/>
    <dgm:cxn modelId="{A4228D4A-3B27-4A0C-9DFF-A9682AECD272}" srcId="{EE78C1A2-D3A3-4346-8C41-A23F4DA3B348}" destId="{C497A9BB-13E8-48AE-B0DC-4DDEFC09C780}" srcOrd="2" destOrd="0" parTransId="{43E4DD5F-B6BD-4030-B3F2-CFA64D13955E}" sibTransId="{5817C364-0A10-490C-98DE-231019F00CE6}"/>
    <dgm:cxn modelId="{4E804978-8883-457A-84D8-688D5E905FD5}" type="presOf" srcId="{C657E135-AA13-4BD0-B1ED-1EED6CD5C5B0}" destId="{3E407ECE-1096-4DC3-A831-985BD2579382}" srcOrd="0" destOrd="3" presId="urn:microsoft.com/office/officeart/2005/8/layout/vList2"/>
    <dgm:cxn modelId="{11554992-CA3A-4390-8EF7-302B8FE3E553}" type="presOf" srcId="{D3F305F0-7CF2-4B1A-A398-51937AAC45AD}" destId="{3E407ECE-1096-4DC3-A831-985BD2579382}" srcOrd="0" destOrd="1" presId="urn:microsoft.com/office/officeart/2005/8/layout/vList2"/>
    <dgm:cxn modelId="{E2392B98-C560-4F08-8B31-FC65868A67E0}" type="presOf" srcId="{D71044B0-8C73-4B25-91A4-4CF1A8727B41}" destId="{558F72A1-F7CA-4C08-A575-B721F7395E01}" srcOrd="0" destOrd="0" presId="urn:microsoft.com/office/officeart/2005/8/layout/vList2"/>
    <dgm:cxn modelId="{50C98798-B0E4-4794-9B2A-B5B91F77F925}" srcId="{35CF1027-DE77-4DC2-8DC2-C0E88AB8EF5C}" destId="{EE78C1A2-D3A3-4346-8C41-A23F4DA3B348}" srcOrd="1" destOrd="0" parTransId="{F42931C9-13D8-412A-B9F1-C3B326E8AC8F}" sibTransId="{55229E25-3D1E-4FFC-A199-B6AF16127FF6}"/>
    <dgm:cxn modelId="{DC5347A7-EA20-4D8E-9108-E41015605E8B}" type="presOf" srcId="{D76067B5-C4C8-4C50-8FDC-D9C3CC20D8BE}" destId="{3E407ECE-1096-4DC3-A831-985BD2579382}" srcOrd="0" destOrd="0" presId="urn:microsoft.com/office/officeart/2005/8/layout/vList2"/>
    <dgm:cxn modelId="{413D75D5-7C75-4EFF-94DB-E3EE7D40D161}" type="presOf" srcId="{35CF1027-DE77-4DC2-8DC2-C0E88AB8EF5C}" destId="{B5F75FE0-063F-4020-ADE3-126A840B634D}" srcOrd="0" destOrd="0" presId="urn:microsoft.com/office/officeart/2005/8/layout/vList2"/>
    <dgm:cxn modelId="{F444A5F6-4FC6-45E4-AB46-42E708C5FBE6}" srcId="{35CF1027-DE77-4DC2-8DC2-C0E88AB8EF5C}" destId="{6C9E6E8B-AA62-45C8-A635-A865DD5281D2}" srcOrd="2" destOrd="0" parTransId="{A50C8BC2-0BB6-47D3-810C-0554231CCC77}" sibTransId="{86ADD411-9635-4959-B906-BF7B2D0F2B7A}"/>
    <dgm:cxn modelId="{7C1D96FF-2F9C-4DBA-BDBE-7ABAFD6D7DE8}" type="presParOf" srcId="{B5F75FE0-063F-4020-ADE3-126A840B634D}" destId="{558F72A1-F7CA-4C08-A575-B721F7395E01}" srcOrd="0" destOrd="0" presId="urn:microsoft.com/office/officeart/2005/8/layout/vList2"/>
    <dgm:cxn modelId="{C11F975D-8BA6-438B-846F-ABC2E019AA5D}" type="presParOf" srcId="{B5F75FE0-063F-4020-ADE3-126A840B634D}" destId="{0C80FE7D-BBD6-4E09-9AFC-F86A43C3CC20}" srcOrd="1" destOrd="0" presId="urn:microsoft.com/office/officeart/2005/8/layout/vList2"/>
    <dgm:cxn modelId="{10971EE2-7CE9-455E-A361-9A8C8B32C550}" type="presParOf" srcId="{B5F75FE0-063F-4020-ADE3-126A840B634D}" destId="{B22D7970-1316-4522-BCE1-476666A3002E}" srcOrd="2" destOrd="0" presId="urn:microsoft.com/office/officeart/2005/8/layout/vList2"/>
    <dgm:cxn modelId="{1AB4F7FD-BCB8-4442-80B9-4DE5E11AA3CA}" type="presParOf" srcId="{B5F75FE0-063F-4020-ADE3-126A840B634D}" destId="{3E407ECE-1096-4DC3-A831-985BD2579382}" srcOrd="3" destOrd="0" presId="urn:microsoft.com/office/officeart/2005/8/layout/vList2"/>
    <dgm:cxn modelId="{30126DD7-994D-4E14-87FD-014DAC376344}" type="presParOf" srcId="{B5F75FE0-063F-4020-ADE3-126A840B634D}" destId="{0B54F548-D579-494A-8E4E-2E618C10BB5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02CAC42-9DE3-45F1-AB48-64ADDDDBC980}"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57FBE6D6-6341-4AA4-B0FB-3FB04EECFECD}">
      <dgm:prSet/>
      <dgm:spPr/>
      <dgm:t>
        <a:bodyPr/>
        <a:lstStyle/>
        <a:p>
          <a:r>
            <a:rPr lang="en-US" dirty="0"/>
            <a:t>Prove nothing being compared to inferential statistics</a:t>
          </a:r>
        </a:p>
      </dgm:t>
    </dgm:pt>
    <dgm:pt modelId="{233E0945-F711-44C9-96BE-CE49947641D3}" type="parTrans" cxnId="{02E03A5D-F19B-42A2-B590-A2043155EBDB}">
      <dgm:prSet/>
      <dgm:spPr/>
      <dgm:t>
        <a:bodyPr/>
        <a:lstStyle/>
        <a:p>
          <a:endParaRPr lang="en-US"/>
        </a:p>
      </dgm:t>
    </dgm:pt>
    <dgm:pt modelId="{178AAF23-C8CF-4A0E-901D-6907D3BDB737}" type="sibTrans" cxnId="{02E03A5D-F19B-42A2-B590-A2043155EBDB}">
      <dgm:prSet/>
      <dgm:spPr/>
      <dgm:t>
        <a:bodyPr/>
        <a:lstStyle/>
        <a:p>
          <a:endParaRPr lang="en-US"/>
        </a:p>
      </dgm:t>
    </dgm:pt>
    <dgm:pt modelId="{A8398AD3-ECF2-48F3-8469-6A9FBAE7BBCE}">
      <dgm:prSet/>
      <dgm:spPr/>
      <dgm:t>
        <a:bodyPr/>
        <a:lstStyle/>
        <a:p>
          <a:r>
            <a:rPr lang="en-US" i="1"/>
            <a:t>Human brain is the best machine for analyzing data</a:t>
          </a:r>
          <a:endParaRPr lang="en-US"/>
        </a:p>
      </dgm:t>
    </dgm:pt>
    <dgm:pt modelId="{A2A8B602-E72E-4652-9642-7CF9B61C6370}" type="parTrans" cxnId="{930CBC8E-A261-4539-A8FD-A4B975BD00E1}">
      <dgm:prSet/>
      <dgm:spPr/>
      <dgm:t>
        <a:bodyPr/>
        <a:lstStyle/>
        <a:p>
          <a:endParaRPr lang="en-US"/>
        </a:p>
      </dgm:t>
    </dgm:pt>
    <dgm:pt modelId="{BA851B95-4C29-46FF-A582-79126AC6895D}" type="sibTrans" cxnId="{930CBC8E-A261-4539-A8FD-A4B975BD00E1}">
      <dgm:prSet/>
      <dgm:spPr/>
      <dgm:t>
        <a:bodyPr/>
        <a:lstStyle/>
        <a:p>
          <a:endParaRPr lang="en-US"/>
        </a:p>
      </dgm:t>
    </dgm:pt>
    <dgm:pt modelId="{58F39CD6-B515-4302-A935-FF712E030ADB}">
      <dgm:prSet/>
      <dgm:spPr/>
      <dgm:t>
        <a:bodyPr/>
        <a:lstStyle/>
        <a:p>
          <a:r>
            <a:rPr lang="en-US"/>
            <a:t>Implemented statistics</a:t>
          </a:r>
        </a:p>
      </dgm:t>
    </dgm:pt>
    <dgm:pt modelId="{C78589A1-230F-420C-A600-8AC164F1B3AE}" type="parTrans" cxnId="{0F6A85F5-3AAB-4866-9D58-9E8787C03015}">
      <dgm:prSet/>
      <dgm:spPr/>
      <dgm:t>
        <a:bodyPr/>
        <a:lstStyle/>
        <a:p>
          <a:endParaRPr lang="en-US"/>
        </a:p>
      </dgm:t>
    </dgm:pt>
    <dgm:pt modelId="{0D9ED2E9-C29E-4A01-9FEC-C9E694D86C8C}" type="sibTrans" cxnId="{0F6A85F5-3AAB-4866-9D58-9E8787C03015}">
      <dgm:prSet/>
      <dgm:spPr/>
      <dgm:t>
        <a:bodyPr/>
        <a:lstStyle/>
        <a:p>
          <a:endParaRPr lang="en-US"/>
        </a:p>
      </dgm:t>
    </dgm:pt>
    <dgm:pt modelId="{5C4C5745-2549-4DE7-9D46-BA0C97088DEC}">
      <dgm:prSet/>
      <dgm:spPr/>
      <dgm:t>
        <a:bodyPr/>
        <a:lstStyle/>
        <a:p>
          <a:r>
            <a:rPr lang="en-US"/>
            <a:t>Various table representations</a:t>
          </a:r>
        </a:p>
      </dgm:t>
    </dgm:pt>
    <dgm:pt modelId="{C14DD3D1-546D-423B-A996-5BD287689F01}" type="parTrans" cxnId="{A7413DE9-6567-4C48-B5D9-0A31636ABFD8}">
      <dgm:prSet/>
      <dgm:spPr/>
      <dgm:t>
        <a:bodyPr/>
        <a:lstStyle/>
        <a:p>
          <a:endParaRPr lang="en-US"/>
        </a:p>
      </dgm:t>
    </dgm:pt>
    <dgm:pt modelId="{4916DD32-C4A6-461F-B28A-0D6CE315237C}" type="sibTrans" cxnId="{A7413DE9-6567-4C48-B5D9-0A31636ABFD8}">
      <dgm:prSet/>
      <dgm:spPr/>
      <dgm:t>
        <a:bodyPr/>
        <a:lstStyle/>
        <a:p>
          <a:endParaRPr lang="en-US"/>
        </a:p>
      </dgm:t>
    </dgm:pt>
    <dgm:pt modelId="{91F76158-D011-46E0-A020-E391E81EA5AC}">
      <dgm:prSet/>
      <dgm:spPr/>
      <dgm:t>
        <a:bodyPr/>
        <a:lstStyle/>
        <a:p>
          <a:r>
            <a:rPr lang="en-US"/>
            <a:t>“3 in 1”:</a:t>
          </a:r>
        </a:p>
      </dgm:t>
    </dgm:pt>
    <dgm:pt modelId="{467CD3A7-FFBE-4A4F-A124-960BA2E8C274}" type="parTrans" cxnId="{67720180-CDE2-488C-9179-EA5C6189D095}">
      <dgm:prSet/>
      <dgm:spPr/>
      <dgm:t>
        <a:bodyPr/>
        <a:lstStyle/>
        <a:p>
          <a:endParaRPr lang="en-US"/>
        </a:p>
      </dgm:t>
    </dgm:pt>
    <dgm:pt modelId="{36C06B19-7F92-4485-A42A-55EDD1F82F68}" type="sibTrans" cxnId="{67720180-CDE2-488C-9179-EA5C6189D095}">
      <dgm:prSet/>
      <dgm:spPr/>
      <dgm:t>
        <a:bodyPr/>
        <a:lstStyle/>
        <a:p>
          <a:endParaRPr lang="en-US"/>
        </a:p>
      </dgm:t>
    </dgm:pt>
    <dgm:pt modelId="{CB8A7F5F-4B3D-4611-9149-3981110B17FB}">
      <dgm:prSet/>
      <dgm:spPr/>
      <dgm:t>
        <a:bodyPr/>
        <a:lstStyle/>
        <a:p>
          <a:r>
            <a:rPr lang="en-US"/>
            <a:t>Notched Box Plots</a:t>
          </a:r>
        </a:p>
      </dgm:t>
    </dgm:pt>
    <dgm:pt modelId="{6D355D1B-6631-4988-BA7C-1B13DF43263C}" type="parTrans" cxnId="{4C4FD3D4-8A52-4F33-B2CC-0AC37810EEDF}">
      <dgm:prSet/>
      <dgm:spPr/>
      <dgm:t>
        <a:bodyPr/>
        <a:lstStyle/>
        <a:p>
          <a:endParaRPr lang="en-US"/>
        </a:p>
      </dgm:t>
    </dgm:pt>
    <dgm:pt modelId="{9FC86E1A-8252-4A66-B4EF-C0E8D7A59163}" type="sibTrans" cxnId="{4C4FD3D4-8A52-4F33-B2CC-0AC37810EEDF}">
      <dgm:prSet/>
      <dgm:spPr/>
      <dgm:t>
        <a:bodyPr/>
        <a:lstStyle/>
        <a:p>
          <a:endParaRPr lang="en-US"/>
        </a:p>
      </dgm:t>
    </dgm:pt>
    <dgm:pt modelId="{F1907173-7C1A-4FAF-813F-AE02D801A5B4}">
      <dgm:prSet/>
      <dgm:spPr/>
      <dgm:t>
        <a:bodyPr/>
        <a:lstStyle/>
        <a:p>
          <a:r>
            <a:rPr lang="en-US"/>
            <a:t>Jittered Scatter Plots</a:t>
          </a:r>
        </a:p>
      </dgm:t>
    </dgm:pt>
    <dgm:pt modelId="{5EFE03C7-AB3C-4A45-A343-EF6A7D05A4BA}" type="parTrans" cxnId="{B42FE8E5-A6CF-41CA-BDB8-F87F4B0122F3}">
      <dgm:prSet/>
      <dgm:spPr/>
      <dgm:t>
        <a:bodyPr/>
        <a:lstStyle/>
        <a:p>
          <a:endParaRPr lang="en-US"/>
        </a:p>
      </dgm:t>
    </dgm:pt>
    <dgm:pt modelId="{0753D08A-2B3E-4D88-BE45-40C2D52FBEB5}" type="sibTrans" cxnId="{B42FE8E5-A6CF-41CA-BDB8-F87F4B0122F3}">
      <dgm:prSet/>
      <dgm:spPr/>
      <dgm:t>
        <a:bodyPr/>
        <a:lstStyle/>
        <a:p>
          <a:endParaRPr lang="en-US"/>
        </a:p>
      </dgm:t>
    </dgm:pt>
    <dgm:pt modelId="{475C2C4B-63F4-4CE2-AE2E-2DB978FFEA7E}">
      <dgm:prSet/>
      <dgm:spPr/>
      <dgm:t>
        <a:bodyPr/>
        <a:lstStyle/>
        <a:p>
          <a:r>
            <a:rPr lang="en-US"/>
            <a:t>Tukey HSD Letter Grouping</a:t>
          </a:r>
        </a:p>
      </dgm:t>
    </dgm:pt>
    <dgm:pt modelId="{EE7291B1-A214-4225-9C28-D3D2DB726C45}" type="parTrans" cxnId="{9EFC988F-9D19-4DE7-9E25-2C4D3C0BD7B4}">
      <dgm:prSet/>
      <dgm:spPr/>
      <dgm:t>
        <a:bodyPr/>
        <a:lstStyle/>
        <a:p>
          <a:endParaRPr lang="en-US"/>
        </a:p>
      </dgm:t>
    </dgm:pt>
    <dgm:pt modelId="{9713436C-4743-4DBE-86EF-78CDBE8E3266}" type="sibTrans" cxnId="{9EFC988F-9D19-4DE7-9E25-2C4D3C0BD7B4}">
      <dgm:prSet/>
      <dgm:spPr/>
      <dgm:t>
        <a:bodyPr/>
        <a:lstStyle/>
        <a:p>
          <a:endParaRPr lang="en-US"/>
        </a:p>
      </dgm:t>
    </dgm:pt>
    <dgm:pt modelId="{E78DFC34-EA2D-429C-A275-7A62DD2C10BB}">
      <dgm:prSet/>
      <dgm:spPr/>
      <dgm:t>
        <a:bodyPr/>
        <a:lstStyle/>
        <a:p>
          <a:r>
            <a:rPr lang="en-US"/>
            <a:t>“Heat Tables” for readability metrics (i.e. the readability “gain” while passing through the summarizer)</a:t>
          </a:r>
        </a:p>
      </dgm:t>
    </dgm:pt>
    <dgm:pt modelId="{5B77A144-37B2-4A06-851E-30607489E518}" type="parTrans" cxnId="{E616BD8F-8E25-4C6C-8EF4-622CF0AFBCB5}">
      <dgm:prSet/>
      <dgm:spPr/>
      <dgm:t>
        <a:bodyPr/>
        <a:lstStyle/>
        <a:p>
          <a:endParaRPr lang="en-US"/>
        </a:p>
      </dgm:t>
    </dgm:pt>
    <dgm:pt modelId="{76844471-9AA4-4D08-AFAC-02C03219F90C}" type="sibTrans" cxnId="{E616BD8F-8E25-4C6C-8EF4-622CF0AFBCB5}">
      <dgm:prSet/>
      <dgm:spPr/>
      <dgm:t>
        <a:bodyPr/>
        <a:lstStyle/>
        <a:p>
          <a:endParaRPr lang="en-US"/>
        </a:p>
      </dgm:t>
    </dgm:pt>
    <dgm:pt modelId="{13277A00-7CC4-4511-83D5-DCFD64C95CCE}" type="pres">
      <dgm:prSet presAssocID="{102CAC42-9DE3-45F1-AB48-64ADDDDBC980}" presName="linear" presStyleCnt="0">
        <dgm:presLayoutVars>
          <dgm:animLvl val="lvl"/>
          <dgm:resizeHandles val="exact"/>
        </dgm:presLayoutVars>
      </dgm:prSet>
      <dgm:spPr/>
    </dgm:pt>
    <dgm:pt modelId="{6D31D13B-28BB-48E8-A480-9E0AE52F93A5}" type="pres">
      <dgm:prSet presAssocID="{57FBE6D6-6341-4AA4-B0FB-3FB04EECFECD}" presName="parentText" presStyleLbl="node1" presStyleIdx="0" presStyleCnt="3">
        <dgm:presLayoutVars>
          <dgm:chMax val="0"/>
          <dgm:bulletEnabled val="1"/>
        </dgm:presLayoutVars>
      </dgm:prSet>
      <dgm:spPr/>
    </dgm:pt>
    <dgm:pt modelId="{2E2742E8-B29B-4E3D-BE73-103B77B312B7}" type="pres">
      <dgm:prSet presAssocID="{178AAF23-C8CF-4A0E-901D-6907D3BDB737}" presName="spacer" presStyleCnt="0"/>
      <dgm:spPr/>
    </dgm:pt>
    <dgm:pt modelId="{CF9B4094-90FD-43CD-96EE-1DC4D4A2928C}" type="pres">
      <dgm:prSet presAssocID="{A8398AD3-ECF2-48F3-8469-6A9FBAE7BBCE}" presName="parentText" presStyleLbl="node1" presStyleIdx="1" presStyleCnt="3">
        <dgm:presLayoutVars>
          <dgm:chMax val="0"/>
          <dgm:bulletEnabled val="1"/>
        </dgm:presLayoutVars>
      </dgm:prSet>
      <dgm:spPr/>
    </dgm:pt>
    <dgm:pt modelId="{CDD918E4-BA52-4142-8E41-4E1C5AA940D2}" type="pres">
      <dgm:prSet presAssocID="{BA851B95-4C29-46FF-A582-79126AC6895D}" presName="spacer" presStyleCnt="0"/>
      <dgm:spPr/>
    </dgm:pt>
    <dgm:pt modelId="{6C54AA37-ACEB-4AD7-A963-2F072DFD8BCF}" type="pres">
      <dgm:prSet presAssocID="{58F39CD6-B515-4302-A935-FF712E030ADB}" presName="parentText" presStyleLbl="node1" presStyleIdx="2" presStyleCnt="3">
        <dgm:presLayoutVars>
          <dgm:chMax val="0"/>
          <dgm:bulletEnabled val="1"/>
        </dgm:presLayoutVars>
      </dgm:prSet>
      <dgm:spPr/>
    </dgm:pt>
    <dgm:pt modelId="{00567579-8E37-4591-8F0F-6BDA8908EF1E}" type="pres">
      <dgm:prSet presAssocID="{58F39CD6-B515-4302-A935-FF712E030ADB}" presName="childText" presStyleLbl="revTx" presStyleIdx="0" presStyleCnt="1">
        <dgm:presLayoutVars>
          <dgm:bulletEnabled val="1"/>
        </dgm:presLayoutVars>
      </dgm:prSet>
      <dgm:spPr/>
    </dgm:pt>
  </dgm:ptLst>
  <dgm:cxnLst>
    <dgm:cxn modelId="{02E03A5D-F19B-42A2-B590-A2043155EBDB}" srcId="{102CAC42-9DE3-45F1-AB48-64ADDDDBC980}" destId="{57FBE6D6-6341-4AA4-B0FB-3FB04EECFECD}" srcOrd="0" destOrd="0" parTransId="{233E0945-F711-44C9-96BE-CE49947641D3}" sibTransId="{178AAF23-C8CF-4A0E-901D-6907D3BDB737}"/>
    <dgm:cxn modelId="{6D4BB25D-3B5B-4909-8C37-70FBB9665125}" type="presOf" srcId="{475C2C4B-63F4-4CE2-AE2E-2DB978FFEA7E}" destId="{00567579-8E37-4591-8F0F-6BDA8908EF1E}" srcOrd="0" destOrd="4" presId="urn:microsoft.com/office/officeart/2005/8/layout/vList2"/>
    <dgm:cxn modelId="{46B6317A-98F9-4650-840B-458AA8029532}" type="presOf" srcId="{58F39CD6-B515-4302-A935-FF712E030ADB}" destId="{6C54AA37-ACEB-4AD7-A963-2F072DFD8BCF}" srcOrd="0" destOrd="0" presId="urn:microsoft.com/office/officeart/2005/8/layout/vList2"/>
    <dgm:cxn modelId="{67720180-CDE2-488C-9179-EA5C6189D095}" srcId="{58F39CD6-B515-4302-A935-FF712E030ADB}" destId="{91F76158-D011-46E0-A020-E391E81EA5AC}" srcOrd="1" destOrd="0" parTransId="{467CD3A7-FFBE-4A4F-A124-960BA2E8C274}" sibTransId="{36C06B19-7F92-4485-A42A-55EDD1F82F68}"/>
    <dgm:cxn modelId="{4AA6FF87-386C-48FF-A4FE-79CD3BBD13B0}" type="presOf" srcId="{A8398AD3-ECF2-48F3-8469-6A9FBAE7BBCE}" destId="{CF9B4094-90FD-43CD-96EE-1DC4D4A2928C}" srcOrd="0" destOrd="0" presId="urn:microsoft.com/office/officeart/2005/8/layout/vList2"/>
    <dgm:cxn modelId="{08E1038B-185A-48C5-A6AE-5AC668E7F698}" type="presOf" srcId="{CB8A7F5F-4B3D-4611-9149-3981110B17FB}" destId="{00567579-8E37-4591-8F0F-6BDA8908EF1E}" srcOrd="0" destOrd="2" presId="urn:microsoft.com/office/officeart/2005/8/layout/vList2"/>
    <dgm:cxn modelId="{69D2C48B-F254-4299-9575-67B2E3A827EE}" type="presOf" srcId="{5C4C5745-2549-4DE7-9D46-BA0C97088DEC}" destId="{00567579-8E37-4591-8F0F-6BDA8908EF1E}" srcOrd="0" destOrd="0" presId="urn:microsoft.com/office/officeart/2005/8/layout/vList2"/>
    <dgm:cxn modelId="{930CBC8E-A261-4539-A8FD-A4B975BD00E1}" srcId="{102CAC42-9DE3-45F1-AB48-64ADDDDBC980}" destId="{A8398AD3-ECF2-48F3-8469-6A9FBAE7BBCE}" srcOrd="1" destOrd="0" parTransId="{A2A8B602-E72E-4652-9642-7CF9B61C6370}" sibTransId="{BA851B95-4C29-46FF-A582-79126AC6895D}"/>
    <dgm:cxn modelId="{9EFC988F-9D19-4DE7-9E25-2C4D3C0BD7B4}" srcId="{91F76158-D011-46E0-A020-E391E81EA5AC}" destId="{475C2C4B-63F4-4CE2-AE2E-2DB978FFEA7E}" srcOrd="2" destOrd="0" parTransId="{EE7291B1-A214-4225-9C28-D3D2DB726C45}" sibTransId="{9713436C-4743-4DBE-86EF-78CDBE8E3266}"/>
    <dgm:cxn modelId="{E616BD8F-8E25-4C6C-8EF4-622CF0AFBCB5}" srcId="{58F39CD6-B515-4302-A935-FF712E030ADB}" destId="{E78DFC34-EA2D-429C-A275-7A62DD2C10BB}" srcOrd="2" destOrd="0" parTransId="{5B77A144-37B2-4A06-851E-30607489E518}" sibTransId="{76844471-9AA4-4D08-AFAC-02C03219F90C}"/>
    <dgm:cxn modelId="{0719E290-52AF-41F7-82BD-6DF7C493920E}" type="presOf" srcId="{102CAC42-9DE3-45F1-AB48-64ADDDDBC980}" destId="{13277A00-7CC4-4511-83D5-DCFD64C95CCE}" srcOrd="0" destOrd="0" presId="urn:microsoft.com/office/officeart/2005/8/layout/vList2"/>
    <dgm:cxn modelId="{83402F93-86C1-4D9C-827D-883A5023BE3F}" type="presOf" srcId="{F1907173-7C1A-4FAF-813F-AE02D801A5B4}" destId="{00567579-8E37-4591-8F0F-6BDA8908EF1E}" srcOrd="0" destOrd="3" presId="urn:microsoft.com/office/officeart/2005/8/layout/vList2"/>
    <dgm:cxn modelId="{BC387EBF-AF02-4E1E-B50F-5861DF1EDAC7}" type="presOf" srcId="{57FBE6D6-6341-4AA4-B0FB-3FB04EECFECD}" destId="{6D31D13B-28BB-48E8-A480-9E0AE52F93A5}" srcOrd="0" destOrd="0" presId="urn:microsoft.com/office/officeart/2005/8/layout/vList2"/>
    <dgm:cxn modelId="{6B0A8DC9-2FE6-444C-94C4-FCA69FAAB177}" type="presOf" srcId="{E78DFC34-EA2D-429C-A275-7A62DD2C10BB}" destId="{00567579-8E37-4591-8F0F-6BDA8908EF1E}" srcOrd="0" destOrd="5" presId="urn:microsoft.com/office/officeart/2005/8/layout/vList2"/>
    <dgm:cxn modelId="{4C4FD3D4-8A52-4F33-B2CC-0AC37810EEDF}" srcId="{91F76158-D011-46E0-A020-E391E81EA5AC}" destId="{CB8A7F5F-4B3D-4611-9149-3981110B17FB}" srcOrd="0" destOrd="0" parTransId="{6D355D1B-6631-4988-BA7C-1B13DF43263C}" sibTransId="{9FC86E1A-8252-4A66-B4EF-C0E8D7A59163}"/>
    <dgm:cxn modelId="{B42FE8E5-A6CF-41CA-BDB8-F87F4B0122F3}" srcId="{91F76158-D011-46E0-A020-E391E81EA5AC}" destId="{F1907173-7C1A-4FAF-813F-AE02D801A5B4}" srcOrd="1" destOrd="0" parTransId="{5EFE03C7-AB3C-4A45-A343-EF6A7D05A4BA}" sibTransId="{0753D08A-2B3E-4D88-BE45-40C2D52FBEB5}"/>
    <dgm:cxn modelId="{A7413DE9-6567-4C48-B5D9-0A31636ABFD8}" srcId="{58F39CD6-B515-4302-A935-FF712E030ADB}" destId="{5C4C5745-2549-4DE7-9D46-BA0C97088DEC}" srcOrd="0" destOrd="0" parTransId="{C14DD3D1-546D-423B-A996-5BD287689F01}" sibTransId="{4916DD32-C4A6-461F-B28A-0D6CE315237C}"/>
    <dgm:cxn modelId="{F8B5D1EA-06EF-4E63-9076-54A9F62978DF}" type="presOf" srcId="{91F76158-D011-46E0-A020-E391E81EA5AC}" destId="{00567579-8E37-4591-8F0F-6BDA8908EF1E}" srcOrd="0" destOrd="1" presId="urn:microsoft.com/office/officeart/2005/8/layout/vList2"/>
    <dgm:cxn modelId="{0F6A85F5-3AAB-4866-9D58-9E8787C03015}" srcId="{102CAC42-9DE3-45F1-AB48-64ADDDDBC980}" destId="{58F39CD6-B515-4302-A935-FF712E030ADB}" srcOrd="2" destOrd="0" parTransId="{C78589A1-230F-420C-A600-8AC164F1B3AE}" sibTransId="{0D9ED2E9-C29E-4A01-9FEC-C9E694D86C8C}"/>
    <dgm:cxn modelId="{586CC63E-1735-4887-B892-96B13B048540}" type="presParOf" srcId="{13277A00-7CC4-4511-83D5-DCFD64C95CCE}" destId="{6D31D13B-28BB-48E8-A480-9E0AE52F93A5}" srcOrd="0" destOrd="0" presId="urn:microsoft.com/office/officeart/2005/8/layout/vList2"/>
    <dgm:cxn modelId="{25036400-4A80-4471-8BFF-3DAE31E7B958}" type="presParOf" srcId="{13277A00-7CC4-4511-83D5-DCFD64C95CCE}" destId="{2E2742E8-B29B-4E3D-BE73-103B77B312B7}" srcOrd="1" destOrd="0" presId="urn:microsoft.com/office/officeart/2005/8/layout/vList2"/>
    <dgm:cxn modelId="{FEBBF789-4D10-431C-B624-0F51EE061F1E}" type="presParOf" srcId="{13277A00-7CC4-4511-83D5-DCFD64C95CCE}" destId="{CF9B4094-90FD-43CD-96EE-1DC4D4A2928C}" srcOrd="2" destOrd="0" presId="urn:microsoft.com/office/officeart/2005/8/layout/vList2"/>
    <dgm:cxn modelId="{6D0498DE-80BE-48D6-9AB0-A4D3D953621D}" type="presParOf" srcId="{13277A00-7CC4-4511-83D5-DCFD64C95CCE}" destId="{CDD918E4-BA52-4142-8E41-4E1C5AA940D2}" srcOrd="3" destOrd="0" presId="urn:microsoft.com/office/officeart/2005/8/layout/vList2"/>
    <dgm:cxn modelId="{DD98695C-C6D5-44A5-A8B0-52F60FF8551F}" type="presParOf" srcId="{13277A00-7CC4-4511-83D5-DCFD64C95CCE}" destId="{6C54AA37-ACEB-4AD7-A963-2F072DFD8BCF}" srcOrd="4" destOrd="0" presId="urn:microsoft.com/office/officeart/2005/8/layout/vList2"/>
    <dgm:cxn modelId="{053383DB-3BCA-4406-8B47-95E9C52C273F}" type="presParOf" srcId="{13277A00-7CC4-4511-83D5-DCFD64C95CCE}" destId="{00567579-8E37-4591-8F0F-6BDA8908EF1E}"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3271226-1DCF-418B-BCE9-7130DF35BA63}"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8828B5D-EC3C-4427-8883-E99C50C740A4}">
      <dgm:prSet/>
      <dgm:spPr/>
      <dgm:t>
        <a:bodyPr/>
        <a:lstStyle/>
        <a:p>
          <a:r>
            <a:rPr lang="en-US"/>
            <a:t>“Pure” Java</a:t>
          </a:r>
        </a:p>
      </dgm:t>
    </dgm:pt>
    <dgm:pt modelId="{039BAC2D-4DFF-43F5-9263-F95B5CD8DF82}" type="parTrans" cxnId="{2D377DFF-87B5-4332-992F-DB9BD5C7822B}">
      <dgm:prSet/>
      <dgm:spPr/>
      <dgm:t>
        <a:bodyPr/>
        <a:lstStyle/>
        <a:p>
          <a:endParaRPr lang="en-US"/>
        </a:p>
      </dgm:t>
    </dgm:pt>
    <dgm:pt modelId="{0DB6C211-167E-4246-9EEA-92CA8DA55FF7}" type="sibTrans" cxnId="{2D377DFF-87B5-4332-992F-DB9BD5C7822B}">
      <dgm:prSet/>
      <dgm:spPr/>
      <dgm:t>
        <a:bodyPr/>
        <a:lstStyle/>
        <a:p>
          <a:endParaRPr lang="en-US"/>
        </a:p>
      </dgm:t>
    </dgm:pt>
    <dgm:pt modelId="{52CAF083-D4A5-4299-87D5-E26850903CE5}">
      <dgm:prSet/>
      <dgm:spPr/>
      <dgm:t>
        <a:bodyPr/>
        <a:lstStyle/>
        <a:p>
          <a:r>
            <a:rPr lang="en-US"/>
            <a:t>3</a:t>
          </a:r>
          <a:r>
            <a:rPr lang="en-US" baseline="30000"/>
            <a:t>rd</a:t>
          </a:r>
          <a:r>
            <a:rPr lang="en-US"/>
            <a:t> party dependency only by a (real) need</a:t>
          </a:r>
        </a:p>
      </dgm:t>
    </dgm:pt>
    <dgm:pt modelId="{ABA37A51-4549-476A-9DAE-9B9FBBFCC741}" type="parTrans" cxnId="{F5268992-A9F0-467F-9195-A090A71A76FF}">
      <dgm:prSet/>
      <dgm:spPr/>
      <dgm:t>
        <a:bodyPr/>
        <a:lstStyle/>
        <a:p>
          <a:endParaRPr lang="en-US"/>
        </a:p>
      </dgm:t>
    </dgm:pt>
    <dgm:pt modelId="{F332D46D-DBC7-473D-8452-9F8905132DB1}" type="sibTrans" cxnId="{F5268992-A9F0-467F-9195-A090A71A76FF}">
      <dgm:prSet/>
      <dgm:spPr/>
      <dgm:t>
        <a:bodyPr/>
        <a:lstStyle/>
        <a:p>
          <a:endParaRPr lang="en-US"/>
        </a:p>
      </dgm:t>
    </dgm:pt>
    <dgm:pt modelId="{81930140-D532-48F7-8B11-7A2E22213440}">
      <dgm:prSet/>
      <dgm:spPr/>
      <dgm:t>
        <a:bodyPr/>
        <a:lstStyle/>
        <a:p>
          <a:r>
            <a:rPr lang="en-US"/>
            <a:t>Multiple software engineering patterns in metrics calculation</a:t>
          </a:r>
        </a:p>
      </dgm:t>
    </dgm:pt>
    <dgm:pt modelId="{9FE1864A-3EA0-4C20-B312-D91D65DE6223}" type="parTrans" cxnId="{C1758D8A-A179-4206-8718-209D19BF26AA}">
      <dgm:prSet/>
      <dgm:spPr/>
      <dgm:t>
        <a:bodyPr/>
        <a:lstStyle/>
        <a:p>
          <a:endParaRPr lang="en-US"/>
        </a:p>
      </dgm:t>
    </dgm:pt>
    <dgm:pt modelId="{B7548659-B71C-4906-8899-A95551A2EC8C}" type="sibTrans" cxnId="{C1758D8A-A179-4206-8718-209D19BF26AA}">
      <dgm:prSet/>
      <dgm:spPr/>
      <dgm:t>
        <a:bodyPr/>
        <a:lstStyle/>
        <a:p>
          <a:endParaRPr lang="en-US"/>
        </a:p>
      </dgm:t>
    </dgm:pt>
    <dgm:pt modelId="{FF60636B-76B7-47E3-ADAA-4B0D37178B84}">
      <dgm:prSet/>
      <dgm:spPr/>
      <dgm:t>
        <a:bodyPr/>
        <a:lstStyle/>
        <a:p>
          <a:r>
            <a:rPr lang="en-US"/>
            <a:t>IoC + DSL to define a pipeline</a:t>
          </a:r>
        </a:p>
      </dgm:t>
    </dgm:pt>
    <dgm:pt modelId="{622EAAB1-F2AD-412B-9120-0EE03C83CCBF}" type="parTrans" cxnId="{42CDFE09-6BAD-462C-BDF3-643594734E4A}">
      <dgm:prSet/>
      <dgm:spPr/>
      <dgm:t>
        <a:bodyPr/>
        <a:lstStyle/>
        <a:p>
          <a:endParaRPr lang="en-US"/>
        </a:p>
      </dgm:t>
    </dgm:pt>
    <dgm:pt modelId="{53981F4C-ADB3-4CEF-A8BD-9E85DB4F12C4}" type="sibTrans" cxnId="{42CDFE09-6BAD-462C-BDF3-643594734E4A}">
      <dgm:prSet/>
      <dgm:spPr/>
      <dgm:t>
        <a:bodyPr/>
        <a:lstStyle/>
        <a:p>
          <a:endParaRPr lang="en-US"/>
        </a:p>
      </dgm:t>
    </dgm:pt>
    <dgm:pt modelId="{73B9E7CB-CCB8-4C91-937C-30C58EED1028}">
      <dgm:prSet/>
      <dgm:spPr/>
      <dgm:t>
        <a:bodyPr/>
        <a:lstStyle/>
        <a:p>
          <a:r>
            <a:rPr lang="en-US"/>
            <a:t>As a result, it is highly modular and configurable library code [“deep inside” CLI and GUI are just wrappers over the preconfigured container]</a:t>
          </a:r>
        </a:p>
      </dgm:t>
    </dgm:pt>
    <dgm:pt modelId="{1E4B9527-2349-40B5-AB69-5B197E7D23EF}" type="parTrans" cxnId="{C00BA3D9-C7A5-4515-8C0A-A9AEA67B040C}">
      <dgm:prSet/>
      <dgm:spPr/>
      <dgm:t>
        <a:bodyPr/>
        <a:lstStyle/>
        <a:p>
          <a:endParaRPr lang="en-US"/>
        </a:p>
      </dgm:t>
    </dgm:pt>
    <dgm:pt modelId="{FA71DE58-B764-4EA8-B19D-7D9A9D63E923}" type="sibTrans" cxnId="{C00BA3D9-C7A5-4515-8C0A-A9AEA67B040C}">
      <dgm:prSet/>
      <dgm:spPr/>
      <dgm:t>
        <a:bodyPr/>
        <a:lstStyle/>
        <a:p>
          <a:endParaRPr lang="en-US"/>
        </a:p>
      </dgm:t>
    </dgm:pt>
    <dgm:pt modelId="{ABF0731F-C9A7-4B8B-97D0-53777828AD17}">
      <dgm:prSet/>
      <dgm:spPr/>
      <dgm:t>
        <a:bodyPr/>
        <a:lstStyle/>
        <a:p>
          <a:r>
            <a:rPr lang="en-US"/>
            <a:t>Adding new metrics is not a “big deal” as well as reuse it</a:t>
          </a:r>
        </a:p>
      </dgm:t>
    </dgm:pt>
    <dgm:pt modelId="{37C06949-D814-48AD-93AD-79D261916C25}" type="parTrans" cxnId="{C6F9F5D7-CD32-4226-B60A-4DECEF650ED1}">
      <dgm:prSet/>
      <dgm:spPr/>
      <dgm:t>
        <a:bodyPr/>
        <a:lstStyle/>
        <a:p>
          <a:endParaRPr lang="en-US"/>
        </a:p>
      </dgm:t>
    </dgm:pt>
    <dgm:pt modelId="{F2DBB736-D3F6-4100-9FC5-BB65DEDC49DF}" type="sibTrans" cxnId="{C6F9F5D7-CD32-4226-B60A-4DECEF650ED1}">
      <dgm:prSet/>
      <dgm:spPr/>
      <dgm:t>
        <a:bodyPr/>
        <a:lstStyle/>
        <a:p>
          <a:endParaRPr lang="en-US"/>
        </a:p>
      </dgm:t>
    </dgm:pt>
    <dgm:pt modelId="{47371871-F511-42D4-8642-AAD5FFD0EA3E}">
      <dgm:prSet/>
      <dgm:spPr/>
      <dgm:t>
        <a:bodyPr/>
        <a:lstStyle/>
        <a:p>
          <a:r>
            <a:rPr lang="en-US"/>
            <a:t>The code is “kind of” highly parallel</a:t>
          </a:r>
        </a:p>
      </dgm:t>
    </dgm:pt>
    <dgm:pt modelId="{5670009B-CF32-4E66-9F19-4EB285171104}" type="parTrans" cxnId="{B64BAC3F-CBF1-4913-A957-7C8CE0D8FD70}">
      <dgm:prSet/>
      <dgm:spPr/>
      <dgm:t>
        <a:bodyPr/>
        <a:lstStyle/>
        <a:p>
          <a:endParaRPr lang="en-US"/>
        </a:p>
      </dgm:t>
    </dgm:pt>
    <dgm:pt modelId="{62EA8487-8740-49C3-AC32-28FCB9EE908D}" type="sibTrans" cxnId="{B64BAC3F-CBF1-4913-A957-7C8CE0D8FD70}">
      <dgm:prSet/>
      <dgm:spPr/>
      <dgm:t>
        <a:bodyPr/>
        <a:lstStyle/>
        <a:p>
          <a:endParaRPr lang="en-US"/>
        </a:p>
      </dgm:t>
    </dgm:pt>
    <dgm:pt modelId="{A61AD894-4EB3-4143-8697-75B348C02A09}">
      <dgm:prSet/>
      <dgm:spPr/>
      <dgm:t>
        <a:bodyPr/>
        <a:lstStyle/>
        <a:p>
          <a:r>
            <a:rPr lang="en-US"/>
            <a:t>All datatypes are immutable (cross thread boundaries)</a:t>
          </a:r>
        </a:p>
      </dgm:t>
    </dgm:pt>
    <dgm:pt modelId="{F8984970-B1D5-4481-AC5D-7C9851623B18}" type="parTrans" cxnId="{9C27ADC0-3EFE-494A-AC1C-3FD69F554901}">
      <dgm:prSet/>
      <dgm:spPr/>
      <dgm:t>
        <a:bodyPr/>
        <a:lstStyle/>
        <a:p>
          <a:endParaRPr lang="en-US"/>
        </a:p>
      </dgm:t>
    </dgm:pt>
    <dgm:pt modelId="{4547C188-1FF6-45C5-84ED-6D4E8F0E3606}" type="sibTrans" cxnId="{9C27ADC0-3EFE-494A-AC1C-3FD69F554901}">
      <dgm:prSet/>
      <dgm:spPr/>
      <dgm:t>
        <a:bodyPr/>
        <a:lstStyle/>
        <a:p>
          <a:endParaRPr lang="en-US"/>
        </a:p>
      </dgm:t>
    </dgm:pt>
    <dgm:pt modelId="{8DC39F66-441B-4954-88B2-03CCA90BB8DC}">
      <dgm:prSet/>
      <dgm:spPr/>
      <dgm:t>
        <a:bodyPr/>
        <a:lstStyle/>
        <a:p>
          <a:r>
            <a:rPr lang="en-US"/>
            <a:t>Granularity level (i.e. “Processed Chunk”) is a document</a:t>
          </a:r>
        </a:p>
      </dgm:t>
    </dgm:pt>
    <dgm:pt modelId="{0EAC9990-4FFC-4CD2-83CA-6B077EDDDE3E}" type="parTrans" cxnId="{FD89948C-9157-402E-A06E-DD917CB32FC3}">
      <dgm:prSet/>
      <dgm:spPr/>
      <dgm:t>
        <a:bodyPr/>
        <a:lstStyle/>
        <a:p>
          <a:endParaRPr lang="en-US"/>
        </a:p>
      </dgm:t>
    </dgm:pt>
    <dgm:pt modelId="{1827E203-DCB3-4271-8950-8E35D765EF58}" type="sibTrans" cxnId="{FD89948C-9157-402E-A06E-DD917CB32FC3}">
      <dgm:prSet/>
      <dgm:spPr/>
      <dgm:t>
        <a:bodyPr/>
        <a:lstStyle/>
        <a:p>
          <a:endParaRPr lang="en-US"/>
        </a:p>
      </dgm:t>
    </dgm:pt>
    <dgm:pt modelId="{EE1A5892-9A32-49C1-B111-F5155DAD52D0}">
      <dgm:prSet/>
      <dgm:spPr/>
      <dgm:t>
        <a:bodyPr/>
        <a:lstStyle/>
        <a:p>
          <a:r>
            <a:rPr lang="en-US"/>
            <a:t>Although it was an attempt to use Java’s ForkJoinPool… it became a headache because of its messy implementation.</a:t>
          </a:r>
        </a:p>
      </dgm:t>
    </dgm:pt>
    <dgm:pt modelId="{DA12401C-A1F3-4BAC-9948-026746A93F13}" type="parTrans" cxnId="{F8E0F6B5-FCE4-4E5A-9086-853EBAABC5CA}">
      <dgm:prSet/>
      <dgm:spPr/>
      <dgm:t>
        <a:bodyPr/>
        <a:lstStyle/>
        <a:p>
          <a:endParaRPr lang="en-US"/>
        </a:p>
      </dgm:t>
    </dgm:pt>
    <dgm:pt modelId="{486898BB-1358-4D04-9A44-C6CA5E3642FC}" type="sibTrans" cxnId="{F8E0F6B5-FCE4-4E5A-9086-853EBAABC5CA}">
      <dgm:prSet/>
      <dgm:spPr/>
      <dgm:t>
        <a:bodyPr/>
        <a:lstStyle/>
        <a:p>
          <a:endParaRPr lang="en-US"/>
        </a:p>
      </dgm:t>
    </dgm:pt>
    <dgm:pt modelId="{579DC0EA-8829-4DA8-963B-ED44E368ACDF}">
      <dgm:prSet/>
      <dgm:spPr/>
      <dgm:t>
        <a:bodyPr/>
        <a:lstStyle/>
        <a:p>
          <a:r>
            <a:rPr lang="en-US"/>
            <a:t>Convention over configuration (in layout of packages)</a:t>
          </a:r>
        </a:p>
      </dgm:t>
    </dgm:pt>
    <dgm:pt modelId="{58E960F1-CF39-4D9C-91A7-A8EC2286AABD}" type="parTrans" cxnId="{9B412920-0A69-4B37-A07D-B9E85385F1B2}">
      <dgm:prSet/>
      <dgm:spPr/>
      <dgm:t>
        <a:bodyPr/>
        <a:lstStyle/>
        <a:p>
          <a:endParaRPr lang="en-US"/>
        </a:p>
      </dgm:t>
    </dgm:pt>
    <dgm:pt modelId="{A62D851F-BFE3-4D0C-BEB8-34EAE69097BA}" type="sibTrans" cxnId="{9B412920-0A69-4B37-A07D-B9E85385F1B2}">
      <dgm:prSet/>
      <dgm:spPr/>
      <dgm:t>
        <a:bodyPr/>
        <a:lstStyle/>
        <a:p>
          <a:endParaRPr lang="en-US"/>
        </a:p>
      </dgm:t>
    </dgm:pt>
    <dgm:pt modelId="{0CD82F90-3FE7-4134-965C-87C09CE7A7A8}" type="pres">
      <dgm:prSet presAssocID="{A3271226-1DCF-418B-BCE9-7130DF35BA63}" presName="linear" presStyleCnt="0">
        <dgm:presLayoutVars>
          <dgm:animLvl val="lvl"/>
          <dgm:resizeHandles val="exact"/>
        </dgm:presLayoutVars>
      </dgm:prSet>
      <dgm:spPr/>
    </dgm:pt>
    <dgm:pt modelId="{53FFFA84-53A8-4335-A99F-8008E184941E}" type="pres">
      <dgm:prSet presAssocID="{28828B5D-EC3C-4427-8883-E99C50C740A4}" presName="parentText" presStyleLbl="node1" presStyleIdx="0" presStyleCnt="3">
        <dgm:presLayoutVars>
          <dgm:chMax val="0"/>
          <dgm:bulletEnabled val="1"/>
        </dgm:presLayoutVars>
      </dgm:prSet>
      <dgm:spPr/>
    </dgm:pt>
    <dgm:pt modelId="{1805AC60-ACFC-4DF1-A544-79DDC4918D2C}" type="pres">
      <dgm:prSet presAssocID="{0DB6C211-167E-4246-9EEA-92CA8DA55FF7}" presName="spacer" presStyleCnt="0"/>
      <dgm:spPr/>
    </dgm:pt>
    <dgm:pt modelId="{437631DD-EB5C-491E-9B00-6AAB4ABD1BE7}" type="pres">
      <dgm:prSet presAssocID="{52CAF083-D4A5-4299-87D5-E26850903CE5}" presName="parentText" presStyleLbl="node1" presStyleIdx="1" presStyleCnt="3">
        <dgm:presLayoutVars>
          <dgm:chMax val="0"/>
          <dgm:bulletEnabled val="1"/>
        </dgm:presLayoutVars>
      </dgm:prSet>
      <dgm:spPr/>
    </dgm:pt>
    <dgm:pt modelId="{EFEC6A1F-F0F6-46CE-899E-73B119C289EE}" type="pres">
      <dgm:prSet presAssocID="{F332D46D-DBC7-473D-8452-9F8905132DB1}" presName="spacer" presStyleCnt="0"/>
      <dgm:spPr/>
    </dgm:pt>
    <dgm:pt modelId="{E1D9F649-AA9B-4862-BCB3-4A4653A82DE4}" type="pres">
      <dgm:prSet presAssocID="{81930140-D532-48F7-8B11-7A2E22213440}" presName="parentText" presStyleLbl="node1" presStyleIdx="2" presStyleCnt="3">
        <dgm:presLayoutVars>
          <dgm:chMax val="0"/>
          <dgm:bulletEnabled val="1"/>
        </dgm:presLayoutVars>
      </dgm:prSet>
      <dgm:spPr/>
    </dgm:pt>
    <dgm:pt modelId="{7519E6A5-63CD-4943-97CC-73567DD075E0}" type="pres">
      <dgm:prSet presAssocID="{81930140-D532-48F7-8B11-7A2E22213440}" presName="childText" presStyleLbl="revTx" presStyleIdx="0" presStyleCnt="1">
        <dgm:presLayoutVars>
          <dgm:bulletEnabled val="1"/>
        </dgm:presLayoutVars>
      </dgm:prSet>
      <dgm:spPr/>
    </dgm:pt>
  </dgm:ptLst>
  <dgm:cxnLst>
    <dgm:cxn modelId="{E20D8109-AFCA-46C6-99CE-5792665615C8}" type="presOf" srcId="{EE1A5892-9A32-49C1-B111-F5155DAD52D0}" destId="{7519E6A5-63CD-4943-97CC-73567DD075E0}" srcOrd="0" destOrd="6" presId="urn:microsoft.com/office/officeart/2005/8/layout/vList2"/>
    <dgm:cxn modelId="{42CDFE09-6BAD-462C-BDF3-643594734E4A}" srcId="{81930140-D532-48F7-8B11-7A2E22213440}" destId="{FF60636B-76B7-47E3-ADAA-4B0D37178B84}" srcOrd="0" destOrd="0" parTransId="{622EAAB1-F2AD-412B-9120-0EE03C83CCBF}" sibTransId="{53981F4C-ADB3-4CEF-A8BD-9E85DB4F12C4}"/>
    <dgm:cxn modelId="{2F733E0F-D367-4F1D-B6C5-7A328AC45057}" type="presOf" srcId="{FF60636B-76B7-47E3-ADAA-4B0D37178B84}" destId="{7519E6A5-63CD-4943-97CC-73567DD075E0}" srcOrd="0" destOrd="0" presId="urn:microsoft.com/office/officeart/2005/8/layout/vList2"/>
    <dgm:cxn modelId="{9B412920-0A69-4B37-A07D-B9E85385F1B2}" srcId="{81930140-D532-48F7-8B11-7A2E22213440}" destId="{579DC0EA-8829-4DA8-963B-ED44E368ACDF}" srcOrd="2" destOrd="0" parTransId="{58E960F1-CF39-4D9C-91A7-A8EC2286AABD}" sibTransId="{A62D851F-BFE3-4D0C-BEB8-34EAE69097BA}"/>
    <dgm:cxn modelId="{7D807328-078B-4DF2-A343-3094B30A8ABB}" type="presOf" srcId="{73B9E7CB-CCB8-4C91-937C-30C58EED1028}" destId="{7519E6A5-63CD-4943-97CC-73567DD075E0}" srcOrd="0" destOrd="1" presId="urn:microsoft.com/office/officeart/2005/8/layout/vList2"/>
    <dgm:cxn modelId="{777E9C35-C022-43EA-8831-3CF82F752DE3}" type="presOf" srcId="{579DC0EA-8829-4DA8-963B-ED44E368ACDF}" destId="{7519E6A5-63CD-4943-97CC-73567DD075E0}" srcOrd="0" destOrd="7" presId="urn:microsoft.com/office/officeart/2005/8/layout/vList2"/>
    <dgm:cxn modelId="{DCD3C039-CBE9-4E1B-B284-0F2128211294}" type="presOf" srcId="{8DC39F66-441B-4954-88B2-03CCA90BB8DC}" destId="{7519E6A5-63CD-4943-97CC-73567DD075E0}" srcOrd="0" destOrd="5" presId="urn:microsoft.com/office/officeart/2005/8/layout/vList2"/>
    <dgm:cxn modelId="{B64BAC3F-CBF1-4913-A957-7C8CE0D8FD70}" srcId="{81930140-D532-48F7-8B11-7A2E22213440}" destId="{47371871-F511-42D4-8642-AAD5FFD0EA3E}" srcOrd="1" destOrd="0" parTransId="{5670009B-CF32-4E66-9F19-4EB285171104}" sibTransId="{62EA8487-8740-49C3-AC32-28FCB9EE908D}"/>
    <dgm:cxn modelId="{2AD88A4A-E898-49F9-B994-24434BB1CBCC}" type="presOf" srcId="{47371871-F511-42D4-8642-AAD5FFD0EA3E}" destId="{7519E6A5-63CD-4943-97CC-73567DD075E0}" srcOrd="0" destOrd="3" presId="urn:microsoft.com/office/officeart/2005/8/layout/vList2"/>
    <dgm:cxn modelId="{7B1C1787-7191-4B0B-8F71-6BD81731904A}" type="presOf" srcId="{ABF0731F-C9A7-4B8B-97D0-53777828AD17}" destId="{7519E6A5-63CD-4943-97CC-73567DD075E0}" srcOrd="0" destOrd="2" presId="urn:microsoft.com/office/officeart/2005/8/layout/vList2"/>
    <dgm:cxn modelId="{C1758D8A-A179-4206-8718-209D19BF26AA}" srcId="{A3271226-1DCF-418B-BCE9-7130DF35BA63}" destId="{81930140-D532-48F7-8B11-7A2E22213440}" srcOrd="2" destOrd="0" parTransId="{9FE1864A-3EA0-4C20-B312-D91D65DE6223}" sibTransId="{B7548659-B71C-4906-8899-A95551A2EC8C}"/>
    <dgm:cxn modelId="{FD89948C-9157-402E-A06E-DD917CB32FC3}" srcId="{47371871-F511-42D4-8642-AAD5FFD0EA3E}" destId="{8DC39F66-441B-4954-88B2-03CCA90BB8DC}" srcOrd="1" destOrd="0" parTransId="{0EAC9990-4FFC-4CD2-83CA-6B077EDDDE3E}" sibTransId="{1827E203-DCB3-4271-8950-8E35D765EF58}"/>
    <dgm:cxn modelId="{F5268992-A9F0-467F-9195-A090A71A76FF}" srcId="{A3271226-1DCF-418B-BCE9-7130DF35BA63}" destId="{52CAF083-D4A5-4299-87D5-E26850903CE5}" srcOrd="1" destOrd="0" parTransId="{ABA37A51-4549-476A-9DAE-9B9FBBFCC741}" sibTransId="{F332D46D-DBC7-473D-8452-9F8905132DB1}"/>
    <dgm:cxn modelId="{F8E0F6B5-FCE4-4E5A-9086-853EBAABC5CA}" srcId="{47371871-F511-42D4-8642-AAD5FFD0EA3E}" destId="{EE1A5892-9A32-49C1-B111-F5155DAD52D0}" srcOrd="2" destOrd="0" parTransId="{DA12401C-A1F3-4BAC-9948-026746A93F13}" sibTransId="{486898BB-1358-4D04-9A44-C6CA5E3642FC}"/>
    <dgm:cxn modelId="{01CA94B6-0D39-4D5E-9B37-9EA64C7E9542}" type="presOf" srcId="{A61AD894-4EB3-4143-8697-75B348C02A09}" destId="{7519E6A5-63CD-4943-97CC-73567DD075E0}" srcOrd="0" destOrd="4" presId="urn:microsoft.com/office/officeart/2005/8/layout/vList2"/>
    <dgm:cxn modelId="{9C27ADC0-3EFE-494A-AC1C-3FD69F554901}" srcId="{47371871-F511-42D4-8642-AAD5FFD0EA3E}" destId="{A61AD894-4EB3-4143-8697-75B348C02A09}" srcOrd="0" destOrd="0" parTransId="{F8984970-B1D5-4481-AC5D-7C9851623B18}" sibTransId="{4547C188-1FF6-45C5-84ED-6D4E8F0E3606}"/>
    <dgm:cxn modelId="{C669D6C0-A384-47D3-AC4E-3B847846FC9C}" type="presOf" srcId="{52CAF083-D4A5-4299-87D5-E26850903CE5}" destId="{437631DD-EB5C-491E-9B00-6AAB4ABD1BE7}" srcOrd="0" destOrd="0" presId="urn:microsoft.com/office/officeart/2005/8/layout/vList2"/>
    <dgm:cxn modelId="{C6F9F5D7-CD32-4226-B60A-4DECEF650ED1}" srcId="{FF60636B-76B7-47E3-ADAA-4B0D37178B84}" destId="{ABF0731F-C9A7-4B8B-97D0-53777828AD17}" srcOrd="1" destOrd="0" parTransId="{37C06949-D814-48AD-93AD-79D261916C25}" sibTransId="{F2DBB736-D3F6-4100-9FC5-BB65DEDC49DF}"/>
    <dgm:cxn modelId="{C00BA3D9-C7A5-4515-8C0A-A9AEA67B040C}" srcId="{FF60636B-76B7-47E3-ADAA-4B0D37178B84}" destId="{73B9E7CB-CCB8-4C91-937C-30C58EED1028}" srcOrd="0" destOrd="0" parTransId="{1E4B9527-2349-40B5-AB69-5B197E7D23EF}" sibTransId="{FA71DE58-B764-4EA8-B19D-7D9A9D63E923}"/>
    <dgm:cxn modelId="{28B0B6EF-CB7F-48D5-850B-42953DA45A55}" type="presOf" srcId="{81930140-D532-48F7-8B11-7A2E22213440}" destId="{E1D9F649-AA9B-4862-BCB3-4A4653A82DE4}" srcOrd="0" destOrd="0" presId="urn:microsoft.com/office/officeart/2005/8/layout/vList2"/>
    <dgm:cxn modelId="{3CD479F2-6A05-4A31-B2D3-89B3FEAAF0EC}" type="presOf" srcId="{A3271226-1DCF-418B-BCE9-7130DF35BA63}" destId="{0CD82F90-3FE7-4134-965C-87C09CE7A7A8}" srcOrd="0" destOrd="0" presId="urn:microsoft.com/office/officeart/2005/8/layout/vList2"/>
    <dgm:cxn modelId="{BBF609FD-07E4-4C16-A937-AC6DC37DA0AA}" type="presOf" srcId="{28828B5D-EC3C-4427-8883-E99C50C740A4}" destId="{53FFFA84-53A8-4335-A99F-8008E184941E}" srcOrd="0" destOrd="0" presId="urn:microsoft.com/office/officeart/2005/8/layout/vList2"/>
    <dgm:cxn modelId="{2D377DFF-87B5-4332-992F-DB9BD5C7822B}" srcId="{A3271226-1DCF-418B-BCE9-7130DF35BA63}" destId="{28828B5D-EC3C-4427-8883-E99C50C740A4}" srcOrd="0" destOrd="0" parTransId="{039BAC2D-4DFF-43F5-9263-F95B5CD8DF82}" sibTransId="{0DB6C211-167E-4246-9EEA-92CA8DA55FF7}"/>
    <dgm:cxn modelId="{31B81B8A-E8FF-4A22-AE1A-8FF08EDF5102}" type="presParOf" srcId="{0CD82F90-3FE7-4134-965C-87C09CE7A7A8}" destId="{53FFFA84-53A8-4335-A99F-8008E184941E}" srcOrd="0" destOrd="0" presId="urn:microsoft.com/office/officeart/2005/8/layout/vList2"/>
    <dgm:cxn modelId="{0F741B02-7EDA-4A4D-BC77-D465E179ED47}" type="presParOf" srcId="{0CD82F90-3FE7-4134-965C-87C09CE7A7A8}" destId="{1805AC60-ACFC-4DF1-A544-79DDC4918D2C}" srcOrd="1" destOrd="0" presId="urn:microsoft.com/office/officeart/2005/8/layout/vList2"/>
    <dgm:cxn modelId="{320BB4D8-D253-440A-813F-CCFE461449B9}" type="presParOf" srcId="{0CD82F90-3FE7-4134-965C-87C09CE7A7A8}" destId="{437631DD-EB5C-491E-9B00-6AAB4ABD1BE7}" srcOrd="2" destOrd="0" presId="urn:microsoft.com/office/officeart/2005/8/layout/vList2"/>
    <dgm:cxn modelId="{F2997F98-D0DB-4F07-9CC6-7757386DB888}" type="presParOf" srcId="{0CD82F90-3FE7-4134-965C-87C09CE7A7A8}" destId="{EFEC6A1F-F0F6-46CE-899E-73B119C289EE}" srcOrd="3" destOrd="0" presId="urn:microsoft.com/office/officeart/2005/8/layout/vList2"/>
    <dgm:cxn modelId="{C16D7821-4C45-4D6A-9346-79DE062C439A}" type="presParOf" srcId="{0CD82F90-3FE7-4134-965C-87C09CE7A7A8}" destId="{E1D9F649-AA9B-4862-BCB3-4A4653A82DE4}" srcOrd="4" destOrd="0" presId="urn:microsoft.com/office/officeart/2005/8/layout/vList2"/>
    <dgm:cxn modelId="{94AB9525-B66A-42DA-B78B-26A029EA86EF}" type="presParOf" srcId="{0CD82F90-3FE7-4134-965C-87C09CE7A7A8}" destId="{7519E6A5-63CD-4943-97CC-73567DD075E0}"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3978A-FA88-4863-BE32-68CDFEFE81E0}">
      <dsp:nvSpPr>
        <dsp:cNvPr id="0" name=""/>
        <dsp:cNvSpPr/>
      </dsp:nvSpPr>
      <dsp:spPr>
        <a:xfrm>
          <a:off x="0" y="40302"/>
          <a:ext cx="6513603" cy="18696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Gathering, processing and results’ interpretation are not simple in general</a:t>
          </a:r>
        </a:p>
      </dsp:txBody>
      <dsp:txXfrm>
        <a:off x="91269" y="131571"/>
        <a:ext cx="6331065" cy="1687122"/>
      </dsp:txXfrm>
    </dsp:sp>
    <dsp:sp modelId="{55A78E43-39B0-470D-9E81-9F206764770E}">
      <dsp:nvSpPr>
        <dsp:cNvPr id="0" name=""/>
        <dsp:cNvSpPr/>
      </dsp:nvSpPr>
      <dsp:spPr>
        <a:xfrm>
          <a:off x="0" y="2007883"/>
          <a:ext cx="6513603" cy="186966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In a highly specialized field the “problem” becomes a “real headache”</a:t>
          </a:r>
        </a:p>
      </dsp:txBody>
      <dsp:txXfrm>
        <a:off x="91269" y="2099152"/>
        <a:ext cx="6331065" cy="1687122"/>
      </dsp:txXfrm>
    </dsp:sp>
    <dsp:sp modelId="{6AD7DEE6-B5C4-4C14-9B31-24A737437CB5}">
      <dsp:nvSpPr>
        <dsp:cNvPr id="0" name=""/>
        <dsp:cNvSpPr/>
      </dsp:nvSpPr>
      <dsp:spPr>
        <a:xfrm>
          <a:off x="0" y="3975463"/>
          <a:ext cx="6513603" cy="18696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Automatic Text Summarization Evaluation is no an exception…</a:t>
          </a:r>
        </a:p>
      </dsp:txBody>
      <dsp:txXfrm>
        <a:off x="91269" y="4066732"/>
        <a:ext cx="6331065" cy="16871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749408-82C7-4774-A11B-FF2379876260}">
      <dsp:nvSpPr>
        <dsp:cNvPr id="0" name=""/>
        <dsp:cNvSpPr/>
      </dsp:nvSpPr>
      <dsp:spPr>
        <a:xfrm>
          <a:off x="5222" y="282644"/>
          <a:ext cx="1063561" cy="10635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90AE5C-876D-44FE-8B5A-323AEB779481}">
      <dsp:nvSpPr>
        <dsp:cNvPr id="0" name=""/>
        <dsp:cNvSpPr/>
      </dsp:nvSpPr>
      <dsp:spPr>
        <a:xfrm>
          <a:off x="5222" y="1477465"/>
          <a:ext cx="3038748" cy="455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90000"/>
            </a:lnSpc>
            <a:spcBef>
              <a:spcPct val="0"/>
            </a:spcBef>
            <a:spcAft>
              <a:spcPct val="35000"/>
            </a:spcAft>
            <a:buNone/>
            <a:defRPr b="1"/>
          </a:pPr>
          <a:r>
            <a:rPr lang="en-US" sz="1900" kern="1200"/>
            <a:t>A “researcher” wants</a:t>
          </a:r>
        </a:p>
      </dsp:txBody>
      <dsp:txXfrm>
        <a:off x="5222" y="1477465"/>
        <a:ext cx="3038748" cy="455812"/>
      </dsp:txXfrm>
    </dsp:sp>
    <dsp:sp modelId="{23E13672-6037-4DFB-975A-70373211D0F4}">
      <dsp:nvSpPr>
        <dsp:cNvPr id="0" name=""/>
        <dsp:cNvSpPr/>
      </dsp:nvSpPr>
      <dsp:spPr>
        <a:xfrm>
          <a:off x="5222" y="1994329"/>
          <a:ext cx="3038748" cy="1340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a:t>Better than another “researcher” automatic summarizer</a:t>
          </a:r>
        </a:p>
        <a:p>
          <a:pPr marL="0" lvl="0" indent="0" algn="l" defTabSz="622300">
            <a:lnSpc>
              <a:spcPct val="90000"/>
            </a:lnSpc>
            <a:spcBef>
              <a:spcPct val="0"/>
            </a:spcBef>
            <a:spcAft>
              <a:spcPct val="35000"/>
            </a:spcAft>
            <a:buNone/>
          </a:pPr>
          <a:r>
            <a:rPr lang="en-US" sz="1400" kern="1200"/>
            <a:t>To </a:t>
          </a:r>
          <a:r>
            <a:rPr lang="en-US" sz="1400" i="1" kern="1200"/>
            <a:t>prove</a:t>
          </a:r>
          <a:r>
            <a:rPr lang="en-US" sz="1400" kern="1200"/>
            <a:t> or to </a:t>
          </a:r>
          <a:r>
            <a:rPr lang="en-US" sz="1400" i="1" kern="1200"/>
            <a:t>have a direction for a prove</a:t>
          </a:r>
          <a:r>
            <a:rPr lang="en-US" sz="1400" kern="1200"/>
            <a:t> that it is better</a:t>
          </a:r>
        </a:p>
        <a:p>
          <a:pPr marL="0" lvl="0" indent="0" algn="l" defTabSz="622300">
            <a:lnSpc>
              <a:spcPct val="90000"/>
            </a:lnSpc>
            <a:spcBef>
              <a:spcPct val="0"/>
            </a:spcBef>
            <a:spcAft>
              <a:spcPct val="35000"/>
            </a:spcAft>
            <a:buNone/>
          </a:pPr>
          <a:r>
            <a:rPr lang="en-US" sz="1400" kern="1200"/>
            <a:t>Not wasting a time on annoying intermediate steps</a:t>
          </a:r>
        </a:p>
      </dsp:txBody>
      <dsp:txXfrm>
        <a:off x="5222" y="1994329"/>
        <a:ext cx="3038748" cy="1340871"/>
      </dsp:txXfrm>
    </dsp:sp>
    <dsp:sp modelId="{27DAD45E-260F-4C5F-9CE5-23D90F5C8948}">
      <dsp:nvSpPr>
        <dsp:cNvPr id="0" name=""/>
        <dsp:cNvSpPr/>
      </dsp:nvSpPr>
      <dsp:spPr>
        <a:xfrm>
          <a:off x="3575751" y="282644"/>
          <a:ext cx="1063561" cy="10635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F15CF7-BFBE-49E1-9D48-50242C14BF7B}">
      <dsp:nvSpPr>
        <dsp:cNvPr id="0" name=""/>
        <dsp:cNvSpPr/>
      </dsp:nvSpPr>
      <dsp:spPr>
        <a:xfrm>
          <a:off x="3575751" y="1477465"/>
          <a:ext cx="3038748" cy="455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90000"/>
            </a:lnSpc>
            <a:spcBef>
              <a:spcPct val="0"/>
            </a:spcBef>
            <a:spcAft>
              <a:spcPct val="35000"/>
            </a:spcAft>
            <a:buNone/>
            <a:defRPr b="1"/>
          </a:pPr>
          <a:r>
            <a:rPr lang="en-US" sz="1900" kern="1200"/>
            <a:t>A “researcher” </a:t>
          </a:r>
          <a:r>
            <a:rPr lang="en-US" sz="1900" i="1" kern="1200"/>
            <a:t>does not want</a:t>
          </a:r>
          <a:endParaRPr lang="en-US" sz="1900" kern="1200"/>
        </a:p>
      </dsp:txBody>
      <dsp:txXfrm>
        <a:off x="3575751" y="1477465"/>
        <a:ext cx="3038748" cy="455812"/>
      </dsp:txXfrm>
    </dsp:sp>
    <dsp:sp modelId="{1E10ADC5-B83B-4CF7-9F59-A133906BF349}">
      <dsp:nvSpPr>
        <dsp:cNvPr id="0" name=""/>
        <dsp:cNvSpPr/>
      </dsp:nvSpPr>
      <dsp:spPr>
        <a:xfrm>
          <a:off x="3575751" y="1994329"/>
          <a:ext cx="3038748" cy="1340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a:t>Manually perform repetitive tasks</a:t>
          </a:r>
        </a:p>
        <a:p>
          <a:pPr marL="0" lvl="0" indent="0" algn="l" defTabSz="622300">
            <a:lnSpc>
              <a:spcPct val="90000"/>
            </a:lnSpc>
            <a:spcBef>
              <a:spcPct val="0"/>
            </a:spcBef>
            <a:spcAft>
              <a:spcPct val="35000"/>
            </a:spcAft>
            <a:buNone/>
          </a:pPr>
          <a:r>
            <a:rPr lang="en-US" sz="1400" kern="1200"/>
            <a:t>Automate the process (it is not the main goal for her/him eventually)</a:t>
          </a:r>
        </a:p>
        <a:p>
          <a:pPr marL="0" lvl="0" indent="0" algn="l" defTabSz="622300">
            <a:lnSpc>
              <a:spcPct val="90000"/>
            </a:lnSpc>
            <a:spcBef>
              <a:spcPct val="0"/>
            </a:spcBef>
            <a:spcAft>
              <a:spcPct val="35000"/>
            </a:spcAft>
            <a:buNone/>
          </a:pPr>
          <a:r>
            <a:rPr lang="en-US" sz="1400" kern="1200"/>
            <a:t>Realize that s/he may advance faster</a:t>
          </a:r>
        </a:p>
      </dsp:txBody>
      <dsp:txXfrm>
        <a:off x="3575751" y="1994329"/>
        <a:ext cx="3038748" cy="1340871"/>
      </dsp:txXfrm>
    </dsp:sp>
    <dsp:sp modelId="{E3E5407F-1C7A-4309-8A63-87D389011BDC}">
      <dsp:nvSpPr>
        <dsp:cNvPr id="0" name=""/>
        <dsp:cNvSpPr/>
      </dsp:nvSpPr>
      <dsp:spPr>
        <a:xfrm>
          <a:off x="7146281" y="282644"/>
          <a:ext cx="1063561" cy="10635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4A9437-80C4-44AC-AB09-F087832345AC}">
      <dsp:nvSpPr>
        <dsp:cNvPr id="0" name=""/>
        <dsp:cNvSpPr/>
      </dsp:nvSpPr>
      <dsp:spPr>
        <a:xfrm>
          <a:off x="7146281" y="1477465"/>
          <a:ext cx="3038748" cy="455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90000"/>
            </a:lnSpc>
            <a:spcBef>
              <a:spcPct val="0"/>
            </a:spcBef>
            <a:spcAft>
              <a:spcPct val="35000"/>
            </a:spcAft>
            <a:buNone/>
            <a:defRPr b="1"/>
          </a:pPr>
          <a:r>
            <a:rPr lang="en-US" sz="1900" kern="1200"/>
            <a:t>A “researcher” may also want</a:t>
          </a:r>
        </a:p>
      </dsp:txBody>
      <dsp:txXfrm>
        <a:off x="7146281" y="1477465"/>
        <a:ext cx="3038748" cy="455812"/>
      </dsp:txXfrm>
    </dsp:sp>
    <dsp:sp modelId="{6568EF6F-9F14-4D15-B629-90D5B126FA31}">
      <dsp:nvSpPr>
        <dsp:cNvPr id="0" name=""/>
        <dsp:cNvSpPr/>
      </dsp:nvSpPr>
      <dsp:spPr>
        <a:xfrm>
          <a:off x="7146281" y="1994329"/>
          <a:ext cx="3038748" cy="1340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a:t>Integrate/Extend existing automation</a:t>
          </a:r>
        </a:p>
        <a:p>
          <a:pPr marL="0" lvl="0" indent="0" algn="l" defTabSz="622300">
            <a:lnSpc>
              <a:spcPct val="90000"/>
            </a:lnSpc>
            <a:spcBef>
              <a:spcPct val="0"/>
            </a:spcBef>
            <a:spcAft>
              <a:spcPct val="35000"/>
            </a:spcAft>
            <a:buNone/>
          </a:pPr>
          <a:r>
            <a:rPr lang="en-US" sz="1400" kern="1200"/>
            <a:t>[There is some partial support… latter on this]</a:t>
          </a:r>
        </a:p>
      </dsp:txBody>
      <dsp:txXfrm>
        <a:off x="7146281" y="1994329"/>
        <a:ext cx="3038748" cy="13408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A7D163-FA46-4DD2-8F7D-ECDE0E65E6AF}">
      <dsp:nvSpPr>
        <dsp:cNvPr id="0" name=""/>
        <dsp:cNvSpPr/>
      </dsp:nvSpPr>
      <dsp:spPr>
        <a:xfrm>
          <a:off x="0" y="63163"/>
          <a:ext cx="6513603" cy="10740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i="1" kern="1200"/>
            <a:t>Automate and help to a researcher to infer faster conclusions</a:t>
          </a:r>
          <a:endParaRPr lang="en-US" sz="2700" kern="1200"/>
        </a:p>
      </dsp:txBody>
      <dsp:txXfrm>
        <a:off x="52431" y="115594"/>
        <a:ext cx="6408741" cy="969198"/>
      </dsp:txXfrm>
    </dsp:sp>
    <dsp:sp modelId="{1C9EAE81-FC71-437B-82C3-0880167C905C}">
      <dsp:nvSpPr>
        <dsp:cNvPr id="0" name=""/>
        <dsp:cNvSpPr/>
      </dsp:nvSpPr>
      <dsp:spPr>
        <a:xfrm>
          <a:off x="0" y="1214983"/>
          <a:ext cx="6513603" cy="107406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More Concretely</a:t>
          </a:r>
        </a:p>
      </dsp:txBody>
      <dsp:txXfrm>
        <a:off x="52431" y="1267414"/>
        <a:ext cx="6408741" cy="969198"/>
      </dsp:txXfrm>
    </dsp:sp>
    <dsp:sp modelId="{15F8D4AB-ADF8-4B85-BD7C-48110A79EE9A}">
      <dsp:nvSpPr>
        <dsp:cNvPr id="0" name=""/>
        <dsp:cNvSpPr/>
      </dsp:nvSpPr>
      <dsp:spPr>
        <a:xfrm>
          <a:off x="0" y="2289043"/>
          <a:ext cx="6513603" cy="726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Combine accepted evaluation metrics</a:t>
          </a:r>
        </a:p>
        <a:p>
          <a:pPr marL="228600" lvl="1" indent="-228600" algn="l" defTabSz="933450">
            <a:lnSpc>
              <a:spcPct val="90000"/>
            </a:lnSpc>
            <a:spcBef>
              <a:spcPct val="0"/>
            </a:spcBef>
            <a:spcAft>
              <a:spcPct val="20000"/>
            </a:spcAft>
            <a:buChar char="•"/>
          </a:pPr>
          <a:r>
            <a:rPr lang="en-US" sz="2100" kern="1200"/>
            <a:t>Allow [some] analysis of metrics [visual/statistic]</a:t>
          </a:r>
        </a:p>
      </dsp:txBody>
      <dsp:txXfrm>
        <a:off x="0" y="2289043"/>
        <a:ext cx="6513603" cy="726570"/>
      </dsp:txXfrm>
    </dsp:sp>
    <dsp:sp modelId="{4425A202-A6B3-4A4A-A792-8635E85E493E}">
      <dsp:nvSpPr>
        <dsp:cNvPr id="0" name=""/>
        <dsp:cNvSpPr/>
      </dsp:nvSpPr>
      <dsp:spPr>
        <a:xfrm>
          <a:off x="0" y="3015613"/>
          <a:ext cx="6513603" cy="10740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Non-functional requirements:</a:t>
          </a:r>
        </a:p>
      </dsp:txBody>
      <dsp:txXfrm>
        <a:off x="52431" y="3068044"/>
        <a:ext cx="6408741" cy="969198"/>
      </dsp:txXfrm>
    </dsp:sp>
    <dsp:sp modelId="{5B1305D8-2F68-4F53-9216-6BCB1217997E}">
      <dsp:nvSpPr>
        <dsp:cNvPr id="0" name=""/>
        <dsp:cNvSpPr/>
      </dsp:nvSpPr>
      <dsp:spPr>
        <a:xfrm>
          <a:off x="0" y="4089673"/>
          <a:ext cx="6513603" cy="1732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Fast [faster than existing solutions]</a:t>
          </a:r>
        </a:p>
        <a:p>
          <a:pPr marL="228600" lvl="1" indent="-228600" algn="l" defTabSz="933450">
            <a:lnSpc>
              <a:spcPct val="90000"/>
            </a:lnSpc>
            <a:spcBef>
              <a:spcPct val="0"/>
            </a:spcBef>
            <a:spcAft>
              <a:spcPct val="20000"/>
            </a:spcAft>
            <a:buChar char="•"/>
          </a:pPr>
          <a:r>
            <a:rPr lang="en-US" sz="2100" kern="1200"/>
            <a:t>Extensible [conceptually, further development should be possible]</a:t>
          </a:r>
        </a:p>
        <a:p>
          <a:pPr marL="228600" lvl="1" indent="-228600" algn="l" defTabSz="933450">
            <a:lnSpc>
              <a:spcPct val="90000"/>
            </a:lnSpc>
            <a:spcBef>
              <a:spcPct val="0"/>
            </a:spcBef>
            <a:spcAft>
              <a:spcPct val="20000"/>
            </a:spcAft>
            <a:buChar char="•"/>
          </a:pPr>
          <a:r>
            <a:rPr lang="en-US" sz="2100" kern="1200"/>
            <a:t>Reusable [highly modular]</a:t>
          </a:r>
        </a:p>
        <a:p>
          <a:pPr marL="228600" lvl="1" indent="-228600" algn="l" defTabSz="933450">
            <a:lnSpc>
              <a:spcPct val="90000"/>
            </a:lnSpc>
            <a:spcBef>
              <a:spcPct val="0"/>
            </a:spcBef>
            <a:spcAft>
              <a:spcPct val="20000"/>
            </a:spcAft>
            <a:buChar char="•"/>
          </a:pPr>
          <a:r>
            <a:rPr lang="en-US" sz="2100" kern="1200"/>
            <a:t>Self-contained [as less as possible dependencies]</a:t>
          </a:r>
        </a:p>
      </dsp:txBody>
      <dsp:txXfrm>
        <a:off x="0" y="4089673"/>
        <a:ext cx="6513603" cy="17325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14D67B-1ED2-4CD2-86CF-BAA60F940D6A}">
      <dsp:nvSpPr>
        <dsp:cNvPr id="0" name=""/>
        <dsp:cNvSpPr/>
      </dsp:nvSpPr>
      <dsp:spPr>
        <a:xfrm>
          <a:off x="0" y="956381"/>
          <a:ext cx="6513603" cy="17656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03F7DD-D83D-4C4F-B4CD-9AC5AAF9AFC2}">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B62C43-84FF-4940-8085-C1730D6EA547}">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889000">
            <a:lnSpc>
              <a:spcPct val="90000"/>
            </a:lnSpc>
            <a:spcBef>
              <a:spcPct val="0"/>
            </a:spcBef>
            <a:spcAft>
              <a:spcPct val="35000"/>
            </a:spcAft>
            <a:buNone/>
          </a:pPr>
          <a:r>
            <a:rPr lang="en-US" sz="2000" kern="1200"/>
            <a:t>Readability Metrics are based on the on the mapping from the text itself to a real number</a:t>
          </a:r>
        </a:p>
      </dsp:txBody>
      <dsp:txXfrm>
        <a:off x="2039300" y="956381"/>
        <a:ext cx="4474303" cy="1765627"/>
      </dsp:txXfrm>
    </dsp:sp>
    <dsp:sp modelId="{35F4356F-B0F7-4683-8651-C9396A63BC6E}">
      <dsp:nvSpPr>
        <dsp:cNvPr id="0" name=""/>
        <dsp:cNvSpPr/>
      </dsp:nvSpPr>
      <dsp:spPr>
        <a:xfrm>
          <a:off x="0" y="3163416"/>
          <a:ext cx="6513603" cy="1765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7073DA-7949-4E3B-8C4A-00C46F00CDE2}">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F43CFB-EEC2-4F71-84B2-4F35BBF8062B}">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889000">
            <a:lnSpc>
              <a:spcPct val="90000"/>
            </a:lnSpc>
            <a:spcBef>
              <a:spcPct val="0"/>
            </a:spcBef>
            <a:spcAft>
              <a:spcPct val="35000"/>
            </a:spcAft>
            <a:buNone/>
          </a:pPr>
          <a:r>
            <a:rPr lang="en-US" sz="2000" i="1" kern="1200"/>
            <a:t>By themselves, do not tell a much about summary. However, within comparison to the original texts can </a:t>
          </a:r>
          <a:r>
            <a:rPr lang="en-US" sz="2000" i="1" u="sng" kern="1200"/>
            <a:t>show the summarizer behavior aspects</a:t>
          </a:r>
          <a:r>
            <a:rPr lang="en-US" sz="2000" i="1" kern="1200"/>
            <a:t>.</a:t>
          </a:r>
          <a:endParaRPr lang="en-US" sz="2000" kern="1200"/>
        </a:p>
      </dsp:txBody>
      <dsp:txXfrm>
        <a:off x="2039300" y="3163416"/>
        <a:ext cx="4474303" cy="17656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796762-F70D-48D4-BFB9-74C823FC0AB0}">
      <dsp:nvSpPr>
        <dsp:cNvPr id="0" name=""/>
        <dsp:cNvSpPr/>
      </dsp:nvSpPr>
      <dsp:spPr>
        <a:xfrm>
          <a:off x="0" y="3283738"/>
          <a:ext cx="6830568" cy="215448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a:t>AutoSummENG (Reuse of the original package)</a:t>
          </a:r>
        </a:p>
      </dsp:txBody>
      <dsp:txXfrm>
        <a:off x="0" y="3283738"/>
        <a:ext cx="6830568" cy="1163423"/>
      </dsp:txXfrm>
    </dsp:sp>
    <dsp:sp modelId="{16CE9771-E37D-4E0C-AC22-083164D3301A}">
      <dsp:nvSpPr>
        <dsp:cNvPr id="0" name=""/>
        <dsp:cNvSpPr/>
      </dsp:nvSpPr>
      <dsp:spPr>
        <a:xfrm>
          <a:off x="0" y="4404072"/>
          <a:ext cx="3415283" cy="99106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40640" rIns="227584" bIns="40640" numCol="1" spcCol="1270" anchor="ctr" anchorCtr="0">
          <a:noAutofit/>
        </a:bodyPr>
        <a:lstStyle/>
        <a:p>
          <a:pPr marL="0" lvl="0" indent="0" algn="ctr" defTabSz="1422400">
            <a:lnSpc>
              <a:spcPct val="90000"/>
            </a:lnSpc>
            <a:spcBef>
              <a:spcPct val="0"/>
            </a:spcBef>
            <a:spcAft>
              <a:spcPct val="35000"/>
            </a:spcAft>
            <a:buNone/>
          </a:pPr>
          <a:r>
            <a:rPr lang="en-US" sz="3200" kern="1200"/>
            <a:t>Words</a:t>
          </a:r>
        </a:p>
      </dsp:txBody>
      <dsp:txXfrm>
        <a:off x="0" y="4404072"/>
        <a:ext cx="3415283" cy="991064"/>
      </dsp:txXfrm>
    </dsp:sp>
    <dsp:sp modelId="{E32DB09C-80E5-4AE5-A092-61961F13D4DD}">
      <dsp:nvSpPr>
        <dsp:cNvPr id="0" name=""/>
        <dsp:cNvSpPr/>
      </dsp:nvSpPr>
      <dsp:spPr>
        <a:xfrm>
          <a:off x="3415284" y="4404072"/>
          <a:ext cx="3415283" cy="991064"/>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40640" rIns="227584" bIns="40640" numCol="1" spcCol="1270" anchor="ctr" anchorCtr="0">
          <a:noAutofit/>
        </a:bodyPr>
        <a:lstStyle/>
        <a:p>
          <a:pPr marL="0" lvl="0" indent="0" algn="ctr" defTabSz="1422400">
            <a:lnSpc>
              <a:spcPct val="90000"/>
            </a:lnSpc>
            <a:spcBef>
              <a:spcPct val="0"/>
            </a:spcBef>
            <a:spcAft>
              <a:spcPct val="35000"/>
            </a:spcAft>
            <a:buNone/>
          </a:pPr>
          <a:r>
            <a:rPr lang="en-US" sz="3200" kern="1200"/>
            <a:t>Characters</a:t>
          </a:r>
        </a:p>
      </dsp:txBody>
      <dsp:txXfrm>
        <a:off x="3415284" y="4404072"/>
        <a:ext cx="3415283" cy="991064"/>
      </dsp:txXfrm>
    </dsp:sp>
    <dsp:sp modelId="{E02ABA6C-6170-406D-A2B2-2F17B7417686}">
      <dsp:nvSpPr>
        <dsp:cNvPr id="0" name=""/>
        <dsp:cNvSpPr/>
      </dsp:nvSpPr>
      <dsp:spPr>
        <a:xfrm rot="10800000">
          <a:off x="0" y="2453"/>
          <a:ext cx="6830568" cy="3313602"/>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a:t>Rouge Family (Perl “ported” code)</a:t>
          </a:r>
        </a:p>
      </dsp:txBody>
      <dsp:txXfrm rot="-10800000">
        <a:off x="0" y="2453"/>
        <a:ext cx="6830568" cy="1163074"/>
      </dsp:txXfrm>
    </dsp:sp>
    <dsp:sp modelId="{13571686-3B03-4B55-B56D-C74C8C6AB2A5}">
      <dsp:nvSpPr>
        <dsp:cNvPr id="0" name=""/>
        <dsp:cNvSpPr/>
      </dsp:nvSpPr>
      <dsp:spPr>
        <a:xfrm>
          <a:off x="0" y="1165527"/>
          <a:ext cx="1707641" cy="990767"/>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40640" rIns="227584" bIns="40640" numCol="1" spcCol="1270" anchor="ctr" anchorCtr="0">
          <a:noAutofit/>
        </a:bodyPr>
        <a:lstStyle/>
        <a:p>
          <a:pPr marL="0" lvl="0" indent="0" algn="ctr" defTabSz="1422400">
            <a:lnSpc>
              <a:spcPct val="90000"/>
            </a:lnSpc>
            <a:spcBef>
              <a:spcPct val="0"/>
            </a:spcBef>
            <a:spcAft>
              <a:spcPct val="35000"/>
            </a:spcAft>
            <a:buNone/>
          </a:pPr>
          <a:r>
            <a:rPr lang="en-US" sz="3200" kern="1200"/>
            <a:t>Rouge N</a:t>
          </a:r>
        </a:p>
      </dsp:txBody>
      <dsp:txXfrm>
        <a:off x="0" y="1165527"/>
        <a:ext cx="1707641" cy="990767"/>
      </dsp:txXfrm>
    </dsp:sp>
    <dsp:sp modelId="{36FBD657-AF43-4676-AEBF-DEB4961FBD44}">
      <dsp:nvSpPr>
        <dsp:cNvPr id="0" name=""/>
        <dsp:cNvSpPr/>
      </dsp:nvSpPr>
      <dsp:spPr>
        <a:xfrm>
          <a:off x="1707642" y="1165527"/>
          <a:ext cx="1707641" cy="990767"/>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40640" rIns="227584" bIns="40640" numCol="1" spcCol="1270" anchor="ctr" anchorCtr="0">
          <a:noAutofit/>
        </a:bodyPr>
        <a:lstStyle/>
        <a:p>
          <a:pPr marL="0" lvl="0" indent="0" algn="ctr" defTabSz="1422400">
            <a:lnSpc>
              <a:spcPct val="90000"/>
            </a:lnSpc>
            <a:spcBef>
              <a:spcPct val="0"/>
            </a:spcBef>
            <a:spcAft>
              <a:spcPct val="35000"/>
            </a:spcAft>
            <a:buNone/>
          </a:pPr>
          <a:r>
            <a:rPr lang="en-US" sz="3200" kern="1200"/>
            <a:t>Rouge S(U)</a:t>
          </a:r>
        </a:p>
      </dsp:txBody>
      <dsp:txXfrm>
        <a:off x="1707642" y="1165527"/>
        <a:ext cx="1707641" cy="990767"/>
      </dsp:txXfrm>
    </dsp:sp>
    <dsp:sp modelId="{1B880D5B-C917-4115-8E55-C5441630B90A}">
      <dsp:nvSpPr>
        <dsp:cNvPr id="0" name=""/>
        <dsp:cNvSpPr/>
      </dsp:nvSpPr>
      <dsp:spPr>
        <a:xfrm>
          <a:off x="3415284" y="1165527"/>
          <a:ext cx="1707641" cy="990767"/>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40640" rIns="227584" bIns="40640" numCol="1" spcCol="1270" anchor="ctr" anchorCtr="0">
          <a:noAutofit/>
        </a:bodyPr>
        <a:lstStyle/>
        <a:p>
          <a:pPr marL="0" lvl="0" indent="0" algn="ctr" defTabSz="1422400">
            <a:lnSpc>
              <a:spcPct val="90000"/>
            </a:lnSpc>
            <a:spcBef>
              <a:spcPct val="0"/>
            </a:spcBef>
            <a:spcAft>
              <a:spcPct val="35000"/>
            </a:spcAft>
            <a:buNone/>
          </a:pPr>
          <a:r>
            <a:rPr lang="en-US" sz="3200" kern="1200"/>
            <a:t>Rouge L</a:t>
          </a:r>
        </a:p>
      </dsp:txBody>
      <dsp:txXfrm>
        <a:off x="3415284" y="1165527"/>
        <a:ext cx="1707641" cy="990767"/>
      </dsp:txXfrm>
    </dsp:sp>
    <dsp:sp modelId="{E9FB8AC3-B10D-4144-8F7F-3BA24DCD14B9}">
      <dsp:nvSpPr>
        <dsp:cNvPr id="0" name=""/>
        <dsp:cNvSpPr/>
      </dsp:nvSpPr>
      <dsp:spPr>
        <a:xfrm>
          <a:off x="5122925" y="1165527"/>
          <a:ext cx="1707641" cy="99076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40640" rIns="227584" bIns="40640" numCol="1" spcCol="1270" anchor="ctr" anchorCtr="0">
          <a:noAutofit/>
        </a:bodyPr>
        <a:lstStyle/>
        <a:p>
          <a:pPr marL="0" lvl="0" indent="0" algn="ctr" defTabSz="1422400">
            <a:lnSpc>
              <a:spcPct val="90000"/>
            </a:lnSpc>
            <a:spcBef>
              <a:spcPct val="0"/>
            </a:spcBef>
            <a:spcAft>
              <a:spcPct val="35000"/>
            </a:spcAft>
            <a:buNone/>
          </a:pPr>
          <a:r>
            <a:rPr lang="en-US" sz="3200" kern="1200"/>
            <a:t>Rouge W</a:t>
          </a:r>
        </a:p>
      </dsp:txBody>
      <dsp:txXfrm>
        <a:off x="5122925" y="1165527"/>
        <a:ext cx="1707641" cy="99076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8F72A1-F7CA-4C08-A575-B721F7395E01}">
      <dsp:nvSpPr>
        <dsp:cNvPr id="0" name=""/>
        <dsp:cNvSpPr/>
      </dsp:nvSpPr>
      <dsp:spPr>
        <a:xfrm>
          <a:off x="0" y="59968"/>
          <a:ext cx="6513603" cy="11536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Visual, descriptive and inferential statistics</a:t>
          </a:r>
        </a:p>
      </dsp:txBody>
      <dsp:txXfrm>
        <a:off x="56315" y="116283"/>
        <a:ext cx="6400973" cy="1040990"/>
      </dsp:txXfrm>
    </dsp:sp>
    <dsp:sp modelId="{B22D7970-1316-4522-BCE1-476666A3002E}">
      <dsp:nvSpPr>
        <dsp:cNvPr id="0" name=""/>
        <dsp:cNvSpPr/>
      </dsp:nvSpPr>
      <dsp:spPr>
        <a:xfrm>
          <a:off x="0" y="1297108"/>
          <a:ext cx="6513603" cy="11536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Inferential: “Pretty” formatted Tukey HSD Letter Grouping</a:t>
          </a:r>
        </a:p>
      </dsp:txBody>
      <dsp:txXfrm>
        <a:off x="56315" y="1353423"/>
        <a:ext cx="6400973" cy="1040990"/>
      </dsp:txXfrm>
    </dsp:sp>
    <dsp:sp modelId="{3E407ECE-1096-4DC3-A831-985BD2579382}">
      <dsp:nvSpPr>
        <dsp:cNvPr id="0" name=""/>
        <dsp:cNvSpPr/>
      </dsp:nvSpPr>
      <dsp:spPr>
        <a:xfrm>
          <a:off x="0" y="2450728"/>
          <a:ext cx="6513603" cy="2221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a:t>Requires calculation of common descriptive statistics (mean, std, p25, p50, p75)</a:t>
          </a:r>
        </a:p>
        <a:p>
          <a:pPr marL="228600" lvl="1" indent="-228600" algn="l" defTabSz="1022350">
            <a:lnSpc>
              <a:spcPct val="90000"/>
            </a:lnSpc>
            <a:spcBef>
              <a:spcPct val="0"/>
            </a:spcBef>
            <a:spcAft>
              <a:spcPct val="20000"/>
            </a:spcAft>
            <a:buChar char="•"/>
          </a:pPr>
          <a:r>
            <a:rPr lang="en-US" sz="2300" kern="1200"/>
            <a:t>Requires ANOVA calculations</a:t>
          </a:r>
        </a:p>
        <a:p>
          <a:pPr marL="228600" lvl="1" indent="-228600" algn="l" defTabSz="1022350">
            <a:lnSpc>
              <a:spcPct val="90000"/>
            </a:lnSpc>
            <a:spcBef>
              <a:spcPct val="0"/>
            </a:spcBef>
            <a:spcAft>
              <a:spcPct val="20000"/>
            </a:spcAft>
            <a:buChar char="•"/>
          </a:pPr>
          <a:r>
            <a:rPr lang="en-US" sz="2300" kern="1200"/>
            <a:t>HSD + algorithms for grouping</a:t>
          </a:r>
        </a:p>
        <a:p>
          <a:pPr marL="228600" lvl="1" indent="-228600" algn="l" defTabSz="1022350">
            <a:lnSpc>
              <a:spcPct val="90000"/>
            </a:lnSpc>
            <a:spcBef>
              <a:spcPct val="0"/>
            </a:spcBef>
            <a:spcAft>
              <a:spcPct val="20000"/>
            </a:spcAft>
            <a:buChar char="•"/>
          </a:pPr>
          <a:r>
            <a:rPr lang="en-US" sz="2300" kern="1200"/>
            <a:t>[</a:t>
          </a:r>
          <a:r>
            <a:rPr lang="en-US" sz="2300" i="1" kern="1200"/>
            <a:t>The main idea is to say whether “my” summarizer behaves better or similar</a:t>
          </a:r>
          <a:r>
            <a:rPr lang="en-US" sz="2300" kern="1200"/>
            <a:t>]</a:t>
          </a:r>
        </a:p>
      </dsp:txBody>
      <dsp:txXfrm>
        <a:off x="0" y="2450728"/>
        <a:ext cx="6513603" cy="2221109"/>
      </dsp:txXfrm>
    </dsp:sp>
    <dsp:sp modelId="{0B54F548-D579-494A-8E4E-2E618C10BB57}">
      <dsp:nvSpPr>
        <dsp:cNvPr id="0" name=""/>
        <dsp:cNvSpPr/>
      </dsp:nvSpPr>
      <dsp:spPr>
        <a:xfrm>
          <a:off x="0" y="4671837"/>
          <a:ext cx="6513603" cy="11536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Visual Statistics: combining of multiple methods</a:t>
          </a:r>
        </a:p>
      </dsp:txBody>
      <dsp:txXfrm>
        <a:off x="56315" y="4728152"/>
        <a:ext cx="6400973" cy="104099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31D13B-28BB-48E8-A480-9E0AE52F93A5}">
      <dsp:nvSpPr>
        <dsp:cNvPr id="0" name=""/>
        <dsp:cNvSpPr/>
      </dsp:nvSpPr>
      <dsp:spPr>
        <a:xfrm>
          <a:off x="0" y="132373"/>
          <a:ext cx="6513603" cy="1034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Prove nothing being compared to inferential statistics</a:t>
          </a:r>
        </a:p>
      </dsp:txBody>
      <dsp:txXfrm>
        <a:off x="50489" y="182862"/>
        <a:ext cx="6412625" cy="933302"/>
      </dsp:txXfrm>
    </dsp:sp>
    <dsp:sp modelId="{CF9B4094-90FD-43CD-96EE-1DC4D4A2928C}">
      <dsp:nvSpPr>
        <dsp:cNvPr id="0" name=""/>
        <dsp:cNvSpPr/>
      </dsp:nvSpPr>
      <dsp:spPr>
        <a:xfrm>
          <a:off x="0" y="1241533"/>
          <a:ext cx="6513603" cy="10342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i="1" kern="1200"/>
            <a:t>Human brain is the best machine for analyzing data</a:t>
          </a:r>
          <a:endParaRPr lang="en-US" sz="2600" kern="1200"/>
        </a:p>
      </dsp:txBody>
      <dsp:txXfrm>
        <a:off x="50489" y="1292022"/>
        <a:ext cx="6412625" cy="933302"/>
      </dsp:txXfrm>
    </dsp:sp>
    <dsp:sp modelId="{6C54AA37-ACEB-4AD7-A963-2F072DFD8BCF}">
      <dsp:nvSpPr>
        <dsp:cNvPr id="0" name=""/>
        <dsp:cNvSpPr/>
      </dsp:nvSpPr>
      <dsp:spPr>
        <a:xfrm>
          <a:off x="0" y="2350693"/>
          <a:ext cx="6513603" cy="10342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Implemented statistics</a:t>
          </a:r>
        </a:p>
      </dsp:txBody>
      <dsp:txXfrm>
        <a:off x="50489" y="2401182"/>
        <a:ext cx="6412625" cy="933302"/>
      </dsp:txXfrm>
    </dsp:sp>
    <dsp:sp modelId="{00567579-8E37-4591-8F0F-6BDA8908EF1E}">
      <dsp:nvSpPr>
        <dsp:cNvPr id="0" name=""/>
        <dsp:cNvSpPr/>
      </dsp:nvSpPr>
      <dsp:spPr>
        <a:xfrm>
          <a:off x="0" y="3384973"/>
          <a:ext cx="6513603" cy="236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Various table representations</a:t>
          </a:r>
        </a:p>
        <a:p>
          <a:pPr marL="228600" lvl="1" indent="-228600" algn="l" defTabSz="889000">
            <a:lnSpc>
              <a:spcPct val="90000"/>
            </a:lnSpc>
            <a:spcBef>
              <a:spcPct val="0"/>
            </a:spcBef>
            <a:spcAft>
              <a:spcPct val="20000"/>
            </a:spcAft>
            <a:buChar char="•"/>
          </a:pPr>
          <a:r>
            <a:rPr lang="en-US" sz="2000" kern="1200"/>
            <a:t>“3 in 1”:</a:t>
          </a:r>
        </a:p>
        <a:p>
          <a:pPr marL="457200" lvl="2" indent="-228600" algn="l" defTabSz="889000">
            <a:lnSpc>
              <a:spcPct val="90000"/>
            </a:lnSpc>
            <a:spcBef>
              <a:spcPct val="0"/>
            </a:spcBef>
            <a:spcAft>
              <a:spcPct val="20000"/>
            </a:spcAft>
            <a:buChar char="•"/>
          </a:pPr>
          <a:r>
            <a:rPr lang="en-US" sz="2000" kern="1200"/>
            <a:t>Notched Box Plots</a:t>
          </a:r>
        </a:p>
        <a:p>
          <a:pPr marL="457200" lvl="2" indent="-228600" algn="l" defTabSz="889000">
            <a:lnSpc>
              <a:spcPct val="90000"/>
            </a:lnSpc>
            <a:spcBef>
              <a:spcPct val="0"/>
            </a:spcBef>
            <a:spcAft>
              <a:spcPct val="20000"/>
            </a:spcAft>
            <a:buChar char="•"/>
          </a:pPr>
          <a:r>
            <a:rPr lang="en-US" sz="2000" kern="1200"/>
            <a:t>Jittered Scatter Plots</a:t>
          </a:r>
        </a:p>
        <a:p>
          <a:pPr marL="457200" lvl="2" indent="-228600" algn="l" defTabSz="889000">
            <a:lnSpc>
              <a:spcPct val="90000"/>
            </a:lnSpc>
            <a:spcBef>
              <a:spcPct val="0"/>
            </a:spcBef>
            <a:spcAft>
              <a:spcPct val="20000"/>
            </a:spcAft>
            <a:buChar char="•"/>
          </a:pPr>
          <a:r>
            <a:rPr lang="en-US" sz="2000" kern="1200"/>
            <a:t>Tukey HSD Letter Grouping</a:t>
          </a:r>
        </a:p>
        <a:p>
          <a:pPr marL="228600" lvl="1" indent="-228600" algn="l" defTabSz="889000">
            <a:lnSpc>
              <a:spcPct val="90000"/>
            </a:lnSpc>
            <a:spcBef>
              <a:spcPct val="0"/>
            </a:spcBef>
            <a:spcAft>
              <a:spcPct val="20000"/>
            </a:spcAft>
            <a:buChar char="•"/>
          </a:pPr>
          <a:r>
            <a:rPr lang="en-US" sz="2000" kern="1200"/>
            <a:t>“Heat Tables” for readability metrics (i.e. the readability “gain” while passing through the summarizer)</a:t>
          </a:r>
        </a:p>
      </dsp:txBody>
      <dsp:txXfrm>
        <a:off x="0" y="3384973"/>
        <a:ext cx="6513603" cy="23680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FFFA84-53A8-4335-A99F-8008E184941E}">
      <dsp:nvSpPr>
        <dsp:cNvPr id="0" name=""/>
        <dsp:cNvSpPr/>
      </dsp:nvSpPr>
      <dsp:spPr>
        <a:xfrm>
          <a:off x="0" y="20062"/>
          <a:ext cx="6513603" cy="873953"/>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“Pure” Java</a:t>
          </a:r>
        </a:p>
      </dsp:txBody>
      <dsp:txXfrm>
        <a:off x="42663" y="62725"/>
        <a:ext cx="6428277" cy="788627"/>
      </dsp:txXfrm>
    </dsp:sp>
    <dsp:sp modelId="{437631DD-EB5C-491E-9B00-6AAB4ABD1BE7}">
      <dsp:nvSpPr>
        <dsp:cNvPr id="0" name=""/>
        <dsp:cNvSpPr/>
      </dsp:nvSpPr>
      <dsp:spPr>
        <a:xfrm>
          <a:off x="0" y="957376"/>
          <a:ext cx="6513603" cy="873953"/>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3</a:t>
          </a:r>
          <a:r>
            <a:rPr lang="en-US" sz="2200" kern="1200" baseline="30000"/>
            <a:t>rd</a:t>
          </a:r>
          <a:r>
            <a:rPr lang="en-US" sz="2200" kern="1200"/>
            <a:t> party dependency only by a (real) need</a:t>
          </a:r>
        </a:p>
      </dsp:txBody>
      <dsp:txXfrm>
        <a:off x="42663" y="1000039"/>
        <a:ext cx="6428277" cy="788627"/>
      </dsp:txXfrm>
    </dsp:sp>
    <dsp:sp modelId="{E1D9F649-AA9B-4862-BCB3-4A4653A82DE4}">
      <dsp:nvSpPr>
        <dsp:cNvPr id="0" name=""/>
        <dsp:cNvSpPr/>
      </dsp:nvSpPr>
      <dsp:spPr>
        <a:xfrm>
          <a:off x="0" y="1894689"/>
          <a:ext cx="6513603" cy="873953"/>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Multiple software engineering patterns in metrics calculation</a:t>
          </a:r>
        </a:p>
      </dsp:txBody>
      <dsp:txXfrm>
        <a:off x="42663" y="1937352"/>
        <a:ext cx="6428277" cy="788627"/>
      </dsp:txXfrm>
    </dsp:sp>
    <dsp:sp modelId="{7519E6A5-63CD-4943-97CC-73567DD075E0}">
      <dsp:nvSpPr>
        <dsp:cNvPr id="0" name=""/>
        <dsp:cNvSpPr/>
      </dsp:nvSpPr>
      <dsp:spPr>
        <a:xfrm>
          <a:off x="0" y="2768643"/>
          <a:ext cx="6513603" cy="3096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IoC + DSL to define a pipeline</a:t>
          </a:r>
        </a:p>
        <a:p>
          <a:pPr marL="342900" lvl="2" indent="-171450" algn="l" defTabSz="755650">
            <a:lnSpc>
              <a:spcPct val="90000"/>
            </a:lnSpc>
            <a:spcBef>
              <a:spcPct val="0"/>
            </a:spcBef>
            <a:spcAft>
              <a:spcPct val="20000"/>
            </a:spcAft>
            <a:buChar char="•"/>
          </a:pPr>
          <a:r>
            <a:rPr lang="en-US" sz="1700" kern="1200"/>
            <a:t>As a result, it is highly modular and configurable library code [“deep inside” CLI and GUI are just wrappers over the preconfigured container]</a:t>
          </a:r>
        </a:p>
        <a:p>
          <a:pPr marL="342900" lvl="2" indent="-171450" algn="l" defTabSz="755650">
            <a:lnSpc>
              <a:spcPct val="90000"/>
            </a:lnSpc>
            <a:spcBef>
              <a:spcPct val="0"/>
            </a:spcBef>
            <a:spcAft>
              <a:spcPct val="20000"/>
            </a:spcAft>
            <a:buChar char="•"/>
          </a:pPr>
          <a:r>
            <a:rPr lang="en-US" sz="1700" kern="1200"/>
            <a:t>Adding new metrics is not a “big deal” as well as reuse it</a:t>
          </a:r>
        </a:p>
        <a:p>
          <a:pPr marL="171450" lvl="1" indent="-171450" algn="l" defTabSz="755650">
            <a:lnSpc>
              <a:spcPct val="90000"/>
            </a:lnSpc>
            <a:spcBef>
              <a:spcPct val="0"/>
            </a:spcBef>
            <a:spcAft>
              <a:spcPct val="20000"/>
            </a:spcAft>
            <a:buChar char="•"/>
          </a:pPr>
          <a:r>
            <a:rPr lang="en-US" sz="1700" kern="1200"/>
            <a:t>The code is “kind of” highly parallel</a:t>
          </a:r>
        </a:p>
        <a:p>
          <a:pPr marL="342900" lvl="2" indent="-171450" algn="l" defTabSz="755650">
            <a:lnSpc>
              <a:spcPct val="90000"/>
            </a:lnSpc>
            <a:spcBef>
              <a:spcPct val="0"/>
            </a:spcBef>
            <a:spcAft>
              <a:spcPct val="20000"/>
            </a:spcAft>
            <a:buChar char="•"/>
          </a:pPr>
          <a:r>
            <a:rPr lang="en-US" sz="1700" kern="1200"/>
            <a:t>All datatypes are immutable (cross thread boundaries)</a:t>
          </a:r>
        </a:p>
        <a:p>
          <a:pPr marL="342900" lvl="2" indent="-171450" algn="l" defTabSz="755650">
            <a:lnSpc>
              <a:spcPct val="90000"/>
            </a:lnSpc>
            <a:spcBef>
              <a:spcPct val="0"/>
            </a:spcBef>
            <a:spcAft>
              <a:spcPct val="20000"/>
            </a:spcAft>
            <a:buChar char="•"/>
          </a:pPr>
          <a:r>
            <a:rPr lang="en-US" sz="1700" kern="1200"/>
            <a:t>Granularity level (i.e. “Processed Chunk”) is a document</a:t>
          </a:r>
        </a:p>
        <a:p>
          <a:pPr marL="342900" lvl="2" indent="-171450" algn="l" defTabSz="755650">
            <a:lnSpc>
              <a:spcPct val="90000"/>
            </a:lnSpc>
            <a:spcBef>
              <a:spcPct val="0"/>
            </a:spcBef>
            <a:spcAft>
              <a:spcPct val="20000"/>
            </a:spcAft>
            <a:buChar char="•"/>
          </a:pPr>
          <a:r>
            <a:rPr lang="en-US" sz="1700" kern="1200"/>
            <a:t>Although it was an attempt to use Java’s ForkJoinPool… it became a headache because of its messy implementation.</a:t>
          </a:r>
        </a:p>
        <a:p>
          <a:pPr marL="171450" lvl="1" indent="-171450" algn="l" defTabSz="755650">
            <a:lnSpc>
              <a:spcPct val="90000"/>
            </a:lnSpc>
            <a:spcBef>
              <a:spcPct val="0"/>
            </a:spcBef>
            <a:spcAft>
              <a:spcPct val="20000"/>
            </a:spcAft>
            <a:buChar char="•"/>
          </a:pPr>
          <a:r>
            <a:rPr lang="en-US" sz="1700" kern="1200"/>
            <a:t>Convention over configuration (in layout of packages)</a:t>
          </a:r>
        </a:p>
      </dsp:txBody>
      <dsp:txXfrm>
        <a:off x="0" y="2768643"/>
        <a:ext cx="6513603" cy="30967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71F76-CE69-4C63-8D25-EDE0CC7A6D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449D9E-9D39-4FC2-BCC4-BE3559F7AC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CE38A8-8F7F-4E49-B959-D341F36A2308}"/>
              </a:ext>
            </a:extLst>
          </p:cNvPr>
          <p:cNvSpPr>
            <a:spLocks noGrp="1"/>
          </p:cNvSpPr>
          <p:nvPr>
            <p:ph type="dt" sz="half" idx="10"/>
          </p:nvPr>
        </p:nvSpPr>
        <p:spPr/>
        <p:txBody>
          <a:bodyPr/>
          <a:lstStyle/>
          <a:p>
            <a:fld id="{AE72E4A3-5144-40B6-93C7-11BD6FD0ECF5}" type="datetimeFigureOut">
              <a:rPr lang="en-US" smtClean="0"/>
              <a:t>11/29/2019</a:t>
            </a:fld>
            <a:endParaRPr lang="en-US"/>
          </a:p>
        </p:txBody>
      </p:sp>
      <p:sp>
        <p:nvSpPr>
          <p:cNvPr id="5" name="Footer Placeholder 4">
            <a:extLst>
              <a:ext uri="{FF2B5EF4-FFF2-40B4-BE49-F238E27FC236}">
                <a16:creationId xmlns:a16="http://schemas.microsoft.com/office/drawing/2014/main" id="{62AEC0A1-DF82-468A-95A0-5309EAAA10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1C81D6-6E6B-4115-BB82-C71F6EA1D5C0}"/>
              </a:ext>
            </a:extLst>
          </p:cNvPr>
          <p:cNvSpPr>
            <a:spLocks noGrp="1"/>
          </p:cNvSpPr>
          <p:nvPr>
            <p:ph type="sldNum" sz="quarter" idx="12"/>
          </p:nvPr>
        </p:nvSpPr>
        <p:spPr/>
        <p:txBody>
          <a:bodyPr/>
          <a:lstStyle/>
          <a:p>
            <a:fld id="{3759CB9F-D753-409F-8EA9-98FE40A7751C}" type="slidenum">
              <a:rPr lang="en-US" smtClean="0"/>
              <a:t>‹#›</a:t>
            </a:fld>
            <a:endParaRPr lang="en-US"/>
          </a:p>
        </p:txBody>
      </p:sp>
    </p:spTree>
    <p:extLst>
      <p:ext uri="{BB962C8B-B14F-4D97-AF65-F5344CB8AC3E}">
        <p14:creationId xmlns:p14="http://schemas.microsoft.com/office/powerpoint/2010/main" val="944832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AD289-0E10-4176-B750-7538AE964A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8784A0-C29B-4406-AAB5-217CB6B96D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FC4BC3-67E6-48F9-AB30-8870B66D4DC6}"/>
              </a:ext>
            </a:extLst>
          </p:cNvPr>
          <p:cNvSpPr>
            <a:spLocks noGrp="1"/>
          </p:cNvSpPr>
          <p:nvPr>
            <p:ph type="dt" sz="half" idx="10"/>
          </p:nvPr>
        </p:nvSpPr>
        <p:spPr/>
        <p:txBody>
          <a:bodyPr/>
          <a:lstStyle/>
          <a:p>
            <a:fld id="{AE72E4A3-5144-40B6-93C7-11BD6FD0ECF5}" type="datetimeFigureOut">
              <a:rPr lang="en-US" smtClean="0"/>
              <a:t>11/29/2019</a:t>
            </a:fld>
            <a:endParaRPr lang="en-US"/>
          </a:p>
        </p:txBody>
      </p:sp>
      <p:sp>
        <p:nvSpPr>
          <p:cNvPr id="5" name="Footer Placeholder 4">
            <a:extLst>
              <a:ext uri="{FF2B5EF4-FFF2-40B4-BE49-F238E27FC236}">
                <a16:creationId xmlns:a16="http://schemas.microsoft.com/office/drawing/2014/main" id="{35687792-E2C4-44D3-8AA1-3514233DA6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394FC-648E-466C-98B8-808C962B52CF}"/>
              </a:ext>
            </a:extLst>
          </p:cNvPr>
          <p:cNvSpPr>
            <a:spLocks noGrp="1"/>
          </p:cNvSpPr>
          <p:nvPr>
            <p:ph type="sldNum" sz="quarter" idx="12"/>
          </p:nvPr>
        </p:nvSpPr>
        <p:spPr/>
        <p:txBody>
          <a:bodyPr/>
          <a:lstStyle/>
          <a:p>
            <a:fld id="{3759CB9F-D753-409F-8EA9-98FE40A7751C}" type="slidenum">
              <a:rPr lang="en-US" smtClean="0"/>
              <a:t>‹#›</a:t>
            </a:fld>
            <a:endParaRPr lang="en-US"/>
          </a:p>
        </p:txBody>
      </p:sp>
    </p:spTree>
    <p:extLst>
      <p:ext uri="{BB962C8B-B14F-4D97-AF65-F5344CB8AC3E}">
        <p14:creationId xmlns:p14="http://schemas.microsoft.com/office/powerpoint/2010/main" val="3862689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0DAC3F-809F-449C-857C-2824E10461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BE8693-425A-4E65-9FFB-14496E1020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A23E46-842C-4985-AC7E-72F39ADABC69}"/>
              </a:ext>
            </a:extLst>
          </p:cNvPr>
          <p:cNvSpPr>
            <a:spLocks noGrp="1"/>
          </p:cNvSpPr>
          <p:nvPr>
            <p:ph type="dt" sz="half" idx="10"/>
          </p:nvPr>
        </p:nvSpPr>
        <p:spPr/>
        <p:txBody>
          <a:bodyPr/>
          <a:lstStyle/>
          <a:p>
            <a:fld id="{AE72E4A3-5144-40B6-93C7-11BD6FD0ECF5}" type="datetimeFigureOut">
              <a:rPr lang="en-US" smtClean="0"/>
              <a:t>11/29/2019</a:t>
            </a:fld>
            <a:endParaRPr lang="en-US"/>
          </a:p>
        </p:txBody>
      </p:sp>
      <p:sp>
        <p:nvSpPr>
          <p:cNvPr id="5" name="Footer Placeholder 4">
            <a:extLst>
              <a:ext uri="{FF2B5EF4-FFF2-40B4-BE49-F238E27FC236}">
                <a16:creationId xmlns:a16="http://schemas.microsoft.com/office/drawing/2014/main" id="{CA06E03D-B0F2-47E6-BC1A-07B62404E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BDA74D-BBF3-4070-BBE6-2D39B517C4C9}"/>
              </a:ext>
            </a:extLst>
          </p:cNvPr>
          <p:cNvSpPr>
            <a:spLocks noGrp="1"/>
          </p:cNvSpPr>
          <p:nvPr>
            <p:ph type="sldNum" sz="quarter" idx="12"/>
          </p:nvPr>
        </p:nvSpPr>
        <p:spPr/>
        <p:txBody>
          <a:bodyPr/>
          <a:lstStyle/>
          <a:p>
            <a:fld id="{3759CB9F-D753-409F-8EA9-98FE40A7751C}" type="slidenum">
              <a:rPr lang="en-US" smtClean="0"/>
              <a:t>‹#›</a:t>
            </a:fld>
            <a:endParaRPr lang="en-US"/>
          </a:p>
        </p:txBody>
      </p:sp>
    </p:spTree>
    <p:extLst>
      <p:ext uri="{BB962C8B-B14F-4D97-AF65-F5344CB8AC3E}">
        <p14:creationId xmlns:p14="http://schemas.microsoft.com/office/powerpoint/2010/main" val="332296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EAE33-6E99-4509-A43A-4B51991759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FC6F7B-BA6E-4ABF-A91D-4188CA0978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E5ECFB-60F1-4EDE-9EAB-C0D882C722CE}"/>
              </a:ext>
            </a:extLst>
          </p:cNvPr>
          <p:cNvSpPr>
            <a:spLocks noGrp="1"/>
          </p:cNvSpPr>
          <p:nvPr>
            <p:ph type="dt" sz="half" idx="10"/>
          </p:nvPr>
        </p:nvSpPr>
        <p:spPr/>
        <p:txBody>
          <a:bodyPr/>
          <a:lstStyle/>
          <a:p>
            <a:fld id="{AE72E4A3-5144-40B6-93C7-11BD6FD0ECF5}" type="datetimeFigureOut">
              <a:rPr lang="en-US" smtClean="0"/>
              <a:t>11/29/2019</a:t>
            </a:fld>
            <a:endParaRPr lang="en-US"/>
          </a:p>
        </p:txBody>
      </p:sp>
      <p:sp>
        <p:nvSpPr>
          <p:cNvPr id="5" name="Footer Placeholder 4">
            <a:extLst>
              <a:ext uri="{FF2B5EF4-FFF2-40B4-BE49-F238E27FC236}">
                <a16:creationId xmlns:a16="http://schemas.microsoft.com/office/drawing/2014/main" id="{93F9ADD7-C425-43FC-8273-2C121F29CF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C49C16-AE54-40A1-AF55-E6891C0FA881}"/>
              </a:ext>
            </a:extLst>
          </p:cNvPr>
          <p:cNvSpPr>
            <a:spLocks noGrp="1"/>
          </p:cNvSpPr>
          <p:nvPr>
            <p:ph type="sldNum" sz="quarter" idx="12"/>
          </p:nvPr>
        </p:nvSpPr>
        <p:spPr/>
        <p:txBody>
          <a:bodyPr/>
          <a:lstStyle/>
          <a:p>
            <a:fld id="{3759CB9F-D753-409F-8EA9-98FE40A7751C}" type="slidenum">
              <a:rPr lang="en-US" smtClean="0"/>
              <a:t>‹#›</a:t>
            </a:fld>
            <a:endParaRPr lang="en-US"/>
          </a:p>
        </p:txBody>
      </p:sp>
    </p:spTree>
    <p:extLst>
      <p:ext uri="{BB962C8B-B14F-4D97-AF65-F5344CB8AC3E}">
        <p14:creationId xmlns:p14="http://schemas.microsoft.com/office/powerpoint/2010/main" val="12184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713D1-1D43-4B61-B868-5FB8B271A4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0244AB-063D-4072-B961-038CD950D5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E0231F-80E4-4B29-AD4C-EEB3E8BCCD96}"/>
              </a:ext>
            </a:extLst>
          </p:cNvPr>
          <p:cNvSpPr>
            <a:spLocks noGrp="1"/>
          </p:cNvSpPr>
          <p:nvPr>
            <p:ph type="dt" sz="half" idx="10"/>
          </p:nvPr>
        </p:nvSpPr>
        <p:spPr/>
        <p:txBody>
          <a:bodyPr/>
          <a:lstStyle/>
          <a:p>
            <a:fld id="{AE72E4A3-5144-40B6-93C7-11BD6FD0ECF5}" type="datetimeFigureOut">
              <a:rPr lang="en-US" smtClean="0"/>
              <a:t>11/29/2019</a:t>
            </a:fld>
            <a:endParaRPr lang="en-US"/>
          </a:p>
        </p:txBody>
      </p:sp>
      <p:sp>
        <p:nvSpPr>
          <p:cNvPr id="5" name="Footer Placeholder 4">
            <a:extLst>
              <a:ext uri="{FF2B5EF4-FFF2-40B4-BE49-F238E27FC236}">
                <a16:creationId xmlns:a16="http://schemas.microsoft.com/office/drawing/2014/main" id="{FEEB6C92-80CA-4DD6-9B4C-5920BF078F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406E50-BC84-4851-8030-E3E5FCD7F6F0}"/>
              </a:ext>
            </a:extLst>
          </p:cNvPr>
          <p:cNvSpPr>
            <a:spLocks noGrp="1"/>
          </p:cNvSpPr>
          <p:nvPr>
            <p:ph type="sldNum" sz="quarter" idx="12"/>
          </p:nvPr>
        </p:nvSpPr>
        <p:spPr/>
        <p:txBody>
          <a:bodyPr/>
          <a:lstStyle/>
          <a:p>
            <a:fld id="{3759CB9F-D753-409F-8EA9-98FE40A7751C}" type="slidenum">
              <a:rPr lang="en-US" smtClean="0"/>
              <a:t>‹#›</a:t>
            </a:fld>
            <a:endParaRPr lang="en-US"/>
          </a:p>
        </p:txBody>
      </p:sp>
    </p:spTree>
    <p:extLst>
      <p:ext uri="{BB962C8B-B14F-4D97-AF65-F5344CB8AC3E}">
        <p14:creationId xmlns:p14="http://schemas.microsoft.com/office/powerpoint/2010/main" val="1894914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F8D7C-C9F9-47D3-A9F1-45EA0A9DB6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76C273-2912-42A7-925E-9E7522716E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3E7349-F06B-4FEE-B9BA-B3436DE61D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CAD5BC-6E42-4E44-881F-1241AAE2B100}"/>
              </a:ext>
            </a:extLst>
          </p:cNvPr>
          <p:cNvSpPr>
            <a:spLocks noGrp="1"/>
          </p:cNvSpPr>
          <p:nvPr>
            <p:ph type="dt" sz="half" idx="10"/>
          </p:nvPr>
        </p:nvSpPr>
        <p:spPr/>
        <p:txBody>
          <a:bodyPr/>
          <a:lstStyle/>
          <a:p>
            <a:fld id="{AE72E4A3-5144-40B6-93C7-11BD6FD0ECF5}" type="datetimeFigureOut">
              <a:rPr lang="en-US" smtClean="0"/>
              <a:t>11/29/2019</a:t>
            </a:fld>
            <a:endParaRPr lang="en-US"/>
          </a:p>
        </p:txBody>
      </p:sp>
      <p:sp>
        <p:nvSpPr>
          <p:cNvPr id="6" name="Footer Placeholder 5">
            <a:extLst>
              <a:ext uri="{FF2B5EF4-FFF2-40B4-BE49-F238E27FC236}">
                <a16:creationId xmlns:a16="http://schemas.microsoft.com/office/drawing/2014/main" id="{BD32743D-8BB1-4BB0-BAF9-A200F422BE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6AC876-8F6A-4192-B11E-8A0E2F308648}"/>
              </a:ext>
            </a:extLst>
          </p:cNvPr>
          <p:cNvSpPr>
            <a:spLocks noGrp="1"/>
          </p:cNvSpPr>
          <p:nvPr>
            <p:ph type="sldNum" sz="quarter" idx="12"/>
          </p:nvPr>
        </p:nvSpPr>
        <p:spPr/>
        <p:txBody>
          <a:bodyPr/>
          <a:lstStyle/>
          <a:p>
            <a:fld id="{3759CB9F-D753-409F-8EA9-98FE40A7751C}" type="slidenum">
              <a:rPr lang="en-US" smtClean="0"/>
              <a:t>‹#›</a:t>
            </a:fld>
            <a:endParaRPr lang="en-US"/>
          </a:p>
        </p:txBody>
      </p:sp>
    </p:spTree>
    <p:extLst>
      <p:ext uri="{BB962C8B-B14F-4D97-AF65-F5344CB8AC3E}">
        <p14:creationId xmlns:p14="http://schemas.microsoft.com/office/powerpoint/2010/main" val="236706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E6E57-0343-4B7D-9DE0-417B6D8E8B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303095-F2CC-4A53-8514-D522BEF43A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2CF9A2-EF9E-4893-94F5-92D5A9C961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CB5855-8DB7-435B-8E8B-D65386E7D4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57D178-418B-4059-BD1C-FEFBFE40ED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38BD2D-13C6-47B7-8C11-ADF83886AD2A}"/>
              </a:ext>
            </a:extLst>
          </p:cNvPr>
          <p:cNvSpPr>
            <a:spLocks noGrp="1"/>
          </p:cNvSpPr>
          <p:nvPr>
            <p:ph type="dt" sz="half" idx="10"/>
          </p:nvPr>
        </p:nvSpPr>
        <p:spPr/>
        <p:txBody>
          <a:bodyPr/>
          <a:lstStyle/>
          <a:p>
            <a:fld id="{AE72E4A3-5144-40B6-93C7-11BD6FD0ECF5}" type="datetimeFigureOut">
              <a:rPr lang="en-US" smtClean="0"/>
              <a:t>11/29/2019</a:t>
            </a:fld>
            <a:endParaRPr lang="en-US"/>
          </a:p>
        </p:txBody>
      </p:sp>
      <p:sp>
        <p:nvSpPr>
          <p:cNvPr id="8" name="Footer Placeholder 7">
            <a:extLst>
              <a:ext uri="{FF2B5EF4-FFF2-40B4-BE49-F238E27FC236}">
                <a16:creationId xmlns:a16="http://schemas.microsoft.com/office/drawing/2014/main" id="{9919A430-C5B3-451C-8453-D54936A7A6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26C8C8-4829-4C4E-A839-201D7DC22A8D}"/>
              </a:ext>
            </a:extLst>
          </p:cNvPr>
          <p:cNvSpPr>
            <a:spLocks noGrp="1"/>
          </p:cNvSpPr>
          <p:nvPr>
            <p:ph type="sldNum" sz="quarter" idx="12"/>
          </p:nvPr>
        </p:nvSpPr>
        <p:spPr/>
        <p:txBody>
          <a:bodyPr/>
          <a:lstStyle/>
          <a:p>
            <a:fld id="{3759CB9F-D753-409F-8EA9-98FE40A7751C}" type="slidenum">
              <a:rPr lang="en-US" smtClean="0"/>
              <a:t>‹#›</a:t>
            </a:fld>
            <a:endParaRPr lang="en-US"/>
          </a:p>
        </p:txBody>
      </p:sp>
    </p:spTree>
    <p:extLst>
      <p:ext uri="{BB962C8B-B14F-4D97-AF65-F5344CB8AC3E}">
        <p14:creationId xmlns:p14="http://schemas.microsoft.com/office/powerpoint/2010/main" val="1527407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17586-D98B-46AA-AAC5-1661339AB1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97EE07-3F41-414C-8DA7-DB72526CE8C7}"/>
              </a:ext>
            </a:extLst>
          </p:cNvPr>
          <p:cNvSpPr>
            <a:spLocks noGrp="1"/>
          </p:cNvSpPr>
          <p:nvPr>
            <p:ph type="dt" sz="half" idx="10"/>
          </p:nvPr>
        </p:nvSpPr>
        <p:spPr/>
        <p:txBody>
          <a:bodyPr/>
          <a:lstStyle/>
          <a:p>
            <a:fld id="{AE72E4A3-5144-40B6-93C7-11BD6FD0ECF5}" type="datetimeFigureOut">
              <a:rPr lang="en-US" smtClean="0"/>
              <a:t>11/29/2019</a:t>
            </a:fld>
            <a:endParaRPr lang="en-US"/>
          </a:p>
        </p:txBody>
      </p:sp>
      <p:sp>
        <p:nvSpPr>
          <p:cNvPr id="4" name="Footer Placeholder 3">
            <a:extLst>
              <a:ext uri="{FF2B5EF4-FFF2-40B4-BE49-F238E27FC236}">
                <a16:creationId xmlns:a16="http://schemas.microsoft.com/office/drawing/2014/main" id="{1BA92025-365A-403F-A5BF-6505B42001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57E267-7CD4-45AC-BB08-7C880AE1E637}"/>
              </a:ext>
            </a:extLst>
          </p:cNvPr>
          <p:cNvSpPr>
            <a:spLocks noGrp="1"/>
          </p:cNvSpPr>
          <p:nvPr>
            <p:ph type="sldNum" sz="quarter" idx="12"/>
          </p:nvPr>
        </p:nvSpPr>
        <p:spPr/>
        <p:txBody>
          <a:bodyPr/>
          <a:lstStyle/>
          <a:p>
            <a:fld id="{3759CB9F-D753-409F-8EA9-98FE40A7751C}" type="slidenum">
              <a:rPr lang="en-US" smtClean="0"/>
              <a:t>‹#›</a:t>
            </a:fld>
            <a:endParaRPr lang="en-US"/>
          </a:p>
        </p:txBody>
      </p:sp>
    </p:spTree>
    <p:extLst>
      <p:ext uri="{BB962C8B-B14F-4D97-AF65-F5344CB8AC3E}">
        <p14:creationId xmlns:p14="http://schemas.microsoft.com/office/powerpoint/2010/main" val="2039833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55C9A3-B320-4B8B-9C8C-675825054CDB}"/>
              </a:ext>
            </a:extLst>
          </p:cNvPr>
          <p:cNvSpPr>
            <a:spLocks noGrp="1"/>
          </p:cNvSpPr>
          <p:nvPr>
            <p:ph type="dt" sz="half" idx="10"/>
          </p:nvPr>
        </p:nvSpPr>
        <p:spPr/>
        <p:txBody>
          <a:bodyPr/>
          <a:lstStyle/>
          <a:p>
            <a:fld id="{AE72E4A3-5144-40B6-93C7-11BD6FD0ECF5}" type="datetimeFigureOut">
              <a:rPr lang="en-US" smtClean="0"/>
              <a:t>11/29/2019</a:t>
            </a:fld>
            <a:endParaRPr lang="en-US"/>
          </a:p>
        </p:txBody>
      </p:sp>
      <p:sp>
        <p:nvSpPr>
          <p:cNvPr id="3" name="Footer Placeholder 2">
            <a:extLst>
              <a:ext uri="{FF2B5EF4-FFF2-40B4-BE49-F238E27FC236}">
                <a16:creationId xmlns:a16="http://schemas.microsoft.com/office/drawing/2014/main" id="{7CE4E2B5-D2AE-413B-829A-981E66C281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40A151-1453-4BB2-A910-B526899575C3}"/>
              </a:ext>
            </a:extLst>
          </p:cNvPr>
          <p:cNvSpPr>
            <a:spLocks noGrp="1"/>
          </p:cNvSpPr>
          <p:nvPr>
            <p:ph type="sldNum" sz="quarter" idx="12"/>
          </p:nvPr>
        </p:nvSpPr>
        <p:spPr/>
        <p:txBody>
          <a:bodyPr/>
          <a:lstStyle/>
          <a:p>
            <a:fld id="{3759CB9F-D753-409F-8EA9-98FE40A7751C}" type="slidenum">
              <a:rPr lang="en-US" smtClean="0"/>
              <a:t>‹#›</a:t>
            </a:fld>
            <a:endParaRPr lang="en-US"/>
          </a:p>
        </p:txBody>
      </p:sp>
    </p:spTree>
    <p:extLst>
      <p:ext uri="{BB962C8B-B14F-4D97-AF65-F5344CB8AC3E}">
        <p14:creationId xmlns:p14="http://schemas.microsoft.com/office/powerpoint/2010/main" val="2338534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300B8-C9A9-4503-A008-5330BA1438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C0150D-7436-496C-A9DE-2C05735F11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34E8B1-30F2-49D7-B372-60E8C8CBD4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FAE0FB-9850-46BA-B4DA-0CA5068A780A}"/>
              </a:ext>
            </a:extLst>
          </p:cNvPr>
          <p:cNvSpPr>
            <a:spLocks noGrp="1"/>
          </p:cNvSpPr>
          <p:nvPr>
            <p:ph type="dt" sz="half" idx="10"/>
          </p:nvPr>
        </p:nvSpPr>
        <p:spPr/>
        <p:txBody>
          <a:bodyPr/>
          <a:lstStyle/>
          <a:p>
            <a:fld id="{AE72E4A3-5144-40B6-93C7-11BD6FD0ECF5}" type="datetimeFigureOut">
              <a:rPr lang="en-US" smtClean="0"/>
              <a:t>11/29/2019</a:t>
            </a:fld>
            <a:endParaRPr lang="en-US"/>
          </a:p>
        </p:txBody>
      </p:sp>
      <p:sp>
        <p:nvSpPr>
          <p:cNvPr id="6" name="Footer Placeholder 5">
            <a:extLst>
              <a:ext uri="{FF2B5EF4-FFF2-40B4-BE49-F238E27FC236}">
                <a16:creationId xmlns:a16="http://schemas.microsoft.com/office/drawing/2014/main" id="{AACDEAA4-D50D-4D51-B207-A9530559AA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BD46E6-5113-4005-BBB8-780679CB28F1}"/>
              </a:ext>
            </a:extLst>
          </p:cNvPr>
          <p:cNvSpPr>
            <a:spLocks noGrp="1"/>
          </p:cNvSpPr>
          <p:nvPr>
            <p:ph type="sldNum" sz="quarter" idx="12"/>
          </p:nvPr>
        </p:nvSpPr>
        <p:spPr/>
        <p:txBody>
          <a:bodyPr/>
          <a:lstStyle/>
          <a:p>
            <a:fld id="{3759CB9F-D753-409F-8EA9-98FE40A7751C}" type="slidenum">
              <a:rPr lang="en-US" smtClean="0"/>
              <a:t>‹#›</a:t>
            </a:fld>
            <a:endParaRPr lang="en-US"/>
          </a:p>
        </p:txBody>
      </p:sp>
    </p:spTree>
    <p:extLst>
      <p:ext uri="{BB962C8B-B14F-4D97-AF65-F5344CB8AC3E}">
        <p14:creationId xmlns:p14="http://schemas.microsoft.com/office/powerpoint/2010/main" val="3219353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4EA7A-6757-4875-873B-ECC5591C17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8DBCDA-4D0F-4FD6-BA49-485AEF59BB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DEEFE7-93BE-424F-9F8E-C7B412930A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5E433D-4055-4BB9-BBC6-9CAEC75D64A7}"/>
              </a:ext>
            </a:extLst>
          </p:cNvPr>
          <p:cNvSpPr>
            <a:spLocks noGrp="1"/>
          </p:cNvSpPr>
          <p:nvPr>
            <p:ph type="dt" sz="half" idx="10"/>
          </p:nvPr>
        </p:nvSpPr>
        <p:spPr/>
        <p:txBody>
          <a:bodyPr/>
          <a:lstStyle/>
          <a:p>
            <a:fld id="{AE72E4A3-5144-40B6-93C7-11BD6FD0ECF5}" type="datetimeFigureOut">
              <a:rPr lang="en-US" smtClean="0"/>
              <a:t>11/29/2019</a:t>
            </a:fld>
            <a:endParaRPr lang="en-US"/>
          </a:p>
        </p:txBody>
      </p:sp>
      <p:sp>
        <p:nvSpPr>
          <p:cNvPr id="6" name="Footer Placeholder 5">
            <a:extLst>
              <a:ext uri="{FF2B5EF4-FFF2-40B4-BE49-F238E27FC236}">
                <a16:creationId xmlns:a16="http://schemas.microsoft.com/office/drawing/2014/main" id="{0C31C395-FA79-4EC3-BE7E-6101CC2BE2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9B52E3-1F23-41EA-8A06-B820DD850F87}"/>
              </a:ext>
            </a:extLst>
          </p:cNvPr>
          <p:cNvSpPr>
            <a:spLocks noGrp="1"/>
          </p:cNvSpPr>
          <p:nvPr>
            <p:ph type="sldNum" sz="quarter" idx="12"/>
          </p:nvPr>
        </p:nvSpPr>
        <p:spPr/>
        <p:txBody>
          <a:bodyPr/>
          <a:lstStyle/>
          <a:p>
            <a:fld id="{3759CB9F-D753-409F-8EA9-98FE40A7751C}" type="slidenum">
              <a:rPr lang="en-US" smtClean="0"/>
              <a:t>‹#›</a:t>
            </a:fld>
            <a:endParaRPr lang="en-US"/>
          </a:p>
        </p:txBody>
      </p:sp>
    </p:spTree>
    <p:extLst>
      <p:ext uri="{BB962C8B-B14F-4D97-AF65-F5344CB8AC3E}">
        <p14:creationId xmlns:p14="http://schemas.microsoft.com/office/powerpoint/2010/main" val="2959035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46D670-71D2-4812-BEB0-E3C4CDEA6C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60BDDA-1BE3-4D90-A7AC-7AC39AF06F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D96087-41D4-4720-98F4-A96026FEDA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72E4A3-5144-40B6-93C7-11BD6FD0ECF5}" type="datetimeFigureOut">
              <a:rPr lang="en-US" smtClean="0"/>
              <a:t>11/29/2019</a:t>
            </a:fld>
            <a:endParaRPr lang="en-US"/>
          </a:p>
        </p:txBody>
      </p:sp>
      <p:sp>
        <p:nvSpPr>
          <p:cNvPr id="5" name="Footer Placeholder 4">
            <a:extLst>
              <a:ext uri="{FF2B5EF4-FFF2-40B4-BE49-F238E27FC236}">
                <a16:creationId xmlns:a16="http://schemas.microsoft.com/office/drawing/2014/main" id="{9D866B5C-0601-40F6-960E-F5DD600A86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EAB73E-D4E3-4D98-A316-8063085696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59CB9F-D753-409F-8EA9-98FE40A7751C}" type="slidenum">
              <a:rPr lang="en-US" smtClean="0"/>
              <a:t>‹#›</a:t>
            </a:fld>
            <a:endParaRPr lang="en-US"/>
          </a:p>
        </p:txBody>
      </p:sp>
    </p:spTree>
    <p:extLst>
      <p:ext uri="{BB962C8B-B14F-4D97-AF65-F5344CB8AC3E}">
        <p14:creationId xmlns:p14="http://schemas.microsoft.com/office/powerpoint/2010/main" val="3932611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6.sv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8.sv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8FBD54-B225-4FB4-BFB9-59BAE1BB02AA}"/>
              </a:ext>
            </a:extLst>
          </p:cNvPr>
          <p:cNvSpPr>
            <a:spLocks noGrp="1"/>
          </p:cNvSpPr>
          <p:nvPr>
            <p:ph type="ctrTitle"/>
          </p:nvPr>
        </p:nvSpPr>
        <p:spPr>
          <a:xfrm>
            <a:off x="838199" y="4525347"/>
            <a:ext cx="6801321" cy="1737360"/>
          </a:xfrm>
        </p:spPr>
        <p:txBody>
          <a:bodyPr anchor="ctr">
            <a:normAutofit/>
          </a:bodyPr>
          <a:lstStyle/>
          <a:p>
            <a:pPr algn="r"/>
            <a:r>
              <a:rPr lang="en-US"/>
              <a:t>Summary Evaluation Platform</a:t>
            </a:r>
          </a:p>
        </p:txBody>
      </p:sp>
      <p:sp>
        <p:nvSpPr>
          <p:cNvPr id="3" name="Subtitle 2">
            <a:extLst>
              <a:ext uri="{FF2B5EF4-FFF2-40B4-BE49-F238E27FC236}">
                <a16:creationId xmlns:a16="http://schemas.microsoft.com/office/drawing/2014/main" id="{BAE340AD-600D-4FE8-BB0C-C45AFD596BE6}"/>
              </a:ext>
            </a:extLst>
          </p:cNvPr>
          <p:cNvSpPr>
            <a:spLocks noGrp="1"/>
          </p:cNvSpPr>
          <p:nvPr>
            <p:ph type="subTitle" idx="1"/>
          </p:nvPr>
        </p:nvSpPr>
        <p:spPr>
          <a:xfrm>
            <a:off x="7961258" y="4525347"/>
            <a:ext cx="3258675" cy="1737360"/>
          </a:xfrm>
        </p:spPr>
        <p:txBody>
          <a:bodyPr anchor="ctr">
            <a:normAutofit/>
          </a:bodyPr>
          <a:lstStyle/>
          <a:p>
            <a:pPr algn="l"/>
            <a:r>
              <a:rPr lang="en-US" sz="2200"/>
              <a:t>M.Sc. Final Project Report</a:t>
            </a:r>
          </a:p>
          <a:p>
            <a:pPr algn="l"/>
            <a:r>
              <a:rPr lang="en-US" sz="2200"/>
              <a:t>Sergey Mordeev</a:t>
            </a:r>
          </a:p>
          <a:p>
            <a:pPr algn="l"/>
            <a:r>
              <a:rPr lang="en-US" sz="2200"/>
              <a:t>Project Supervisor: Dr. Marina Litvak</a:t>
            </a: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7702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30DE44-A368-4659-A0C3-655021057870}"/>
              </a:ext>
            </a:extLst>
          </p:cNvPr>
          <p:cNvSpPr>
            <a:spLocks noGrp="1"/>
          </p:cNvSpPr>
          <p:nvPr>
            <p:ph type="title"/>
          </p:nvPr>
        </p:nvSpPr>
        <p:spPr>
          <a:xfrm>
            <a:off x="863029" y="1012004"/>
            <a:ext cx="3416158" cy="4795408"/>
          </a:xfrm>
        </p:spPr>
        <p:txBody>
          <a:bodyPr>
            <a:normAutofit/>
          </a:bodyPr>
          <a:lstStyle/>
          <a:p>
            <a:r>
              <a:rPr lang="en-US" sz="2400">
                <a:solidFill>
                  <a:srgbClr val="FFFFFF"/>
                </a:solidFill>
              </a:rPr>
              <a:t>Summary Evaluation (“Surface”/“Readability”)</a:t>
            </a:r>
          </a:p>
        </p:txBody>
      </p:sp>
      <p:graphicFrame>
        <p:nvGraphicFramePr>
          <p:cNvPr id="5" name="Content Placeholder 2">
            <a:extLst>
              <a:ext uri="{FF2B5EF4-FFF2-40B4-BE49-F238E27FC236}">
                <a16:creationId xmlns:a16="http://schemas.microsoft.com/office/drawing/2014/main" id="{0524AF9A-3006-45F2-9A53-A4859DEC245F}"/>
              </a:ext>
            </a:extLst>
          </p:cNvPr>
          <p:cNvGraphicFramePr>
            <a:graphicFrameLocks noGrp="1"/>
          </p:cNvGraphicFramePr>
          <p:nvPr>
            <p:ph idx="1"/>
            <p:extLst>
              <p:ext uri="{D42A27DB-BD31-4B8C-83A1-F6EECF244321}">
                <p14:modId xmlns:p14="http://schemas.microsoft.com/office/powerpoint/2010/main" val="337689308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8702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EFEFEF"/>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5FF8F9-550B-498B-88AC-C0AACB065E8B}"/>
              </a:ext>
            </a:extLst>
          </p:cNvPr>
          <p:cNvSpPr>
            <a:spLocks noGrp="1"/>
          </p:cNvSpPr>
          <p:nvPr>
            <p:ph type="title"/>
          </p:nvPr>
        </p:nvSpPr>
        <p:spPr>
          <a:xfrm>
            <a:off x="1045029" y="507160"/>
            <a:ext cx="2993571" cy="5438730"/>
          </a:xfrm>
        </p:spPr>
        <p:txBody>
          <a:bodyPr>
            <a:normAutofit/>
          </a:bodyPr>
          <a:lstStyle/>
          <a:p>
            <a:r>
              <a:rPr lang="en-US" sz="3200"/>
              <a:t>Informativeness Implemented Metrics</a:t>
            </a:r>
          </a:p>
        </p:txBody>
      </p:sp>
      <p:sp>
        <p:nvSpPr>
          <p:cNvPr id="14" name="Rectangle 13">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87448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6" name="Content Placeholder 2">
            <a:extLst>
              <a:ext uri="{FF2B5EF4-FFF2-40B4-BE49-F238E27FC236}">
                <a16:creationId xmlns:a16="http://schemas.microsoft.com/office/drawing/2014/main" id="{8F8AFF7D-4D8B-421D-A46B-F1D87F33D9DA}"/>
              </a:ext>
            </a:extLst>
          </p:cNvPr>
          <p:cNvGraphicFramePr>
            <a:graphicFrameLocks noGrp="1"/>
          </p:cNvGraphicFramePr>
          <p:nvPr>
            <p:ph idx="1"/>
            <p:extLst>
              <p:ext uri="{D42A27DB-BD31-4B8C-83A1-F6EECF244321}">
                <p14:modId xmlns:p14="http://schemas.microsoft.com/office/powerpoint/2010/main" val="4148704335"/>
              </p:ext>
            </p:extLst>
          </p:nvPr>
        </p:nvGraphicFramePr>
        <p:xfrm>
          <a:off x="4526280" y="512064"/>
          <a:ext cx="6830568" cy="544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8754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9DF09D-DF0D-4B94-8CF6-A9AB074544F2}"/>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Surface (Readability) Implemented Metrics</a:t>
            </a:r>
          </a:p>
        </p:txBody>
      </p:sp>
      <p:cxnSp>
        <p:nvCxnSpPr>
          <p:cNvPr id="38"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B732C07-ADC2-4B48-BBF5-B479C53D224E}"/>
                  </a:ext>
                </a:extLst>
              </p:cNvPr>
              <p:cNvSpPr>
                <a:spLocks noGrp="1"/>
              </p:cNvSpPr>
              <p:nvPr>
                <p:ph idx="1"/>
              </p:nvPr>
            </p:nvSpPr>
            <p:spPr>
              <a:xfrm>
                <a:off x="4976031" y="963877"/>
                <a:ext cx="6377769" cy="4930246"/>
              </a:xfrm>
            </p:spPr>
            <p:txBody>
              <a:bodyPr anchor="ctr">
                <a:normAutofit/>
              </a:bodyPr>
              <a:lstStyle/>
              <a:p>
                <a:pPr lvl="0"/>
                <a:r>
                  <a:rPr lang="en-US" sz="1900"/>
                  <a:t>Flesch Reading Ease (FRE)</a:t>
                </a:r>
              </a:p>
              <a:p>
                <a:pPr lvl="1"/>
                <a14:m>
                  <m:oMath xmlns:m="http://schemas.openxmlformats.org/officeDocument/2006/math">
                    <m:r>
                      <a:rPr lang="en-US" sz="1900" i="1">
                        <a:latin typeface="Cambria Math" panose="02040503050406030204" pitchFamily="18" charset="0"/>
                      </a:rPr>
                      <m:t>𝐹𝑅𝐸</m:t>
                    </m:r>
                    <m:r>
                      <a:rPr lang="en-US" sz="1900" i="1">
                        <a:latin typeface="Cambria Math" panose="02040503050406030204" pitchFamily="18" charset="0"/>
                      </a:rPr>
                      <m:t>=206.825−1.015</m:t>
                    </m:r>
                    <m:f>
                      <m:fPr>
                        <m:ctrlPr>
                          <a:rPr lang="en-US" sz="1900" i="1">
                            <a:latin typeface="Cambria Math" panose="02040503050406030204" pitchFamily="18" charset="0"/>
                          </a:rPr>
                        </m:ctrlPr>
                      </m:fPr>
                      <m:num>
                        <m:r>
                          <a:rPr lang="en-US" sz="1900" i="1">
                            <a:latin typeface="Cambria Math" panose="02040503050406030204" pitchFamily="18" charset="0"/>
                          </a:rPr>
                          <m:t>#(</m:t>
                        </m:r>
                        <m:r>
                          <a:rPr lang="en-US" sz="1900" i="1">
                            <a:latin typeface="Cambria Math" panose="02040503050406030204" pitchFamily="18" charset="0"/>
                          </a:rPr>
                          <m:t>𝑤𝑜𝑟𝑑𝑠</m:t>
                        </m:r>
                        <m:r>
                          <a:rPr lang="en-US" sz="1900" i="1">
                            <a:latin typeface="Cambria Math" panose="02040503050406030204" pitchFamily="18" charset="0"/>
                          </a:rPr>
                          <m:t>)</m:t>
                        </m:r>
                      </m:num>
                      <m:den>
                        <m:r>
                          <a:rPr lang="en-US" sz="1900" i="1">
                            <a:latin typeface="Cambria Math" panose="02040503050406030204" pitchFamily="18" charset="0"/>
                          </a:rPr>
                          <m:t>#(</m:t>
                        </m:r>
                        <m:r>
                          <a:rPr lang="en-US" sz="1900" i="1">
                            <a:latin typeface="Cambria Math" panose="02040503050406030204" pitchFamily="18" charset="0"/>
                          </a:rPr>
                          <m:t>𝑠𝑒𝑛𝑡𝑒𝑛𝑐𝑒</m:t>
                        </m:r>
                        <m:r>
                          <a:rPr lang="en-US" sz="1900" i="1">
                            <a:latin typeface="Cambria Math" panose="02040503050406030204" pitchFamily="18" charset="0"/>
                          </a:rPr>
                          <m:t>)</m:t>
                        </m:r>
                      </m:den>
                    </m:f>
                    <m:r>
                      <a:rPr lang="en-US" sz="1900" i="1">
                        <a:latin typeface="Cambria Math" panose="02040503050406030204" pitchFamily="18" charset="0"/>
                      </a:rPr>
                      <m:t>−84.6</m:t>
                    </m:r>
                    <m:f>
                      <m:fPr>
                        <m:ctrlPr>
                          <a:rPr lang="en-US" sz="1900" i="1">
                            <a:latin typeface="Cambria Math" panose="02040503050406030204" pitchFamily="18" charset="0"/>
                          </a:rPr>
                        </m:ctrlPr>
                      </m:fPr>
                      <m:num>
                        <m:r>
                          <a:rPr lang="en-US" sz="1900" i="1">
                            <a:latin typeface="Cambria Math" panose="02040503050406030204" pitchFamily="18" charset="0"/>
                          </a:rPr>
                          <m:t>#(</m:t>
                        </m:r>
                        <m:r>
                          <a:rPr lang="en-US" sz="1900" i="1">
                            <a:latin typeface="Cambria Math" panose="02040503050406030204" pitchFamily="18" charset="0"/>
                          </a:rPr>
                          <m:t>𝑠𝑦𝑙𝑙𝑎𝑏𝑙𝑒𝑠</m:t>
                        </m:r>
                        <m:r>
                          <a:rPr lang="en-US" sz="1900" i="1">
                            <a:latin typeface="Cambria Math" panose="02040503050406030204" pitchFamily="18" charset="0"/>
                          </a:rPr>
                          <m:t>)</m:t>
                        </m:r>
                      </m:num>
                      <m:den>
                        <m:r>
                          <a:rPr lang="en-US" sz="1900" i="1">
                            <a:latin typeface="Cambria Math" panose="02040503050406030204" pitchFamily="18" charset="0"/>
                          </a:rPr>
                          <m:t>#(</m:t>
                        </m:r>
                        <m:r>
                          <a:rPr lang="en-US" sz="1900" i="1">
                            <a:latin typeface="Cambria Math" panose="02040503050406030204" pitchFamily="18" charset="0"/>
                          </a:rPr>
                          <m:t>𝑤𝑜𝑟𝑑𝑠</m:t>
                        </m:r>
                        <m:r>
                          <a:rPr lang="en-US" sz="1900" i="1">
                            <a:latin typeface="Cambria Math" panose="02040503050406030204" pitchFamily="18" charset="0"/>
                          </a:rPr>
                          <m:t>)</m:t>
                        </m:r>
                      </m:den>
                    </m:f>
                  </m:oMath>
                </a14:m>
                <a:r>
                  <a:rPr lang="en-US" sz="1900"/>
                  <a:t> </a:t>
                </a:r>
              </a:p>
              <a:p>
                <a:pPr lvl="1"/>
                <a:r>
                  <a:rPr lang="en-US" sz="1900"/>
                  <a:t>The idea of this metric is that the long sentences and/or long words are hard to read.</a:t>
                </a:r>
              </a:p>
              <a:p>
                <a:pPr lvl="0"/>
                <a:r>
                  <a:rPr lang="en-US" sz="1900"/>
                  <a:t>Word Variation Index (OVIX)</a:t>
                </a:r>
              </a:p>
              <a:p>
                <a:pPr lvl="1"/>
                <a14:m>
                  <m:oMath xmlns:m="http://schemas.openxmlformats.org/officeDocument/2006/math">
                    <m:r>
                      <a:rPr lang="en-US" sz="1900" i="1">
                        <a:latin typeface="Cambria Math" panose="02040503050406030204" pitchFamily="18" charset="0"/>
                      </a:rPr>
                      <m:t>𝑂𝑉𝐼𝑋</m:t>
                    </m:r>
                    <m:r>
                      <a:rPr lang="en-US" sz="1900" i="1">
                        <a:latin typeface="Cambria Math" panose="02040503050406030204" pitchFamily="18" charset="0"/>
                      </a:rPr>
                      <m:t>=</m:t>
                    </m:r>
                    <m:f>
                      <m:fPr>
                        <m:ctrlPr>
                          <a:rPr lang="en-US" sz="1900" i="1">
                            <a:latin typeface="Cambria Math" panose="02040503050406030204" pitchFamily="18" charset="0"/>
                          </a:rPr>
                        </m:ctrlPr>
                      </m:fPr>
                      <m:num>
                        <m:r>
                          <m:rPr>
                            <m:sty m:val="p"/>
                          </m:rPr>
                          <a:rPr lang="en-US" sz="1900">
                            <a:latin typeface="Cambria Math" panose="02040503050406030204" pitchFamily="18" charset="0"/>
                          </a:rPr>
                          <m:t>log</m:t>
                        </m:r>
                        <m:r>
                          <a:rPr lang="en-US" sz="1900" i="1">
                            <a:latin typeface="Cambria Math" panose="02040503050406030204" pitchFamily="18" charset="0"/>
                          </a:rPr>
                          <m:t>(#</m:t>
                        </m:r>
                        <m:r>
                          <a:rPr lang="en-US" sz="1900" i="1">
                            <a:latin typeface="Cambria Math" panose="02040503050406030204" pitchFamily="18" charset="0"/>
                          </a:rPr>
                          <m:t>𝑤𝑜𝑟𝑑𝑠</m:t>
                        </m:r>
                        <m:r>
                          <a:rPr lang="en-US" sz="1900" i="1">
                            <a:latin typeface="Cambria Math" panose="02040503050406030204" pitchFamily="18" charset="0"/>
                          </a:rPr>
                          <m:t>)</m:t>
                        </m:r>
                      </m:num>
                      <m:den>
                        <m:r>
                          <m:rPr>
                            <m:sty m:val="p"/>
                          </m:rPr>
                          <a:rPr lang="en-US" sz="1900">
                            <a:latin typeface="Cambria Math" panose="02040503050406030204" pitchFamily="18" charset="0"/>
                          </a:rPr>
                          <m:t>log</m:t>
                        </m:r>
                        <m:r>
                          <a:rPr lang="en-US" sz="1900" i="1">
                            <a:latin typeface="Cambria Math" panose="02040503050406030204" pitchFamily="18" charset="0"/>
                          </a:rPr>
                          <m:t>(2−</m:t>
                        </m:r>
                        <m:f>
                          <m:fPr>
                            <m:type m:val="skw"/>
                            <m:ctrlPr>
                              <a:rPr lang="en-US" sz="1900" i="1">
                                <a:latin typeface="Cambria Math" panose="02040503050406030204" pitchFamily="18" charset="0"/>
                              </a:rPr>
                            </m:ctrlPr>
                          </m:fPr>
                          <m:num>
                            <m:r>
                              <m:rPr>
                                <m:sty m:val="p"/>
                              </m:rPr>
                              <a:rPr lang="en-US" sz="1900">
                                <a:latin typeface="Cambria Math" panose="02040503050406030204" pitchFamily="18" charset="0"/>
                              </a:rPr>
                              <m:t>log</m:t>
                            </m:r>
                            <m:r>
                              <a:rPr lang="en-US" sz="1900" i="1">
                                <a:latin typeface="Cambria Math" panose="02040503050406030204" pitchFamily="18" charset="0"/>
                              </a:rPr>
                              <m:t>(#</m:t>
                            </m:r>
                            <m:r>
                              <a:rPr lang="en-US" sz="1900" i="1">
                                <a:latin typeface="Cambria Math" panose="02040503050406030204" pitchFamily="18" charset="0"/>
                              </a:rPr>
                              <m:t>𝑤𝑜𝑟𝑑𝑠</m:t>
                            </m:r>
                            <m:r>
                              <a:rPr lang="en-US" sz="1900" i="1">
                                <a:latin typeface="Cambria Math" panose="02040503050406030204" pitchFamily="18" charset="0"/>
                              </a:rPr>
                              <m:t>)</m:t>
                            </m:r>
                          </m:num>
                          <m:den>
                            <m:r>
                              <m:rPr>
                                <m:sty m:val="p"/>
                              </m:rPr>
                              <a:rPr lang="en-US" sz="1900">
                                <a:latin typeface="Cambria Math" panose="02040503050406030204" pitchFamily="18" charset="0"/>
                              </a:rPr>
                              <m:t>log</m:t>
                            </m:r>
                            <m:r>
                              <a:rPr lang="en-US" sz="1900" i="1">
                                <a:latin typeface="Cambria Math" panose="02040503050406030204" pitchFamily="18" charset="0"/>
                              </a:rPr>
                              <m:t>(#</m:t>
                            </m:r>
                            <m:r>
                              <a:rPr lang="en-US" sz="1900" i="1">
                                <a:latin typeface="Cambria Math" panose="02040503050406030204" pitchFamily="18" charset="0"/>
                              </a:rPr>
                              <m:t>𝑢𝑛𝑖𝑞𝑢𝑒</m:t>
                            </m:r>
                            <m:r>
                              <a:rPr lang="en-US" sz="1900" i="1">
                                <a:latin typeface="Cambria Math" panose="02040503050406030204" pitchFamily="18" charset="0"/>
                              </a:rPr>
                              <m:t>_</m:t>
                            </m:r>
                            <m:r>
                              <a:rPr lang="en-US" sz="1900" i="1">
                                <a:latin typeface="Cambria Math" panose="02040503050406030204" pitchFamily="18" charset="0"/>
                              </a:rPr>
                              <m:t>𝑤𝑜𝑟𝑑𝑠</m:t>
                            </m:r>
                            <m:r>
                              <a:rPr lang="en-US" sz="1900" i="1">
                                <a:latin typeface="Cambria Math" panose="02040503050406030204" pitchFamily="18" charset="0"/>
                              </a:rPr>
                              <m:t>)</m:t>
                            </m:r>
                          </m:den>
                        </m:f>
                        <m:r>
                          <a:rPr lang="en-US" sz="1900" i="1">
                            <a:latin typeface="Cambria Math" panose="02040503050406030204" pitchFamily="18" charset="0"/>
                          </a:rPr>
                          <m:t>)</m:t>
                        </m:r>
                      </m:den>
                    </m:f>
                  </m:oMath>
                </a14:m>
                <a:r>
                  <a:rPr lang="en-US" sz="1900"/>
                  <a:t> </a:t>
                </a:r>
              </a:p>
              <a:p>
                <a:pPr lvl="1"/>
                <a:r>
                  <a:rPr lang="en-US" sz="1900"/>
                  <a:t>It is assumed that the metric could measure the idea of the text.</a:t>
                </a:r>
              </a:p>
              <a:p>
                <a:pPr lvl="0"/>
                <a:r>
                  <a:rPr lang="en-US" sz="1900"/>
                  <a:t>Proper Noun Ration (PNR)</a:t>
                </a:r>
              </a:p>
              <a:p>
                <a:pPr lvl="1"/>
                <a14:m>
                  <m:oMath xmlns:m="http://schemas.openxmlformats.org/officeDocument/2006/math">
                    <m:r>
                      <a:rPr lang="en-US" sz="1900" i="1">
                        <a:latin typeface="Cambria Math" panose="02040503050406030204" pitchFamily="18" charset="0"/>
                      </a:rPr>
                      <m:t>𝑃𝑁𝑅</m:t>
                    </m:r>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m:t>
                        </m:r>
                        <m:r>
                          <a:rPr lang="en-US" sz="1900" i="1">
                            <a:latin typeface="Cambria Math" panose="02040503050406030204" pitchFamily="18" charset="0"/>
                          </a:rPr>
                          <m:t>𝑝𝑟𝑜𝑝𝑒𝑟</m:t>
                        </m:r>
                        <m:r>
                          <a:rPr lang="en-US" sz="1900" i="1">
                            <a:latin typeface="Cambria Math" panose="02040503050406030204" pitchFamily="18" charset="0"/>
                          </a:rPr>
                          <m:t>_</m:t>
                        </m:r>
                        <m:r>
                          <a:rPr lang="en-US" sz="1900" i="1">
                            <a:latin typeface="Cambria Math" panose="02040503050406030204" pitchFamily="18" charset="0"/>
                          </a:rPr>
                          <m:t>𝑛𝑜𝑢𝑛𝑠</m:t>
                        </m:r>
                      </m:num>
                      <m:den>
                        <m:r>
                          <a:rPr lang="en-US" sz="1900" i="1">
                            <a:latin typeface="Cambria Math" panose="02040503050406030204" pitchFamily="18" charset="0"/>
                          </a:rPr>
                          <m:t>#</m:t>
                        </m:r>
                        <m:r>
                          <a:rPr lang="en-US" sz="1900" i="1">
                            <a:latin typeface="Cambria Math" panose="02040503050406030204" pitchFamily="18" charset="0"/>
                          </a:rPr>
                          <m:t>𝑤𝑜𝑟𝑑𝑠</m:t>
                        </m:r>
                      </m:den>
                    </m:f>
                  </m:oMath>
                </a14:m>
                <a:r>
                  <a:rPr lang="en-US" sz="1900"/>
                  <a:t> </a:t>
                </a:r>
              </a:p>
              <a:p>
                <a:pPr lvl="1"/>
                <a:r>
                  <a:rPr lang="en-US" sz="1900"/>
                  <a:t>The reason for this measurement is that the number of proper nouns should increase the readability.</a:t>
                </a:r>
              </a:p>
              <a:p>
                <a:pPr marL="0" indent="0">
                  <a:buNone/>
                </a:pPr>
                <a:endParaRPr lang="en-US" sz="1900"/>
              </a:p>
            </p:txBody>
          </p:sp>
        </mc:Choice>
        <mc:Fallback>
          <p:sp>
            <p:nvSpPr>
              <p:cNvPr id="3" name="Content Placeholder 2">
                <a:extLst>
                  <a:ext uri="{FF2B5EF4-FFF2-40B4-BE49-F238E27FC236}">
                    <a16:creationId xmlns:a16="http://schemas.microsoft.com/office/drawing/2014/main" id="{8B732C07-ADC2-4B48-BBF5-B479C53D224E}"/>
                  </a:ext>
                </a:extLst>
              </p:cNvPr>
              <p:cNvSpPr>
                <a:spLocks noGrp="1" noRot="1" noChangeAspect="1" noMove="1" noResize="1" noEditPoints="1" noAdjustHandles="1" noChangeArrowheads="1" noChangeShapeType="1" noTextEdit="1"/>
              </p:cNvSpPr>
              <p:nvPr>
                <p:ph idx="1"/>
              </p:nvPr>
            </p:nvSpPr>
            <p:spPr>
              <a:xfrm>
                <a:off x="4976031" y="963877"/>
                <a:ext cx="6377769" cy="4930246"/>
              </a:xfrm>
              <a:blipFill>
                <a:blip r:embed="rId2"/>
                <a:stretch>
                  <a:fillRect l="-669" r="-1146"/>
                </a:stretch>
              </a:blipFill>
            </p:spPr>
            <p:txBody>
              <a:bodyPr/>
              <a:lstStyle/>
              <a:p>
                <a:r>
                  <a:rPr lang="en-US">
                    <a:noFill/>
                  </a:rPr>
                  <a:t> </a:t>
                </a:r>
              </a:p>
            </p:txBody>
          </p:sp>
        </mc:Fallback>
      </mc:AlternateContent>
    </p:spTree>
    <p:extLst>
      <p:ext uri="{BB962C8B-B14F-4D97-AF65-F5344CB8AC3E}">
        <p14:creationId xmlns:p14="http://schemas.microsoft.com/office/powerpoint/2010/main" val="745968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9DF09D-DF0D-4B94-8CF6-A9AB074544F2}"/>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Surface (Readability) Implemented Metrics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B732C07-ADC2-4B48-BBF5-B479C53D224E}"/>
                  </a:ext>
                </a:extLst>
              </p:cNvPr>
              <p:cNvSpPr>
                <a:spLocks noGrp="1"/>
              </p:cNvSpPr>
              <p:nvPr>
                <p:ph idx="1"/>
              </p:nvPr>
            </p:nvSpPr>
            <p:spPr>
              <a:xfrm>
                <a:off x="4976031" y="963877"/>
                <a:ext cx="6377769" cy="4930246"/>
              </a:xfrm>
            </p:spPr>
            <p:txBody>
              <a:bodyPr anchor="ctr">
                <a:normAutofit/>
              </a:bodyPr>
              <a:lstStyle/>
              <a:p>
                <a:pPr lvl="0"/>
                <a:r>
                  <a:rPr lang="en-US" sz="2400"/>
                  <a:t>Unique Proper Noun Ratio (distPNR)</a:t>
                </a:r>
              </a:p>
              <a:p>
                <a:pPr lvl="1"/>
                <a14:m>
                  <m:oMath xmlns:m="http://schemas.openxmlformats.org/officeDocument/2006/math">
                    <m:r>
                      <a:rPr lang="en-US" i="1">
                        <a:latin typeface="Cambria Math" panose="02040503050406030204" pitchFamily="18" charset="0"/>
                      </a:rPr>
                      <m:t>𝑑𝑖𝑠𝑡𝑃𝑁𝑅</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𝑢𝑛𝑖𝑞𝑢𝑒</m:t>
                        </m:r>
                        <m:r>
                          <a:rPr lang="en-US" i="1">
                            <a:latin typeface="Cambria Math" panose="02040503050406030204" pitchFamily="18" charset="0"/>
                          </a:rPr>
                          <m:t>_</m:t>
                        </m:r>
                        <m:r>
                          <a:rPr lang="en-US" i="1">
                            <a:latin typeface="Cambria Math" panose="02040503050406030204" pitchFamily="18" charset="0"/>
                          </a:rPr>
                          <m:t>𝑝𝑟𝑜𝑝𝑒𝑟</m:t>
                        </m:r>
                        <m:r>
                          <a:rPr lang="en-US" i="1">
                            <a:latin typeface="Cambria Math" panose="02040503050406030204" pitchFamily="18" charset="0"/>
                          </a:rPr>
                          <m:t>_</m:t>
                        </m:r>
                        <m:r>
                          <a:rPr lang="en-US" i="1">
                            <a:latin typeface="Cambria Math" panose="02040503050406030204" pitchFamily="18" charset="0"/>
                          </a:rPr>
                          <m:t>𝑛𝑜𝑢𝑛𝑠</m:t>
                        </m:r>
                      </m:num>
                      <m:den>
                        <m:r>
                          <a:rPr lang="en-US" i="1">
                            <a:latin typeface="Cambria Math" panose="02040503050406030204" pitchFamily="18" charset="0"/>
                          </a:rPr>
                          <m:t>#</m:t>
                        </m:r>
                        <m:r>
                          <a:rPr lang="en-US" i="1">
                            <a:latin typeface="Cambria Math" panose="02040503050406030204" pitchFamily="18" charset="0"/>
                          </a:rPr>
                          <m:t>𝑤𝑜𝑟𝑑𝑠</m:t>
                        </m:r>
                      </m:den>
                    </m:f>
                  </m:oMath>
                </a14:m>
                <a:endParaRPr lang="en-US" dirty="0"/>
              </a:p>
              <a:p>
                <a:pPr lvl="1"/>
                <a:r>
                  <a:rPr lang="en-US" dirty="0"/>
                  <a:t>The variation of PNR.</a:t>
                </a:r>
              </a:p>
              <a:p>
                <a:pPr lvl="0"/>
                <a:r>
                  <a:rPr lang="en-US" sz="2400"/>
                  <a:t>Average Word Length</a:t>
                </a:r>
              </a:p>
              <a:p>
                <a:pPr lvl="1"/>
                <a14:m>
                  <m:oMath xmlns:m="http://schemas.openxmlformats.org/officeDocument/2006/math">
                    <m:r>
                      <a:rPr lang="en-US" i="1">
                        <a:latin typeface="Cambria Math" panose="02040503050406030204" pitchFamily="18" charset="0"/>
                      </a:rPr>
                      <m:t>𝐴𝑊𝐿</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𝑐h𝑎𝑟𝑎𝑐𝑡𝑒𝑟𝑠</m:t>
                        </m:r>
                      </m:num>
                      <m:den>
                        <m:r>
                          <a:rPr lang="en-US" i="1">
                            <a:latin typeface="Cambria Math" panose="02040503050406030204" pitchFamily="18" charset="0"/>
                          </a:rPr>
                          <m:t>#</m:t>
                        </m:r>
                        <m:r>
                          <a:rPr lang="en-US" i="1">
                            <a:latin typeface="Cambria Math" panose="02040503050406030204" pitchFamily="18" charset="0"/>
                          </a:rPr>
                          <m:t>𝑤𝑜𝑟𝑑𝑠</m:t>
                        </m:r>
                      </m:den>
                    </m:f>
                  </m:oMath>
                </a14:m>
                <a:endParaRPr lang="en-US" dirty="0"/>
              </a:p>
              <a:p>
                <a:pPr lvl="1"/>
                <a:r>
                  <a:rPr lang="en-US" dirty="0"/>
                  <a:t>The intuition behind this is that words with fewer characters are more readable.</a:t>
                </a:r>
              </a:p>
              <a:p>
                <a:pPr lvl="0"/>
                <a:r>
                  <a:rPr lang="en-US" sz="2400"/>
                  <a:t>Average Sentence Length (ASL)</a:t>
                </a:r>
              </a:p>
              <a:p>
                <a:pPr lvl="1"/>
                <a14:m>
                  <m:oMath xmlns:m="http://schemas.openxmlformats.org/officeDocument/2006/math">
                    <m:r>
                      <a:rPr lang="en-US" i="1">
                        <a:latin typeface="Cambria Math" panose="02040503050406030204" pitchFamily="18" charset="0"/>
                      </a:rPr>
                      <m:t>𝐴𝑆𝐿</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𝑤𝑜𝑟𝑑𝑠</m:t>
                        </m:r>
                      </m:num>
                      <m:den>
                        <m:r>
                          <a:rPr lang="en-US" i="1">
                            <a:latin typeface="Cambria Math" panose="02040503050406030204" pitchFamily="18" charset="0"/>
                          </a:rPr>
                          <m:t>#</m:t>
                        </m:r>
                        <m:r>
                          <a:rPr lang="en-US" i="1">
                            <a:latin typeface="Cambria Math" panose="02040503050406030204" pitchFamily="18" charset="0"/>
                          </a:rPr>
                          <m:t>𝑠𝑒𝑛𝑡𝑒𝑛𝑐𝑒𝑠</m:t>
                        </m:r>
                      </m:den>
                    </m:f>
                  </m:oMath>
                </a14:m>
                <a:endParaRPr lang="en-US" dirty="0"/>
              </a:p>
              <a:p>
                <a:pPr lvl="1"/>
                <a:r>
                  <a:rPr lang="en-US" dirty="0"/>
                  <a:t>Long sentences depict harder text for understanding.</a:t>
                </a:r>
              </a:p>
              <a:p>
                <a:pPr marL="0" indent="0">
                  <a:buNone/>
                </a:pPr>
                <a:endParaRPr lang="en-US" sz="2400"/>
              </a:p>
            </p:txBody>
          </p:sp>
        </mc:Choice>
        <mc:Fallback>
          <p:sp>
            <p:nvSpPr>
              <p:cNvPr id="3" name="Content Placeholder 2">
                <a:extLst>
                  <a:ext uri="{FF2B5EF4-FFF2-40B4-BE49-F238E27FC236}">
                    <a16:creationId xmlns:a16="http://schemas.microsoft.com/office/drawing/2014/main" id="{8B732C07-ADC2-4B48-BBF5-B479C53D224E}"/>
                  </a:ext>
                </a:extLst>
              </p:cNvPr>
              <p:cNvSpPr>
                <a:spLocks noGrp="1" noRot="1" noChangeAspect="1" noMove="1" noResize="1" noEditPoints="1" noAdjustHandles="1" noChangeArrowheads="1" noChangeShapeType="1" noTextEdit="1"/>
              </p:cNvSpPr>
              <p:nvPr>
                <p:ph idx="1"/>
              </p:nvPr>
            </p:nvSpPr>
            <p:spPr>
              <a:xfrm>
                <a:off x="4976031" y="963877"/>
                <a:ext cx="6377769" cy="4930246"/>
              </a:xfrm>
              <a:blipFill>
                <a:blip r:embed="rId2"/>
                <a:stretch>
                  <a:fillRect l="-1242" t="-4944"/>
                </a:stretch>
              </a:blipFill>
            </p:spPr>
            <p:txBody>
              <a:bodyPr/>
              <a:lstStyle/>
              <a:p>
                <a:r>
                  <a:rPr lang="en-US">
                    <a:noFill/>
                  </a:rPr>
                  <a:t> </a:t>
                </a:r>
              </a:p>
            </p:txBody>
          </p:sp>
        </mc:Fallback>
      </mc:AlternateContent>
    </p:spTree>
    <p:extLst>
      <p:ext uri="{BB962C8B-B14F-4D97-AF65-F5344CB8AC3E}">
        <p14:creationId xmlns:p14="http://schemas.microsoft.com/office/powerpoint/2010/main" val="3290529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9DF09D-DF0D-4B94-8CF6-A9AB074544F2}"/>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Surface (Readability) Implemented Metrics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B732C07-ADC2-4B48-BBF5-B479C53D224E}"/>
                  </a:ext>
                </a:extLst>
              </p:cNvPr>
              <p:cNvSpPr>
                <a:spLocks noGrp="1"/>
              </p:cNvSpPr>
              <p:nvPr>
                <p:ph idx="1"/>
              </p:nvPr>
            </p:nvSpPr>
            <p:spPr>
              <a:xfrm>
                <a:off x="4976031" y="963877"/>
                <a:ext cx="6377769" cy="4930246"/>
              </a:xfrm>
            </p:spPr>
            <p:txBody>
              <a:bodyPr anchor="ctr">
                <a:normAutofit/>
              </a:bodyPr>
              <a:lstStyle/>
              <a:p>
                <a:pPr lvl="0"/>
                <a:r>
                  <a:rPr lang="en-US" sz="2400"/>
                  <a:t>Noun Ration (NR)</a:t>
                </a:r>
              </a:p>
              <a:p>
                <a:pPr lvl="1"/>
                <a14:m>
                  <m:oMath xmlns:m="http://schemas.openxmlformats.org/officeDocument/2006/math">
                    <m:r>
                      <a:rPr lang="en-US" i="1">
                        <a:latin typeface="Cambria Math" panose="02040503050406030204" pitchFamily="18" charset="0"/>
                      </a:rPr>
                      <m:t>𝑁𝑅</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𝑛𝑜𝑢𝑛𝑠</m:t>
                        </m:r>
                      </m:num>
                      <m:den>
                        <m:r>
                          <a:rPr lang="en-US" i="1">
                            <a:latin typeface="Cambria Math" panose="02040503050406030204" pitchFamily="18" charset="0"/>
                          </a:rPr>
                          <m:t>#</m:t>
                        </m:r>
                        <m:r>
                          <a:rPr lang="en-US" i="1">
                            <a:latin typeface="Cambria Math" panose="02040503050406030204" pitchFamily="18" charset="0"/>
                          </a:rPr>
                          <m:t>𝑤𝑜𝑟𝑑𝑠</m:t>
                        </m:r>
                      </m:den>
                    </m:f>
                  </m:oMath>
                </a14:m>
                <a:endParaRPr lang="en-US" dirty="0"/>
              </a:p>
              <a:p>
                <a:pPr lvl="1"/>
                <a:r>
                  <a:rPr lang="en-US" dirty="0"/>
                  <a:t>The idea is that noun massive text is harder for understanding.</a:t>
                </a:r>
              </a:p>
              <a:p>
                <a:pPr lvl="0"/>
                <a:r>
                  <a:rPr lang="en-US" sz="2400"/>
                  <a:t>Pronoun Ratio (PR)</a:t>
                </a:r>
              </a:p>
              <a:p>
                <a:pPr lvl="1"/>
                <a14:m>
                  <m:oMath xmlns:m="http://schemas.openxmlformats.org/officeDocument/2006/math">
                    <m:r>
                      <a:rPr lang="en-US" i="1">
                        <a:latin typeface="Cambria Math" panose="02040503050406030204" pitchFamily="18" charset="0"/>
                      </a:rPr>
                      <m:t>𝑃𝑅</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𝑝𝑟𝑜𝑛𝑜𝑢𝑛𝑠</m:t>
                        </m:r>
                      </m:num>
                      <m:den>
                        <m:r>
                          <a:rPr lang="en-US" i="1">
                            <a:latin typeface="Cambria Math" panose="02040503050406030204" pitchFamily="18" charset="0"/>
                          </a:rPr>
                          <m:t>#</m:t>
                        </m:r>
                        <m:r>
                          <a:rPr lang="en-US" i="1">
                            <a:latin typeface="Cambria Math" panose="02040503050406030204" pitchFamily="18" charset="0"/>
                          </a:rPr>
                          <m:t>𝑤𝑜𝑟𝑑𝑠</m:t>
                        </m:r>
                      </m:den>
                    </m:f>
                  </m:oMath>
                </a14:m>
                <a:endParaRPr lang="en-US" dirty="0"/>
              </a:p>
              <a:p>
                <a:pPr lvl="1"/>
                <a:r>
                  <a:rPr lang="en-US" dirty="0"/>
                  <a:t>As more a text contains pronouns as less it is clear.</a:t>
                </a:r>
              </a:p>
              <a:p>
                <a:pPr marL="0" indent="0">
                  <a:buNone/>
                </a:pPr>
                <a:endParaRPr lang="en-US" sz="2400"/>
              </a:p>
            </p:txBody>
          </p:sp>
        </mc:Choice>
        <mc:Fallback>
          <p:sp>
            <p:nvSpPr>
              <p:cNvPr id="3" name="Content Placeholder 2">
                <a:extLst>
                  <a:ext uri="{FF2B5EF4-FFF2-40B4-BE49-F238E27FC236}">
                    <a16:creationId xmlns:a16="http://schemas.microsoft.com/office/drawing/2014/main" id="{8B732C07-ADC2-4B48-BBF5-B479C53D224E}"/>
                  </a:ext>
                </a:extLst>
              </p:cNvPr>
              <p:cNvSpPr>
                <a:spLocks noGrp="1" noRot="1" noChangeAspect="1" noMove="1" noResize="1" noEditPoints="1" noAdjustHandles="1" noChangeArrowheads="1" noChangeShapeType="1" noTextEdit="1"/>
              </p:cNvSpPr>
              <p:nvPr>
                <p:ph idx="1"/>
              </p:nvPr>
            </p:nvSpPr>
            <p:spPr>
              <a:xfrm>
                <a:off x="4976031" y="963877"/>
                <a:ext cx="6377769" cy="4930246"/>
              </a:xfrm>
              <a:blipFill>
                <a:blip r:embed="rId2"/>
                <a:stretch>
                  <a:fillRect l="-1242" r="-2388"/>
                </a:stretch>
              </a:blipFill>
            </p:spPr>
            <p:txBody>
              <a:bodyPr/>
              <a:lstStyle/>
              <a:p>
                <a:r>
                  <a:rPr lang="en-US">
                    <a:noFill/>
                  </a:rPr>
                  <a:t> </a:t>
                </a:r>
              </a:p>
            </p:txBody>
          </p:sp>
        </mc:Fallback>
      </mc:AlternateContent>
    </p:spTree>
    <p:extLst>
      <p:ext uri="{BB962C8B-B14F-4D97-AF65-F5344CB8AC3E}">
        <p14:creationId xmlns:p14="http://schemas.microsoft.com/office/powerpoint/2010/main" val="2222997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9"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1"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D19DF09D-DF0D-4B94-8CF6-A9AB074544F2}"/>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Surface (Readability) – “Better” Values</a:t>
            </a:r>
          </a:p>
        </p:txBody>
      </p:sp>
      <p:graphicFrame>
        <p:nvGraphicFramePr>
          <p:cNvPr id="4" name="Content Placeholder 3">
            <a:extLst>
              <a:ext uri="{FF2B5EF4-FFF2-40B4-BE49-F238E27FC236}">
                <a16:creationId xmlns:a16="http://schemas.microsoft.com/office/drawing/2014/main" id="{58766940-DEC2-495A-B097-DFFA5B02F29F}"/>
              </a:ext>
            </a:extLst>
          </p:cNvPr>
          <p:cNvGraphicFramePr>
            <a:graphicFrameLocks noGrp="1"/>
          </p:cNvGraphicFramePr>
          <p:nvPr>
            <p:ph idx="1"/>
            <p:extLst>
              <p:ext uri="{D42A27DB-BD31-4B8C-83A1-F6EECF244321}">
                <p14:modId xmlns:p14="http://schemas.microsoft.com/office/powerpoint/2010/main" val="1288736019"/>
              </p:ext>
            </p:extLst>
          </p:nvPr>
        </p:nvGraphicFramePr>
        <p:xfrm>
          <a:off x="5084679" y="685800"/>
          <a:ext cx="6343818" cy="5105403"/>
        </p:xfrm>
        <a:graphic>
          <a:graphicData uri="http://schemas.openxmlformats.org/drawingml/2006/table">
            <a:tbl>
              <a:tblPr firstRow="1" firstCol="1" bandRow="1">
                <a:tableStyleId>{5C22544A-7EE6-4342-B048-85BDC9FD1C3A}</a:tableStyleId>
              </a:tblPr>
              <a:tblGrid>
                <a:gridCol w="1931498">
                  <a:extLst>
                    <a:ext uri="{9D8B030D-6E8A-4147-A177-3AD203B41FA5}">
                      <a16:colId xmlns:a16="http://schemas.microsoft.com/office/drawing/2014/main" val="2534140158"/>
                    </a:ext>
                  </a:extLst>
                </a:gridCol>
                <a:gridCol w="4412320">
                  <a:extLst>
                    <a:ext uri="{9D8B030D-6E8A-4147-A177-3AD203B41FA5}">
                      <a16:colId xmlns:a16="http://schemas.microsoft.com/office/drawing/2014/main" val="3259561488"/>
                    </a:ext>
                  </a:extLst>
                </a:gridCol>
              </a:tblGrid>
              <a:tr h="567267">
                <a:tc>
                  <a:txBody>
                    <a:bodyPr/>
                    <a:lstStyle/>
                    <a:p>
                      <a:pPr marL="0" marR="0" algn="ctr" rtl="0">
                        <a:lnSpc>
                          <a:spcPct val="115000"/>
                        </a:lnSpc>
                        <a:spcBef>
                          <a:spcPts val="0"/>
                        </a:spcBef>
                        <a:spcAft>
                          <a:spcPts val="1000"/>
                        </a:spcAft>
                      </a:pPr>
                      <a:r>
                        <a:rPr lang="en-US" sz="3100"/>
                        <a:t>Metric</a:t>
                      </a:r>
                    </a:p>
                  </a:txBody>
                  <a:tcPr marL="119611" marR="119611" marT="0" marB="0"/>
                </a:tc>
                <a:tc>
                  <a:txBody>
                    <a:bodyPr/>
                    <a:lstStyle/>
                    <a:p>
                      <a:pPr marL="0" marR="0" algn="l" rtl="0">
                        <a:lnSpc>
                          <a:spcPct val="115000"/>
                        </a:lnSpc>
                        <a:spcBef>
                          <a:spcPts val="0"/>
                        </a:spcBef>
                        <a:spcAft>
                          <a:spcPts val="1000"/>
                        </a:spcAft>
                      </a:pPr>
                      <a:r>
                        <a:rPr lang="en-US" sz="3100"/>
                        <a:t>Is higher value better?</a:t>
                      </a:r>
                    </a:p>
                  </a:txBody>
                  <a:tcPr marL="119611" marR="119611" marT="0" marB="0"/>
                </a:tc>
                <a:extLst>
                  <a:ext uri="{0D108BD9-81ED-4DB2-BD59-A6C34878D82A}">
                    <a16:rowId xmlns:a16="http://schemas.microsoft.com/office/drawing/2014/main" val="3157452097"/>
                  </a:ext>
                </a:extLst>
              </a:tr>
              <a:tr h="567267">
                <a:tc>
                  <a:txBody>
                    <a:bodyPr/>
                    <a:lstStyle/>
                    <a:p>
                      <a:pPr marL="0" marR="0" algn="l" rtl="0">
                        <a:lnSpc>
                          <a:spcPct val="115000"/>
                        </a:lnSpc>
                        <a:spcBef>
                          <a:spcPts val="0"/>
                        </a:spcBef>
                        <a:spcAft>
                          <a:spcPts val="1000"/>
                        </a:spcAft>
                      </a:pPr>
                      <a:r>
                        <a:rPr lang="en-US" sz="3100"/>
                        <a:t>FRE</a:t>
                      </a:r>
                    </a:p>
                  </a:txBody>
                  <a:tcPr marL="119611" marR="119611" marT="0" marB="0"/>
                </a:tc>
                <a:tc>
                  <a:txBody>
                    <a:bodyPr/>
                    <a:lstStyle/>
                    <a:p>
                      <a:pPr marL="0" marR="0" algn="l" rtl="0">
                        <a:lnSpc>
                          <a:spcPct val="115000"/>
                        </a:lnSpc>
                        <a:spcBef>
                          <a:spcPts val="0"/>
                        </a:spcBef>
                        <a:spcAft>
                          <a:spcPts val="1000"/>
                        </a:spcAft>
                      </a:pPr>
                      <a:r>
                        <a:rPr lang="en-US" sz="3100"/>
                        <a:t>Yes</a:t>
                      </a:r>
                    </a:p>
                  </a:txBody>
                  <a:tcPr marL="119611" marR="119611" marT="0" marB="0"/>
                </a:tc>
                <a:extLst>
                  <a:ext uri="{0D108BD9-81ED-4DB2-BD59-A6C34878D82A}">
                    <a16:rowId xmlns:a16="http://schemas.microsoft.com/office/drawing/2014/main" val="490082196"/>
                  </a:ext>
                </a:extLst>
              </a:tr>
              <a:tr h="567267">
                <a:tc>
                  <a:txBody>
                    <a:bodyPr/>
                    <a:lstStyle/>
                    <a:p>
                      <a:pPr marL="0" marR="0" algn="l" rtl="0">
                        <a:lnSpc>
                          <a:spcPct val="115000"/>
                        </a:lnSpc>
                        <a:spcBef>
                          <a:spcPts val="0"/>
                        </a:spcBef>
                        <a:spcAft>
                          <a:spcPts val="1000"/>
                        </a:spcAft>
                      </a:pPr>
                      <a:r>
                        <a:rPr lang="en-US" sz="3100"/>
                        <a:t>OVIX</a:t>
                      </a:r>
                    </a:p>
                  </a:txBody>
                  <a:tcPr marL="119611" marR="119611" marT="0" marB="0"/>
                </a:tc>
                <a:tc>
                  <a:txBody>
                    <a:bodyPr/>
                    <a:lstStyle/>
                    <a:p>
                      <a:pPr marL="0" marR="0" algn="l" rtl="0">
                        <a:lnSpc>
                          <a:spcPct val="115000"/>
                        </a:lnSpc>
                        <a:spcBef>
                          <a:spcPts val="0"/>
                        </a:spcBef>
                        <a:spcAft>
                          <a:spcPts val="1000"/>
                        </a:spcAft>
                      </a:pPr>
                      <a:r>
                        <a:rPr lang="en-US" sz="3100"/>
                        <a:t>Yes</a:t>
                      </a:r>
                    </a:p>
                  </a:txBody>
                  <a:tcPr marL="119611" marR="119611" marT="0" marB="0"/>
                </a:tc>
                <a:extLst>
                  <a:ext uri="{0D108BD9-81ED-4DB2-BD59-A6C34878D82A}">
                    <a16:rowId xmlns:a16="http://schemas.microsoft.com/office/drawing/2014/main" val="1373059948"/>
                  </a:ext>
                </a:extLst>
              </a:tr>
              <a:tr h="567267">
                <a:tc>
                  <a:txBody>
                    <a:bodyPr/>
                    <a:lstStyle/>
                    <a:p>
                      <a:pPr marL="0" marR="0" algn="l" rtl="0">
                        <a:lnSpc>
                          <a:spcPct val="115000"/>
                        </a:lnSpc>
                        <a:spcBef>
                          <a:spcPts val="0"/>
                        </a:spcBef>
                        <a:spcAft>
                          <a:spcPts val="1000"/>
                        </a:spcAft>
                      </a:pPr>
                      <a:r>
                        <a:rPr lang="en-US" sz="3100"/>
                        <a:t>PNR</a:t>
                      </a:r>
                    </a:p>
                  </a:txBody>
                  <a:tcPr marL="119611" marR="119611" marT="0" marB="0"/>
                </a:tc>
                <a:tc>
                  <a:txBody>
                    <a:bodyPr/>
                    <a:lstStyle/>
                    <a:p>
                      <a:pPr marL="0" marR="0" algn="l" rtl="0">
                        <a:lnSpc>
                          <a:spcPct val="115000"/>
                        </a:lnSpc>
                        <a:spcBef>
                          <a:spcPts val="0"/>
                        </a:spcBef>
                        <a:spcAft>
                          <a:spcPts val="1000"/>
                        </a:spcAft>
                      </a:pPr>
                      <a:r>
                        <a:rPr lang="en-US" sz="3100"/>
                        <a:t>Yes</a:t>
                      </a:r>
                    </a:p>
                  </a:txBody>
                  <a:tcPr marL="119611" marR="119611" marT="0" marB="0"/>
                </a:tc>
                <a:extLst>
                  <a:ext uri="{0D108BD9-81ED-4DB2-BD59-A6C34878D82A}">
                    <a16:rowId xmlns:a16="http://schemas.microsoft.com/office/drawing/2014/main" val="3624974651"/>
                  </a:ext>
                </a:extLst>
              </a:tr>
              <a:tr h="567267">
                <a:tc>
                  <a:txBody>
                    <a:bodyPr/>
                    <a:lstStyle/>
                    <a:p>
                      <a:pPr marL="0" marR="0" algn="l" rtl="0">
                        <a:lnSpc>
                          <a:spcPct val="115000"/>
                        </a:lnSpc>
                        <a:spcBef>
                          <a:spcPts val="0"/>
                        </a:spcBef>
                        <a:spcAft>
                          <a:spcPts val="1000"/>
                        </a:spcAft>
                      </a:pPr>
                      <a:r>
                        <a:rPr lang="en-US" sz="3100"/>
                        <a:t>distPNR</a:t>
                      </a:r>
                    </a:p>
                  </a:txBody>
                  <a:tcPr marL="119611" marR="119611" marT="0" marB="0"/>
                </a:tc>
                <a:tc>
                  <a:txBody>
                    <a:bodyPr/>
                    <a:lstStyle/>
                    <a:p>
                      <a:pPr marL="0" marR="0" algn="l" rtl="0">
                        <a:lnSpc>
                          <a:spcPct val="115000"/>
                        </a:lnSpc>
                        <a:spcBef>
                          <a:spcPts val="0"/>
                        </a:spcBef>
                        <a:spcAft>
                          <a:spcPts val="1000"/>
                        </a:spcAft>
                      </a:pPr>
                      <a:r>
                        <a:rPr lang="en-US" sz="3100"/>
                        <a:t>Yes</a:t>
                      </a:r>
                    </a:p>
                  </a:txBody>
                  <a:tcPr marL="119611" marR="119611" marT="0" marB="0"/>
                </a:tc>
                <a:extLst>
                  <a:ext uri="{0D108BD9-81ED-4DB2-BD59-A6C34878D82A}">
                    <a16:rowId xmlns:a16="http://schemas.microsoft.com/office/drawing/2014/main" val="2675960865"/>
                  </a:ext>
                </a:extLst>
              </a:tr>
              <a:tr h="567267">
                <a:tc>
                  <a:txBody>
                    <a:bodyPr/>
                    <a:lstStyle/>
                    <a:p>
                      <a:pPr marL="0" marR="0" algn="l" rtl="0">
                        <a:lnSpc>
                          <a:spcPct val="115000"/>
                        </a:lnSpc>
                        <a:spcBef>
                          <a:spcPts val="0"/>
                        </a:spcBef>
                        <a:spcAft>
                          <a:spcPts val="1000"/>
                        </a:spcAft>
                      </a:pPr>
                      <a:r>
                        <a:rPr lang="en-US" sz="3100"/>
                        <a:t>AWL</a:t>
                      </a:r>
                    </a:p>
                  </a:txBody>
                  <a:tcPr marL="119611" marR="119611" marT="0" marB="0"/>
                </a:tc>
                <a:tc>
                  <a:txBody>
                    <a:bodyPr/>
                    <a:lstStyle/>
                    <a:p>
                      <a:pPr marL="0" marR="0" algn="l" rtl="0">
                        <a:lnSpc>
                          <a:spcPct val="115000"/>
                        </a:lnSpc>
                        <a:spcBef>
                          <a:spcPts val="0"/>
                        </a:spcBef>
                        <a:spcAft>
                          <a:spcPts val="1000"/>
                        </a:spcAft>
                      </a:pPr>
                      <a:r>
                        <a:rPr lang="en-US" sz="3100"/>
                        <a:t>Opposite</a:t>
                      </a:r>
                    </a:p>
                  </a:txBody>
                  <a:tcPr marL="119611" marR="119611" marT="0" marB="0"/>
                </a:tc>
                <a:extLst>
                  <a:ext uri="{0D108BD9-81ED-4DB2-BD59-A6C34878D82A}">
                    <a16:rowId xmlns:a16="http://schemas.microsoft.com/office/drawing/2014/main" val="3841330802"/>
                  </a:ext>
                </a:extLst>
              </a:tr>
              <a:tr h="567267">
                <a:tc>
                  <a:txBody>
                    <a:bodyPr/>
                    <a:lstStyle/>
                    <a:p>
                      <a:pPr marL="0" marR="0" algn="l" rtl="0">
                        <a:lnSpc>
                          <a:spcPct val="115000"/>
                        </a:lnSpc>
                        <a:spcBef>
                          <a:spcPts val="0"/>
                        </a:spcBef>
                        <a:spcAft>
                          <a:spcPts val="1000"/>
                        </a:spcAft>
                      </a:pPr>
                      <a:r>
                        <a:rPr lang="en-US" sz="3100"/>
                        <a:t>ASL</a:t>
                      </a:r>
                    </a:p>
                  </a:txBody>
                  <a:tcPr marL="119611" marR="119611" marT="0" marB="0"/>
                </a:tc>
                <a:tc>
                  <a:txBody>
                    <a:bodyPr/>
                    <a:lstStyle/>
                    <a:p>
                      <a:pPr marL="0" marR="0" algn="l" rtl="0">
                        <a:lnSpc>
                          <a:spcPct val="115000"/>
                        </a:lnSpc>
                        <a:spcBef>
                          <a:spcPts val="0"/>
                        </a:spcBef>
                        <a:spcAft>
                          <a:spcPts val="1000"/>
                        </a:spcAft>
                      </a:pPr>
                      <a:r>
                        <a:rPr lang="en-US" sz="3100"/>
                        <a:t>Opposite</a:t>
                      </a:r>
                    </a:p>
                  </a:txBody>
                  <a:tcPr marL="119611" marR="119611" marT="0" marB="0"/>
                </a:tc>
                <a:extLst>
                  <a:ext uri="{0D108BD9-81ED-4DB2-BD59-A6C34878D82A}">
                    <a16:rowId xmlns:a16="http://schemas.microsoft.com/office/drawing/2014/main" val="3383079984"/>
                  </a:ext>
                </a:extLst>
              </a:tr>
              <a:tr h="567267">
                <a:tc>
                  <a:txBody>
                    <a:bodyPr/>
                    <a:lstStyle/>
                    <a:p>
                      <a:pPr marL="0" marR="0" algn="l" rtl="0">
                        <a:lnSpc>
                          <a:spcPct val="115000"/>
                        </a:lnSpc>
                        <a:spcBef>
                          <a:spcPts val="0"/>
                        </a:spcBef>
                        <a:spcAft>
                          <a:spcPts val="1000"/>
                        </a:spcAft>
                      </a:pPr>
                      <a:r>
                        <a:rPr lang="en-US" sz="3100"/>
                        <a:t>NR</a:t>
                      </a:r>
                    </a:p>
                  </a:txBody>
                  <a:tcPr marL="119611" marR="119611" marT="0" marB="0"/>
                </a:tc>
                <a:tc>
                  <a:txBody>
                    <a:bodyPr/>
                    <a:lstStyle/>
                    <a:p>
                      <a:pPr marL="0" marR="0" algn="l" rtl="0">
                        <a:lnSpc>
                          <a:spcPct val="115000"/>
                        </a:lnSpc>
                        <a:spcBef>
                          <a:spcPts val="0"/>
                        </a:spcBef>
                        <a:spcAft>
                          <a:spcPts val="1000"/>
                        </a:spcAft>
                      </a:pPr>
                      <a:r>
                        <a:rPr lang="en-US" sz="3100"/>
                        <a:t>Opposite</a:t>
                      </a:r>
                    </a:p>
                  </a:txBody>
                  <a:tcPr marL="119611" marR="119611" marT="0" marB="0"/>
                </a:tc>
                <a:extLst>
                  <a:ext uri="{0D108BD9-81ED-4DB2-BD59-A6C34878D82A}">
                    <a16:rowId xmlns:a16="http://schemas.microsoft.com/office/drawing/2014/main" val="3425319814"/>
                  </a:ext>
                </a:extLst>
              </a:tr>
              <a:tr h="567267">
                <a:tc>
                  <a:txBody>
                    <a:bodyPr/>
                    <a:lstStyle/>
                    <a:p>
                      <a:pPr marL="0" marR="0" algn="l" rtl="0">
                        <a:lnSpc>
                          <a:spcPct val="115000"/>
                        </a:lnSpc>
                        <a:spcBef>
                          <a:spcPts val="0"/>
                        </a:spcBef>
                        <a:spcAft>
                          <a:spcPts val="1000"/>
                        </a:spcAft>
                      </a:pPr>
                      <a:r>
                        <a:rPr lang="en-US" sz="3100"/>
                        <a:t>PR</a:t>
                      </a:r>
                    </a:p>
                  </a:txBody>
                  <a:tcPr marL="119611" marR="119611" marT="0" marB="0"/>
                </a:tc>
                <a:tc>
                  <a:txBody>
                    <a:bodyPr/>
                    <a:lstStyle/>
                    <a:p>
                      <a:pPr marL="0" marR="0" algn="l" rtl="0">
                        <a:lnSpc>
                          <a:spcPct val="115000"/>
                        </a:lnSpc>
                        <a:spcBef>
                          <a:spcPts val="0"/>
                        </a:spcBef>
                        <a:spcAft>
                          <a:spcPts val="1000"/>
                        </a:spcAft>
                      </a:pPr>
                      <a:r>
                        <a:rPr lang="en-US" sz="3100"/>
                        <a:t>Opposite</a:t>
                      </a:r>
                    </a:p>
                  </a:txBody>
                  <a:tcPr marL="119611" marR="119611" marT="0" marB="0"/>
                </a:tc>
                <a:extLst>
                  <a:ext uri="{0D108BD9-81ED-4DB2-BD59-A6C34878D82A}">
                    <a16:rowId xmlns:a16="http://schemas.microsoft.com/office/drawing/2014/main" val="448867394"/>
                  </a:ext>
                </a:extLst>
              </a:tr>
            </a:tbl>
          </a:graphicData>
        </a:graphic>
      </p:graphicFrame>
    </p:spTree>
    <p:extLst>
      <p:ext uri="{BB962C8B-B14F-4D97-AF65-F5344CB8AC3E}">
        <p14:creationId xmlns:p14="http://schemas.microsoft.com/office/powerpoint/2010/main" val="1532722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DC66906-AC6B-44C7-B36C-0D1C4629FF73}"/>
              </a:ext>
            </a:extLst>
          </p:cNvPr>
          <p:cNvSpPr>
            <a:spLocks noGrp="1"/>
          </p:cNvSpPr>
          <p:nvPr>
            <p:ph type="title"/>
          </p:nvPr>
        </p:nvSpPr>
        <p:spPr>
          <a:xfrm>
            <a:off x="863029" y="1012004"/>
            <a:ext cx="3416158" cy="4795408"/>
          </a:xfrm>
        </p:spPr>
        <p:txBody>
          <a:bodyPr>
            <a:normAutofit/>
          </a:bodyPr>
          <a:lstStyle/>
          <a:p>
            <a:r>
              <a:rPr lang="en-US">
                <a:solidFill>
                  <a:srgbClr val="FFFFFF"/>
                </a:solidFill>
              </a:rPr>
              <a:t>Statistical Analysis</a:t>
            </a:r>
          </a:p>
        </p:txBody>
      </p:sp>
      <p:graphicFrame>
        <p:nvGraphicFramePr>
          <p:cNvPr id="5" name="Content Placeholder 2">
            <a:extLst>
              <a:ext uri="{FF2B5EF4-FFF2-40B4-BE49-F238E27FC236}">
                <a16:creationId xmlns:a16="http://schemas.microsoft.com/office/drawing/2014/main" id="{1A976932-89B0-4707-BAFF-1077914F44DB}"/>
              </a:ext>
            </a:extLst>
          </p:cNvPr>
          <p:cNvGraphicFramePr>
            <a:graphicFrameLocks noGrp="1"/>
          </p:cNvGraphicFramePr>
          <p:nvPr>
            <p:ph idx="1"/>
            <p:extLst>
              <p:ext uri="{D42A27DB-BD31-4B8C-83A1-F6EECF244321}">
                <p14:modId xmlns:p14="http://schemas.microsoft.com/office/powerpoint/2010/main" val="75208466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5863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4E2E0C4-BB08-4F85-B9CA-29B2488624E1}"/>
              </a:ext>
            </a:extLst>
          </p:cNvPr>
          <p:cNvSpPr>
            <a:spLocks noGrp="1"/>
          </p:cNvSpPr>
          <p:nvPr>
            <p:ph type="title"/>
          </p:nvPr>
        </p:nvSpPr>
        <p:spPr>
          <a:xfrm>
            <a:off x="863029" y="1012004"/>
            <a:ext cx="3416158" cy="4795408"/>
          </a:xfrm>
        </p:spPr>
        <p:txBody>
          <a:bodyPr>
            <a:normAutofit/>
          </a:bodyPr>
          <a:lstStyle/>
          <a:p>
            <a:r>
              <a:rPr lang="en-US">
                <a:solidFill>
                  <a:srgbClr val="FFFFFF"/>
                </a:solidFill>
              </a:rPr>
              <a:t>Visual Statistics</a:t>
            </a:r>
          </a:p>
        </p:txBody>
      </p:sp>
      <p:graphicFrame>
        <p:nvGraphicFramePr>
          <p:cNvPr id="15" name="Content Placeholder 2">
            <a:extLst>
              <a:ext uri="{FF2B5EF4-FFF2-40B4-BE49-F238E27FC236}">
                <a16:creationId xmlns:a16="http://schemas.microsoft.com/office/drawing/2014/main" id="{EA5D4CEC-E3A3-4DF0-AEC1-142B48F2231F}"/>
              </a:ext>
            </a:extLst>
          </p:cNvPr>
          <p:cNvGraphicFramePr>
            <a:graphicFrameLocks noGrp="1"/>
          </p:cNvGraphicFramePr>
          <p:nvPr>
            <p:ph idx="1"/>
            <p:extLst>
              <p:ext uri="{D42A27DB-BD31-4B8C-83A1-F6EECF244321}">
                <p14:modId xmlns:p14="http://schemas.microsoft.com/office/powerpoint/2010/main" val="227488630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0636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3637E5-EE33-49E0-9700-2371C1A1F451}"/>
              </a:ext>
            </a:extLst>
          </p:cNvPr>
          <p:cNvSpPr>
            <a:spLocks noGrp="1"/>
          </p:cNvSpPr>
          <p:nvPr>
            <p:ph type="title"/>
          </p:nvPr>
        </p:nvSpPr>
        <p:spPr>
          <a:xfrm>
            <a:off x="863029" y="1012004"/>
            <a:ext cx="3416158" cy="4795408"/>
          </a:xfrm>
        </p:spPr>
        <p:txBody>
          <a:bodyPr>
            <a:normAutofit/>
          </a:bodyPr>
          <a:lstStyle/>
          <a:p>
            <a:r>
              <a:rPr lang="en-US" sz="3700">
                <a:solidFill>
                  <a:srgbClr val="FFFFFF"/>
                </a:solidFill>
              </a:rPr>
              <a:t>Implementation Forewords</a:t>
            </a:r>
          </a:p>
        </p:txBody>
      </p:sp>
      <p:graphicFrame>
        <p:nvGraphicFramePr>
          <p:cNvPr id="5" name="Content Placeholder 2">
            <a:extLst>
              <a:ext uri="{FF2B5EF4-FFF2-40B4-BE49-F238E27FC236}">
                <a16:creationId xmlns:a16="http://schemas.microsoft.com/office/drawing/2014/main" id="{1A8C920C-634F-48B9-AF96-303177CDA81A}"/>
              </a:ext>
            </a:extLst>
          </p:cNvPr>
          <p:cNvGraphicFramePr>
            <a:graphicFrameLocks noGrp="1"/>
          </p:cNvGraphicFramePr>
          <p:nvPr>
            <p:ph idx="1"/>
            <p:extLst>
              <p:ext uri="{D42A27DB-BD31-4B8C-83A1-F6EECF244321}">
                <p14:modId xmlns:p14="http://schemas.microsoft.com/office/powerpoint/2010/main" val="11458804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2195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DFF650-DC66-40E1-8A66-9BE6F84EC4E0}"/>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Why DSL?</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A37526E-1A95-43F6-82BE-71D2619E2192}"/>
              </a:ext>
            </a:extLst>
          </p:cNvPr>
          <p:cNvSpPr>
            <a:spLocks noGrp="1"/>
          </p:cNvSpPr>
          <p:nvPr>
            <p:ph idx="1"/>
          </p:nvPr>
        </p:nvSpPr>
        <p:spPr>
          <a:xfrm>
            <a:off x="4976031" y="963877"/>
            <a:ext cx="6377769" cy="4930246"/>
          </a:xfrm>
        </p:spPr>
        <p:txBody>
          <a:bodyPr anchor="ctr">
            <a:normAutofit/>
          </a:bodyPr>
          <a:lstStyle/>
          <a:p>
            <a:r>
              <a:rPr lang="en-US" sz="2400"/>
              <a:t>“The why behind” is to allow “externalization” for the metric calculations [a framework for further externalization]</a:t>
            </a:r>
          </a:p>
          <a:p>
            <a:r>
              <a:rPr lang="en-US" sz="2400"/>
              <a:t>OOP is highly “static” for this task </a:t>
            </a:r>
          </a:p>
          <a:p>
            <a:r>
              <a:rPr lang="en-US" sz="2400"/>
              <a:t>Just an opinion: Stanford Core NLP works in OOP way… Only Stanford Core NLP can extend it… Only Stanford Core NLP knows what is thread safe there… Only Stanford Core NLP knows how to add caching… “You want a banana you’ve got a jungle… with a monkey holding your banana”</a:t>
            </a:r>
          </a:p>
        </p:txBody>
      </p:sp>
    </p:spTree>
    <p:extLst>
      <p:ext uri="{BB962C8B-B14F-4D97-AF65-F5344CB8AC3E}">
        <p14:creationId xmlns:p14="http://schemas.microsoft.com/office/powerpoint/2010/main" val="1227063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DF33B34-C404-45E0-8B4B-5B40AAEA3C94}"/>
              </a:ext>
            </a:extLst>
          </p:cNvPr>
          <p:cNvSpPr>
            <a:spLocks noGrp="1"/>
          </p:cNvSpPr>
          <p:nvPr>
            <p:ph type="title"/>
          </p:nvPr>
        </p:nvSpPr>
        <p:spPr>
          <a:xfrm>
            <a:off x="863029" y="1012004"/>
            <a:ext cx="3416158" cy="4795408"/>
          </a:xfrm>
        </p:spPr>
        <p:txBody>
          <a:bodyPr>
            <a:normAutofit/>
          </a:bodyPr>
          <a:lstStyle/>
          <a:p>
            <a:r>
              <a:rPr lang="en-US">
                <a:solidFill>
                  <a:srgbClr val="FFFFFF"/>
                </a:solidFill>
              </a:rPr>
              <a:t>Problem Statement - What</a:t>
            </a:r>
          </a:p>
        </p:txBody>
      </p:sp>
      <p:graphicFrame>
        <p:nvGraphicFramePr>
          <p:cNvPr id="5" name="Content Placeholder 2">
            <a:extLst>
              <a:ext uri="{FF2B5EF4-FFF2-40B4-BE49-F238E27FC236}">
                <a16:creationId xmlns:a16="http://schemas.microsoft.com/office/drawing/2014/main" id="{FBDB7E1C-F501-4898-9129-9F24EEDE62DE}"/>
              </a:ext>
            </a:extLst>
          </p:cNvPr>
          <p:cNvGraphicFramePr>
            <a:graphicFrameLocks noGrp="1"/>
          </p:cNvGraphicFramePr>
          <p:nvPr>
            <p:ph idx="1"/>
            <p:extLst>
              <p:ext uri="{D42A27DB-BD31-4B8C-83A1-F6EECF244321}">
                <p14:modId xmlns:p14="http://schemas.microsoft.com/office/powerpoint/2010/main" val="134951843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0871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999DE-DFE5-4A2A-BBED-A94FF397E110}"/>
              </a:ext>
            </a:extLst>
          </p:cNvPr>
          <p:cNvSpPr>
            <a:spLocks noGrp="1"/>
          </p:cNvSpPr>
          <p:nvPr>
            <p:ph type="title"/>
          </p:nvPr>
        </p:nvSpPr>
        <p:spPr>
          <a:xfrm>
            <a:off x="838200" y="365125"/>
            <a:ext cx="10515600" cy="1325563"/>
          </a:xfrm>
        </p:spPr>
        <p:txBody>
          <a:bodyPr/>
          <a:lstStyle/>
          <a:p>
            <a:r>
              <a:rPr lang="en-US"/>
              <a:t>DSL in Action</a:t>
            </a:r>
            <a:endParaRPr lang="en-US" dirty="0"/>
          </a:p>
        </p:txBody>
      </p:sp>
      <p:sp>
        <p:nvSpPr>
          <p:cNvPr id="4" name="Content Placeholder 3">
            <a:extLst>
              <a:ext uri="{FF2B5EF4-FFF2-40B4-BE49-F238E27FC236}">
                <a16:creationId xmlns:a16="http://schemas.microsoft.com/office/drawing/2014/main" id="{04F1CAC1-30FE-4BC2-AFC8-A45B9112E82C}"/>
              </a:ext>
            </a:extLst>
          </p:cNvPr>
          <p:cNvSpPr>
            <a:spLocks noGrp="1"/>
          </p:cNvSpPr>
          <p:nvPr>
            <p:ph idx="1"/>
          </p:nvPr>
        </p:nvSpPr>
        <p:spPr>
          <a:xfrm>
            <a:off x="838200" y="1825625"/>
            <a:ext cx="10515600" cy="4351338"/>
          </a:xfrm>
        </p:spPr>
        <p:txBody>
          <a:bodyPr>
            <a:normAutofit/>
          </a:bodyPr>
          <a:lstStyle/>
          <a:p>
            <a:pPr marL="0" indent="0">
              <a:buNone/>
            </a:pPr>
            <a:r>
              <a:rPr lang="en-US" sz="1500"/>
              <a:t>TextPipeline&lt;</a:t>
            </a:r>
            <a:r>
              <a:rPr lang="en-US" sz="1500" dirty="0"/>
              <a:t>String, List&lt;String</a:t>
            </a:r>
            <a:r>
              <a:rPr lang="en-US" sz="1500"/>
              <a:t>&gt;&gt; initialPipeline </a:t>
            </a:r>
            <a:r>
              <a:rPr lang="en-US" sz="1500" dirty="0"/>
              <a:t>= </a:t>
            </a:r>
            <a:r>
              <a:rPr lang="en-US" sz="1500" b="1"/>
              <a:t>new </a:t>
            </a:r>
            <a:r>
              <a:rPr lang="en-US" sz="1500"/>
              <a:t>TextPipeline&lt;&gt;(</a:t>
            </a:r>
            <a:r>
              <a:rPr lang="en-US" sz="1500" b="1"/>
              <a:t>new </a:t>
            </a:r>
            <a:r>
              <a:rPr lang="en-US" sz="1500"/>
              <a:t>FileToStringProcessor())</a:t>
            </a:r>
            <a:br>
              <a:rPr lang="en-US" sz="1500" dirty="0"/>
            </a:br>
            <a:r>
              <a:rPr lang="en-US" sz="1500" dirty="0"/>
              <a:t>        .pipe(</a:t>
            </a:r>
            <a:r>
              <a:rPr lang="en-US" sz="1500" b="1"/>
              <a:t>new </a:t>
            </a:r>
            <a:r>
              <a:rPr lang="en-US" sz="1500"/>
              <a:t>TextToTokensProcessor())</a:t>
            </a:r>
            <a:br>
              <a:rPr lang="en-US" sz="1500" dirty="0"/>
            </a:br>
            <a:r>
              <a:rPr lang="en-US" sz="1500"/>
              <a:t>        .pipeIf(filters.contains(Constants.</a:t>
            </a:r>
            <a:r>
              <a:rPr lang="en-US" sz="1500" b="1" i="1"/>
              <a:t>LOWER_CASE_FILTER</a:t>
            </a:r>
            <a:r>
              <a:rPr lang="en-US" sz="1500"/>
              <a:t>), </a:t>
            </a:r>
            <a:r>
              <a:rPr lang="en-US" sz="1500" b="1"/>
              <a:t>new </a:t>
            </a:r>
            <a:r>
              <a:rPr lang="en-US" sz="1500"/>
              <a:t>LowerCaseFilterProcessor())</a:t>
            </a:r>
            <a:br>
              <a:rPr lang="en-US" sz="1500" dirty="0"/>
            </a:br>
            <a:r>
              <a:rPr lang="en-US" sz="1500"/>
              <a:t>        .pipeIf(filters.contains(Constants.</a:t>
            </a:r>
            <a:r>
              <a:rPr lang="en-US" sz="1500" b="1" i="1"/>
              <a:t>PUNCTUATION_FILTER</a:t>
            </a:r>
            <a:r>
              <a:rPr lang="en-US" sz="1500"/>
              <a:t>), </a:t>
            </a:r>
            <a:r>
              <a:rPr lang="en-US" sz="1500" b="1"/>
              <a:t>new </a:t>
            </a:r>
            <a:r>
              <a:rPr lang="en-US" sz="1500"/>
              <a:t>PunctuationFilterProcessor())</a:t>
            </a:r>
            <a:br>
              <a:rPr lang="en-US" sz="1500" dirty="0"/>
            </a:br>
            <a:r>
              <a:rPr lang="en-US" sz="1500"/>
              <a:t>        .pipeIf(filters.contains(Constants.</a:t>
            </a:r>
            <a:r>
              <a:rPr lang="en-US" sz="1500" b="1" i="1"/>
              <a:t>STOP_WORDS_REMOVAL_FILTER</a:t>
            </a:r>
            <a:r>
              <a:rPr lang="en-US" sz="1500"/>
              <a:t>), </a:t>
            </a:r>
            <a:r>
              <a:rPr lang="en-US" sz="1500" b="1"/>
              <a:t>new </a:t>
            </a:r>
            <a:r>
              <a:rPr lang="en-US" sz="1500"/>
              <a:t>StopwordsRemovalFilterProcessor())</a:t>
            </a:r>
            <a:br>
              <a:rPr lang="en-US" sz="1500" dirty="0"/>
            </a:br>
            <a:r>
              <a:rPr lang="en-US" sz="1500"/>
              <a:t>        .pipeIf(filters.contains(Constants.</a:t>
            </a:r>
            <a:r>
              <a:rPr lang="en-US" sz="1500" b="1" i="1"/>
              <a:t>PORTER_STEMMER_FILTER</a:t>
            </a:r>
            <a:r>
              <a:rPr lang="en-US" sz="1500"/>
              <a:t>), </a:t>
            </a:r>
            <a:r>
              <a:rPr lang="en-US" sz="1500" b="1"/>
              <a:t>new </a:t>
            </a:r>
            <a:r>
              <a:rPr lang="en-US" sz="1500"/>
              <a:t>PorterStemmerFilterProcessor())</a:t>
            </a:r>
            <a:br>
              <a:rPr lang="en-US" sz="1500" dirty="0"/>
            </a:br>
            <a:r>
              <a:rPr lang="en-US" sz="1500"/>
              <a:t>        .cacheIn(CacheMemoryTextProcessor::</a:t>
            </a:r>
            <a:r>
              <a:rPr lang="en-US" sz="1500" b="1" dirty="0"/>
              <a:t>new</a:t>
            </a:r>
            <a:r>
              <a:rPr lang="en-US" sz="1500" dirty="0"/>
              <a:t>)</a:t>
            </a:r>
            <a:br>
              <a:rPr lang="en-US" sz="1500" dirty="0"/>
            </a:br>
            <a:r>
              <a:rPr lang="en-US" sz="1500" dirty="0"/>
              <a:t>        .</a:t>
            </a:r>
            <a:r>
              <a:rPr lang="en-US" sz="1500"/>
              <a:t>extract(tokensExtractor);</a:t>
            </a:r>
            <a:endParaRPr lang="en-US" sz="1500" dirty="0"/>
          </a:p>
          <a:p>
            <a:pPr marL="0" indent="0">
              <a:buNone/>
            </a:pPr>
            <a:endParaRPr lang="en-US" sz="1500" dirty="0"/>
          </a:p>
          <a:p>
            <a:pPr marL="0" indent="0">
              <a:buNone/>
            </a:pPr>
            <a:r>
              <a:rPr lang="en-US" sz="1400"/>
              <a:t>initialPipeline.pipe(</a:t>
            </a:r>
            <a:r>
              <a:rPr lang="en-US" sz="1400" b="1"/>
              <a:t>new </a:t>
            </a:r>
            <a:r>
              <a:rPr lang="en-US" sz="1400"/>
              <a:t>NGramTextProcessor(rougeNParam))</a:t>
            </a:r>
            <a:br>
              <a:rPr lang="en-US" sz="1400"/>
            </a:br>
            <a:r>
              <a:rPr lang="en-US" sz="1400"/>
              <a:t>        .cacheIn(CacheMemoryTextProcessor::</a:t>
            </a:r>
            <a:r>
              <a:rPr lang="en-US" sz="1400" b="1"/>
              <a:t>new</a:t>
            </a:r>
            <a:r>
              <a:rPr lang="en-US" sz="1400"/>
              <a:t>)</a:t>
            </a:r>
            <a:br>
              <a:rPr lang="en-US" sz="1400"/>
            </a:br>
            <a:r>
              <a:rPr lang="en-US" sz="1400"/>
              <a:t>        .extract(rougeNGramXExtractor);</a:t>
            </a:r>
          </a:p>
          <a:p>
            <a:pPr marL="0" indent="0">
              <a:buNone/>
            </a:pPr>
            <a:endParaRPr lang="en-US" sz="1400"/>
          </a:p>
          <a:p>
            <a:pPr marL="0" indent="0">
              <a:buNone/>
            </a:pPr>
            <a:r>
              <a:rPr lang="en-US" sz="1400"/>
              <a:t>initialPipeline.pipe(</a:t>
            </a:r>
            <a:r>
              <a:rPr lang="en-US" sz="1400" b="1"/>
              <a:t>new </a:t>
            </a:r>
            <a:r>
              <a:rPr lang="en-US" sz="1400"/>
              <a:t>SGramTextProcessor(useUnigrams, skipDistance))</a:t>
            </a:r>
            <a:br>
              <a:rPr lang="en-US" sz="1400"/>
            </a:br>
            <a:r>
              <a:rPr lang="en-US" sz="1400"/>
              <a:t>        .cacheIn(CacheMemoryTextProcessor::</a:t>
            </a:r>
            <a:r>
              <a:rPr lang="en-US" sz="1400" b="1"/>
              <a:t>new</a:t>
            </a:r>
            <a:r>
              <a:rPr lang="en-US" sz="1400"/>
              <a:t>)</a:t>
            </a:r>
            <a:br>
              <a:rPr lang="en-US" sz="1400"/>
            </a:br>
            <a:r>
              <a:rPr lang="en-US" sz="1400"/>
              <a:t>        .extract(rougeSGramExtractor);</a:t>
            </a:r>
          </a:p>
          <a:p>
            <a:pPr marL="0" indent="0">
              <a:buNone/>
            </a:pPr>
            <a:endParaRPr lang="en-US" sz="1400"/>
          </a:p>
          <a:p>
            <a:pPr marL="0" indent="0">
              <a:buNone/>
            </a:pPr>
            <a:endParaRPr lang="en-US" sz="1500" dirty="0"/>
          </a:p>
          <a:p>
            <a:pPr marL="0" indent="0">
              <a:buNone/>
            </a:pPr>
            <a:endParaRPr lang="en-US" sz="1400" dirty="0"/>
          </a:p>
        </p:txBody>
      </p:sp>
    </p:spTree>
    <p:extLst>
      <p:ext uri="{BB962C8B-B14F-4D97-AF65-F5344CB8AC3E}">
        <p14:creationId xmlns:p14="http://schemas.microsoft.com/office/powerpoint/2010/main" val="2276788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E590E8-76A4-41E4-955D-2990014A2C6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DSL in Action</a:t>
            </a:r>
          </a:p>
        </p:txBody>
      </p:sp>
      <p:pic>
        <p:nvPicPr>
          <p:cNvPr id="4" name="Content Placeholder 3">
            <a:extLst>
              <a:ext uri="{FF2B5EF4-FFF2-40B4-BE49-F238E27FC236}">
                <a16:creationId xmlns:a16="http://schemas.microsoft.com/office/drawing/2014/main" id="{D50B48CB-93F2-4491-A5CE-221CBCF468A7}"/>
              </a:ext>
            </a:extLst>
          </p:cNvPr>
          <p:cNvPicPr>
            <a:picLocks noGrp="1"/>
          </p:cNvPicPr>
          <p:nvPr>
            <p:ph idx="1"/>
          </p:nvPr>
        </p:nvPicPr>
        <p:blipFill>
          <a:blip r:embed="rId2"/>
          <a:stretch>
            <a:fillRect/>
          </a:stretch>
        </p:blipFill>
        <p:spPr>
          <a:xfrm>
            <a:off x="3512634" y="892099"/>
            <a:ext cx="8408020" cy="4761570"/>
          </a:xfrm>
          <a:prstGeom prst="rect">
            <a:avLst/>
          </a:prstGeom>
        </p:spPr>
      </p:pic>
    </p:spTree>
    <p:extLst>
      <p:ext uri="{BB962C8B-B14F-4D97-AF65-F5344CB8AC3E}">
        <p14:creationId xmlns:p14="http://schemas.microsoft.com/office/powerpoint/2010/main" val="3957208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EC13E-7215-485C-8392-B951CBBA70D3}"/>
              </a:ext>
            </a:extLst>
          </p:cNvPr>
          <p:cNvSpPr>
            <a:spLocks noGrp="1"/>
          </p:cNvSpPr>
          <p:nvPr>
            <p:ph type="title"/>
          </p:nvPr>
        </p:nvSpPr>
        <p:spPr>
          <a:xfrm>
            <a:off x="4965430" y="629268"/>
            <a:ext cx="6586491" cy="1286160"/>
          </a:xfrm>
        </p:spPr>
        <p:txBody>
          <a:bodyPr anchor="b">
            <a:normAutofit/>
          </a:bodyPr>
          <a:lstStyle/>
          <a:p>
            <a:r>
              <a:rPr lang="en-US" dirty="0"/>
              <a:t>Experiments</a:t>
            </a:r>
          </a:p>
        </p:txBody>
      </p:sp>
      <p:pic>
        <p:nvPicPr>
          <p:cNvPr id="5" name="Picture 4">
            <a:extLst>
              <a:ext uri="{FF2B5EF4-FFF2-40B4-BE49-F238E27FC236}">
                <a16:creationId xmlns:a16="http://schemas.microsoft.com/office/drawing/2014/main" id="{B8F927B9-22EF-4E80-B0D4-ADF277D7C27E}"/>
              </a:ext>
            </a:extLst>
          </p:cNvPr>
          <p:cNvPicPr>
            <a:picLocks noChangeAspect="1"/>
          </p:cNvPicPr>
          <p:nvPr/>
        </p:nvPicPr>
        <p:blipFill rotWithShape="1">
          <a:blip r:embed="rId2"/>
          <a:srcRect l="49094" r="5786"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3789E6"/>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AB9094-5CE9-47D8-988C-C71248A0BB6E}"/>
                  </a:ext>
                </a:extLst>
              </p:cNvPr>
              <p:cNvSpPr>
                <a:spLocks noGrp="1"/>
              </p:cNvSpPr>
              <p:nvPr>
                <p:ph idx="1"/>
              </p:nvPr>
            </p:nvSpPr>
            <p:spPr>
              <a:xfrm>
                <a:off x="4965431" y="2438400"/>
                <a:ext cx="6586489" cy="3785419"/>
              </a:xfrm>
            </p:spPr>
            <p:txBody>
              <a:bodyPr>
                <a:normAutofit/>
              </a:bodyPr>
              <a:lstStyle/>
              <a:p>
                <a:pPr lvl="0"/>
                <a:r>
                  <a:rPr lang="en-US" sz="1600" dirty="0"/>
                  <a:t>MUSE</a:t>
                </a:r>
              </a:p>
              <a:p>
                <a:pPr lvl="1"/>
                <a:r>
                  <a:rPr lang="en-US" sz="1600" dirty="0"/>
                  <a:t>Word limit: 100</a:t>
                </a:r>
              </a:p>
              <a:p>
                <a:pPr lvl="1"/>
                <a:r>
                  <a:rPr lang="en-US" sz="1600" dirty="0"/>
                  <a:t>NER Tagging: No</a:t>
                </a:r>
              </a:p>
              <a:p>
                <a:pPr lvl="1"/>
                <a:r>
                  <a:rPr lang="en-US" sz="1600" dirty="0"/>
                  <a:t>Anaphora Resolution: No</a:t>
                </a:r>
              </a:p>
              <a:p>
                <a:pPr lvl="1"/>
                <a:r>
                  <a:rPr lang="en-US" sz="1600" dirty="0"/>
                  <a:t>Used model: Training is done on DUC 2002 dataset</a:t>
                </a:r>
              </a:p>
              <a:p>
                <a:pPr lvl="1"/>
                <a:r>
                  <a:rPr lang="en-US" sz="1600" dirty="0"/>
                  <a:t>Selected features: All</a:t>
                </a:r>
              </a:p>
              <a:p>
                <a:pPr lvl="0"/>
                <a:r>
                  <a:rPr lang="en-US" sz="1600" dirty="0"/>
                  <a:t>POLYTOPE</a:t>
                </a:r>
              </a:p>
              <a:p>
                <a:pPr lvl="1"/>
                <a:r>
                  <a:rPr lang="en-US" sz="1600" dirty="0"/>
                  <a:t>Word Limit: 100</a:t>
                </a:r>
              </a:p>
              <a:p>
                <a:pPr lvl="1"/>
                <a:r>
                  <a:rPr lang="en-US" sz="1600" dirty="0"/>
                  <a:t>NER Tagging: No</a:t>
                </a:r>
              </a:p>
              <a:p>
                <a:pPr lvl="1"/>
                <a:r>
                  <a:rPr lang="en-US" sz="1600" dirty="0"/>
                  <a:t>Anaphora Resolution: No</a:t>
                </a:r>
              </a:p>
              <a:p>
                <a:pPr lvl="1"/>
                <a:r>
                  <a:rPr lang="en-US" sz="1600" dirty="0"/>
                  <a:t>Used Function:</a:t>
                </a:r>
              </a:p>
              <a:p>
                <a:pPr lvl="2"/>
                <a:r>
                  <a:rPr lang="en-US" sz="1600" dirty="0"/>
                  <a:t>Maximal Weighted Term Sum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𝑂𝐵𝐽</m:t>
                        </m:r>
                      </m:e>
                      <m:sub>
                        <m:r>
                          <a:rPr lang="en-US" sz="1600" i="1">
                            <a:latin typeface="Cambria Math" panose="02040503050406030204" pitchFamily="18" charset="0"/>
                          </a:rPr>
                          <m:t>1</m:t>
                        </m:r>
                      </m:sub>
                    </m:sSub>
                  </m:oMath>
                </a14:m>
                <a:r>
                  <a:rPr lang="en-US" sz="1600" dirty="0"/>
                  <a:t>), POS_F</a:t>
                </a:r>
              </a:p>
              <a:p>
                <a:pPr lvl="1"/>
                <a:r>
                  <a:rPr lang="en-US" sz="1600" dirty="0"/>
                  <a:t>Compression: No</a:t>
                </a:r>
              </a:p>
            </p:txBody>
          </p:sp>
        </mc:Choice>
        <mc:Fallback xmlns="">
          <p:sp>
            <p:nvSpPr>
              <p:cNvPr id="3" name="Content Placeholder 2">
                <a:extLst>
                  <a:ext uri="{FF2B5EF4-FFF2-40B4-BE49-F238E27FC236}">
                    <a16:creationId xmlns:a16="http://schemas.microsoft.com/office/drawing/2014/main" id="{BDAB9094-5CE9-47D8-988C-C71248A0BB6E}"/>
                  </a:ext>
                </a:extLst>
              </p:cNvPr>
              <p:cNvSpPr>
                <a:spLocks noGrp="1" noRot="1" noChangeAspect="1" noMove="1" noResize="1" noEditPoints="1" noAdjustHandles="1" noChangeArrowheads="1" noChangeShapeType="1" noTextEdit="1"/>
              </p:cNvSpPr>
              <p:nvPr>
                <p:ph idx="1"/>
              </p:nvPr>
            </p:nvSpPr>
            <p:spPr>
              <a:xfrm>
                <a:off x="4965431" y="2438400"/>
                <a:ext cx="6586489" cy="3785419"/>
              </a:xfrm>
              <a:blipFill>
                <a:blip r:embed="rId3"/>
                <a:stretch>
                  <a:fillRect l="-370" t="-1127" b="-1771"/>
                </a:stretch>
              </a:blipFill>
            </p:spPr>
            <p:txBody>
              <a:bodyPr/>
              <a:lstStyle/>
              <a:p>
                <a:r>
                  <a:rPr lang="en-US">
                    <a:noFill/>
                  </a:rPr>
                  <a:t> </a:t>
                </a:r>
              </a:p>
            </p:txBody>
          </p:sp>
        </mc:Fallback>
      </mc:AlternateContent>
    </p:spTree>
    <p:extLst>
      <p:ext uri="{BB962C8B-B14F-4D97-AF65-F5344CB8AC3E}">
        <p14:creationId xmlns:p14="http://schemas.microsoft.com/office/powerpoint/2010/main" val="4084301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EC13E-7215-485C-8392-B951CBBA70D3}"/>
              </a:ext>
            </a:extLst>
          </p:cNvPr>
          <p:cNvSpPr>
            <a:spLocks noGrp="1"/>
          </p:cNvSpPr>
          <p:nvPr>
            <p:ph type="title"/>
          </p:nvPr>
        </p:nvSpPr>
        <p:spPr>
          <a:xfrm>
            <a:off x="4965430" y="629268"/>
            <a:ext cx="6586491" cy="1286160"/>
          </a:xfrm>
        </p:spPr>
        <p:txBody>
          <a:bodyPr anchor="b">
            <a:normAutofit/>
          </a:bodyPr>
          <a:lstStyle/>
          <a:p>
            <a:r>
              <a:rPr lang="en-US" dirty="0"/>
              <a:t>Experiments</a:t>
            </a:r>
          </a:p>
        </p:txBody>
      </p:sp>
      <p:pic>
        <p:nvPicPr>
          <p:cNvPr id="5" name="Picture 4">
            <a:extLst>
              <a:ext uri="{FF2B5EF4-FFF2-40B4-BE49-F238E27FC236}">
                <a16:creationId xmlns:a16="http://schemas.microsoft.com/office/drawing/2014/main" id="{B8F927B9-22EF-4E80-B0D4-ADF277D7C27E}"/>
              </a:ext>
            </a:extLst>
          </p:cNvPr>
          <p:cNvPicPr>
            <a:picLocks noChangeAspect="1"/>
          </p:cNvPicPr>
          <p:nvPr/>
        </p:nvPicPr>
        <p:blipFill rotWithShape="1">
          <a:blip r:embed="rId2"/>
          <a:srcRect l="49094" r="5786"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3789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DAB9094-5CE9-47D8-988C-C71248A0BB6E}"/>
              </a:ext>
            </a:extLst>
          </p:cNvPr>
          <p:cNvSpPr>
            <a:spLocks noGrp="1"/>
          </p:cNvSpPr>
          <p:nvPr>
            <p:ph idx="1"/>
          </p:nvPr>
        </p:nvSpPr>
        <p:spPr>
          <a:xfrm>
            <a:off x="4965431" y="2438400"/>
            <a:ext cx="6586489" cy="3785419"/>
          </a:xfrm>
        </p:spPr>
        <p:txBody>
          <a:bodyPr>
            <a:normAutofit/>
          </a:bodyPr>
          <a:lstStyle/>
          <a:p>
            <a:pPr lvl="0"/>
            <a:r>
              <a:rPr lang="en-US" dirty="0"/>
              <a:t>OCCAMS</a:t>
            </a:r>
          </a:p>
          <a:p>
            <a:pPr lvl="1"/>
            <a:r>
              <a:rPr lang="en-US" dirty="0"/>
              <a:t>Word Limit: 100</a:t>
            </a:r>
          </a:p>
          <a:p>
            <a:pPr lvl="1"/>
            <a:r>
              <a:rPr lang="en-US" dirty="0"/>
              <a:t>Weight of Terms: k = 200</a:t>
            </a:r>
          </a:p>
          <a:p>
            <a:pPr lvl="0"/>
            <a:r>
              <a:rPr lang="en-US" dirty="0"/>
              <a:t>Random Words:</a:t>
            </a:r>
          </a:p>
          <a:p>
            <a:pPr lvl="1"/>
            <a:r>
              <a:rPr lang="en-US" dirty="0"/>
              <a:t>Word Limit: 100</a:t>
            </a:r>
          </a:p>
          <a:p>
            <a:pPr lvl="0"/>
            <a:endParaRPr lang="en-US" sz="1600" dirty="0"/>
          </a:p>
        </p:txBody>
      </p:sp>
    </p:spTree>
    <p:extLst>
      <p:ext uri="{BB962C8B-B14F-4D97-AF65-F5344CB8AC3E}">
        <p14:creationId xmlns:p14="http://schemas.microsoft.com/office/powerpoint/2010/main" val="2530771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423E5-8191-40A2-9C29-F1D8B0152AE2}"/>
              </a:ext>
            </a:extLst>
          </p:cNvPr>
          <p:cNvSpPr>
            <a:spLocks noGrp="1"/>
          </p:cNvSpPr>
          <p:nvPr>
            <p:ph type="title"/>
          </p:nvPr>
        </p:nvSpPr>
        <p:spPr/>
        <p:txBody>
          <a:bodyPr/>
          <a:lstStyle/>
          <a:p>
            <a:r>
              <a:rPr lang="en-US" dirty="0"/>
              <a:t>Configuration</a:t>
            </a:r>
          </a:p>
        </p:txBody>
      </p:sp>
      <p:sp>
        <p:nvSpPr>
          <p:cNvPr id="3" name="Content Placeholder 2">
            <a:extLst>
              <a:ext uri="{FF2B5EF4-FFF2-40B4-BE49-F238E27FC236}">
                <a16:creationId xmlns:a16="http://schemas.microsoft.com/office/drawing/2014/main" id="{91B178BF-A1D9-4FC1-A4DE-7111E0D4918D}"/>
              </a:ext>
            </a:extLst>
          </p:cNvPr>
          <p:cNvSpPr>
            <a:spLocks noGrp="1"/>
          </p:cNvSpPr>
          <p:nvPr>
            <p:ph idx="1"/>
          </p:nvPr>
        </p:nvSpPr>
        <p:spPr/>
        <p:txBody>
          <a:bodyPr>
            <a:normAutofit fontScale="85000" lnSpcReduction="20000"/>
          </a:bodyPr>
          <a:lstStyle/>
          <a:p>
            <a:pPr lvl="0"/>
            <a:r>
              <a:rPr lang="en-US" dirty="0"/>
              <a:t>Text Preprocessing</a:t>
            </a:r>
          </a:p>
          <a:p>
            <a:pPr lvl="1"/>
            <a:r>
              <a:rPr lang="en-US" dirty="0"/>
              <a:t>Punctuation marks removal</a:t>
            </a:r>
          </a:p>
          <a:p>
            <a:pPr lvl="1"/>
            <a:r>
              <a:rPr lang="en-US" dirty="0"/>
              <a:t>Stop words removal</a:t>
            </a:r>
          </a:p>
          <a:p>
            <a:pPr lvl="1"/>
            <a:r>
              <a:rPr lang="en-US" dirty="0"/>
              <a:t>Stemming (Porter)</a:t>
            </a:r>
          </a:p>
          <a:p>
            <a:pPr lvl="0"/>
            <a:r>
              <a:rPr lang="en-US" dirty="0"/>
              <a:t>ROUGE</a:t>
            </a:r>
          </a:p>
          <a:p>
            <a:pPr lvl="1"/>
            <a:r>
              <a:rPr lang="en-US" dirty="0"/>
              <a:t>ROUGE N: N grams of length 1, 2 and 3</a:t>
            </a:r>
          </a:p>
          <a:p>
            <a:pPr lvl="1"/>
            <a:r>
              <a:rPr lang="en-US" dirty="0"/>
              <a:t>ROUGE S: Skip distance of length 4 + Unigrams</a:t>
            </a:r>
          </a:p>
          <a:p>
            <a:pPr lvl="1"/>
            <a:r>
              <a:rPr lang="en-US" dirty="0"/>
              <a:t>ROUGE L</a:t>
            </a:r>
          </a:p>
          <a:p>
            <a:pPr lvl="1"/>
            <a:r>
              <a:rPr lang="en-US" dirty="0"/>
              <a:t>ROUGE W</a:t>
            </a:r>
          </a:p>
          <a:p>
            <a:pPr lvl="0"/>
            <a:r>
              <a:rPr lang="en-US" dirty="0"/>
              <a:t>Readability: All metrics described for both original documents and automatic summaries</a:t>
            </a:r>
          </a:p>
          <a:p>
            <a:pPr lvl="0"/>
            <a:r>
              <a:rPr lang="en-US" dirty="0" err="1"/>
              <a:t>AutoSummENG</a:t>
            </a:r>
            <a:r>
              <a:rPr lang="en-US" dirty="0"/>
              <a:t>:</a:t>
            </a:r>
          </a:p>
          <a:p>
            <a:pPr lvl="1"/>
            <a:r>
              <a:rPr lang="en-US" dirty="0"/>
              <a:t>Words (Min: 1, Max: 4, Distance: 2)</a:t>
            </a:r>
          </a:p>
          <a:p>
            <a:pPr lvl="1"/>
            <a:r>
              <a:rPr lang="en-US" dirty="0"/>
              <a:t>Chars (Min: 1, Max: 4, Distance: 2)</a:t>
            </a:r>
          </a:p>
          <a:p>
            <a:endParaRPr lang="en-US" dirty="0"/>
          </a:p>
        </p:txBody>
      </p:sp>
    </p:spTree>
    <p:extLst>
      <p:ext uri="{BB962C8B-B14F-4D97-AF65-F5344CB8AC3E}">
        <p14:creationId xmlns:p14="http://schemas.microsoft.com/office/powerpoint/2010/main" val="1282729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8A01F63-D8AF-4F44-AA7D-4355F155044F}"/>
              </a:ext>
            </a:extLst>
          </p:cNvPr>
          <p:cNvSpPr>
            <a:spLocks noGrp="1"/>
          </p:cNvSpPr>
          <p:nvPr>
            <p:ph type="title"/>
          </p:nvPr>
        </p:nvSpPr>
        <p:spPr>
          <a:xfrm>
            <a:off x="6094105" y="802955"/>
            <a:ext cx="4977976" cy="1454051"/>
          </a:xfrm>
        </p:spPr>
        <p:txBody>
          <a:bodyPr>
            <a:normAutofit/>
          </a:bodyPr>
          <a:lstStyle/>
          <a:p>
            <a:r>
              <a:rPr lang="en-US">
                <a:solidFill>
                  <a:srgbClr val="000000"/>
                </a:solidFill>
              </a:rPr>
              <a:t>Demo</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 name="Graphic 6" descr="Play">
            <a:extLst>
              <a:ext uri="{FF2B5EF4-FFF2-40B4-BE49-F238E27FC236}">
                <a16:creationId xmlns:a16="http://schemas.microsoft.com/office/drawing/2014/main" id="{F61207A0-1E18-4EB6-A0DA-580CF79A34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B0CD5C61-BF05-4664-AC01-65E8B04A4709}"/>
              </a:ext>
            </a:extLst>
          </p:cNvPr>
          <p:cNvSpPr>
            <a:spLocks noGrp="1"/>
          </p:cNvSpPr>
          <p:nvPr>
            <p:ph idx="1"/>
          </p:nvPr>
        </p:nvSpPr>
        <p:spPr>
          <a:xfrm>
            <a:off x="6090574" y="2421682"/>
            <a:ext cx="4977578" cy="3639289"/>
          </a:xfrm>
        </p:spPr>
        <p:txBody>
          <a:bodyPr anchor="ctr">
            <a:normAutofit/>
          </a:bodyPr>
          <a:lstStyle/>
          <a:p>
            <a:r>
              <a:rPr lang="en-US" sz="2000">
                <a:solidFill>
                  <a:srgbClr val="000000"/>
                </a:solidFill>
              </a:rPr>
              <a:t>Demo… Demo… Demo…</a:t>
            </a:r>
          </a:p>
        </p:txBody>
      </p:sp>
    </p:spTree>
    <p:extLst>
      <p:ext uri="{BB962C8B-B14F-4D97-AF65-F5344CB8AC3E}">
        <p14:creationId xmlns:p14="http://schemas.microsoft.com/office/powerpoint/2010/main" val="3889024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A698061-3074-4DB0-9598-7D6D50089FD3}"/>
              </a:ext>
            </a:extLst>
          </p:cNvPr>
          <p:cNvSpPr>
            <a:spLocks noGrp="1"/>
          </p:cNvSpPr>
          <p:nvPr>
            <p:ph type="title"/>
          </p:nvPr>
        </p:nvSpPr>
        <p:spPr>
          <a:xfrm>
            <a:off x="6094105" y="802955"/>
            <a:ext cx="4977976" cy="1454051"/>
          </a:xfrm>
        </p:spPr>
        <p:txBody>
          <a:bodyPr>
            <a:normAutofit/>
          </a:bodyPr>
          <a:lstStyle/>
          <a:p>
            <a:r>
              <a:rPr lang="en-US">
                <a:solidFill>
                  <a:srgbClr val="000000"/>
                </a:solidFill>
              </a:rPr>
              <a:t>Conclusions - Benefits</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Checkmark">
            <a:extLst>
              <a:ext uri="{FF2B5EF4-FFF2-40B4-BE49-F238E27FC236}">
                <a16:creationId xmlns:a16="http://schemas.microsoft.com/office/drawing/2014/main" id="{30D1A3BA-9075-4AE6-94D8-D42E69448F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79D32C48-04A0-47B2-8F5A-1F2506AB3882}"/>
              </a:ext>
            </a:extLst>
          </p:cNvPr>
          <p:cNvSpPr>
            <a:spLocks noGrp="1"/>
          </p:cNvSpPr>
          <p:nvPr>
            <p:ph idx="1"/>
          </p:nvPr>
        </p:nvSpPr>
        <p:spPr>
          <a:xfrm>
            <a:off x="6090574" y="2421682"/>
            <a:ext cx="4977578" cy="3639289"/>
          </a:xfrm>
        </p:spPr>
        <p:txBody>
          <a:bodyPr anchor="ctr">
            <a:normAutofit/>
          </a:bodyPr>
          <a:lstStyle/>
          <a:p>
            <a:r>
              <a:rPr lang="en-US" sz="1900">
                <a:solidFill>
                  <a:srgbClr val="000000"/>
                </a:solidFill>
              </a:rPr>
              <a:t>Fast working solution for researchers in summarization field</a:t>
            </a:r>
          </a:p>
          <a:p>
            <a:r>
              <a:rPr lang="en-US" sz="1900">
                <a:solidFill>
                  <a:srgbClr val="000000"/>
                </a:solidFill>
              </a:rPr>
              <a:t>Highly extensible library code (at least regarding metrics)</a:t>
            </a:r>
          </a:p>
          <a:p>
            <a:r>
              <a:rPr lang="en-US" sz="1900">
                <a:solidFill>
                  <a:srgbClr val="000000"/>
                </a:solidFill>
              </a:rPr>
              <a:t>[We think] A goal achieved that researcher can have less effort for analyzing both a summary quality and summarizer tendencies (by readability)</a:t>
            </a:r>
          </a:p>
          <a:p>
            <a:pPr lvl="1"/>
            <a:r>
              <a:rPr lang="en-US" sz="1900">
                <a:solidFill>
                  <a:srgbClr val="000000"/>
                </a:solidFill>
              </a:rPr>
              <a:t>Especially: combined plot of notched box + jittered scatter + HSD pretty tabulated grouping</a:t>
            </a:r>
          </a:p>
          <a:p>
            <a:pPr lvl="1"/>
            <a:r>
              <a:rPr lang="en-US" sz="1900">
                <a:solidFill>
                  <a:srgbClr val="000000"/>
                </a:solidFill>
              </a:rPr>
              <a:t>Heat table for readability</a:t>
            </a:r>
          </a:p>
          <a:p>
            <a:pPr lvl="1"/>
            <a:endParaRPr lang="en-US" sz="1900">
              <a:solidFill>
                <a:srgbClr val="000000"/>
              </a:solidFill>
            </a:endParaRPr>
          </a:p>
          <a:p>
            <a:endParaRPr lang="en-US" sz="1900">
              <a:solidFill>
                <a:srgbClr val="000000"/>
              </a:solidFill>
            </a:endParaRPr>
          </a:p>
        </p:txBody>
      </p:sp>
    </p:spTree>
    <p:extLst>
      <p:ext uri="{BB962C8B-B14F-4D97-AF65-F5344CB8AC3E}">
        <p14:creationId xmlns:p14="http://schemas.microsoft.com/office/powerpoint/2010/main" val="3506174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A698061-3074-4DB0-9598-7D6D50089FD3}"/>
              </a:ext>
            </a:extLst>
          </p:cNvPr>
          <p:cNvSpPr>
            <a:spLocks noGrp="1"/>
          </p:cNvSpPr>
          <p:nvPr>
            <p:ph type="title"/>
          </p:nvPr>
        </p:nvSpPr>
        <p:spPr>
          <a:xfrm>
            <a:off x="6094105" y="802955"/>
            <a:ext cx="4977976" cy="1048147"/>
          </a:xfrm>
        </p:spPr>
        <p:txBody>
          <a:bodyPr>
            <a:normAutofit fontScale="90000"/>
          </a:bodyPr>
          <a:lstStyle/>
          <a:p>
            <a:r>
              <a:rPr lang="en-US" dirty="0"/>
              <a:t>Conclusions – Drawbacks / Further Development</a:t>
            </a:r>
            <a:endParaRPr lang="en-US" dirty="0">
              <a:solidFill>
                <a:srgbClr val="000000"/>
              </a:solidFill>
            </a:endParaRP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Medicine">
            <a:extLst>
              <a:ext uri="{FF2B5EF4-FFF2-40B4-BE49-F238E27FC236}">
                <a16:creationId xmlns:a16="http://schemas.microsoft.com/office/drawing/2014/main" id="{30D1A3BA-9075-4AE6-94D8-D42E69448F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79D32C48-04A0-47B2-8F5A-1F2506AB3882}"/>
              </a:ext>
            </a:extLst>
          </p:cNvPr>
          <p:cNvSpPr>
            <a:spLocks noGrp="1"/>
          </p:cNvSpPr>
          <p:nvPr>
            <p:ph idx="1"/>
          </p:nvPr>
        </p:nvSpPr>
        <p:spPr>
          <a:xfrm>
            <a:off x="6090574" y="2421682"/>
            <a:ext cx="4977578" cy="3639289"/>
          </a:xfrm>
        </p:spPr>
        <p:txBody>
          <a:bodyPr anchor="ctr">
            <a:normAutofit fontScale="85000" lnSpcReduction="10000"/>
          </a:bodyPr>
          <a:lstStyle/>
          <a:p>
            <a:r>
              <a:rPr lang="en-US" dirty="0"/>
              <a:t>Not a product in a broad sense</a:t>
            </a:r>
          </a:p>
          <a:p>
            <a:pPr lvl="1"/>
            <a:r>
              <a:rPr lang="en-US" dirty="0"/>
              <a:t>Modularity suffers (all in one codebase)</a:t>
            </a:r>
          </a:p>
          <a:p>
            <a:pPr lvl="1"/>
            <a:r>
              <a:rPr lang="en-US" dirty="0"/>
              <a:t>Pluggability suffers (additional metrics should be included on the fly)</a:t>
            </a:r>
          </a:p>
          <a:p>
            <a:pPr lvl="1"/>
            <a:r>
              <a:rPr lang="en-US" dirty="0"/>
              <a:t>Linkage between metric products and GUI is hardcoded</a:t>
            </a:r>
          </a:p>
          <a:p>
            <a:pPr lvl="1"/>
            <a:r>
              <a:rPr lang="en-US" dirty="0"/>
              <a:t>GUI components are “hardcoded” (should be </a:t>
            </a:r>
            <a:r>
              <a:rPr lang="en-US" dirty="0" err="1"/>
              <a:t>DSLed</a:t>
            </a:r>
            <a:r>
              <a:rPr lang="en-US" dirty="0"/>
              <a:t>)</a:t>
            </a:r>
          </a:p>
          <a:p>
            <a:r>
              <a:rPr lang="en-US" dirty="0"/>
              <a:t>Solution:</a:t>
            </a:r>
          </a:p>
          <a:p>
            <a:pPr lvl="1"/>
            <a:r>
              <a:rPr lang="en-US" dirty="0"/>
              <a:t>One declarative language both for pipeline =&gt; GUI generation =&gt; Statistical / Visualization plots</a:t>
            </a:r>
          </a:p>
          <a:p>
            <a:pPr lvl="1"/>
            <a:endParaRPr lang="en-US" sz="1900" dirty="0">
              <a:solidFill>
                <a:srgbClr val="000000"/>
              </a:solidFill>
            </a:endParaRPr>
          </a:p>
          <a:p>
            <a:endParaRPr lang="en-US" sz="1900" dirty="0">
              <a:solidFill>
                <a:srgbClr val="000000"/>
              </a:solidFill>
            </a:endParaRPr>
          </a:p>
        </p:txBody>
      </p:sp>
    </p:spTree>
    <p:extLst>
      <p:ext uri="{BB962C8B-B14F-4D97-AF65-F5344CB8AC3E}">
        <p14:creationId xmlns:p14="http://schemas.microsoft.com/office/powerpoint/2010/main" val="3673756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3" name="Rectangle 1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7A23DF-7ABA-44C6-94F3-8A51A43A8B8B}"/>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kern="1200">
                <a:solidFill>
                  <a:schemeClr val="tx1"/>
                </a:solidFill>
                <a:latin typeface="+mj-lt"/>
                <a:ea typeface="+mj-ea"/>
                <a:cs typeface="+mj-cs"/>
              </a:rPr>
              <a:t>Summarization Task</a:t>
            </a:r>
          </a:p>
        </p:txBody>
      </p:sp>
      <p:sp>
        <p:nvSpPr>
          <p:cNvPr id="3" name="Content Placeholder 2">
            <a:extLst>
              <a:ext uri="{FF2B5EF4-FFF2-40B4-BE49-F238E27FC236}">
                <a16:creationId xmlns:a16="http://schemas.microsoft.com/office/drawing/2014/main" id="{E1AAD04D-9CDF-4378-8B19-FE3CF800F7F7}"/>
              </a:ext>
            </a:extLst>
          </p:cNvPr>
          <p:cNvSpPr>
            <a:spLocks noGrp="1"/>
          </p:cNvSpPr>
          <p:nvPr>
            <p:ph sz="half" idx="1"/>
          </p:nvPr>
        </p:nvSpPr>
        <p:spPr>
          <a:xfrm>
            <a:off x="643468" y="2638043"/>
            <a:ext cx="3363974" cy="3415623"/>
          </a:xfrm>
        </p:spPr>
        <p:txBody>
          <a:bodyPr vert="horz" lIns="91440" tIns="45720" rIns="91440" bIns="45720" rtlCol="0">
            <a:normAutofit/>
          </a:bodyPr>
          <a:lstStyle/>
          <a:p>
            <a:r>
              <a:rPr lang="en-US" sz="1700"/>
              <a:t>In a “minimum” words: distilling the most important information from source(s) for particular user(s) and/or task(s)</a:t>
            </a:r>
          </a:p>
          <a:p>
            <a:r>
              <a:rPr lang="en-US" sz="1700"/>
              <a:t>Why? Over-information.</a:t>
            </a:r>
          </a:p>
          <a:p>
            <a:r>
              <a:rPr lang="en-US" sz="1700"/>
              <a:t>What by?</a:t>
            </a:r>
          </a:p>
          <a:p>
            <a:pPr lvl="1"/>
            <a:r>
              <a:rPr lang="en-US" sz="1700"/>
              <a:t>Humans [“the best one”?] (in reality, expensive and subjective)</a:t>
            </a:r>
          </a:p>
          <a:p>
            <a:pPr lvl="1"/>
            <a:r>
              <a:rPr lang="en-US" sz="1700"/>
              <a:t>Machines [automated] (in reality, </a:t>
            </a:r>
            <a:r>
              <a:rPr lang="en-US" sz="1700">
                <a:sym typeface="Wingdings" panose="05000000000000000000" pitchFamily="2" charset="2"/>
              </a:rPr>
              <a:t></a:t>
            </a:r>
            <a:r>
              <a:rPr lang="en-US" sz="1700"/>
              <a:t>)</a:t>
            </a:r>
            <a:endParaRPr lang="en-US" sz="1700" dirty="0"/>
          </a:p>
        </p:txBody>
      </p:sp>
      <p:pic>
        <p:nvPicPr>
          <p:cNvPr id="5" name="Content Placeholder 4">
            <a:extLst>
              <a:ext uri="{FF2B5EF4-FFF2-40B4-BE49-F238E27FC236}">
                <a16:creationId xmlns:a16="http://schemas.microsoft.com/office/drawing/2014/main" id="{F7756935-CF47-4782-B56F-604CC442C9DE}"/>
              </a:ext>
            </a:extLst>
          </p:cNvPr>
          <p:cNvPicPr>
            <a:picLocks noGrp="1" noChangeAspect="1"/>
          </p:cNvPicPr>
          <p:nvPr>
            <p:ph sz="half" idx="2"/>
          </p:nvPr>
        </p:nvPicPr>
        <p:blipFill>
          <a:blip r:embed="rId2"/>
          <a:stretch>
            <a:fillRect/>
          </a:stretch>
        </p:blipFill>
        <p:spPr>
          <a:xfrm>
            <a:off x="5297763" y="1340507"/>
            <a:ext cx="6250769" cy="4016119"/>
          </a:xfrm>
          <a:prstGeom prst="rect">
            <a:avLst/>
          </a:prstGeom>
        </p:spPr>
      </p:pic>
    </p:spTree>
    <p:extLst>
      <p:ext uri="{BB962C8B-B14F-4D97-AF65-F5344CB8AC3E}">
        <p14:creationId xmlns:p14="http://schemas.microsoft.com/office/powerpoint/2010/main" val="218636912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A8DAE-3303-4AB8-A9E8-3F6AAE9873B6}"/>
              </a:ext>
            </a:extLst>
          </p:cNvPr>
          <p:cNvSpPr>
            <a:spLocks noGrp="1"/>
          </p:cNvSpPr>
          <p:nvPr>
            <p:ph type="title"/>
          </p:nvPr>
        </p:nvSpPr>
        <p:spPr>
          <a:xfrm>
            <a:off x="838200" y="365125"/>
            <a:ext cx="10515600" cy="1325563"/>
          </a:xfrm>
        </p:spPr>
        <p:txBody>
          <a:bodyPr/>
          <a:lstStyle/>
          <a:p>
            <a:r>
              <a:rPr lang="en-US"/>
              <a:t>Summarization Task (in action) - Example</a:t>
            </a:r>
            <a:endParaRPr lang="en-US" dirty="0"/>
          </a:p>
        </p:txBody>
      </p:sp>
      <p:pic>
        <p:nvPicPr>
          <p:cNvPr id="4" name="Content Placeholder 3">
            <a:extLst>
              <a:ext uri="{FF2B5EF4-FFF2-40B4-BE49-F238E27FC236}">
                <a16:creationId xmlns:a16="http://schemas.microsoft.com/office/drawing/2014/main" id="{F87B702D-EFDC-470A-8E79-9AF011C4F65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3935" y="1825625"/>
            <a:ext cx="10504129" cy="4351338"/>
          </a:xfrm>
          <a:prstGeom prst="rect">
            <a:avLst/>
          </a:prstGeom>
          <a:noFill/>
          <a:ln>
            <a:noFill/>
          </a:ln>
        </p:spPr>
      </p:pic>
    </p:spTree>
    <p:extLst>
      <p:ext uri="{BB962C8B-B14F-4D97-AF65-F5344CB8AC3E}">
        <p14:creationId xmlns:p14="http://schemas.microsoft.com/office/powerpoint/2010/main" val="3056712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3409A-AF6A-495B-A743-A3BF6E33B614}"/>
              </a:ext>
            </a:extLst>
          </p:cNvPr>
          <p:cNvSpPr>
            <a:spLocks noGrp="1"/>
          </p:cNvSpPr>
          <p:nvPr>
            <p:ph type="title"/>
          </p:nvPr>
        </p:nvSpPr>
        <p:spPr>
          <a:xfrm>
            <a:off x="870204" y="606564"/>
            <a:ext cx="10451592" cy="1325563"/>
          </a:xfrm>
        </p:spPr>
        <p:txBody>
          <a:bodyPr anchor="ctr">
            <a:normAutofit/>
          </a:bodyPr>
          <a:lstStyle/>
          <a:p>
            <a:r>
              <a:rPr lang="en-US" dirty="0"/>
              <a:t>“Researcher” task</a:t>
            </a:r>
          </a:p>
        </p:txBody>
      </p:sp>
      <p:sp>
        <p:nvSpPr>
          <p:cNvPr id="10" name="Rectangle 9">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D6007989-6C67-4058-90BA-531FE0D49C4F}"/>
              </a:ext>
            </a:extLst>
          </p:cNvPr>
          <p:cNvGraphicFramePr>
            <a:graphicFrameLocks noGrp="1"/>
          </p:cNvGraphicFramePr>
          <p:nvPr>
            <p:ph idx="1"/>
            <p:extLst>
              <p:ext uri="{D42A27DB-BD31-4B8C-83A1-F6EECF244321}">
                <p14:modId xmlns:p14="http://schemas.microsoft.com/office/powerpoint/2010/main" val="3821445334"/>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51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D0B68F-FCB4-412A-AE4B-5FC7E19DF4A8}"/>
              </a:ext>
            </a:extLst>
          </p:cNvPr>
          <p:cNvSpPr>
            <a:spLocks noGrp="1"/>
          </p:cNvSpPr>
          <p:nvPr>
            <p:ph type="title"/>
          </p:nvPr>
        </p:nvSpPr>
        <p:spPr>
          <a:xfrm>
            <a:off x="863029" y="1012004"/>
            <a:ext cx="3416158" cy="4795408"/>
          </a:xfrm>
        </p:spPr>
        <p:txBody>
          <a:bodyPr>
            <a:normAutofit/>
          </a:bodyPr>
          <a:lstStyle/>
          <a:p>
            <a:r>
              <a:rPr lang="en-US">
                <a:solidFill>
                  <a:srgbClr val="FFFFFF"/>
                </a:solidFill>
              </a:rPr>
              <a:t>The “Platform” Main Idea</a:t>
            </a:r>
          </a:p>
        </p:txBody>
      </p:sp>
      <p:graphicFrame>
        <p:nvGraphicFramePr>
          <p:cNvPr id="5" name="Content Placeholder 2">
            <a:extLst>
              <a:ext uri="{FF2B5EF4-FFF2-40B4-BE49-F238E27FC236}">
                <a16:creationId xmlns:a16="http://schemas.microsoft.com/office/drawing/2014/main" id="{E7673CFA-C4ED-4E7C-AC5B-F024D9137605}"/>
              </a:ext>
            </a:extLst>
          </p:cNvPr>
          <p:cNvGraphicFramePr>
            <a:graphicFrameLocks noGrp="1"/>
          </p:cNvGraphicFramePr>
          <p:nvPr>
            <p:ph idx="1"/>
            <p:extLst>
              <p:ext uri="{D42A27DB-BD31-4B8C-83A1-F6EECF244321}">
                <p14:modId xmlns:p14="http://schemas.microsoft.com/office/powerpoint/2010/main" val="144528919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7112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96DC965-60F0-49BE-ABC8-773044D59D35}"/>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Summary Evaluation (bird’s-eye view)</a:t>
            </a:r>
          </a:p>
        </p:txBody>
      </p:sp>
      <p:cxnSp>
        <p:nvCxnSpPr>
          <p:cNvPr id="15"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17459005-C743-4D24-BDB2-2F0577F067FA}"/>
              </a:ext>
            </a:extLst>
          </p:cNvPr>
          <p:cNvGraphicFramePr>
            <a:graphicFrameLocks noGrp="1"/>
          </p:cNvGraphicFramePr>
          <p:nvPr>
            <p:ph idx="1"/>
            <p:extLst>
              <p:ext uri="{D42A27DB-BD31-4B8C-83A1-F6EECF244321}">
                <p14:modId xmlns:p14="http://schemas.microsoft.com/office/powerpoint/2010/main" val="3037323618"/>
              </p:ext>
            </p:extLst>
          </p:nvPr>
        </p:nvGraphicFramePr>
        <p:xfrm>
          <a:off x="320040" y="2544359"/>
          <a:ext cx="11496821" cy="3928743"/>
        </p:xfrm>
        <a:graphic>
          <a:graphicData uri="http://schemas.openxmlformats.org/drawingml/2006/table">
            <a:tbl>
              <a:tblPr firstRow="1" firstCol="1" bandRow="1">
                <a:noFill/>
                <a:tableStyleId>{5C22544A-7EE6-4342-B048-85BDC9FD1C3A}</a:tableStyleId>
              </a:tblPr>
              <a:tblGrid>
                <a:gridCol w="4379293">
                  <a:extLst>
                    <a:ext uri="{9D8B030D-6E8A-4147-A177-3AD203B41FA5}">
                      <a16:colId xmlns:a16="http://schemas.microsoft.com/office/drawing/2014/main" val="88211295"/>
                    </a:ext>
                  </a:extLst>
                </a:gridCol>
                <a:gridCol w="7117528">
                  <a:extLst>
                    <a:ext uri="{9D8B030D-6E8A-4147-A177-3AD203B41FA5}">
                      <a16:colId xmlns:a16="http://schemas.microsoft.com/office/drawing/2014/main" val="2780084882"/>
                    </a:ext>
                  </a:extLst>
                </a:gridCol>
              </a:tblGrid>
              <a:tr h="1198795">
                <a:tc>
                  <a:txBody>
                    <a:bodyPr/>
                    <a:lstStyle/>
                    <a:p>
                      <a:pPr marL="0" marR="0" algn="l" rtl="0">
                        <a:lnSpc>
                          <a:spcPct val="115000"/>
                        </a:lnSpc>
                        <a:spcBef>
                          <a:spcPts val="0"/>
                        </a:spcBef>
                        <a:spcAft>
                          <a:spcPts val="1000"/>
                        </a:spcAft>
                      </a:pPr>
                      <a:r>
                        <a:rPr lang="en-US" sz="3600" b="1">
                          <a:solidFill>
                            <a:schemeClr val="tx1">
                              <a:lumMod val="75000"/>
                              <a:lumOff val="25000"/>
                            </a:schemeClr>
                          </a:solidFill>
                          <a:effectLst/>
                        </a:rPr>
                        <a:t>Metric Category</a:t>
                      </a:r>
                      <a:endParaRPr lang="en-US" sz="3600" b="1">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452186" marR="271311" marT="271311" marB="271311">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algn="l" rtl="0">
                        <a:lnSpc>
                          <a:spcPct val="115000"/>
                        </a:lnSpc>
                        <a:spcBef>
                          <a:spcPts val="0"/>
                        </a:spcBef>
                        <a:spcAft>
                          <a:spcPts val="1000"/>
                        </a:spcAft>
                      </a:pPr>
                      <a:r>
                        <a:rPr lang="en-US" sz="3600">
                          <a:solidFill>
                            <a:schemeClr val="tx1">
                              <a:lumMod val="75000"/>
                              <a:lumOff val="25000"/>
                            </a:schemeClr>
                          </a:solidFill>
                          <a:effectLst/>
                        </a:rPr>
                        <a:t>Concrete Implemented Metrics</a:t>
                      </a:r>
                      <a:endParaRPr lang="en-US" sz="360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452186" marR="271311" marT="271311" marB="271311">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2288208268"/>
                  </a:ext>
                </a:extLst>
              </a:tr>
              <a:tr h="1733254">
                <a:tc>
                  <a:txBody>
                    <a:bodyPr/>
                    <a:lstStyle/>
                    <a:p>
                      <a:pPr marL="0" marR="0" algn="l" rtl="0">
                        <a:lnSpc>
                          <a:spcPct val="115000"/>
                        </a:lnSpc>
                        <a:spcBef>
                          <a:spcPts val="0"/>
                        </a:spcBef>
                        <a:spcAft>
                          <a:spcPts val="1000"/>
                        </a:spcAft>
                      </a:pPr>
                      <a:r>
                        <a:rPr lang="en-US" sz="2800" b="1">
                          <a:solidFill>
                            <a:schemeClr val="tx1">
                              <a:lumMod val="75000"/>
                              <a:lumOff val="25000"/>
                            </a:schemeClr>
                          </a:solidFill>
                          <a:effectLst/>
                        </a:rPr>
                        <a:t>Informativeness</a:t>
                      </a:r>
                      <a:endParaRPr lang="en-US" sz="2800" b="1">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452186" marR="235137" marT="235137" marB="235137">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marL="342900" marR="0" lvl="0" indent="-342900" algn="l" rtl="0">
                        <a:lnSpc>
                          <a:spcPct val="115000"/>
                        </a:lnSpc>
                        <a:spcBef>
                          <a:spcPts val="0"/>
                        </a:spcBef>
                        <a:spcAft>
                          <a:spcPts val="1000"/>
                        </a:spcAft>
                        <a:buFont typeface="Symbol" panose="05050102010706020507" pitchFamily="18" charset="2"/>
                        <a:buChar char=""/>
                      </a:pPr>
                      <a:r>
                        <a:rPr lang="en-US" sz="2800">
                          <a:solidFill>
                            <a:schemeClr val="tx1">
                              <a:lumMod val="75000"/>
                              <a:lumOff val="25000"/>
                            </a:schemeClr>
                          </a:solidFill>
                          <a:effectLst/>
                        </a:rPr>
                        <a:t>Rouge Metrics Family</a:t>
                      </a:r>
                    </a:p>
                    <a:p>
                      <a:pPr marL="342900" marR="0" lvl="0" indent="-342900" algn="l" rtl="0">
                        <a:lnSpc>
                          <a:spcPct val="115000"/>
                        </a:lnSpc>
                        <a:spcBef>
                          <a:spcPts val="0"/>
                        </a:spcBef>
                        <a:spcAft>
                          <a:spcPts val="1000"/>
                        </a:spcAft>
                        <a:buFont typeface="Symbol" panose="05050102010706020507" pitchFamily="18" charset="2"/>
                        <a:buChar char=""/>
                      </a:pPr>
                      <a:r>
                        <a:rPr lang="en-US" sz="2800" err="1">
                          <a:solidFill>
                            <a:schemeClr val="tx1">
                              <a:lumMod val="75000"/>
                              <a:lumOff val="25000"/>
                            </a:schemeClr>
                          </a:solidFill>
                          <a:effectLst/>
                        </a:rPr>
                        <a:t>AutoSummENG</a:t>
                      </a:r>
                      <a:r>
                        <a:rPr lang="en-US" sz="2800">
                          <a:solidFill>
                            <a:schemeClr val="tx1">
                              <a:lumMod val="75000"/>
                              <a:lumOff val="25000"/>
                            </a:schemeClr>
                          </a:solidFill>
                          <a:effectLst/>
                        </a:rPr>
                        <a:t> Metrics</a:t>
                      </a:r>
                      <a:endParaRPr lang="en-US" sz="280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452186" marR="235137" marT="235137" marB="235137">
                    <a:lnL w="19050" cap="flat" cmpd="sng" algn="ctr">
                      <a:solidFill>
                        <a:srgbClr val="FFFFFF"/>
                      </a:solid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2536478"/>
                  </a:ext>
                </a:extLst>
              </a:tr>
              <a:tr h="996694">
                <a:tc>
                  <a:txBody>
                    <a:bodyPr/>
                    <a:lstStyle/>
                    <a:p>
                      <a:pPr marL="0" marR="0" algn="l" rtl="0">
                        <a:lnSpc>
                          <a:spcPct val="115000"/>
                        </a:lnSpc>
                        <a:spcBef>
                          <a:spcPts val="0"/>
                        </a:spcBef>
                        <a:spcAft>
                          <a:spcPts val="1000"/>
                        </a:spcAft>
                      </a:pPr>
                      <a:r>
                        <a:rPr lang="en-US" sz="2800" b="1">
                          <a:solidFill>
                            <a:schemeClr val="tx1">
                              <a:lumMod val="75000"/>
                              <a:lumOff val="25000"/>
                            </a:schemeClr>
                          </a:solidFill>
                          <a:effectLst/>
                        </a:rPr>
                        <a:t>Readability</a:t>
                      </a:r>
                      <a:endParaRPr lang="en-US" sz="2800" b="1">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452186" marR="235137" marT="235137" marB="235137">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marL="342900" marR="0" lvl="0" indent="-342900" algn="l" rtl="0">
                        <a:lnSpc>
                          <a:spcPct val="115000"/>
                        </a:lnSpc>
                        <a:spcBef>
                          <a:spcPts val="0"/>
                        </a:spcBef>
                        <a:spcAft>
                          <a:spcPts val="1000"/>
                        </a:spcAft>
                        <a:buFont typeface="Symbol" panose="05050102010706020507" pitchFamily="18" charset="2"/>
                        <a:buChar char=""/>
                      </a:pPr>
                      <a:r>
                        <a:rPr lang="en-US" sz="2800">
                          <a:solidFill>
                            <a:schemeClr val="tx1">
                              <a:lumMod val="75000"/>
                              <a:lumOff val="25000"/>
                            </a:schemeClr>
                          </a:solidFill>
                          <a:effectLst/>
                        </a:rPr>
                        <a:t>Various Readability Metrics</a:t>
                      </a:r>
                      <a:endParaRPr lang="en-US" sz="2800">
                        <a:solidFill>
                          <a:schemeClr val="tx1">
                            <a:lumMod val="75000"/>
                            <a:lumOff val="2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452186" marR="235137" marT="235137" marB="235137">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885430531"/>
                  </a:ext>
                </a:extLst>
              </a:tr>
            </a:tbl>
          </a:graphicData>
        </a:graphic>
      </p:graphicFrame>
    </p:spTree>
    <p:extLst>
      <p:ext uri="{BB962C8B-B14F-4D97-AF65-F5344CB8AC3E}">
        <p14:creationId xmlns:p14="http://schemas.microsoft.com/office/powerpoint/2010/main" val="2133163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66BD92-2819-4373-9961-4D3015A70634}"/>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Text Comparisons</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5B63B05F-B0BB-468A-89BA-FC5B1FC435FA}"/>
              </a:ext>
            </a:extLst>
          </p:cNvPr>
          <p:cNvPicPr>
            <a:picLocks noGrp="1"/>
          </p:cNvPicPr>
          <p:nvPr>
            <p:ph idx="1"/>
          </p:nvPr>
        </p:nvPicPr>
        <p:blipFill>
          <a:blip r:embed="rId2"/>
          <a:stretch>
            <a:fillRect/>
          </a:stretch>
        </p:blipFill>
        <p:spPr>
          <a:xfrm>
            <a:off x="5153822" y="917293"/>
            <a:ext cx="6553545" cy="5031356"/>
          </a:xfrm>
          <a:prstGeom prst="rect">
            <a:avLst/>
          </a:prstGeom>
        </p:spPr>
      </p:pic>
    </p:spTree>
    <p:extLst>
      <p:ext uri="{BB962C8B-B14F-4D97-AF65-F5344CB8AC3E}">
        <p14:creationId xmlns:p14="http://schemas.microsoft.com/office/powerpoint/2010/main" val="2688688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EA3D2-7218-4C79-81A8-901B75CF2C36}"/>
              </a:ext>
            </a:extLst>
          </p:cNvPr>
          <p:cNvSpPr>
            <a:spLocks noGrp="1"/>
          </p:cNvSpPr>
          <p:nvPr>
            <p:ph type="title"/>
          </p:nvPr>
        </p:nvSpPr>
        <p:spPr>
          <a:xfrm>
            <a:off x="1136428" y="627564"/>
            <a:ext cx="7474172" cy="1325563"/>
          </a:xfrm>
        </p:spPr>
        <p:txBody>
          <a:bodyPr>
            <a:normAutofit/>
          </a:bodyPr>
          <a:lstStyle/>
          <a:p>
            <a:r>
              <a:rPr lang="en-US" dirty="0"/>
              <a:t>Summary Evaluation (“Informativeness”)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E27EE62-9987-4EEA-AA65-A1B71CEA91C2}"/>
                  </a:ext>
                </a:extLst>
              </p:cNvPr>
              <p:cNvSpPr>
                <a:spLocks noGrp="1"/>
              </p:cNvSpPr>
              <p:nvPr>
                <p:ph idx="1"/>
              </p:nvPr>
            </p:nvSpPr>
            <p:spPr>
              <a:xfrm>
                <a:off x="1136429" y="2278173"/>
                <a:ext cx="6467867" cy="3450613"/>
              </a:xfrm>
            </p:spPr>
            <p:txBody>
              <a:bodyPr anchor="ctr">
                <a:normAutofit/>
              </a:bodyPr>
              <a:lstStyle/>
              <a:p>
                <a:r>
                  <a:rPr lang="en-US" sz="2000"/>
                  <a:t>Human Judgement</a:t>
                </a:r>
              </a:p>
              <a:p>
                <a:pPr lvl="1"/>
                <a:r>
                  <a:rPr lang="en-US" sz="2000"/>
                  <a:t>Subjectivity leads to disagreement.</a:t>
                </a:r>
              </a:p>
              <a:p>
                <a:r>
                  <a:rPr lang="en-US" sz="2000"/>
                  <a:t>Metric</a:t>
                </a:r>
              </a:p>
              <a:p>
                <a:pPr lvl="1"/>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𝑚𝑒𝑡𝑟𝑖𝑐</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𝑇𝑒𝑥𝑡</m:t>
                            </m:r>
                          </m:e>
                          <m:sub>
                            <m:r>
                              <a:rPr lang="en-US" sz="2000" i="1">
                                <a:latin typeface="Cambria Math" panose="02040503050406030204" pitchFamily="18" charset="0"/>
                              </a:rPr>
                              <m:t>𝑥</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𝑛</m:t>
                            </m:r>
                          </m:sub>
                        </m:sSub>
                      </m:e>
                    </m:d>
                    <m:r>
                      <a:rPr lang="en-US" sz="2000" i="1">
                        <a:latin typeface="Cambria Math" panose="02040503050406030204" pitchFamily="18" charset="0"/>
                      </a:rPr>
                      <m:t>→</m:t>
                    </m:r>
                    <m:r>
                      <a:rPr lang="en-US" sz="2000" i="1">
                        <a:latin typeface="Cambria Math" panose="02040503050406030204" pitchFamily="18" charset="0"/>
                      </a:rPr>
                      <m:t>𝑠𝑐𝑜𝑟𝑒</m:t>
                    </m:r>
                    <m:r>
                      <a:rPr lang="en-US" sz="2000" i="1">
                        <a:latin typeface="Cambria Math" panose="02040503050406030204" pitchFamily="18" charset="0"/>
                      </a:rPr>
                      <m:t>∈</m:t>
                    </m:r>
                    <m:r>
                      <a:rPr lang="en-US" sz="2000" i="1">
                        <a:latin typeface="Cambria Math" panose="02040503050406030204" pitchFamily="18" charset="0"/>
                      </a:rPr>
                      <m:t>𝑅</m:t>
                    </m:r>
                  </m:oMath>
                </a14:m>
                <a:endParaRPr lang="en-US" sz="2000"/>
              </a:p>
              <a:p>
                <a:pPr lvl="1"/>
                <a:r>
                  <a:rPr lang="en-US" sz="2000"/>
                  <a:t>In general, based on Text Comparisons of the Summary to Golden Summary(s) [which are human based]</a:t>
                </a:r>
              </a:p>
              <a:p>
                <a:r>
                  <a:rPr lang="en-US" sz="2000"/>
                  <a:t>Anyways… human judgement is the best one</a:t>
                </a:r>
              </a:p>
              <a:p>
                <a:pPr lvl="1"/>
                <a:r>
                  <a:rPr lang="en-US" sz="2000"/>
                  <a:t>Good metric is a one that have statistical correlation to human</a:t>
                </a:r>
              </a:p>
              <a:p>
                <a:endParaRPr lang="en-US" sz="2000"/>
              </a:p>
            </p:txBody>
          </p:sp>
        </mc:Choice>
        <mc:Fallback>
          <p:sp>
            <p:nvSpPr>
              <p:cNvPr id="3" name="Content Placeholder 2">
                <a:extLst>
                  <a:ext uri="{FF2B5EF4-FFF2-40B4-BE49-F238E27FC236}">
                    <a16:creationId xmlns:a16="http://schemas.microsoft.com/office/drawing/2014/main" id="{0E27EE62-9987-4EEA-AA65-A1B71CEA91C2}"/>
                  </a:ext>
                </a:extLst>
              </p:cNvPr>
              <p:cNvSpPr>
                <a:spLocks noGrp="1" noRot="1" noChangeAspect="1" noMove="1" noResize="1" noEditPoints="1" noAdjustHandles="1" noChangeArrowheads="1" noChangeShapeType="1" noTextEdit="1"/>
              </p:cNvSpPr>
              <p:nvPr>
                <p:ph idx="1"/>
              </p:nvPr>
            </p:nvSpPr>
            <p:spPr>
              <a:xfrm>
                <a:off x="1136429" y="2278173"/>
                <a:ext cx="6467867" cy="3450613"/>
              </a:xfrm>
              <a:blipFill>
                <a:blip r:embed="rId2"/>
                <a:stretch>
                  <a:fillRect l="-848" t="-6184"/>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keleton">
            <a:extLst>
              <a:ext uri="{FF2B5EF4-FFF2-40B4-BE49-F238E27FC236}">
                <a16:creationId xmlns:a16="http://schemas.microsoft.com/office/drawing/2014/main" id="{A1020E75-3840-4833-82B8-44105A2942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282055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1516</Words>
  <Application>Microsoft Office PowerPoint</Application>
  <PresentationFormat>Widescreen</PresentationFormat>
  <Paragraphs>204</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Cambria Math</vt:lpstr>
      <vt:lpstr>Symbol</vt:lpstr>
      <vt:lpstr>Office Theme</vt:lpstr>
      <vt:lpstr>Summary Evaluation Platform</vt:lpstr>
      <vt:lpstr>Problem Statement - What</vt:lpstr>
      <vt:lpstr>Summarization Task</vt:lpstr>
      <vt:lpstr>Summarization Task (in action) - Example</vt:lpstr>
      <vt:lpstr>“Researcher” task</vt:lpstr>
      <vt:lpstr>The “Platform” Main Idea</vt:lpstr>
      <vt:lpstr>Summary Evaluation (bird’s-eye view)</vt:lpstr>
      <vt:lpstr>Text Comparisons</vt:lpstr>
      <vt:lpstr>Summary Evaluation (“Informativeness”)</vt:lpstr>
      <vt:lpstr>Summary Evaluation (“Surface”/“Readability”)</vt:lpstr>
      <vt:lpstr>Informativeness Implemented Metrics</vt:lpstr>
      <vt:lpstr>Surface (Readability) Implemented Metrics</vt:lpstr>
      <vt:lpstr>Surface (Readability) Implemented Metrics</vt:lpstr>
      <vt:lpstr>Surface (Readability) Implemented Metrics</vt:lpstr>
      <vt:lpstr>Surface (Readability) – “Better” Values</vt:lpstr>
      <vt:lpstr>Statistical Analysis</vt:lpstr>
      <vt:lpstr>Visual Statistics</vt:lpstr>
      <vt:lpstr>Implementation Forewords</vt:lpstr>
      <vt:lpstr>Why DSL?</vt:lpstr>
      <vt:lpstr>DSL in Action</vt:lpstr>
      <vt:lpstr>DSL in Action</vt:lpstr>
      <vt:lpstr>Experiments</vt:lpstr>
      <vt:lpstr>Experiments</vt:lpstr>
      <vt:lpstr>Configuration</vt:lpstr>
      <vt:lpstr>Demo</vt:lpstr>
      <vt:lpstr>Conclusions - Benefits</vt:lpstr>
      <vt:lpstr>Conclusions – Drawbacks / Further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Evaluation Platform</dc:title>
  <dc:creator>Sergey Mordeev</dc:creator>
  <cp:lastModifiedBy>Sergey Mordeev</cp:lastModifiedBy>
  <cp:revision>1</cp:revision>
  <dcterms:created xsi:type="dcterms:W3CDTF">2019-11-30T06:39:46Z</dcterms:created>
  <dcterms:modified xsi:type="dcterms:W3CDTF">2019-11-30T06:45:13Z</dcterms:modified>
</cp:coreProperties>
</file>